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6" r:id="rId3"/>
    <p:sldId id="258" r:id="rId4"/>
    <p:sldId id="260" r:id="rId5"/>
    <p:sldId id="261" r:id="rId6"/>
    <p:sldId id="257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73" r:id="rId17"/>
    <p:sldId id="274" r:id="rId18"/>
    <p:sldId id="279" r:id="rId19"/>
    <p:sldId id="275" r:id="rId20"/>
    <p:sldId id="277" r:id="rId21"/>
    <p:sldId id="278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7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77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8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35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424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9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567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49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64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79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867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BFD9-261E-449F-9B45-ECE3EE479A59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44C5-0A18-4BCA-A1DD-70FF303313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750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820472" cy="1752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21: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THẾ GIỚI THỨ </a:t>
            </a:r>
            <a:r>
              <a:rPr lang="en-US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(1939 – 1945)</a:t>
            </a:r>
            <a:endParaRPr lang="vi-VN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727"/>
            <a:ext cx="8594653" cy="4897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ình chữ nhật 2"/>
          <p:cNvSpPr/>
          <p:nvPr/>
        </p:nvSpPr>
        <p:spPr>
          <a:xfrm>
            <a:off x="-73024" y="5373216"/>
            <a:ext cx="9217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4/1940,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Đan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xung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Na Uy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ra.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ghi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Na Uy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err="1">
                <a:latin typeface="Times New Roman" pitchFamily="18" charset="0"/>
                <a:cs typeface="Times New Roman" pitchFamily="18" charset="0"/>
              </a:rPr>
              <a:t>Narvil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39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0" y="260648"/>
            <a:ext cx="8209918" cy="5381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ình chữ nhật 2"/>
          <p:cNvSpPr/>
          <p:nvPr/>
        </p:nvSpPr>
        <p:spPr>
          <a:xfrm>
            <a:off x="83551" y="5802689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(Anh)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1940</a:t>
            </a:r>
            <a:endParaRPr lang="en-GB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7"/>
            <a:ext cx="8220315" cy="5388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ình chữ nhật 2"/>
          <p:cNvSpPr/>
          <p:nvPr/>
        </p:nvSpPr>
        <p:spPr>
          <a:xfrm>
            <a:off x="167465" y="5697950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endParaRPr lang="en-GB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ình chữ nhật 2"/>
          <p:cNvSpPr/>
          <p:nvPr/>
        </p:nvSpPr>
        <p:spPr>
          <a:xfrm>
            <a:off x="575556" y="5754697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Chiến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hạm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USS Arizona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bị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đánh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chìm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ngày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7/12/1941 ở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Trân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Châu</a:t>
            </a:r>
            <a:r>
              <a:rPr lang="en-GB" altLang="vi-VN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altLang="vi-VN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Cảng</a:t>
            </a:r>
            <a:endParaRPr lang="en-GB" altLang="vi-VN" sz="32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4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9"/>
            <a:ext cx="8496944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ình chữ nhật 2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xe tăng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Matilda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Phi</a:t>
            </a:r>
            <a:endParaRPr lang="en-GB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611560" y="148478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Quân đ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phản công, chiến tranh kết thúc (từ đầu năm 1943 đến tháng 8/1945) </a:t>
            </a:r>
          </a:p>
        </p:txBody>
      </p:sp>
    </p:spTree>
    <p:extLst>
      <p:ext uri="{BB962C8B-B14F-4D97-AF65-F5344CB8AC3E}">
        <p14:creationId xmlns:p14="http://schemas.microsoft.com/office/powerpoint/2010/main" val="486106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0877" y="404664"/>
            <a:ext cx="8582244" cy="5548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ình chữ nhật 2"/>
          <p:cNvSpPr/>
          <p:nvPr/>
        </p:nvSpPr>
        <p:spPr>
          <a:xfrm>
            <a:off x="2930363" y="6093295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Stalingr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ad</a:t>
            </a:r>
            <a:endParaRPr lang="en-GB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083"/>
            <a:ext cx="8329815" cy="4941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ình chữ nhật 2"/>
          <p:cNvSpPr/>
          <p:nvPr/>
        </p:nvSpPr>
        <p:spPr>
          <a:xfrm>
            <a:off x="-13523" y="5301208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Karl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Donitz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sau khi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Adolf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Hitler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Wilhelm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Keitel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Quân vô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Karlshot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đô </a:t>
            </a:r>
            <a:r>
              <a:rPr lang="vi-VN" altLang="vi-VN" sz="2400" b="1" dirty="0" err="1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hôm 8/5/1945. </a:t>
            </a:r>
            <a:endParaRPr lang="en-GB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0" descr="hội nghị tam c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39"/>
            <a:ext cx="840739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439380" y="6165304"/>
            <a:ext cx="3849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I-AN-TA</a:t>
            </a:r>
          </a:p>
        </p:txBody>
      </p:sp>
      <p:sp>
        <p:nvSpPr>
          <p:cNvPr id="4" name="Hình chữ nhật 3"/>
          <p:cNvSpPr/>
          <p:nvPr/>
        </p:nvSpPr>
        <p:spPr>
          <a:xfrm>
            <a:off x="2893406" y="5013176"/>
            <a:ext cx="1233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Churchill</a:t>
            </a:r>
          </a:p>
        </p:txBody>
      </p:sp>
      <p:sp>
        <p:nvSpPr>
          <p:cNvPr id="5" name="Hình chữ nhật 4"/>
          <p:cNvSpPr/>
          <p:nvPr/>
        </p:nvSpPr>
        <p:spPr>
          <a:xfrm>
            <a:off x="5876379" y="4813121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Stalin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4153198" y="4853973"/>
            <a:ext cx="1351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Rooservelt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96131" y="908718"/>
            <a:ext cx="8531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CỤC CỦA CHIẾN TRANH THẾ GIỚI THỨ HAI</a:t>
            </a:r>
            <a:endParaRPr lang="en-GB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297162" y="204615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I-ta-li-a,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Hình chữ nhật 4"/>
          <p:cNvSpPr/>
          <p:nvPr/>
        </p:nvSpPr>
        <p:spPr>
          <a:xfrm>
            <a:off x="241590" y="3140968"/>
            <a:ext cx="8532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tranh.</a:t>
            </a:r>
          </a:p>
        </p:txBody>
      </p:sp>
      <p:sp>
        <p:nvSpPr>
          <p:cNvPr id="7" name="Hình chữ nhật 6"/>
          <p:cNvSpPr/>
          <p:nvPr/>
        </p:nvSpPr>
        <p:spPr>
          <a:xfrm>
            <a:off x="241590" y="4276418"/>
            <a:ext cx="8146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295737" y="5517232"/>
            <a:ext cx="722819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8486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NGUYÊN NHÂN BÙNG NỔ CHIẾN TRANH THẾ GIỚI THỨ HAI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090076" y="663714"/>
            <a:ext cx="6400800" cy="533400"/>
            <a:chOff x="1248" y="720"/>
            <a:chExt cx="4032" cy="336"/>
          </a:xfrm>
        </p:grpSpPr>
        <p:sp>
          <p:nvSpPr>
            <p:cNvPr id="3" name="Rectangle 89"/>
            <p:cNvSpPr>
              <a:spLocks noChangeArrowheads="1"/>
            </p:cNvSpPr>
            <p:nvPr/>
          </p:nvSpPr>
          <p:spPr bwMode="auto">
            <a:xfrm>
              <a:off x="1248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4" name="Rectangle 90"/>
            <p:cNvSpPr>
              <a:spLocks noChangeArrowheads="1"/>
            </p:cNvSpPr>
            <p:nvPr/>
          </p:nvSpPr>
          <p:spPr bwMode="auto">
            <a:xfrm>
              <a:off x="1584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" name="Rectangle 91"/>
            <p:cNvSpPr>
              <a:spLocks noChangeArrowheads="1"/>
            </p:cNvSpPr>
            <p:nvPr/>
          </p:nvSpPr>
          <p:spPr bwMode="auto">
            <a:xfrm>
              <a:off x="1920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56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7" name="Rectangle 93"/>
            <p:cNvSpPr>
              <a:spLocks noChangeArrowheads="1"/>
            </p:cNvSpPr>
            <p:nvPr/>
          </p:nvSpPr>
          <p:spPr bwMode="auto">
            <a:xfrm>
              <a:off x="2592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8" name="Rectangle 94"/>
            <p:cNvSpPr>
              <a:spLocks noChangeArrowheads="1"/>
            </p:cNvSpPr>
            <p:nvPr/>
          </p:nvSpPr>
          <p:spPr bwMode="auto">
            <a:xfrm>
              <a:off x="2928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9" name="Rectangle 95"/>
            <p:cNvSpPr>
              <a:spLocks noChangeArrowheads="1"/>
            </p:cNvSpPr>
            <p:nvPr/>
          </p:nvSpPr>
          <p:spPr bwMode="auto">
            <a:xfrm>
              <a:off x="3264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10" name="Rectangle 96"/>
            <p:cNvSpPr>
              <a:spLocks noChangeArrowheads="1"/>
            </p:cNvSpPr>
            <p:nvPr/>
          </p:nvSpPr>
          <p:spPr bwMode="auto">
            <a:xfrm>
              <a:off x="3600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11" name="Rectangle 97"/>
            <p:cNvSpPr>
              <a:spLocks noChangeArrowheads="1"/>
            </p:cNvSpPr>
            <p:nvPr/>
          </p:nvSpPr>
          <p:spPr bwMode="auto">
            <a:xfrm>
              <a:off x="3936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12" name="Rectangle 98"/>
            <p:cNvSpPr>
              <a:spLocks noChangeArrowheads="1"/>
            </p:cNvSpPr>
            <p:nvPr/>
          </p:nvSpPr>
          <p:spPr bwMode="auto">
            <a:xfrm>
              <a:off x="4272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13" name="Rectangle 99"/>
            <p:cNvSpPr>
              <a:spLocks noChangeArrowheads="1"/>
            </p:cNvSpPr>
            <p:nvPr/>
          </p:nvSpPr>
          <p:spPr bwMode="auto">
            <a:xfrm>
              <a:off x="4608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14" name="Rectangle 100"/>
            <p:cNvSpPr>
              <a:spLocks noChangeArrowheads="1"/>
            </p:cNvSpPr>
            <p:nvPr/>
          </p:nvSpPr>
          <p:spPr bwMode="auto">
            <a:xfrm>
              <a:off x="4944" y="720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2090076" y="1606714"/>
            <a:ext cx="5334000" cy="533400"/>
            <a:chOff x="1248" y="1824"/>
            <a:chExt cx="3360" cy="336"/>
          </a:xfrm>
        </p:grpSpPr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248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584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920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256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2592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928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3264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3600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3936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4272" y="1824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7" name="Group 65"/>
          <p:cNvGrpSpPr>
            <a:grpSpLocks/>
          </p:cNvGrpSpPr>
          <p:nvPr/>
        </p:nvGrpSpPr>
        <p:grpSpPr bwMode="auto">
          <a:xfrm>
            <a:off x="2090076" y="2542818"/>
            <a:ext cx="3733800" cy="533400"/>
            <a:chOff x="1248" y="2352"/>
            <a:chExt cx="2352" cy="336"/>
          </a:xfrm>
        </p:grpSpPr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1248" y="23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1584" y="23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1920" y="23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256" y="23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92" y="23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928" y="23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3264" y="23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46" name="Group 74"/>
          <p:cNvGrpSpPr>
            <a:grpSpLocks/>
          </p:cNvGrpSpPr>
          <p:nvPr/>
        </p:nvGrpSpPr>
        <p:grpSpPr bwMode="auto">
          <a:xfrm>
            <a:off x="2090076" y="3478922"/>
            <a:ext cx="2667000" cy="533400"/>
            <a:chOff x="1248" y="2832"/>
            <a:chExt cx="1680" cy="336"/>
          </a:xfrm>
        </p:grpSpPr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1248" y="283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1584" y="283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1920" y="283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592" y="283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80"/>
          <p:cNvGrpSpPr>
            <a:grpSpLocks/>
          </p:cNvGrpSpPr>
          <p:nvPr/>
        </p:nvGrpSpPr>
        <p:grpSpPr bwMode="auto">
          <a:xfrm>
            <a:off x="2090076" y="4415026"/>
            <a:ext cx="3733800" cy="533400"/>
            <a:chOff x="1248" y="2256"/>
            <a:chExt cx="2352" cy="336"/>
          </a:xfrm>
        </p:grpSpPr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1248" y="2256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1584" y="2256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1920" y="2256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2256" y="2256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2592" y="2256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2928" y="2256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660066"/>
                </a:solidFill>
              </a:endParaRPr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264" y="2256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Oval 52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1248142" y="612666"/>
            <a:ext cx="483096" cy="635496"/>
          </a:xfrm>
          <a:prstGeom prst="ellipse">
            <a:avLst/>
          </a:prstGeom>
          <a:solidFill>
            <a:srgbClr val="FFFFCC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/>
              <a:t>1</a:t>
            </a:r>
          </a:p>
        </p:txBody>
      </p:sp>
      <p:sp>
        <p:nvSpPr>
          <p:cNvPr id="71" name="Oval 5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625594" y="612666"/>
            <a:ext cx="483096" cy="635496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2" name="Oval 106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1248142" y="1555666"/>
            <a:ext cx="483096" cy="635496"/>
          </a:xfrm>
          <a:prstGeom prst="ellipse">
            <a:avLst/>
          </a:prstGeom>
          <a:solidFill>
            <a:srgbClr val="FFFFCC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/>
              <a:t>2</a:t>
            </a:r>
          </a:p>
        </p:txBody>
      </p:sp>
      <p:sp>
        <p:nvSpPr>
          <p:cNvPr id="73" name="Oval 107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625594" y="1555666"/>
            <a:ext cx="483096" cy="635496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4" name="Oval 108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1248142" y="2491770"/>
            <a:ext cx="483096" cy="635496"/>
          </a:xfrm>
          <a:prstGeom prst="ellipse">
            <a:avLst/>
          </a:prstGeom>
          <a:solidFill>
            <a:srgbClr val="FFFFCC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/>
              <a:t>3</a:t>
            </a:r>
          </a:p>
        </p:txBody>
      </p:sp>
      <p:sp>
        <p:nvSpPr>
          <p:cNvPr id="75" name="Oval 10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flipH="1">
            <a:off x="625594" y="2440722"/>
            <a:ext cx="483096" cy="635496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6" name="Oval 110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1248142" y="3427874"/>
            <a:ext cx="483096" cy="635496"/>
          </a:xfrm>
          <a:prstGeom prst="ellipse">
            <a:avLst/>
          </a:prstGeom>
          <a:solidFill>
            <a:srgbClr val="FFFFCC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/>
              <a:t>4</a:t>
            </a:r>
          </a:p>
        </p:txBody>
      </p:sp>
      <p:sp>
        <p:nvSpPr>
          <p:cNvPr id="77" name="Oval 1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 flipH="1">
            <a:off x="625594" y="3427874"/>
            <a:ext cx="483096" cy="635496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8" name="Oval 112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1248142" y="4363978"/>
            <a:ext cx="483096" cy="635496"/>
          </a:xfrm>
          <a:prstGeom prst="ellipse">
            <a:avLst/>
          </a:prstGeom>
          <a:solidFill>
            <a:srgbClr val="FFFFCC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/>
              <a:t>5</a:t>
            </a:r>
          </a:p>
        </p:txBody>
      </p:sp>
      <p:sp>
        <p:nvSpPr>
          <p:cNvPr id="79" name="Oval 1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 flipH="1">
            <a:off x="625594" y="4363978"/>
            <a:ext cx="483096" cy="635496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80" name="Hộp_Văn_Bản 79"/>
          <p:cNvSpPr txBox="1"/>
          <p:nvPr/>
        </p:nvSpPr>
        <p:spPr>
          <a:xfrm>
            <a:off x="1347148" y="63802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R   Â  N  C   H  Â  U  C   Ả  N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Hộp_Văn_Bản 80"/>
          <p:cNvSpPr txBox="1"/>
          <p:nvPr/>
        </p:nvSpPr>
        <p:spPr>
          <a:xfrm>
            <a:off x="2079460" y="1581026"/>
            <a:ext cx="587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 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   I   N  G   R  Á  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Hộp_Văn_Bản 81"/>
          <p:cNvSpPr txBox="1"/>
          <p:nvPr/>
        </p:nvSpPr>
        <p:spPr>
          <a:xfrm>
            <a:off x="1750321" y="2524210"/>
            <a:ext cx="507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A    I   K  H  Ố   I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Hộp_Văn_Bản 82"/>
          <p:cNvSpPr txBox="1"/>
          <p:nvPr/>
        </p:nvSpPr>
        <p:spPr>
          <a:xfrm>
            <a:off x="1909760" y="344107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   T 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_Văn_Bản 83"/>
          <p:cNvSpPr txBox="1"/>
          <p:nvPr/>
        </p:nvSpPr>
        <p:spPr>
          <a:xfrm>
            <a:off x="1909760" y="4389338"/>
            <a:ext cx="475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  U   D  Ơ  V   E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24"/>
          <p:cNvGrpSpPr>
            <a:grpSpLocks/>
          </p:cNvGrpSpPr>
          <p:nvPr/>
        </p:nvGrpSpPr>
        <p:grpSpPr bwMode="auto">
          <a:xfrm>
            <a:off x="2982014" y="5804770"/>
            <a:ext cx="4267200" cy="533400"/>
            <a:chOff x="1344" y="3792"/>
            <a:chExt cx="2688" cy="336"/>
          </a:xfrm>
        </p:grpSpPr>
        <p:sp>
          <p:nvSpPr>
            <p:cNvPr id="104" name="Rectangle 125"/>
            <p:cNvSpPr>
              <a:spLocks noChangeArrowheads="1"/>
            </p:cNvSpPr>
            <p:nvPr/>
          </p:nvSpPr>
          <p:spPr bwMode="auto">
            <a:xfrm>
              <a:off x="1344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5" name="Rectangle 126"/>
            <p:cNvSpPr>
              <a:spLocks noChangeArrowheads="1"/>
            </p:cNvSpPr>
            <p:nvPr/>
          </p:nvSpPr>
          <p:spPr bwMode="auto">
            <a:xfrm>
              <a:off x="1680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27"/>
            <p:cNvSpPr>
              <a:spLocks noChangeArrowheads="1"/>
            </p:cNvSpPr>
            <p:nvPr/>
          </p:nvSpPr>
          <p:spPr bwMode="auto">
            <a:xfrm>
              <a:off x="2016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28"/>
            <p:cNvSpPr>
              <a:spLocks noChangeArrowheads="1"/>
            </p:cNvSpPr>
            <p:nvPr/>
          </p:nvSpPr>
          <p:spPr bwMode="auto">
            <a:xfrm>
              <a:off x="2352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29"/>
            <p:cNvSpPr>
              <a:spLocks noChangeArrowheads="1"/>
            </p:cNvSpPr>
            <p:nvPr/>
          </p:nvSpPr>
          <p:spPr bwMode="auto">
            <a:xfrm>
              <a:off x="2688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30"/>
            <p:cNvSpPr>
              <a:spLocks noChangeArrowheads="1"/>
            </p:cNvSpPr>
            <p:nvPr/>
          </p:nvSpPr>
          <p:spPr bwMode="auto">
            <a:xfrm>
              <a:off x="3024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31"/>
            <p:cNvSpPr>
              <a:spLocks noChangeArrowheads="1"/>
            </p:cNvSpPr>
            <p:nvPr/>
          </p:nvSpPr>
          <p:spPr bwMode="auto">
            <a:xfrm>
              <a:off x="3360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1" name="Rectangle 132"/>
            <p:cNvSpPr>
              <a:spLocks noChangeArrowheads="1"/>
            </p:cNvSpPr>
            <p:nvPr/>
          </p:nvSpPr>
          <p:spPr bwMode="auto">
            <a:xfrm>
              <a:off x="3696" y="379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vi-VN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1845722" y="5566729"/>
            <a:ext cx="9840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6000" b="1" dirty="0">
                <a:solidFill>
                  <a:srgbClr val="FFFF00"/>
                </a:solidFill>
                <a:sym typeface="Webdings" pitchFamily="18" charset="2"/>
              </a:rPr>
              <a:t></a:t>
            </a:r>
          </a:p>
        </p:txBody>
      </p:sp>
      <p:sp>
        <p:nvSpPr>
          <p:cNvPr id="113" name="Oval 4"/>
          <p:cNvSpPr>
            <a:spLocks noChangeArrowheads="1"/>
          </p:cNvSpPr>
          <p:nvPr/>
        </p:nvSpPr>
        <p:spPr bwMode="auto">
          <a:xfrm>
            <a:off x="1079870" y="5681644"/>
            <a:ext cx="434972" cy="77965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4" name="Text Box 1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58092" y="5751396"/>
            <a:ext cx="579962" cy="646331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15" name="Oval 1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54767" y="5876635"/>
            <a:ext cx="869943" cy="487222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6" name="Hộp_Văn_Bản 115"/>
          <p:cNvSpPr txBox="1"/>
          <p:nvPr/>
        </p:nvSpPr>
        <p:spPr>
          <a:xfrm>
            <a:off x="2857580" y="5779082"/>
            <a:ext cx="472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A   G  A   S   A  K   I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547664" y="155683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endParaRPr 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107504" y="2924944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altLang="vi-VN" sz="4000" b="1" i="1" dirty="0"/>
              <a:t> 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út Hành động: Nhà 3">
            <a:hlinkClick r:id="rId2" action="ppaction://hlinksldjump" highlightClick="1"/>
          </p:cNvPr>
          <p:cNvSpPr/>
          <p:nvPr/>
        </p:nvSpPr>
        <p:spPr>
          <a:xfrm>
            <a:off x="8316416" y="6021801"/>
            <a:ext cx="720080" cy="7578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97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483768" y="1556792"/>
            <a:ext cx="4118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  <a:endParaRPr 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79512" y="3105835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út Hành động: Nhà 3">
            <a:hlinkClick r:id="rId2" action="ppaction://hlinksldjump" highlightClick="1"/>
          </p:cNvPr>
          <p:cNvSpPr/>
          <p:nvPr/>
        </p:nvSpPr>
        <p:spPr>
          <a:xfrm>
            <a:off x="8316416" y="6021801"/>
            <a:ext cx="720080" cy="7578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23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512782" y="1772816"/>
            <a:ext cx="4118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  <a:endParaRPr 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83568" y="321297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út Hành động: Nhà 3">
            <a:hlinkClick r:id="rId2" action="ppaction://hlinksldjump" highlightClick="1"/>
          </p:cNvPr>
          <p:cNvSpPr/>
          <p:nvPr/>
        </p:nvSpPr>
        <p:spPr>
          <a:xfrm>
            <a:off x="8316416" y="6021801"/>
            <a:ext cx="720080" cy="7578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6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512782" y="1772816"/>
            <a:ext cx="4118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4</a:t>
            </a:r>
            <a:endParaRPr 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251520" y="296733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altLang="vi-VN" sz="4000" b="1" i="1" dirty="0"/>
              <a:t> 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vi-VN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út Hành động: Nhà 3">
            <a:hlinkClick r:id="rId2" action="ppaction://hlinksldjump" highlightClick="1"/>
          </p:cNvPr>
          <p:cNvSpPr/>
          <p:nvPr/>
        </p:nvSpPr>
        <p:spPr>
          <a:xfrm>
            <a:off x="8316416" y="6021801"/>
            <a:ext cx="720080" cy="7578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74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492114" y="1556792"/>
            <a:ext cx="4118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5</a:t>
            </a:r>
            <a:endParaRPr lang="vi-VN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83568" y="3105835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Ianta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Nút Hành động: Nhà 3">
            <a:hlinkClick r:id="rId2" action="ppaction://hlinksldjump" highlightClick="1"/>
          </p:cNvPr>
          <p:cNvSpPr/>
          <p:nvPr/>
        </p:nvSpPr>
        <p:spPr>
          <a:xfrm>
            <a:off x="8316416" y="6021801"/>
            <a:ext cx="720080" cy="7578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306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7"/>
            <a:ext cx="2700000" cy="18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8" y="2484514"/>
            <a:ext cx="2700000" cy="18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3" y="4581127"/>
            <a:ext cx="2700000" cy="181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1" y="426041"/>
            <a:ext cx="2700000" cy="18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osiba\Downloads\1024px-Flag_of_Italy_(1861-1946)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6041"/>
            <a:ext cx="2700000" cy="18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iba\Downloads\Flag_of_the_German_Reich_(1935–1945)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20" y="2492606"/>
            <a:ext cx="2700000" cy="18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̃i tên Phải 5"/>
          <p:cNvSpPr/>
          <p:nvPr/>
        </p:nvSpPr>
        <p:spPr>
          <a:xfrm>
            <a:off x="3195202" y="2758314"/>
            <a:ext cx="1296000" cy="12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Mũi tên Trái 6"/>
          <p:cNvSpPr/>
          <p:nvPr/>
        </p:nvSpPr>
        <p:spPr>
          <a:xfrm>
            <a:off x="4642186" y="2758314"/>
            <a:ext cx="1296000" cy="12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677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7" y="404664"/>
            <a:ext cx="518053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_Văn_Bản 2"/>
          <p:cNvSpPr txBox="1"/>
          <p:nvPr/>
        </p:nvSpPr>
        <p:spPr>
          <a:xfrm>
            <a:off x="6372200" y="249493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ADOLF HITLER</a:t>
            </a:r>
          </a:p>
          <a:p>
            <a:r>
              <a:rPr lang="en-US" altLang="vi-VN" sz="3600" dirty="0">
                <a:latin typeface="Times New Roman" pitchFamily="18" charset="0"/>
                <a:cs typeface="Times New Roman" pitchFamily="18" charset="0"/>
              </a:rPr>
              <a:t>(1889-1945)</a:t>
            </a:r>
            <a:endParaRPr lang="en-GB" altLang="vi-VN" sz="3600" dirty="0"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64896" cy="5112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ộp_Văn_Bản 2"/>
          <p:cNvSpPr txBox="1"/>
          <p:nvPr/>
        </p:nvSpPr>
        <p:spPr>
          <a:xfrm>
            <a:off x="-108520" y="5686513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1939: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- le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- le</a:t>
            </a:r>
            <a:endParaRPr lang="en-GB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NGUYÊN NHÂN BÙNG NỔ CHIẾN TRANH THẾ GIỚI THỨ HAI</a:t>
            </a:r>
            <a:endParaRPr lang="vi-V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44426" y="1844824"/>
            <a:ext cx="8435280" cy="25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244426" y="3040110"/>
            <a:ext cx="845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Cuộc khủng hoảng kinh tế thế giới 1929 – 1933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gay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gắt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mâu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thuẫn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</a:rPr>
              <a:t>.</a:t>
            </a:r>
            <a:endParaRPr lang="vi-VN" dirty="0">
              <a:latin typeface="+mj-lt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301548" y="4021088"/>
            <a:ext cx="8452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đế quốc hình thành hai khối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địch nhau: khối 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và khối phát xít Đức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I-ta-li-a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Bản.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255155" y="568194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1/9/1939,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công Ba Lan,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tranh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vi-VN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455719" y="8334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DIỄN BIẾN CHÍNH</a:t>
            </a:r>
            <a:endParaRPr lang="vi-V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327173" y="134076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1/9/1939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1943)</a:t>
            </a:r>
            <a:br>
              <a:rPr lang="en-GB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/>
          </a:p>
        </p:txBody>
      </p:sp>
      <p:sp>
        <p:nvSpPr>
          <p:cNvPr id="4" name="Hình chữ nhật 3"/>
          <p:cNvSpPr/>
          <p:nvPr/>
        </p:nvSpPr>
        <p:spPr>
          <a:xfrm>
            <a:off x="455719" y="2371819"/>
            <a:ext cx="8477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1200" b="1" i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Ở châu Âu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462" y="188639"/>
            <a:ext cx="8514009" cy="6084585"/>
          </a:xfrm>
          <a:prstGeom prst="rect">
            <a:avLst/>
          </a:prstGeom>
        </p:spPr>
      </p:pic>
      <p:sp>
        <p:nvSpPr>
          <p:cNvPr id="11" name="Hình chữ nhật 10"/>
          <p:cNvSpPr/>
          <p:nvPr/>
        </p:nvSpPr>
        <p:spPr>
          <a:xfrm>
            <a:off x="996076" y="6273225"/>
            <a:ext cx="7184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GB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7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0" y="188640"/>
            <a:ext cx="8814428" cy="567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Hình chữ nhật 2"/>
          <p:cNvSpPr/>
          <p:nvPr/>
        </p:nvSpPr>
        <p:spPr>
          <a:xfrm>
            <a:off x="115560" y="5860534"/>
            <a:ext cx="8814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Xe tăng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Panzer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Asine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altLang="vi-VN" sz="3200" b="1" dirty="0">
                <a:latin typeface="Times New Roman" pitchFamily="18" charset="0"/>
                <a:cs typeface="Times New Roman" pitchFamily="18" charset="0"/>
              </a:rPr>
              <a:t>, 21/6/1940</a:t>
            </a:r>
            <a:endParaRPr lang="en-GB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681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Webdings</vt:lpstr>
      <vt:lpstr>Chủ đề của Office</vt:lpstr>
      <vt:lpstr>BÀI 21: CHIẾN TRANH THẾ GIỚI THỨ hai (1939 – 1945)</vt:lpstr>
      <vt:lpstr>I. NGUYÊN NHÂN BÙNG NỔ CHIẾN TRANH THẾ GIỚI THỨ HAI</vt:lpstr>
      <vt:lpstr>PowerPoint Presentation</vt:lpstr>
      <vt:lpstr>PowerPoint Presentation</vt:lpstr>
      <vt:lpstr>PowerPoint Presentation</vt:lpstr>
      <vt:lpstr>I. NGUYÊN NHÂN BÙNG NỔ CHIẾN TRANH THẾ GIỚI THỨ HAI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IV  CHIẾN TRANH THẾ GIỚI THỨ II (1939 – 1945)</dc:title>
  <dc:creator>Tosiba</dc:creator>
  <cp:lastModifiedBy>Admin</cp:lastModifiedBy>
  <cp:revision>45</cp:revision>
  <dcterms:created xsi:type="dcterms:W3CDTF">2016-11-21T15:47:15Z</dcterms:created>
  <dcterms:modified xsi:type="dcterms:W3CDTF">2022-12-24T13:39:53Z</dcterms:modified>
</cp:coreProperties>
</file>