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11" r:id="rId2"/>
    <p:sldId id="349" r:id="rId3"/>
    <p:sldId id="341" r:id="rId4"/>
    <p:sldId id="294" r:id="rId5"/>
    <p:sldId id="297" r:id="rId6"/>
    <p:sldId id="345" r:id="rId7"/>
    <p:sldId id="316" r:id="rId8"/>
    <p:sldId id="346" r:id="rId9"/>
    <p:sldId id="302" r:id="rId10"/>
    <p:sldId id="298" r:id="rId11"/>
    <p:sldId id="266" r:id="rId12"/>
    <p:sldId id="317" r:id="rId13"/>
    <p:sldId id="347" r:id="rId14"/>
    <p:sldId id="327" r:id="rId15"/>
    <p:sldId id="350" r:id="rId16"/>
    <p:sldId id="351" r:id="rId17"/>
    <p:sldId id="352" r:id="rId18"/>
    <p:sldId id="353" r:id="rId19"/>
    <p:sldId id="354" r:id="rId20"/>
    <p:sldId id="355" r:id="rId21"/>
    <p:sldId id="356" r:id="rId22"/>
    <p:sldId id="357" r:id="rId23"/>
    <p:sldId id="358" r:id="rId24"/>
    <p:sldId id="359" r:id="rId25"/>
    <p:sldId id="360" r:id="rId26"/>
    <p:sldId id="308" r:id="rId27"/>
    <p:sldId id="318" r:id="rId28"/>
    <p:sldId id="343" r:id="rId29"/>
    <p:sldId id="340" r:id="rId30"/>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5pPr>
    <a:lvl6pPr marL="2286000" algn="l" defTabSz="914400" rtl="0" eaLnBrk="1" latinLnBrk="0" hangingPunct="1">
      <a:defRPr sz="2800" b="1" kern="1200">
        <a:solidFill>
          <a:schemeClr val="tx1"/>
        </a:solidFill>
        <a:latin typeface="Arial" panose="020B0604020202020204" pitchFamily="34" charset="0"/>
        <a:ea typeface="+mn-ea"/>
        <a:cs typeface="+mn-cs"/>
      </a:defRPr>
    </a:lvl6pPr>
    <a:lvl7pPr marL="2743200" algn="l" defTabSz="914400" rtl="0" eaLnBrk="1" latinLnBrk="0" hangingPunct="1">
      <a:defRPr sz="2800" b="1" kern="1200">
        <a:solidFill>
          <a:schemeClr val="tx1"/>
        </a:solidFill>
        <a:latin typeface="Arial" panose="020B0604020202020204" pitchFamily="34" charset="0"/>
        <a:ea typeface="+mn-ea"/>
        <a:cs typeface="+mn-cs"/>
      </a:defRPr>
    </a:lvl7pPr>
    <a:lvl8pPr marL="3200400" algn="l" defTabSz="914400" rtl="0" eaLnBrk="1" latinLnBrk="0" hangingPunct="1">
      <a:defRPr sz="2800" b="1" kern="1200">
        <a:solidFill>
          <a:schemeClr val="tx1"/>
        </a:solidFill>
        <a:latin typeface="Arial" panose="020B0604020202020204" pitchFamily="34" charset="0"/>
        <a:ea typeface="+mn-ea"/>
        <a:cs typeface="+mn-cs"/>
      </a:defRPr>
    </a:lvl8pPr>
    <a:lvl9pPr marL="3657600" algn="l" defTabSz="914400" rtl="0" eaLnBrk="1" latinLnBrk="0" hangingPunct="1">
      <a:defRPr sz="28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3300"/>
    <a:srgbClr val="FF00FF"/>
    <a:srgbClr val="FF99FF"/>
    <a:srgbClr val="FFCCFF"/>
    <a:srgbClr val="A5002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4" autoAdjust="0"/>
    <p:restoredTop sz="89487" autoAdjust="0"/>
  </p:normalViewPr>
  <p:slideViewPr>
    <p:cSldViewPr>
      <p:cViewPr varScale="1">
        <p:scale>
          <a:sx n="66" d="100"/>
          <a:sy n="66" d="100"/>
        </p:scale>
        <p:origin x="15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DE79C-EEE3-43E6-8760-B13B6F81C71E}" type="doc">
      <dgm:prSet loTypeId="urn:microsoft.com/office/officeart/2005/8/layout/orgChart1" loCatId="hierarchy" qsTypeId="urn:microsoft.com/office/officeart/2005/8/quickstyle/simple1" qsCatId="simple" csTypeId="urn:microsoft.com/office/officeart/2005/8/colors/accent1_2" csCatId="accent1"/>
      <dgm:spPr/>
    </dgm:pt>
    <dgm:pt modelId="{1B63CFD0-B5CB-43E9-9831-068DBC483BE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CÔNG NGHIỆP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SILICAT</a:t>
          </a:r>
          <a:endParaRPr kumimoji="0" lang="en-US" b="0" i="0" u="none" strike="noStrike" cap="none" normalizeH="0" baseline="0" smtClean="0">
            <a:ln>
              <a:noFill/>
            </a:ln>
            <a:solidFill>
              <a:schemeClr val="tx1"/>
            </a:solidFill>
            <a:effectLst/>
            <a:latin typeface="Arial" panose="020B0604020202020204" pitchFamily="34" charset="0"/>
          </a:endParaRPr>
        </a:p>
      </dgm:t>
    </dgm:pt>
    <dgm:pt modelId="{85C494FE-E593-42E1-8638-8FC08581D307}" type="parTrans" cxnId="{584E2BA7-024F-4805-9A14-0BD58F5813D0}">
      <dgm:prSet/>
      <dgm:spPr/>
    </dgm:pt>
    <dgm:pt modelId="{4BC4F2C6-83F3-470A-8476-DA40EC7055C1}" type="sibTrans" cxnId="{584E2BA7-024F-4805-9A14-0BD58F5813D0}">
      <dgm:prSet/>
      <dgm:spPr/>
    </dgm:pt>
    <dgm:pt modelId="{A5CC839C-52F7-42BD-8A8E-77A52A21D5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SẢN XUẤT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 ĐỒ GỐM</a:t>
          </a:r>
          <a:endParaRPr kumimoji="0" lang="en-US" b="0" i="0" u="none" strike="noStrike" cap="none" normalizeH="0" baseline="0" smtClean="0">
            <a:ln>
              <a:noFill/>
            </a:ln>
            <a:solidFill>
              <a:schemeClr val="tx1"/>
            </a:solidFill>
            <a:effectLst/>
            <a:latin typeface="Arial" panose="020B0604020202020204" pitchFamily="34" charset="0"/>
          </a:endParaRPr>
        </a:p>
      </dgm:t>
    </dgm:pt>
    <dgm:pt modelId="{E5E3678A-F31E-4565-8638-F5D8A1B585F9}" type="parTrans" cxnId="{F47DFB0C-34D9-4B7B-9413-63EF96E21859}">
      <dgm:prSet/>
      <dgm:spPr/>
    </dgm:pt>
    <dgm:pt modelId="{4BBA3A1E-CFBD-42AF-9B92-734127DBC3D5}" type="sibTrans" cxnId="{F47DFB0C-34D9-4B7B-9413-63EF96E21859}">
      <dgm:prSet/>
      <dgm:spPr/>
    </dgm:pt>
    <dgm:pt modelId="{04435431-3BDD-4A5D-ADCB-CD1F3B48EC7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SẢN XUẤT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XI MĂNG</a:t>
          </a:r>
          <a:endParaRPr kumimoji="0" lang="en-US" b="0" i="0" u="none" strike="noStrike" cap="none" normalizeH="0" baseline="0" smtClean="0">
            <a:ln>
              <a:noFill/>
            </a:ln>
            <a:solidFill>
              <a:schemeClr val="tx1"/>
            </a:solidFill>
            <a:effectLst/>
            <a:latin typeface="Arial" panose="020B0604020202020204" pitchFamily="34" charset="0"/>
          </a:endParaRPr>
        </a:p>
      </dgm:t>
    </dgm:pt>
    <dgm:pt modelId="{513B2966-F276-438C-B502-F3972A1C8CDA}" type="parTrans" cxnId="{B07C33D9-0C78-443C-B3EF-864511A633CD}">
      <dgm:prSet/>
      <dgm:spPr/>
    </dgm:pt>
    <dgm:pt modelId="{526C253A-1053-4089-A6E1-9B16BEE9D9E1}" type="sibTrans" cxnId="{B07C33D9-0C78-443C-B3EF-864511A633CD}">
      <dgm:prSet/>
      <dgm:spPr/>
    </dgm:pt>
    <dgm:pt modelId="{374E8A88-BDF2-4ECA-92A4-8F6984E9B39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SẢN XUẤT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THỦY TINH</a:t>
          </a:r>
          <a:endParaRPr kumimoji="0" lang="en-US" b="0" i="0" u="none" strike="noStrike" cap="none" normalizeH="0" baseline="0" smtClean="0">
            <a:ln>
              <a:noFill/>
            </a:ln>
            <a:solidFill>
              <a:schemeClr val="tx1"/>
            </a:solidFill>
            <a:effectLst/>
            <a:latin typeface="Arial" panose="020B0604020202020204" pitchFamily="34" charset="0"/>
          </a:endParaRPr>
        </a:p>
      </dgm:t>
    </dgm:pt>
    <dgm:pt modelId="{5CABB790-C8E1-48DF-BA8D-DCE769F681D6}" type="parTrans" cxnId="{7BD93B9B-4780-4EBA-BAD6-47E597BDFA6A}">
      <dgm:prSet/>
      <dgm:spPr/>
    </dgm:pt>
    <dgm:pt modelId="{EEBDDA2D-B778-497F-A609-1045930D2EA3}" type="sibTrans" cxnId="{7BD93B9B-4780-4EBA-BAD6-47E597BDFA6A}">
      <dgm:prSet/>
      <dgm:spPr/>
    </dgm:pt>
    <dgm:pt modelId="{63C774E4-3B6D-4393-A452-18B806F3DE78}" type="pres">
      <dgm:prSet presAssocID="{287DE79C-EEE3-43E6-8760-B13B6F81C71E}" presName="hierChild1" presStyleCnt="0">
        <dgm:presLayoutVars>
          <dgm:orgChart val="1"/>
          <dgm:chPref val="1"/>
          <dgm:dir/>
          <dgm:animOne val="branch"/>
          <dgm:animLvl val="lvl"/>
          <dgm:resizeHandles/>
        </dgm:presLayoutVars>
      </dgm:prSet>
      <dgm:spPr/>
    </dgm:pt>
    <dgm:pt modelId="{7CD0B6F2-2AC0-4AD5-B627-06394FF13A35}" type="pres">
      <dgm:prSet presAssocID="{1B63CFD0-B5CB-43E9-9831-068DBC483BE8}" presName="hierRoot1" presStyleCnt="0">
        <dgm:presLayoutVars>
          <dgm:hierBranch/>
        </dgm:presLayoutVars>
      </dgm:prSet>
      <dgm:spPr/>
    </dgm:pt>
    <dgm:pt modelId="{CA5A14B0-9278-4659-B366-8A50B720E636}" type="pres">
      <dgm:prSet presAssocID="{1B63CFD0-B5CB-43E9-9831-068DBC483BE8}" presName="rootComposite1" presStyleCnt="0"/>
      <dgm:spPr/>
    </dgm:pt>
    <dgm:pt modelId="{CED10EDF-1C88-4731-9403-14DC781DAA8C}" type="pres">
      <dgm:prSet presAssocID="{1B63CFD0-B5CB-43E9-9831-068DBC483BE8}" presName="rootText1" presStyleLbl="node0" presStyleIdx="0" presStyleCnt="1">
        <dgm:presLayoutVars>
          <dgm:chPref val="3"/>
        </dgm:presLayoutVars>
      </dgm:prSet>
      <dgm:spPr/>
    </dgm:pt>
    <dgm:pt modelId="{BE45FBB6-BB73-4251-8A05-A0F491DB7158}" type="pres">
      <dgm:prSet presAssocID="{1B63CFD0-B5CB-43E9-9831-068DBC483BE8}" presName="rootConnector1" presStyleLbl="node1" presStyleIdx="0" presStyleCnt="0"/>
      <dgm:spPr/>
    </dgm:pt>
    <dgm:pt modelId="{7B048D0D-0846-4394-B26C-F1714F4C6E06}" type="pres">
      <dgm:prSet presAssocID="{1B63CFD0-B5CB-43E9-9831-068DBC483BE8}" presName="hierChild2" presStyleCnt="0"/>
      <dgm:spPr/>
    </dgm:pt>
    <dgm:pt modelId="{CDAB408B-98F2-484A-AA7C-4C1C4F4E08C6}" type="pres">
      <dgm:prSet presAssocID="{E5E3678A-F31E-4565-8638-F5D8A1B585F9}" presName="Name35" presStyleLbl="parChTrans1D2" presStyleIdx="0" presStyleCnt="3"/>
      <dgm:spPr/>
    </dgm:pt>
    <dgm:pt modelId="{5A6B6F3D-FBDA-43F1-88F7-2F642C8ABF37}" type="pres">
      <dgm:prSet presAssocID="{A5CC839C-52F7-42BD-8A8E-77A52A21D5C4}" presName="hierRoot2" presStyleCnt="0">
        <dgm:presLayoutVars>
          <dgm:hierBranch/>
        </dgm:presLayoutVars>
      </dgm:prSet>
      <dgm:spPr/>
    </dgm:pt>
    <dgm:pt modelId="{E5E717B6-0475-4788-9528-C208C8622FBE}" type="pres">
      <dgm:prSet presAssocID="{A5CC839C-52F7-42BD-8A8E-77A52A21D5C4}" presName="rootComposite" presStyleCnt="0"/>
      <dgm:spPr/>
    </dgm:pt>
    <dgm:pt modelId="{7E7A35E6-80E4-48EF-8955-43442BCB0A80}" type="pres">
      <dgm:prSet presAssocID="{A5CC839C-52F7-42BD-8A8E-77A52A21D5C4}" presName="rootText" presStyleLbl="node2" presStyleIdx="0" presStyleCnt="3">
        <dgm:presLayoutVars>
          <dgm:chPref val="3"/>
        </dgm:presLayoutVars>
      </dgm:prSet>
      <dgm:spPr/>
    </dgm:pt>
    <dgm:pt modelId="{79D3DDDC-176E-42B4-A58A-A68E2B5BCDDC}" type="pres">
      <dgm:prSet presAssocID="{A5CC839C-52F7-42BD-8A8E-77A52A21D5C4}" presName="rootConnector" presStyleLbl="node2" presStyleIdx="0" presStyleCnt="3"/>
      <dgm:spPr/>
    </dgm:pt>
    <dgm:pt modelId="{DFC2B6BE-7A1E-4FAE-A343-A5DCB470C0CF}" type="pres">
      <dgm:prSet presAssocID="{A5CC839C-52F7-42BD-8A8E-77A52A21D5C4}" presName="hierChild4" presStyleCnt="0"/>
      <dgm:spPr/>
    </dgm:pt>
    <dgm:pt modelId="{BDA704FC-D93B-44CF-AAF8-EBFE11DB0079}" type="pres">
      <dgm:prSet presAssocID="{A5CC839C-52F7-42BD-8A8E-77A52A21D5C4}" presName="hierChild5" presStyleCnt="0"/>
      <dgm:spPr/>
    </dgm:pt>
    <dgm:pt modelId="{03296EF0-D5BF-49D1-90C0-9A6FE9E6AF4A}" type="pres">
      <dgm:prSet presAssocID="{513B2966-F276-438C-B502-F3972A1C8CDA}" presName="Name35" presStyleLbl="parChTrans1D2" presStyleIdx="1" presStyleCnt="3"/>
      <dgm:spPr/>
    </dgm:pt>
    <dgm:pt modelId="{1C5AF4A3-A4C4-485B-B3CA-27142A83DF88}" type="pres">
      <dgm:prSet presAssocID="{04435431-3BDD-4A5D-ADCB-CD1F3B48EC76}" presName="hierRoot2" presStyleCnt="0">
        <dgm:presLayoutVars>
          <dgm:hierBranch/>
        </dgm:presLayoutVars>
      </dgm:prSet>
      <dgm:spPr/>
    </dgm:pt>
    <dgm:pt modelId="{D05CA4AA-294E-4524-8B06-B4FE63493068}" type="pres">
      <dgm:prSet presAssocID="{04435431-3BDD-4A5D-ADCB-CD1F3B48EC76}" presName="rootComposite" presStyleCnt="0"/>
      <dgm:spPr/>
    </dgm:pt>
    <dgm:pt modelId="{A7D3367D-1049-4296-A648-BAEF97A081B1}" type="pres">
      <dgm:prSet presAssocID="{04435431-3BDD-4A5D-ADCB-CD1F3B48EC76}" presName="rootText" presStyleLbl="node2" presStyleIdx="1" presStyleCnt="3">
        <dgm:presLayoutVars>
          <dgm:chPref val="3"/>
        </dgm:presLayoutVars>
      </dgm:prSet>
      <dgm:spPr/>
    </dgm:pt>
    <dgm:pt modelId="{5050B7C5-4A3B-45FF-8A68-9A8BBBF052DD}" type="pres">
      <dgm:prSet presAssocID="{04435431-3BDD-4A5D-ADCB-CD1F3B48EC76}" presName="rootConnector" presStyleLbl="node2" presStyleIdx="1" presStyleCnt="3"/>
      <dgm:spPr/>
    </dgm:pt>
    <dgm:pt modelId="{18959B41-DADF-46E0-8765-4087A7341992}" type="pres">
      <dgm:prSet presAssocID="{04435431-3BDD-4A5D-ADCB-CD1F3B48EC76}" presName="hierChild4" presStyleCnt="0"/>
      <dgm:spPr/>
    </dgm:pt>
    <dgm:pt modelId="{95A48CD6-DBD4-442A-9C66-6A9266510277}" type="pres">
      <dgm:prSet presAssocID="{04435431-3BDD-4A5D-ADCB-CD1F3B48EC76}" presName="hierChild5" presStyleCnt="0"/>
      <dgm:spPr/>
    </dgm:pt>
    <dgm:pt modelId="{D2390F54-6D66-4E36-B917-68ADAD7C4D5C}" type="pres">
      <dgm:prSet presAssocID="{5CABB790-C8E1-48DF-BA8D-DCE769F681D6}" presName="Name35" presStyleLbl="parChTrans1D2" presStyleIdx="2" presStyleCnt="3"/>
      <dgm:spPr/>
    </dgm:pt>
    <dgm:pt modelId="{0E4247F8-BE4E-4FF8-85AD-E372647258BA}" type="pres">
      <dgm:prSet presAssocID="{374E8A88-BDF2-4ECA-92A4-8F6984E9B393}" presName="hierRoot2" presStyleCnt="0">
        <dgm:presLayoutVars>
          <dgm:hierBranch/>
        </dgm:presLayoutVars>
      </dgm:prSet>
      <dgm:spPr/>
    </dgm:pt>
    <dgm:pt modelId="{4C7E522C-8647-4B9C-9459-47181AF1A87C}" type="pres">
      <dgm:prSet presAssocID="{374E8A88-BDF2-4ECA-92A4-8F6984E9B393}" presName="rootComposite" presStyleCnt="0"/>
      <dgm:spPr/>
    </dgm:pt>
    <dgm:pt modelId="{6354AFEB-26EE-4BCF-B654-D5269E00AEC5}" type="pres">
      <dgm:prSet presAssocID="{374E8A88-BDF2-4ECA-92A4-8F6984E9B393}" presName="rootText" presStyleLbl="node2" presStyleIdx="2" presStyleCnt="3">
        <dgm:presLayoutVars>
          <dgm:chPref val="3"/>
        </dgm:presLayoutVars>
      </dgm:prSet>
      <dgm:spPr/>
    </dgm:pt>
    <dgm:pt modelId="{5FEB56D0-2D68-45C6-8DC7-529E5D5F84A7}" type="pres">
      <dgm:prSet presAssocID="{374E8A88-BDF2-4ECA-92A4-8F6984E9B393}" presName="rootConnector" presStyleLbl="node2" presStyleIdx="2" presStyleCnt="3"/>
      <dgm:spPr/>
    </dgm:pt>
    <dgm:pt modelId="{3A92FE47-7C22-40E0-A83D-A51BC5683FA5}" type="pres">
      <dgm:prSet presAssocID="{374E8A88-BDF2-4ECA-92A4-8F6984E9B393}" presName="hierChild4" presStyleCnt="0"/>
      <dgm:spPr/>
    </dgm:pt>
    <dgm:pt modelId="{07475CD4-EAA7-458F-AD29-4A86D9FE1D6D}" type="pres">
      <dgm:prSet presAssocID="{374E8A88-BDF2-4ECA-92A4-8F6984E9B393}" presName="hierChild5" presStyleCnt="0"/>
      <dgm:spPr/>
    </dgm:pt>
    <dgm:pt modelId="{DFC9B648-F012-405C-8959-1DF44D9E15B6}" type="pres">
      <dgm:prSet presAssocID="{1B63CFD0-B5CB-43E9-9831-068DBC483BE8}" presName="hierChild3" presStyleCnt="0"/>
      <dgm:spPr/>
    </dgm:pt>
  </dgm:ptLst>
  <dgm:cxnLst>
    <dgm:cxn modelId="{7C28E6CC-3D15-465C-836D-E3D1A74B08A3}" type="presOf" srcId="{E5E3678A-F31E-4565-8638-F5D8A1B585F9}" destId="{CDAB408B-98F2-484A-AA7C-4C1C4F4E08C6}" srcOrd="0" destOrd="0" presId="urn:microsoft.com/office/officeart/2005/8/layout/orgChart1"/>
    <dgm:cxn modelId="{6D9ED992-800A-4545-94E8-8EF940423304}" type="presOf" srcId="{374E8A88-BDF2-4ECA-92A4-8F6984E9B393}" destId="{5FEB56D0-2D68-45C6-8DC7-529E5D5F84A7}" srcOrd="1" destOrd="0" presId="urn:microsoft.com/office/officeart/2005/8/layout/orgChart1"/>
    <dgm:cxn modelId="{3EA14B68-C9B5-4095-8074-778710C9AF81}" type="presOf" srcId="{513B2966-F276-438C-B502-F3972A1C8CDA}" destId="{03296EF0-D5BF-49D1-90C0-9A6FE9E6AF4A}" srcOrd="0" destOrd="0" presId="urn:microsoft.com/office/officeart/2005/8/layout/orgChart1"/>
    <dgm:cxn modelId="{322EDD33-34DB-4E9B-B4AA-F37889FEE565}" type="presOf" srcId="{A5CC839C-52F7-42BD-8A8E-77A52A21D5C4}" destId="{7E7A35E6-80E4-48EF-8955-43442BCB0A80}" srcOrd="0" destOrd="0" presId="urn:microsoft.com/office/officeart/2005/8/layout/orgChart1"/>
    <dgm:cxn modelId="{C49E5011-9788-4973-A881-D51090F2D0EC}" type="presOf" srcId="{04435431-3BDD-4A5D-ADCB-CD1F3B48EC76}" destId="{5050B7C5-4A3B-45FF-8A68-9A8BBBF052DD}" srcOrd="1" destOrd="0" presId="urn:microsoft.com/office/officeart/2005/8/layout/orgChart1"/>
    <dgm:cxn modelId="{84E3965B-3915-4F23-A575-FBE7037B7A33}" type="presOf" srcId="{1B63CFD0-B5CB-43E9-9831-068DBC483BE8}" destId="{BE45FBB6-BB73-4251-8A05-A0F491DB7158}" srcOrd="1" destOrd="0" presId="urn:microsoft.com/office/officeart/2005/8/layout/orgChart1"/>
    <dgm:cxn modelId="{AB34BA8F-C2BF-4669-B02B-6526AF059235}" type="presOf" srcId="{A5CC839C-52F7-42BD-8A8E-77A52A21D5C4}" destId="{79D3DDDC-176E-42B4-A58A-A68E2B5BCDDC}" srcOrd="1" destOrd="0" presId="urn:microsoft.com/office/officeart/2005/8/layout/orgChart1"/>
    <dgm:cxn modelId="{7BD93B9B-4780-4EBA-BAD6-47E597BDFA6A}" srcId="{1B63CFD0-B5CB-43E9-9831-068DBC483BE8}" destId="{374E8A88-BDF2-4ECA-92A4-8F6984E9B393}" srcOrd="2" destOrd="0" parTransId="{5CABB790-C8E1-48DF-BA8D-DCE769F681D6}" sibTransId="{EEBDDA2D-B778-497F-A609-1045930D2EA3}"/>
    <dgm:cxn modelId="{584E2BA7-024F-4805-9A14-0BD58F5813D0}" srcId="{287DE79C-EEE3-43E6-8760-B13B6F81C71E}" destId="{1B63CFD0-B5CB-43E9-9831-068DBC483BE8}" srcOrd="0" destOrd="0" parTransId="{85C494FE-E593-42E1-8638-8FC08581D307}" sibTransId="{4BC4F2C6-83F3-470A-8476-DA40EC7055C1}"/>
    <dgm:cxn modelId="{C5FAA061-8E18-4D7B-8065-D6C0E10F868B}" type="presOf" srcId="{5CABB790-C8E1-48DF-BA8D-DCE769F681D6}" destId="{D2390F54-6D66-4E36-B917-68ADAD7C4D5C}" srcOrd="0" destOrd="0" presId="urn:microsoft.com/office/officeart/2005/8/layout/orgChart1"/>
    <dgm:cxn modelId="{373BB38A-9758-409E-B17D-2914688BDB61}" type="presOf" srcId="{1B63CFD0-B5CB-43E9-9831-068DBC483BE8}" destId="{CED10EDF-1C88-4731-9403-14DC781DAA8C}" srcOrd="0" destOrd="0" presId="urn:microsoft.com/office/officeart/2005/8/layout/orgChart1"/>
    <dgm:cxn modelId="{F47DFB0C-34D9-4B7B-9413-63EF96E21859}" srcId="{1B63CFD0-B5CB-43E9-9831-068DBC483BE8}" destId="{A5CC839C-52F7-42BD-8A8E-77A52A21D5C4}" srcOrd="0" destOrd="0" parTransId="{E5E3678A-F31E-4565-8638-F5D8A1B585F9}" sibTransId="{4BBA3A1E-CFBD-42AF-9B92-734127DBC3D5}"/>
    <dgm:cxn modelId="{250BEBC9-9422-4A86-93ED-C23705D89AB0}" type="presOf" srcId="{04435431-3BDD-4A5D-ADCB-CD1F3B48EC76}" destId="{A7D3367D-1049-4296-A648-BAEF97A081B1}" srcOrd="0" destOrd="0" presId="urn:microsoft.com/office/officeart/2005/8/layout/orgChart1"/>
    <dgm:cxn modelId="{3BE9D7BD-0831-4255-922B-645EB1D8799A}" type="presOf" srcId="{287DE79C-EEE3-43E6-8760-B13B6F81C71E}" destId="{63C774E4-3B6D-4393-A452-18B806F3DE78}" srcOrd="0" destOrd="0" presId="urn:microsoft.com/office/officeart/2005/8/layout/orgChart1"/>
    <dgm:cxn modelId="{B07C33D9-0C78-443C-B3EF-864511A633CD}" srcId="{1B63CFD0-B5CB-43E9-9831-068DBC483BE8}" destId="{04435431-3BDD-4A5D-ADCB-CD1F3B48EC76}" srcOrd="1" destOrd="0" parTransId="{513B2966-F276-438C-B502-F3972A1C8CDA}" sibTransId="{526C253A-1053-4089-A6E1-9B16BEE9D9E1}"/>
    <dgm:cxn modelId="{D0F375D0-520C-4CC2-AD4B-7AEB34EB938C}" type="presOf" srcId="{374E8A88-BDF2-4ECA-92A4-8F6984E9B393}" destId="{6354AFEB-26EE-4BCF-B654-D5269E00AEC5}" srcOrd="0" destOrd="0" presId="urn:microsoft.com/office/officeart/2005/8/layout/orgChart1"/>
    <dgm:cxn modelId="{52782E59-3986-4C6E-B052-3E19F70BABA5}" type="presParOf" srcId="{63C774E4-3B6D-4393-A452-18B806F3DE78}" destId="{7CD0B6F2-2AC0-4AD5-B627-06394FF13A35}" srcOrd="0" destOrd="0" presId="urn:microsoft.com/office/officeart/2005/8/layout/orgChart1"/>
    <dgm:cxn modelId="{41AFE744-4780-46E8-80D3-65075AF1A5EC}" type="presParOf" srcId="{7CD0B6F2-2AC0-4AD5-B627-06394FF13A35}" destId="{CA5A14B0-9278-4659-B366-8A50B720E636}" srcOrd="0" destOrd="0" presId="urn:microsoft.com/office/officeart/2005/8/layout/orgChart1"/>
    <dgm:cxn modelId="{A8D8F165-5D86-4A9B-B93D-C56EAC8D1AA4}" type="presParOf" srcId="{CA5A14B0-9278-4659-B366-8A50B720E636}" destId="{CED10EDF-1C88-4731-9403-14DC781DAA8C}" srcOrd="0" destOrd="0" presId="urn:microsoft.com/office/officeart/2005/8/layout/orgChart1"/>
    <dgm:cxn modelId="{F681347B-A07F-4FD4-974E-3EA2F99BB761}" type="presParOf" srcId="{CA5A14B0-9278-4659-B366-8A50B720E636}" destId="{BE45FBB6-BB73-4251-8A05-A0F491DB7158}" srcOrd="1" destOrd="0" presId="urn:microsoft.com/office/officeart/2005/8/layout/orgChart1"/>
    <dgm:cxn modelId="{07B22AD1-09D8-4A05-ACD4-0F5DF45F9889}" type="presParOf" srcId="{7CD0B6F2-2AC0-4AD5-B627-06394FF13A35}" destId="{7B048D0D-0846-4394-B26C-F1714F4C6E06}" srcOrd="1" destOrd="0" presId="urn:microsoft.com/office/officeart/2005/8/layout/orgChart1"/>
    <dgm:cxn modelId="{9D14F67C-FEFD-4C1C-BC7C-DF777FB3F339}" type="presParOf" srcId="{7B048D0D-0846-4394-B26C-F1714F4C6E06}" destId="{CDAB408B-98F2-484A-AA7C-4C1C4F4E08C6}" srcOrd="0" destOrd="0" presId="urn:microsoft.com/office/officeart/2005/8/layout/orgChart1"/>
    <dgm:cxn modelId="{3AA3DBC7-10F1-45AA-B5A6-D6C2708FAF87}" type="presParOf" srcId="{7B048D0D-0846-4394-B26C-F1714F4C6E06}" destId="{5A6B6F3D-FBDA-43F1-88F7-2F642C8ABF37}" srcOrd="1" destOrd="0" presId="urn:microsoft.com/office/officeart/2005/8/layout/orgChart1"/>
    <dgm:cxn modelId="{41C658B6-0F6A-43C6-A7B4-EDB88995C233}" type="presParOf" srcId="{5A6B6F3D-FBDA-43F1-88F7-2F642C8ABF37}" destId="{E5E717B6-0475-4788-9528-C208C8622FBE}" srcOrd="0" destOrd="0" presId="urn:microsoft.com/office/officeart/2005/8/layout/orgChart1"/>
    <dgm:cxn modelId="{A3C4A467-386E-43DF-B222-974B47C74A34}" type="presParOf" srcId="{E5E717B6-0475-4788-9528-C208C8622FBE}" destId="{7E7A35E6-80E4-48EF-8955-43442BCB0A80}" srcOrd="0" destOrd="0" presId="urn:microsoft.com/office/officeart/2005/8/layout/orgChart1"/>
    <dgm:cxn modelId="{126AFD2B-357A-48A5-A278-F7F110D92FA2}" type="presParOf" srcId="{E5E717B6-0475-4788-9528-C208C8622FBE}" destId="{79D3DDDC-176E-42B4-A58A-A68E2B5BCDDC}" srcOrd="1" destOrd="0" presId="urn:microsoft.com/office/officeart/2005/8/layout/orgChart1"/>
    <dgm:cxn modelId="{8D4ABA4A-86B2-43F6-91F5-921988276172}" type="presParOf" srcId="{5A6B6F3D-FBDA-43F1-88F7-2F642C8ABF37}" destId="{DFC2B6BE-7A1E-4FAE-A343-A5DCB470C0CF}" srcOrd="1" destOrd="0" presId="urn:microsoft.com/office/officeart/2005/8/layout/orgChart1"/>
    <dgm:cxn modelId="{4F26DFAC-9F14-4A17-8D3E-B6CCBCB35C33}" type="presParOf" srcId="{5A6B6F3D-FBDA-43F1-88F7-2F642C8ABF37}" destId="{BDA704FC-D93B-44CF-AAF8-EBFE11DB0079}" srcOrd="2" destOrd="0" presId="urn:microsoft.com/office/officeart/2005/8/layout/orgChart1"/>
    <dgm:cxn modelId="{3CAA1F12-182F-4F39-9FDC-D7A8365FCE96}" type="presParOf" srcId="{7B048D0D-0846-4394-B26C-F1714F4C6E06}" destId="{03296EF0-D5BF-49D1-90C0-9A6FE9E6AF4A}" srcOrd="2" destOrd="0" presId="urn:microsoft.com/office/officeart/2005/8/layout/orgChart1"/>
    <dgm:cxn modelId="{70E1E213-F8FB-433E-9B1A-453827A4CCA8}" type="presParOf" srcId="{7B048D0D-0846-4394-B26C-F1714F4C6E06}" destId="{1C5AF4A3-A4C4-485B-B3CA-27142A83DF88}" srcOrd="3" destOrd="0" presId="urn:microsoft.com/office/officeart/2005/8/layout/orgChart1"/>
    <dgm:cxn modelId="{DB6A9D54-5224-41CF-AC1A-A6F9C5E501FD}" type="presParOf" srcId="{1C5AF4A3-A4C4-485B-B3CA-27142A83DF88}" destId="{D05CA4AA-294E-4524-8B06-B4FE63493068}" srcOrd="0" destOrd="0" presId="urn:microsoft.com/office/officeart/2005/8/layout/orgChart1"/>
    <dgm:cxn modelId="{872E72E2-53CC-4E7A-81B1-78EDC5D8644F}" type="presParOf" srcId="{D05CA4AA-294E-4524-8B06-B4FE63493068}" destId="{A7D3367D-1049-4296-A648-BAEF97A081B1}" srcOrd="0" destOrd="0" presId="urn:microsoft.com/office/officeart/2005/8/layout/orgChart1"/>
    <dgm:cxn modelId="{6763A8CE-3F26-447A-95B6-309CF34C6D9E}" type="presParOf" srcId="{D05CA4AA-294E-4524-8B06-B4FE63493068}" destId="{5050B7C5-4A3B-45FF-8A68-9A8BBBF052DD}" srcOrd="1" destOrd="0" presId="urn:microsoft.com/office/officeart/2005/8/layout/orgChart1"/>
    <dgm:cxn modelId="{34B666A1-B9C3-4BBF-953F-D3FA3EC22936}" type="presParOf" srcId="{1C5AF4A3-A4C4-485B-B3CA-27142A83DF88}" destId="{18959B41-DADF-46E0-8765-4087A7341992}" srcOrd="1" destOrd="0" presId="urn:microsoft.com/office/officeart/2005/8/layout/orgChart1"/>
    <dgm:cxn modelId="{5D6A34B5-3612-40E0-9E07-C4A685DAD4BA}" type="presParOf" srcId="{1C5AF4A3-A4C4-485B-B3CA-27142A83DF88}" destId="{95A48CD6-DBD4-442A-9C66-6A9266510277}" srcOrd="2" destOrd="0" presId="urn:microsoft.com/office/officeart/2005/8/layout/orgChart1"/>
    <dgm:cxn modelId="{EDF6B8A9-8E14-4300-8484-069B05CA2813}" type="presParOf" srcId="{7B048D0D-0846-4394-B26C-F1714F4C6E06}" destId="{D2390F54-6D66-4E36-B917-68ADAD7C4D5C}" srcOrd="4" destOrd="0" presId="urn:microsoft.com/office/officeart/2005/8/layout/orgChart1"/>
    <dgm:cxn modelId="{DB31B2FA-FEE0-4E91-BBE0-2F78BBCCC898}" type="presParOf" srcId="{7B048D0D-0846-4394-B26C-F1714F4C6E06}" destId="{0E4247F8-BE4E-4FF8-85AD-E372647258BA}" srcOrd="5" destOrd="0" presId="urn:microsoft.com/office/officeart/2005/8/layout/orgChart1"/>
    <dgm:cxn modelId="{1579BA5C-2556-49B7-89C7-27CDA50D3230}" type="presParOf" srcId="{0E4247F8-BE4E-4FF8-85AD-E372647258BA}" destId="{4C7E522C-8647-4B9C-9459-47181AF1A87C}" srcOrd="0" destOrd="0" presId="urn:microsoft.com/office/officeart/2005/8/layout/orgChart1"/>
    <dgm:cxn modelId="{95DFD40D-50E0-4F16-A4BF-3C5EEEC14593}" type="presParOf" srcId="{4C7E522C-8647-4B9C-9459-47181AF1A87C}" destId="{6354AFEB-26EE-4BCF-B654-D5269E00AEC5}" srcOrd="0" destOrd="0" presId="urn:microsoft.com/office/officeart/2005/8/layout/orgChart1"/>
    <dgm:cxn modelId="{707D4FCC-863B-4BC1-9362-0CE56580F426}" type="presParOf" srcId="{4C7E522C-8647-4B9C-9459-47181AF1A87C}" destId="{5FEB56D0-2D68-45C6-8DC7-529E5D5F84A7}" srcOrd="1" destOrd="0" presId="urn:microsoft.com/office/officeart/2005/8/layout/orgChart1"/>
    <dgm:cxn modelId="{DC8BDD4B-77BD-455D-A88A-BA10D0355B22}" type="presParOf" srcId="{0E4247F8-BE4E-4FF8-85AD-E372647258BA}" destId="{3A92FE47-7C22-40E0-A83D-A51BC5683FA5}" srcOrd="1" destOrd="0" presId="urn:microsoft.com/office/officeart/2005/8/layout/orgChart1"/>
    <dgm:cxn modelId="{AD68F002-CBC3-4B04-9F61-AB4D5D086DFB}" type="presParOf" srcId="{0E4247F8-BE4E-4FF8-85AD-E372647258BA}" destId="{07475CD4-EAA7-458F-AD29-4A86D9FE1D6D}" srcOrd="2" destOrd="0" presId="urn:microsoft.com/office/officeart/2005/8/layout/orgChart1"/>
    <dgm:cxn modelId="{610EC01F-38BF-4630-9DB1-BE97152E0885}" type="presParOf" srcId="{7CD0B6F2-2AC0-4AD5-B627-06394FF13A35}" destId="{DFC9B648-F012-405C-8959-1DF44D9E15B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4D7687B6-1BFA-414D-8690-CA19F3C6CDF5}" type="datetimeFigureOut">
              <a:rPr lang="en-US"/>
              <a:pPr>
                <a:defRPr/>
              </a:pPr>
              <a:t>25-Jan-22</a:t>
            </a:fld>
            <a:endParaRPr lang="en-US"/>
          </a:p>
        </p:txBody>
      </p:sp>
      <p:sp>
        <p:nvSpPr>
          <p:cNvPr id="4" name="Slide Image Placeholder 3">
            <a:extLst>
              <a:ext uri="{FF2B5EF4-FFF2-40B4-BE49-F238E27FC236}"/>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B18728-AC75-4C0F-9845-4E12324F2CDD}" type="slidenum">
              <a:rPr lang="en-US" altLang="en-US"/>
              <a:pPr>
                <a:defRPr/>
              </a:pPr>
              <a:t>‹#›</a:t>
            </a:fld>
            <a:endParaRPr lang="en-US" altLang="en-US"/>
          </a:p>
        </p:txBody>
      </p:sp>
    </p:spTree>
    <p:extLst>
      <p:ext uri="{BB962C8B-B14F-4D97-AF65-F5344CB8AC3E}">
        <p14:creationId xmlns:p14="http://schemas.microsoft.com/office/powerpoint/2010/main" val="2201151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extLst>
          </p:cNvPr>
          <p:cNvSpPr>
            <a:spLocks noGrp="1"/>
          </p:cNvSpPr>
          <p:nvPr>
            <p:ph type="sldNum" sz="quarter" idx="12"/>
          </p:nvPr>
        </p:nvSpPr>
        <p:spPr/>
        <p:txBody>
          <a:bodyPr/>
          <a:lstStyle>
            <a:lvl1pPr>
              <a:defRPr>
                <a:solidFill>
                  <a:srgbClr val="D1EAEE"/>
                </a:solidFill>
              </a:defRPr>
            </a:lvl1pPr>
          </a:lstStyle>
          <a:p>
            <a:pPr>
              <a:defRPr/>
            </a:pPr>
            <a:fld id="{169ECE07-F9AD-4A54-94BE-AC247D6313A7}" type="slidenum">
              <a:rPr lang="en-US" altLang="en-US"/>
              <a:pPr>
                <a:defRPr/>
              </a:pPr>
              <a:t>‹#›</a:t>
            </a:fld>
            <a:endParaRPr lang="en-US" altLang="en-US"/>
          </a:p>
        </p:txBody>
      </p:sp>
    </p:spTree>
    <p:extLst>
      <p:ext uri="{BB962C8B-B14F-4D97-AF65-F5344CB8AC3E}">
        <p14:creationId xmlns:p14="http://schemas.microsoft.com/office/powerpoint/2010/main" val="34112506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extLst>
          </p:cNvPr>
          <p:cNvSpPr>
            <a:spLocks noGrp="1"/>
          </p:cNvSpPr>
          <p:nvPr>
            <p:ph type="sldNum" sz="quarter" idx="12"/>
          </p:nvPr>
        </p:nvSpPr>
        <p:spPr/>
        <p:txBody>
          <a:bodyPr/>
          <a:lstStyle>
            <a:lvl1pPr>
              <a:defRPr/>
            </a:lvl1pPr>
          </a:lstStyle>
          <a:p>
            <a:pPr>
              <a:defRPr/>
            </a:pPr>
            <a:fld id="{2068711A-5476-4F5F-B369-5E07E031C9B4}" type="slidenum">
              <a:rPr lang="en-US" altLang="en-US"/>
              <a:pPr>
                <a:defRPr/>
              </a:pPr>
              <a:t>‹#›</a:t>
            </a:fld>
            <a:endParaRPr lang="en-US" altLang="en-US"/>
          </a:p>
        </p:txBody>
      </p:sp>
    </p:spTree>
    <p:extLst>
      <p:ext uri="{BB962C8B-B14F-4D97-AF65-F5344CB8AC3E}">
        <p14:creationId xmlns:p14="http://schemas.microsoft.com/office/powerpoint/2010/main" val="233764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extLst>
          </p:cNvPr>
          <p:cNvSpPr>
            <a:spLocks noGrp="1"/>
          </p:cNvSpPr>
          <p:nvPr>
            <p:ph type="sldNum" sz="quarter" idx="12"/>
          </p:nvPr>
        </p:nvSpPr>
        <p:spPr/>
        <p:txBody>
          <a:bodyPr/>
          <a:lstStyle>
            <a:lvl1pPr>
              <a:defRPr/>
            </a:lvl1pPr>
          </a:lstStyle>
          <a:p>
            <a:pPr>
              <a:defRPr/>
            </a:pPr>
            <a:fld id="{9B9F2464-3F5E-4BB8-92D0-625DF52859F3}" type="slidenum">
              <a:rPr lang="en-US" altLang="en-US"/>
              <a:pPr>
                <a:defRPr/>
              </a:pPr>
              <a:t>‹#›</a:t>
            </a:fld>
            <a:endParaRPr lang="en-US" altLang="en-US"/>
          </a:p>
        </p:txBody>
      </p:sp>
    </p:spTree>
    <p:extLst>
      <p:ext uri="{BB962C8B-B14F-4D97-AF65-F5344CB8AC3E}">
        <p14:creationId xmlns:p14="http://schemas.microsoft.com/office/powerpoint/2010/main" val="3527560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extLst>
          </p:cNvPr>
          <p:cNvSpPr>
            <a:spLocks noGrp="1"/>
          </p:cNvSpPr>
          <p:nvPr>
            <p:ph/>
          </p:nvPr>
        </p:nvSpPr>
        <p:spPr>
          <a:xfrm>
            <a:off x="457200" y="704850"/>
            <a:ext cx="8229600" cy="561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extLst>
          </p:cNvPr>
          <p:cNvSpPr>
            <a:spLocks noGrp="1"/>
          </p:cNvSpPr>
          <p:nvPr>
            <p:ph type="sldNum" sz="quarter" idx="12"/>
          </p:nvPr>
        </p:nvSpPr>
        <p:spPr/>
        <p:txBody>
          <a:bodyPr/>
          <a:lstStyle>
            <a:lvl1pPr>
              <a:defRPr/>
            </a:lvl1pPr>
          </a:lstStyle>
          <a:p>
            <a:pPr>
              <a:defRPr/>
            </a:pPr>
            <a:fld id="{54727DDB-E67A-4BB5-93FA-83BF2B6A2F1D}" type="slidenum">
              <a:rPr lang="en-US" altLang="en-US"/>
              <a:pPr>
                <a:defRPr/>
              </a:pPr>
              <a:t>‹#›</a:t>
            </a:fld>
            <a:endParaRPr lang="en-US" altLang="en-US"/>
          </a:p>
        </p:txBody>
      </p:sp>
    </p:spTree>
    <p:extLst>
      <p:ext uri="{BB962C8B-B14F-4D97-AF65-F5344CB8AC3E}">
        <p14:creationId xmlns:p14="http://schemas.microsoft.com/office/powerpoint/2010/main" val="3653520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extLst>
          </p:cNvPr>
          <p:cNvSpPr>
            <a:spLocks noGrp="1"/>
          </p:cNvSpPr>
          <p:nvPr>
            <p:ph type="sldNum" sz="quarter" idx="12"/>
          </p:nvPr>
        </p:nvSpPr>
        <p:spPr/>
        <p:txBody>
          <a:bodyPr/>
          <a:lstStyle>
            <a:lvl1pPr>
              <a:defRPr/>
            </a:lvl1pPr>
          </a:lstStyle>
          <a:p>
            <a:pPr>
              <a:defRPr/>
            </a:pPr>
            <a:fld id="{38994E60-E31B-4707-950B-4A1F9AB0F225}" type="slidenum">
              <a:rPr lang="en-US" altLang="en-US"/>
              <a:pPr>
                <a:defRPr/>
              </a:pPr>
              <a:t>‹#›</a:t>
            </a:fld>
            <a:endParaRPr lang="en-US" altLang="en-US"/>
          </a:p>
        </p:txBody>
      </p:sp>
    </p:spTree>
    <p:extLst>
      <p:ext uri="{BB962C8B-B14F-4D97-AF65-F5344CB8AC3E}">
        <p14:creationId xmlns:p14="http://schemas.microsoft.com/office/powerpoint/2010/main" val="64713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extLst>
          </p:cNvPr>
          <p:cNvSpPr>
            <a:spLocks noGrp="1"/>
          </p:cNvSpPr>
          <p:nvPr>
            <p:ph type="sldNum" sz="quarter" idx="12"/>
          </p:nvPr>
        </p:nvSpPr>
        <p:spPr/>
        <p:txBody>
          <a:bodyPr/>
          <a:lstStyle>
            <a:lvl1pPr>
              <a:defRPr/>
            </a:lvl1pPr>
          </a:lstStyle>
          <a:p>
            <a:pPr>
              <a:defRPr/>
            </a:pPr>
            <a:fld id="{4FCF9373-9D4A-46FC-94F1-CA387876019A}" type="slidenum">
              <a:rPr lang="en-US" altLang="en-US"/>
              <a:pPr>
                <a:defRPr/>
              </a:pPr>
              <a:t>‹#›</a:t>
            </a:fld>
            <a:endParaRPr lang="en-US" altLang="en-US"/>
          </a:p>
        </p:txBody>
      </p:sp>
    </p:spTree>
    <p:extLst>
      <p:ext uri="{BB962C8B-B14F-4D97-AF65-F5344CB8AC3E}">
        <p14:creationId xmlns:p14="http://schemas.microsoft.com/office/powerpoint/2010/main" val="383312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solidFill>
                  <a:srgbClr val="D1EAEE"/>
                </a:solidFill>
              </a:defRPr>
            </a:lvl1pPr>
          </a:lstStyle>
          <a:p>
            <a:pPr>
              <a:defRPr/>
            </a:pPr>
            <a:fld id="{E6185856-93D6-4A4F-A031-20756C8B4A04}" type="slidenum">
              <a:rPr lang="en-US" altLang="en-US"/>
              <a:pPr>
                <a:defRPr/>
              </a:pPr>
              <a:t>‹#›</a:t>
            </a:fld>
            <a:endParaRPr lang="en-US" altLang="en-US"/>
          </a:p>
        </p:txBody>
      </p:sp>
    </p:spTree>
    <p:extLst>
      <p:ext uri="{BB962C8B-B14F-4D97-AF65-F5344CB8AC3E}">
        <p14:creationId xmlns:p14="http://schemas.microsoft.com/office/powerpoint/2010/main" val="2109107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extLst>
          </p:cNvPr>
          <p:cNvSpPr>
            <a:spLocks noGrp="1"/>
          </p:cNvSpPr>
          <p:nvPr>
            <p:ph type="sldNum" sz="quarter" idx="12"/>
          </p:nvPr>
        </p:nvSpPr>
        <p:spPr/>
        <p:txBody>
          <a:bodyPr/>
          <a:lstStyle>
            <a:lvl1pPr>
              <a:defRPr/>
            </a:lvl1pPr>
          </a:lstStyle>
          <a:p>
            <a:pPr>
              <a:defRPr/>
            </a:pPr>
            <a:fld id="{D9E195BA-802F-4FED-B4A2-6AD25BB00DBA}" type="slidenum">
              <a:rPr lang="en-US" altLang="en-US"/>
              <a:pPr>
                <a:defRPr/>
              </a:pPr>
              <a:t>‹#›</a:t>
            </a:fld>
            <a:endParaRPr lang="en-US" altLang="en-US"/>
          </a:p>
        </p:txBody>
      </p:sp>
    </p:spTree>
    <p:extLst>
      <p:ext uri="{BB962C8B-B14F-4D97-AF65-F5344CB8AC3E}">
        <p14:creationId xmlns:p14="http://schemas.microsoft.com/office/powerpoint/2010/main" val="20749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extLst>
          </p:cNvPr>
          <p:cNvSpPr>
            <a:spLocks noGrp="1"/>
          </p:cNvSpPr>
          <p:nvPr>
            <p:ph type="sldNum" sz="quarter" idx="12"/>
          </p:nvPr>
        </p:nvSpPr>
        <p:spPr/>
        <p:txBody>
          <a:bodyPr/>
          <a:lstStyle>
            <a:lvl1pPr>
              <a:defRPr/>
            </a:lvl1pPr>
          </a:lstStyle>
          <a:p>
            <a:pPr>
              <a:defRPr/>
            </a:pPr>
            <a:fld id="{2128E458-63A5-496D-AB00-8FFC1312FF43}" type="slidenum">
              <a:rPr lang="en-US" altLang="en-US"/>
              <a:pPr>
                <a:defRPr/>
              </a:pPr>
              <a:t>‹#›</a:t>
            </a:fld>
            <a:endParaRPr lang="en-US" altLang="en-US"/>
          </a:p>
        </p:txBody>
      </p:sp>
    </p:spTree>
    <p:extLst>
      <p:ext uri="{BB962C8B-B14F-4D97-AF65-F5344CB8AC3E}">
        <p14:creationId xmlns:p14="http://schemas.microsoft.com/office/powerpoint/2010/main" val="20877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extLst>
          </p:cNvPr>
          <p:cNvSpPr>
            <a:spLocks noGrp="1"/>
          </p:cNvSpPr>
          <p:nvPr>
            <p:ph type="sldNum" sz="quarter" idx="12"/>
          </p:nvPr>
        </p:nvSpPr>
        <p:spPr/>
        <p:txBody>
          <a:bodyPr/>
          <a:lstStyle>
            <a:lvl1pPr>
              <a:defRPr/>
            </a:lvl1pPr>
          </a:lstStyle>
          <a:p>
            <a:pPr>
              <a:defRPr/>
            </a:pPr>
            <a:fld id="{C3BE1350-9EFA-496A-A875-6A2BB0CC39B4}" type="slidenum">
              <a:rPr lang="en-US" altLang="en-US"/>
              <a:pPr>
                <a:defRPr/>
              </a:pPr>
              <a:t>‹#›</a:t>
            </a:fld>
            <a:endParaRPr lang="en-US" altLang="en-US"/>
          </a:p>
        </p:txBody>
      </p:sp>
    </p:spTree>
    <p:extLst>
      <p:ext uri="{BB962C8B-B14F-4D97-AF65-F5344CB8AC3E}">
        <p14:creationId xmlns:p14="http://schemas.microsoft.com/office/powerpoint/2010/main" val="94437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extLst>
          </p:cNvPr>
          <p:cNvSpPr>
            <a:spLocks noGrp="1"/>
          </p:cNvSpPr>
          <p:nvPr>
            <p:ph type="sldNum" sz="quarter" idx="12"/>
          </p:nvPr>
        </p:nvSpPr>
        <p:spPr/>
        <p:txBody>
          <a:bodyPr/>
          <a:lstStyle>
            <a:lvl1pPr>
              <a:defRPr/>
            </a:lvl1pPr>
          </a:lstStyle>
          <a:p>
            <a:pPr>
              <a:defRPr/>
            </a:pPr>
            <a:fld id="{2A5EA83D-534A-4497-82F2-39EFDB77E713}" type="slidenum">
              <a:rPr lang="en-US" altLang="en-US"/>
              <a:pPr>
                <a:defRPr/>
              </a:pPr>
              <a:t>‹#›</a:t>
            </a:fld>
            <a:endParaRPr lang="en-US" altLang="en-US"/>
          </a:p>
        </p:txBody>
      </p:sp>
    </p:spTree>
    <p:extLst>
      <p:ext uri="{BB962C8B-B14F-4D97-AF65-F5344CB8AC3E}">
        <p14:creationId xmlns:p14="http://schemas.microsoft.com/office/powerpoint/2010/main" val="399107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extLst>
          </p:cNvPr>
          <p:cNvSpPr>
            <a:spLocks noGrp="1"/>
          </p:cNvSpPr>
          <p:nvPr>
            <p:ph type="sldNum" sz="quarter" idx="12"/>
          </p:nvPr>
        </p:nvSpPr>
        <p:spPr/>
        <p:txBody>
          <a:bodyPr/>
          <a:lstStyle>
            <a:lvl1pPr>
              <a:defRPr/>
            </a:lvl1pPr>
          </a:lstStyle>
          <a:p>
            <a:pPr>
              <a:defRPr/>
            </a:pPr>
            <a:fld id="{FAD74900-809B-453B-B444-A46D1A270F34}" type="slidenum">
              <a:rPr lang="en-US" altLang="en-US"/>
              <a:pPr>
                <a:defRPr/>
              </a:pPr>
              <a:t>‹#›</a:t>
            </a:fld>
            <a:endParaRPr lang="en-US" altLang="en-US"/>
          </a:p>
        </p:txBody>
      </p:sp>
    </p:spTree>
    <p:extLst>
      <p:ext uri="{BB962C8B-B14F-4D97-AF65-F5344CB8AC3E}">
        <p14:creationId xmlns:p14="http://schemas.microsoft.com/office/powerpoint/2010/main" val="248832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a:extLst>
              <a:ext uri="{FF2B5EF4-FFF2-40B4-BE49-F238E27FC236}"/>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extLst>
          </p:cNvPr>
          <p:cNvSpPr>
            <a:spLocks noGrp="1"/>
          </p:cNvSpPr>
          <p:nvPr>
            <p:ph type="sldNum" sz="quarter" idx="12"/>
          </p:nvPr>
        </p:nvSpPr>
        <p:spPr>
          <a:xfrm>
            <a:off x="8077200" y="6356350"/>
            <a:ext cx="609600" cy="365125"/>
          </a:xfrm>
        </p:spPr>
        <p:txBody>
          <a:bodyPr/>
          <a:lstStyle>
            <a:lvl1pPr>
              <a:defRPr/>
            </a:lvl1pPr>
          </a:lstStyle>
          <a:p>
            <a:pPr>
              <a:defRPr/>
            </a:pPr>
            <a:fld id="{9AA1CB0F-5AA7-4E20-A2EE-8199E8B2070F}" type="slidenum">
              <a:rPr lang="en-US" altLang="en-US"/>
              <a:pPr>
                <a:defRPr/>
              </a:pPr>
              <a:t>‹#›</a:t>
            </a:fld>
            <a:endParaRPr lang="en-US" altLang="en-US"/>
          </a:p>
        </p:txBody>
      </p:sp>
    </p:spTree>
    <p:extLst>
      <p:ext uri="{BB962C8B-B14F-4D97-AF65-F5344CB8AC3E}">
        <p14:creationId xmlns:p14="http://schemas.microsoft.com/office/powerpoint/2010/main" val="371574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a:extLst>
              <a:ext uri="{FF2B5EF4-FFF2-40B4-BE49-F238E27FC236}"/>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22" name="Footer Placeholder 21">
            <a:extLst>
              <a:ext uri="{FF2B5EF4-FFF2-40B4-BE49-F238E27FC236}"/>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a:extLst>
              <a:ext uri="{FF2B5EF4-FFF2-40B4-BE49-F238E27FC236}"/>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BDB4ED8B-3EC4-497E-A384-0EBF0F4BBAF6}" type="slidenum">
              <a:rPr lang="en-US" altLang="en-US"/>
              <a:pPr>
                <a:defRPr/>
              </a:pPr>
              <a:t>‹#›</a:t>
            </a:fld>
            <a:endParaRPr lang="en-US" alt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3" name="Freeform 12">
              <a:extLst>
                <a:ext uri="{FF2B5EF4-FFF2-40B4-BE49-F238E27FC236}"/>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3821" r:id="rId1"/>
    <p:sldLayoutId id="2147483811" r:id="rId2"/>
    <p:sldLayoutId id="2147483822" r:id="rId3"/>
    <p:sldLayoutId id="2147483812" r:id="rId4"/>
    <p:sldLayoutId id="2147483813" r:id="rId5"/>
    <p:sldLayoutId id="2147483814" r:id="rId6"/>
    <p:sldLayoutId id="2147483815" r:id="rId7"/>
    <p:sldLayoutId id="2147483816" r:id="rId8"/>
    <p:sldLayoutId id="2147483823" r:id="rId9"/>
    <p:sldLayoutId id="2147483817" r:id="rId10"/>
    <p:sldLayoutId id="2147483818" r:id="rId11"/>
    <p:sldLayoutId id="2147483819" r:id="rId12"/>
    <p:sldLayoutId id="2147483820"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gif"/><Relationship Id="rId1" Type="http://schemas.openxmlformats.org/officeDocument/2006/relationships/slideLayout" Target="../slideLayouts/slideLayout7.xml"/><Relationship Id="rId5" Type="http://schemas.openxmlformats.org/officeDocument/2006/relationships/image" Target="../media/image74.gif"/><Relationship Id="rId4" Type="http://schemas.openxmlformats.org/officeDocument/2006/relationships/image" Target="../media/image73.gif"/></Relationships>
</file>

<file path=ppt/slides/_rels/slide29.xml.rels><?xml version="1.0" encoding="UTF-8" standalone="yes"?>
<Relationships xmlns="http://schemas.openxmlformats.org/package/2006/relationships"><Relationship Id="rId3" Type="http://schemas.openxmlformats.org/officeDocument/2006/relationships/hyperlink" Target="http://hanhtrangnhagiao.violet.vn/" TargetMode="External"/><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http://home.swipnet.se/~w-50674/hifi_pics/hifi_100pr/qrv01r0_overview.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loud 26"/>
          <p:cNvSpPr>
            <a:spLocks noChangeArrowheads="1"/>
          </p:cNvSpPr>
          <p:nvPr/>
        </p:nvSpPr>
        <p:spPr bwMode="auto">
          <a:xfrm>
            <a:off x="2971800" y="11113"/>
            <a:ext cx="3886200" cy="1524000"/>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4"/>
                  <a:pt x="18715" y="1344"/>
                </a:cubicBezTo>
                <a:cubicBezTo>
                  <a:pt x="20114" y="1344"/>
                  <a:pt x="21458" y="2093"/>
                  <a:pt x="22456" y="3431"/>
                </a:cubicBezTo>
                <a:lnTo>
                  <a:pt x="22456" y="3432"/>
                </a:lnTo>
                <a:cubicBezTo>
                  <a:pt x="23194" y="1415"/>
                  <a:pt x="24707" y="141"/>
                  <a:pt x="26362" y="141"/>
                </a:cubicBezTo>
                <a:cubicBezTo>
                  <a:pt x="27723" y="141"/>
                  <a:pt x="29007" y="1006"/>
                  <a:pt x="29832" y="2481"/>
                </a:cubicBezTo>
                <a:lnTo>
                  <a:pt x="29832" y="2480"/>
                </a:lnTo>
                <a:cubicBezTo>
                  <a:pt x="30755" y="1002"/>
                  <a:pt x="32110" y="150"/>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7"/>
                  <a:pt x="31619" y="38007"/>
                </a:cubicBezTo>
                <a:cubicBezTo>
                  <a:pt x="30535" y="38007"/>
                  <a:pt x="29474" y="37593"/>
                  <a:pt x="28555" y="36813"/>
                </a:cubicBezTo>
                <a:lnTo>
                  <a:pt x="28556" y="36813"/>
                </a:lnTo>
                <a:cubicBezTo>
                  <a:pt x="27694" y="40699"/>
                  <a:pt x="25069" y="43358"/>
                  <a:pt x="22094" y="43358"/>
                </a:cubicBezTo>
                <a:cubicBezTo>
                  <a:pt x="19839" y="43358"/>
                  <a:pt x="17733" y="41821"/>
                  <a:pt x="16480" y="39263"/>
                </a:cubicBezTo>
                <a:lnTo>
                  <a:pt x="16480" y="39264"/>
                </a:lnTo>
                <a:cubicBezTo>
                  <a:pt x="15279" y="40250"/>
                  <a:pt x="13904" y="40771"/>
                  <a:pt x="12503" y="40771"/>
                </a:cubicBezTo>
                <a:cubicBezTo>
                  <a:pt x="9735" y="40771"/>
                  <a:pt x="7180" y="38748"/>
                  <a:pt x="5804" y="35469"/>
                </a:cubicBezTo>
                <a:lnTo>
                  <a:pt x="5803" y="35469"/>
                </a:lnTo>
                <a:cubicBezTo>
                  <a:pt x="5635" y="35496"/>
                  <a:pt x="5465" y="35510"/>
                  <a:pt x="5296" y="35510"/>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5"/>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bg2"/>
          </a:solidFill>
          <a:ln w="25400" algn="ctr">
            <a:solidFill>
              <a:srgbClr val="0000FF"/>
            </a:solidFill>
            <a:miter lim="800000"/>
            <a:headEnd/>
            <a:tailEnd/>
          </a:ln>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vi-VN" altLang="en-US" sz="2800" b="0">
                <a:solidFill>
                  <a:srgbClr val="0000FF"/>
                </a:solidFill>
                <a:latin typeface="Times New Roman" panose="02020603050405020304" pitchFamily="18" charset="0"/>
              </a:rPr>
              <a:t>KHỞI ĐỘNG</a:t>
            </a:r>
            <a:endParaRPr lang="en-US" altLang="en-US" sz="3000" b="0">
              <a:solidFill>
                <a:srgbClr val="FF3300"/>
              </a:solidFill>
              <a:latin typeface="Times New Roman" panose="02020603050405020304" pitchFamily="18" charset="0"/>
              <a:cs typeface="Times New Roman" panose="02020603050405020304" pitchFamily="18" charset="0"/>
            </a:endParaRPr>
          </a:p>
        </p:txBody>
      </p:sp>
      <p:sp>
        <p:nvSpPr>
          <p:cNvPr id="10251" name="Text Box 11"/>
          <p:cNvSpPr txBox="1">
            <a:spLocks noChangeArrowheads="1"/>
          </p:cNvSpPr>
          <p:nvPr/>
        </p:nvSpPr>
        <p:spPr bwMode="auto">
          <a:xfrm>
            <a:off x="533400" y="1676400"/>
            <a:ext cx="83820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lnSpc>
                <a:spcPct val="150000"/>
              </a:lnSpc>
            </a:pPr>
            <a:r>
              <a:rPr lang="en-US" altLang="en-US" i="1">
                <a:latin typeface="Times New Roman" panose="02020603050405020304" pitchFamily="18" charset="0"/>
              </a:rPr>
              <a:t>Em hãy hoàn  thành các phương trình phản ứng hóa học sau:</a:t>
            </a:r>
            <a:endParaRPr lang="pl-PL" altLang="en-US" i="1">
              <a:latin typeface="Times New Roman" panose="02020603050405020304" pitchFamily="18" charset="0"/>
            </a:endParaRPr>
          </a:p>
          <a:p>
            <a:pPr eaLnBrk="1" hangingPunct="1">
              <a:lnSpc>
                <a:spcPct val="150000"/>
              </a:lnSpc>
            </a:pPr>
            <a:r>
              <a:rPr lang="pl-PL" altLang="en-US" b="0">
                <a:latin typeface="Times New Roman" panose="02020603050405020304" pitchFamily="18" charset="0"/>
              </a:rPr>
              <a:t>a,   </a:t>
            </a:r>
            <a:r>
              <a:rPr lang="vi-VN" altLang="en-US" b="0">
                <a:latin typeface="Times New Roman" panose="02020603050405020304" pitchFamily="18" charset="0"/>
              </a:rPr>
              <a:t>NaHCO</a:t>
            </a:r>
            <a:r>
              <a:rPr lang="vi-VN" altLang="en-US" b="0" baseline="-25000">
                <a:latin typeface="Times New Roman" panose="02020603050405020304" pitchFamily="18" charset="0"/>
              </a:rPr>
              <a:t>3</a:t>
            </a:r>
            <a:r>
              <a:rPr lang="pl-PL" altLang="en-US" b="0">
                <a:latin typeface="Times New Roman" panose="02020603050405020304" pitchFamily="18" charset="0"/>
              </a:rPr>
              <a:t>   </a:t>
            </a:r>
            <a:r>
              <a:rPr lang="en-US" altLang="en-US" b="0">
                <a:latin typeface="Times New Roman" panose="02020603050405020304" pitchFamily="18" charset="0"/>
              </a:rPr>
              <a:t>    </a:t>
            </a:r>
            <a:r>
              <a:rPr lang="pl-PL" altLang="en-US" b="0">
                <a:latin typeface="Times New Roman" panose="02020603050405020304" pitchFamily="18" charset="0"/>
              </a:rPr>
              <a:t>+   ?   </a:t>
            </a:r>
            <a:r>
              <a:rPr lang="en-US" altLang="en-US" b="0">
                <a:latin typeface="Times New Roman" panose="02020603050405020304" pitchFamily="18" charset="0"/>
              </a:rPr>
              <a:t>  </a:t>
            </a:r>
            <a:r>
              <a:rPr lang="pl-PL" altLang="en-US" b="0">
                <a:latin typeface="Times New Roman" panose="02020603050405020304" pitchFamily="18" charset="0"/>
              </a:rPr>
              <a:t>→</a:t>
            </a:r>
            <a:r>
              <a:rPr lang="vi-VN" altLang="en-US" b="0">
                <a:latin typeface="Times New Roman" panose="02020603050405020304" pitchFamily="18" charset="0"/>
              </a:rPr>
              <a:t>    NaCl    +  ?  +   ?</a:t>
            </a:r>
            <a:endParaRPr lang="pl-PL" altLang="en-US" b="0">
              <a:latin typeface="Times New Roman" panose="02020603050405020304" pitchFamily="18" charset="0"/>
            </a:endParaRPr>
          </a:p>
          <a:p>
            <a:pPr eaLnBrk="1" hangingPunct="1">
              <a:lnSpc>
                <a:spcPct val="150000"/>
              </a:lnSpc>
            </a:pPr>
            <a:r>
              <a:rPr lang="pl-PL" altLang="en-US" b="0">
                <a:latin typeface="Times New Roman" panose="02020603050405020304" pitchFamily="18" charset="0"/>
              </a:rPr>
              <a:t>b, </a:t>
            </a:r>
            <a:r>
              <a:rPr lang="en-US" altLang="en-US" b="0">
                <a:latin typeface="Times New Roman" panose="02020603050405020304" pitchFamily="18" charset="0"/>
              </a:rPr>
              <a:t> </a:t>
            </a:r>
            <a:r>
              <a:rPr lang="vi-VN" altLang="en-US" b="0">
                <a:latin typeface="Times New Roman" panose="02020603050405020304" pitchFamily="18" charset="0"/>
              </a:rPr>
              <a:t>Ca(OH)</a:t>
            </a:r>
            <a:r>
              <a:rPr lang="vi-VN" altLang="en-US" b="0" baseline="-25000">
                <a:latin typeface="Times New Roman" panose="02020603050405020304" pitchFamily="18" charset="0"/>
              </a:rPr>
              <a:t>2</a:t>
            </a:r>
            <a:r>
              <a:rPr lang="pl-PL" altLang="en-US" b="0">
                <a:latin typeface="Times New Roman" panose="02020603050405020304" pitchFamily="18" charset="0"/>
              </a:rPr>
              <a:t>   +  </a:t>
            </a:r>
            <a:r>
              <a:rPr lang="en-US" altLang="en-US" b="0">
                <a:latin typeface="Times New Roman" panose="02020603050405020304" pitchFamily="18" charset="0"/>
              </a:rPr>
              <a:t> </a:t>
            </a:r>
            <a:r>
              <a:rPr lang="vi-VN" altLang="en-US" b="0">
                <a:latin typeface="Times New Roman" panose="02020603050405020304" pitchFamily="18" charset="0"/>
              </a:rPr>
              <a:t>NaHCO</a:t>
            </a:r>
            <a:r>
              <a:rPr lang="vi-VN" altLang="en-US" b="0" baseline="-25000">
                <a:latin typeface="Times New Roman" panose="02020603050405020304" pitchFamily="18" charset="0"/>
              </a:rPr>
              <a:t>3</a:t>
            </a:r>
            <a:r>
              <a:rPr lang="vi-VN" altLang="en-US" b="0">
                <a:latin typeface="Times New Roman" panose="02020603050405020304" pitchFamily="18" charset="0"/>
              </a:rPr>
              <a:t> </a:t>
            </a:r>
            <a:r>
              <a:rPr lang="pl-PL" altLang="en-US" b="0">
                <a:latin typeface="Times New Roman" panose="02020603050405020304" pitchFamily="18" charset="0"/>
              </a:rPr>
              <a:t>→     </a:t>
            </a:r>
            <a:r>
              <a:rPr lang="vi-VN" altLang="en-US" b="0">
                <a:latin typeface="Times New Roman" panose="02020603050405020304" pitchFamily="18" charset="0"/>
              </a:rPr>
              <a:t>?  </a:t>
            </a:r>
            <a:r>
              <a:rPr lang="pl-PL" altLang="en-US" b="0">
                <a:latin typeface="Times New Roman" panose="02020603050405020304" pitchFamily="18" charset="0"/>
              </a:rPr>
              <a:t> + </a:t>
            </a:r>
            <a:r>
              <a:rPr lang="en-US" altLang="en-US" b="0">
                <a:latin typeface="Times New Roman" panose="02020603050405020304" pitchFamily="18" charset="0"/>
              </a:rPr>
              <a:t> </a:t>
            </a:r>
            <a:r>
              <a:rPr lang="pl-PL" altLang="en-US" b="0">
                <a:latin typeface="Times New Roman" panose="02020603050405020304" pitchFamily="18" charset="0"/>
              </a:rPr>
              <a:t>? </a:t>
            </a:r>
            <a:r>
              <a:rPr lang="vi-VN" altLang="en-US" b="0">
                <a:latin typeface="Times New Roman" panose="02020603050405020304" pitchFamily="18" charset="0"/>
              </a:rPr>
              <a:t> + ?  </a:t>
            </a:r>
            <a:endParaRPr lang="pl-PL" altLang="en-US" b="0">
              <a:latin typeface="Times New Roman" panose="02020603050405020304" pitchFamily="18" charset="0"/>
            </a:endParaRPr>
          </a:p>
          <a:p>
            <a:pPr eaLnBrk="1" hangingPunct="1">
              <a:lnSpc>
                <a:spcPct val="150000"/>
              </a:lnSpc>
            </a:pPr>
            <a:r>
              <a:rPr lang="pl-PL" altLang="en-US" b="0">
                <a:latin typeface="Times New Roman" panose="02020603050405020304" pitchFamily="18" charset="0"/>
              </a:rPr>
              <a:t>c,   CaCO</a:t>
            </a:r>
            <a:r>
              <a:rPr lang="en-US" altLang="en-US" b="0" baseline="-25000">
                <a:latin typeface="Times New Roman" panose="02020603050405020304" pitchFamily="18" charset="0"/>
              </a:rPr>
              <a:t>3</a:t>
            </a:r>
            <a:r>
              <a:rPr lang="pl-PL" altLang="en-US" b="0">
                <a:latin typeface="Times New Roman" panose="02020603050405020304" pitchFamily="18" charset="0"/>
              </a:rPr>
              <a:t>   + ?  + ?        →     Ca(HCO</a:t>
            </a:r>
            <a:r>
              <a:rPr lang="en-US" altLang="en-US" b="0" baseline="-25000">
                <a:latin typeface="Times New Roman" panose="02020603050405020304" pitchFamily="18" charset="0"/>
              </a:rPr>
              <a:t>3</a:t>
            </a:r>
            <a:r>
              <a:rPr lang="pl-PL" altLang="en-US" b="0">
                <a:latin typeface="Times New Roman" panose="02020603050405020304" pitchFamily="18" charset="0"/>
              </a:rPr>
              <a:t>)</a:t>
            </a:r>
            <a:r>
              <a:rPr lang="en-US" altLang="en-US" b="0" baseline="-25000">
                <a:latin typeface="Times New Roman" panose="02020603050405020304" pitchFamily="18" charset="0"/>
              </a:rPr>
              <a:t>2</a:t>
            </a:r>
            <a:endParaRPr lang="pl-PL" altLang="en-US" b="0">
              <a:latin typeface="Times New Roman" panose="02020603050405020304" pitchFamily="18" charset="0"/>
            </a:endParaRPr>
          </a:p>
          <a:p>
            <a:pPr eaLnBrk="1" hangingPunct="1">
              <a:lnSpc>
                <a:spcPct val="150000"/>
              </a:lnSpc>
            </a:pPr>
            <a:endParaRPr lang="en-US" altLang="en-US" b="0">
              <a:latin typeface="Times New Roman" panose="02020603050405020304" pitchFamily="18" charset="0"/>
            </a:endParaRPr>
          </a:p>
        </p:txBody>
      </p:sp>
      <p:sp>
        <p:nvSpPr>
          <p:cNvPr id="10252" name="Text Box 12"/>
          <p:cNvSpPr txBox="1">
            <a:spLocks noChangeArrowheads="1"/>
          </p:cNvSpPr>
          <p:nvPr/>
        </p:nvSpPr>
        <p:spPr bwMode="auto">
          <a:xfrm>
            <a:off x="723900" y="5056188"/>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i="1">
                <a:solidFill>
                  <a:srgbClr val="A50021"/>
                </a:solidFill>
                <a:latin typeface="Times New Roman" panose="02020603050405020304" pitchFamily="18" charset="0"/>
              </a:rPr>
              <a:t>?</a:t>
            </a:r>
            <a:r>
              <a:rPr lang="pl-PL" altLang="en-US" i="1">
                <a:solidFill>
                  <a:srgbClr val="A50021"/>
                </a:solidFill>
                <a:latin typeface="Times New Roman" panose="02020603050405020304" pitchFamily="18" charset="0"/>
              </a:rPr>
              <a:t>Cho biết phản ứng nào là cơ sở của sự tạo thành nhũ đá trong hang động?</a:t>
            </a:r>
            <a:endParaRPr lang="en-US" altLang="en-US" i="1">
              <a:solidFill>
                <a:srgbClr val="A50021"/>
              </a:solidFill>
              <a:latin typeface="Times New Roman" panose="02020603050405020304" pitchFamily="18" charset="0"/>
            </a:endParaRPr>
          </a:p>
        </p:txBody>
      </p:sp>
      <p:sp>
        <p:nvSpPr>
          <p:cNvPr id="10254" name="Line 14"/>
          <p:cNvSpPr>
            <a:spLocks noChangeShapeType="1"/>
          </p:cNvSpPr>
          <p:nvPr/>
        </p:nvSpPr>
        <p:spPr bwMode="auto">
          <a:xfrm>
            <a:off x="4191000" y="4800600"/>
            <a:ext cx="381000" cy="0"/>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linds(horizontal)">
                                      <p:cBhvr>
                                        <p:cTn id="7" dur="500"/>
                                        <p:tgtEl>
                                          <p:spTgt spid="102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54"/>
                                        </p:tgtEl>
                                        <p:attrNameLst>
                                          <p:attrName>style.visibility</p:attrName>
                                        </p:attrNameLst>
                                      </p:cBhvr>
                                      <p:to>
                                        <p:strVal val="visible"/>
                                      </p:to>
                                    </p:set>
                                    <p:animEffect transition="in" filter="blinds(horizontal)">
                                      <p:cBhvr>
                                        <p:cTn id="10" dur="500"/>
                                        <p:tgtEl>
                                          <p:spTgt spid="102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52"/>
                                        </p:tgtEl>
                                        <p:attrNameLst>
                                          <p:attrName>style.visibility</p:attrName>
                                        </p:attrNameLst>
                                      </p:cBhvr>
                                      <p:to>
                                        <p:strVal val="visible"/>
                                      </p:to>
                                    </p:set>
                                    <p:animEffect transition="in" filter="blinds(horizontal)">
                                      <p:cBhvr>
                                        <p:cTn id="15"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P spid="102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CHEMISTRY 9\HÌNH ẢNH\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3">
            <a:extLst>
              <a:ext uri="{FF2B5EF4-FFF2-40B4-BE49-F238E27FC236}"/>
            </a:extLst>
          </p:cNvPr>
          <p:cNvSpPr txBox="1">
            <a:spLocks noChangeArrowheads="1"/>
          </p:cNvSpPr>
          <p:nvPr/>
        </p:nvSpPr>
        <p:spPr bwMode="auto">
          <a:xfrm>
            <a:off x="0" y="1371600"/>
            <a:ext cx="8839200" cy="5426075"/>
          </a:xfrm>
          <a:prstGeom prst="rect">
            <a:avLst/>
          </a:prstGeom>
          <a:noFill/>
          <a:ln w="9525">
            <a:noFill/>
            <a:miter lim="800000"/>
            <a:headEnd/>
            <a:tailEnd/>
          </a:ln>
          <a:effectLst/>
        </p:spPr>
        <p:txBody>
          <a:bodyP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just" eaLnBrk="1" hangingPunct="1">
              <a:defRPr/>
            </a:pPr>
            <a:r>
              <a:rPr lang="en-US" altLang="en-US" sz="400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5000" u="sng">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Em có biết?</a:t>
            </a:r>
          </a:p>
          <a:p>
            <a:pPr algn="just" eaLnBrk="1" hangingPunct="1">
              <a:defRPr/>
            </a:pPr>
            <a:r>
              <a:rPr lang="en-US" altLang="en-US" sz="3000" i="1">
                <a:solidFill>
                  <a:srgbClr val="0000FF"/>
                </a:solidFill>
                <a:latin typeface="Times New Roman" panose="02020603050405020304" pitchFamily="18" charset="0"/>
                <a:cs typeface="Times New Roman" panose="02020603050405020304" pitchFamily="18" charset="0"/>
              </a:rPr>
              <a:t>Silic là một chất bán dẫn</a:t>
            </a:r>
            <a:r>
              <a:rPr lang="en-US" altLang="en-US" sz="3000" b="0" i="1">
                <a:solidFill>
                  <a:srgbClr val="0000FF"/>
                </a:solidFill>
                <a:latin typeface="Times New Roman" panose="02020603050405020304" pitchFamily="18" charset="0"/>
                <a:cs typeface="Times New Roman" panose="02020603050405020304" pitchFamily="18" charset="0"/>
              </a:rPr>
              <a:t>.</a:t>
            </a:r>
            <a:r>
              <a:rPr lang="en-US" altLang="en-US" sz="3000" b="0">
                <a:solidFill>
                  <a:srgbClr val="0000FF"/>
                </a:solidFill>
                <a:latin typeface="Times New Roman" panose="02020603050405020304" pitchFamily="18" charset="0"/>
                <a:cs typeface="Times New Roman" panose="02020603050405020304" pitchFamily="18" charset="0"/>
              </a:rPr>
              <a:t> Ở nhiệt độ thường, độ dẫn điện của silic tinh thể kém thủy ngân 1000 lần nhưng khi nhiệt độ tăng, độ dẫn điện tăng lên theo nhiệt độ. </a:t>
            </a:r>
            <a:r>
              <a:rPr lang="en-US" altLang="en-US" sz="3000" i="1">
                <a:solidFill>
                  <a:srgbClr val="0000FF"/>
                </a:solidFill>
                <a:latin typeface="Times New Roman" panose="02020603050405020304" pitchFamily="18" charset="0"/>
                <a:cs typeface="Times New Roman" panose="02020603050405020304" pitchFamily="18" charset="0"/>
              </a:rPr>
              <a:t>Linh kiện điện tử được chế tạo bởi tinh thể silic cực kỳ tinh khiết.</a:t>
            </a:r>
            <a:r>
              <a:rPr lang="en-US" altLang="en-US" sz="3000" b="0">
                <a:solidFill>
                  <a:srgbClr val="0000FF"/>
                </a:solidFill>
                <a:latin typeface="Times New Roman" panose="02020603050405020304" pitchFamily="18" charset="0"/>
                <a:cs typeface="Times New Roman" panose="02020603050405020304" pitchFamily="18" charset="0"/>
              </a:rPr>
              <a:t> Để thu được tinh thể silic tinh khiết cần nung silic tới nhiệt độ nóng chảy 1410</a:t>
            </a:r>
            <a:r>
              <a:rPr lang="en-US" altLang="en-US" sz="3000" b="0" baseline="30000">
                <a:solidFill>
                  <a:srgbClr val="0000FF"/>
                </a:solidFill>
                <a:latin typeface="Times New Roman" panose="02020603050405020304" pitchFamily="18" charset="0"/>
                <a:cs typeface="Times New Roman" panose="02020603050405020304" pitchFamily="18" charset="0"/>
              </a:rPr>
              <a:t>0</a:t>
            </a:r>
            <a:r>
              <a:rPr lang="en-US" altLang="en-US" sz="3000" b="0">
                <a:solidFill>
                  <a:srgbClr val="0000FF"/>
                </a:solidFill>
                <a:latin typeface="Times New Roman" panose="02020603050405020304" pitchFamily="18" charset="0"/>
                <a:cs typeface="Times New Roman" panose="02020603050405020304" pitchFamily="18" charset="0"/>
              </a:rPr>
              <a:t>C. Silic lỏng được làm lạnh chậm, khi đó những tinh thể silic được tách ra từ silic lỏng. Những tinh thể silic đầu tiên xuất hiện rất tinh khiết và được tách ra để làm linh kiện điện tử. Kỹ thuật này gọi là sự kết tinh hóa.</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a:spLocks noChangeArrowheads="1"/>
          </p:cNvSpPr>
          <p:nvPr/>
        </p:nvSpPr>
        <p:spPr bwMode="auto">
          <a:xfrm>
            <a:off x="1905000" y="1066800"/>
            <a:ext cx="5791200" cy="3124200"/>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4"/>
                  <a:pt x="18715" y="1344"/>
                </a:cubicBezTo>
                <a:cubicBezTo>
                  <a:pt x="20114" y="1344"/>
                  <a:pt x="21458" y="2093"/>
                  <a:pt x="22456" y="3431"/>
                </a:cubicBezTo>
                <a:lnTo>
                  <a:pt x="22456" y="3432"/>
                </a:lnTo>
                <a:cubicBezTo>
                  <a:pt x="23194" y="1415"/>
                  <a:pt x="24707" y="141"/>
                  <a:pt x="26362" y="141"/>
                </a:cubicBezTo>
                <a:cubicBezTo>
                  <a:pt x="27723" y="141"/>
                  <a:pt x="29007" y="1006"/>
                  <a:pt x="29832" y="2481"/>
                </a:cubicBezTo>
                <a:lnTo>
                  <a:pt x="29832" y="2480"/>
                </a:lnTo>
                <a:cubicBezTo>
                  <a:pt x="30755" y="1002"/>
                  <a:pt x="32110" y="150"/>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7"/>
                  <a:pt x="31619" y="38007"/>
                </a:cubicBezTo>
                <a:cubicBezTo>
                  <a:pt x="30535" y="38007"/>
                  <a:pt x="29474" y="37593"/>
                  <a:pt x="28555" y="36813"/>
                </a:cubicBezTo>
                <a:lnTo>
                  <a:pt x="28556" y="36813"/>
                </a:lnTo>
                <a:cubicBezTo>
                  <a:pt x="27694" y="40699"/>
                  <a:pt x="25069" y="43358"/>
                  <a:pt x="22094" y="43358"/>
                </a:cubicBezTo>
                <a:cubicBezTo>
                  <a:pt x="19839" y="43358"/>
                  <a:pt x="17733" y="41821"/>
                  <a:pt x="16480" y="39263"/>
                </a:cubicBezTo>
                <a:lnTo>
                  <a:pt x="16480" y="39264"/>
                </a:lnTo>
                <a:cubicBezTo>
                  <a:pt x="15279" y="40250"/>
                  <a:pt x="13904" y="40771"/>
                  <a:pt x="12503" y="40771"/>
                </a:cubicBezTo>
                <a:cubicBezTo>
                  <a:pt x="9735" y="40771"/>
                  <a:pt x="7180" y="38748"/>
                  <a:pt x="5804" y="35469"/>
                </a:cubicBezTo>
                <a:lnTo>
                  <a:pt x="5803" y="35469"/>
                </a:lnTo>
                <a:cubicBezTo>
                  <a:pt x="5635" y="35496"/>
                  <a:pt x="5465" y="35510"/>
                  <a:pt x="5296" y="35510"/>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5"/>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FFFF"/>
          </a:solidFill>
          <a:ln w="25400" algn="ctr">
            <a:solidFill>
              <a:srgbClr val="0000FF"/>
            </a:solidFill>
            <a:miter lim="800000"/>
            <a:headEnd/>
            <a:tailEnd/>
          </a:ln>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i="1">
                <a:solidFill>
                  <a:srgbClr val="CC0000"/>
                </a:solidFill>
                <a:latin typeface="Times New Roman" panose="02020603050405020304" pitchFamily="18" charset="0"/>
              </a:rPr>
              <a:t>Dựa vào tính chất nào của silic mà người ta  sử dụng nó vào kỹ thuật điện tử?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nodeType="afterGroup">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7" descr="cát thạch 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838200"/>
            <a:ext cx="79248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a:extLst>
              <a:ext uri="{FF2B5EF4-FFF2-40B4-BE49-F238E27FC236}"/>
            </a:extLst>
          </p:cNvPr>
          <p:cNvSpPr>
            <a:spLocks noChangeArrowheads="1"/>
          </p:cNvSpPr>
          <p:nvPr/>
        </p:nvSpPr>
        <p:spPr bwMode="auto">
          <a:xfrm>
            <a:off x="1066800" y="990600"/>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defRPr/>
            </a:pPr>
            <a:r>
              <a:rPr lang="en-US" altLang="en-US" sz="3200">
                <a:solidFill>
                  <a:srgbClr val="0000FF"/>
                </a:solidFill>
                <a:effectLst>
                  <a:outerShdw blurRad="38100" dist="38100" dir="2700000" algn="tl">
                    <a:srgbClr val="C0C0C0"/>
                  </a:outerShdw>
                </a:effectLst>
                <a:latin typeface="Times New Roman" panose="02020603050405020304" pitchFamily="18" charset="0"/>
              </a:rPr>
              <a:t>SILIC ĐIOXIT(SiO</a:t>
            </a:r>
            <a:r>
              <a:rPr lang="en-US" altLang="en-US" sz="3200" baseline="-25000">
                <a:solidFill>
                  <a:srgbClr val="0000FF"/>
                </a:solidFill>
                <a:effectLst>
                  <a:outerShdw blurRad="38100" dist="38100" dir="2700000" algn="tl">
                    <a:srgbClr val="C0C0C0"/>
                  </a:outerShdw>
                </a:effectLst>
                <a:latin typeface="Times New Roman" panose="02020603050405020304" pitchFamily="18" charset="0"/>
              </a:rPr>
              <a:t>2</a:t>
            </a:r>
            <a:r>
              <a:rPr lang="en-US" altLang="en-US" sz="3200">
                <a:solidFill>
                  <a:srgbClr val="0000FF"/>
                </a:solidFill>
                <a:effectLst>
                  <a:outerShdw blurRad="38100" dist="38100" dir="2700000" algn="tl">
                    <a:srgbClr val="C0C0C0"/>
                  </a:outerShdw>
                </a:effectLst>
                <a:latin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CHEMISTRY 9\HÌNH ẢNH\background-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a:spLocks noChangeArrowheads="1"/>
          </p:cNvSpPr>
          <p:nvPr/>
        </p:nvSpPr>
        <p:spPr bwMode="auto">
          <a:xfrm>
            <a:off x="0" y="228600"/>
            <a:ext cx="3429000" cy="1447800"/>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4"/>
                  <a:pt x="18715" y="1344"/>
                </a:cubicBezTo>
                <a:cubicBezTo>
                  <a:pt x="20114" y="1344"/>
                  <a:pt x="21458" y="2093"/>
                  <a:pt x="22456" y="3431"/>
                </a:cubicBezTo>
                <a:lnTo>
                  <a:pt x="22456" y="3432"/>
                </a:lnTo>
                <a:cubicBezTo>
                  <a:pt x="23194" y="1415"/>
                  <a:pt x="24707" y="141"/>
                  <a:pt x="26362" y="141"/>
                </a:cubicBezTo>
                <a:cubicBezTo>
                  <a:pt x="27723" y="141"/>
                  <a:pt x="29007" y="1006"/>
                  <a:pt x="29832" y="2481"/>
                </a:cubicBezTo>
                <a:lnTo>
                  <a:pt x="29832" y="2480"/>
                </a:lnTo>
                <a:cubicBezTo>
                  <a:pt x="30755" y="1002"/>
                  <a:pt x="32110" y="150"/>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7"/>
                  <a:pt x="31619" y="38007"/>
                </a:cubicBezTo>
                <a:cubicBezTo>
                  <a:pt x="30535" y="38007"/>
                  <a:pt x="29474" y="37593"/>
                  <a:pt x="28555" y="36813"/>
                </a:cubicBezTo>
                <a:lnTo>
                  <a:pt x="28556" y="36813"/>
                </a:lnTo>
                <a:cubicBezTo>
                  <a:pt x="27694" y="40699"/>
                  <a:pt x="25069" y="43358"/>
                  <a:pt x="22094" y="43358"/>
                </a:cubicBezTo>
                <a:cubicBezTo>
                  <a:pt x="19839" y="43358"/>
                  <a:pt x="17733" y="41821"/>
                  <a:pt x="16480" y="39263"/>
                </a:cubicBezTo>
                <a:lnTo>
                  <a:pt x="16480" y="39264"/>
                </a:lnTo>
                <a:cubicBezTo>
                  <a:pt x="15279" y="40250"/>
                  <a:pt x="13904" y="40771"/>
                  <a:pt x="12503" y="40771"/>
                </a:cubicBezTo>
                <a:cubicBezTo>
                  <a:pt x="9735" y="40771"/>
                  <a:pt x="7180" y="38748"/>
                  <a:pt x="5804" y="35469"/>
                </a:cubicBezTo>
                <a:lnTo>
                  <a:pt x="5803" y="35469"/>
                </a:lnTo>
                <a:cubicBezTo>
                  <a:pt x="5635" y="35496"/>
                  <a:pt x="5465" y="35510"/>
                  <a:pt x="5296" y="35510"/>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5"/>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FFFF"/>
          </a:solidFill>
          <a:ln w="25400" algn="ctr">
            <a:solidFill>
              <a:srgbClr val="0000FF"/>
            </a:solidFill>
            <a:miter lim="800000"/>
            <a:headEnd/>
            <a:tailEnd/>
          </a:ln>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i="1">
                <a:solidFill>
                  <a:srgbClr val="CC0000"/>
                </a:solidFill>
                <a:latin typeface="Times New Roman" panose="02020603050405020304" pitchFamily="18" charset="0"/>
              </a:rPr>
              <a:t>Thảo luận            nhóm</a:t>
            </a:r>
          </a:p>
        </p:txBody>
      </p:sp>
      <p:grpSp>
        <p:nvGrpSpPr>
          <p:cNvPr id="43017" name="Group 9"/>
          <p:cNvGrpSpPr>
            <a:grpSpLocks/>
          </p:cNvGrpSpPr>
          <p:nvPr/>
        </p:nvGrpSpPr>
        <p:grpSpPr bwMode="auto">
          <a:xfrm>
            <a:off x="1685925" y="2514600"/>
            <a:ext cx="5715000" cy="2209800"/>
            <a:chOff x="1104" y="1584"/>
            <a:chExt cx="3168" cy="1392"/>
          </a:xfrm>
        </p:grpSpPr>
        <p:sp>
          <p:nvSpPr>
            <p:cNvPr id="18437" name="AutoShape 6"/>
            <p:cNvSpPr>
              <a:spLocks noChangeArrowheads="1"/>
            </p:cNvSpPr>
            <p:nvPr/>
          </p:nvSpPr>
          <p:spPr bwMode="auto">
            <a:xfrm rot="10800000">
              <a:off x="1104" y="1584"/>
              <a:ext cx="3168" cy="1392"/>
            </a:xfrm>
            <a:prstGeom prst="wedgeEllipseCallout">
              <a:avLst>
                <a:gd name="adj1" fmla="val 39611"/>
                <a:gd name="adj2" fmla="val 97269"/>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eaLnBrk="1" hangingPunct="1"/>
              <a:endParaRPr lang="en-US" altLang="en-US"/>
            </a:p>
          </p:txBody>
        </p:sp>
        <p:sp>
          <p:nvSpPr>
            <p:cNvPr id="18438" name="Text Box 7"/>
            <p:cNvSpPr txBox="1">
              <a:spLocks noChangeArrowheads="1"/>
            </p:cNvSpPr>
            <p:nvPr/>
          </p:nvSpPr>
          <p:spPr bwMode="auto">
            <a:xfrm>
              <a:off x="1392" y="1891"/>
              <a:ext cx="2496" cy="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sz="2400" i="1">
                  <a:latin typeface="Times New Roman" panose="02020603050405020304" pitchFamily="18" charset="0"/>
                </a:rPr>
                <a:t> </a:t>
              </a:r>
              <a:r>
                <a:rPr lang="en-US" altLang="en-US" sz="3200">
                  <a:solidFill>
                    <a:srgbClr val="CC0000"/>
                  </a:solidFill>
                  <a:latin typeface="Times New Roman" panose="02020603050405020304" pitchFamily="18" charset="0"/>
                </a:rPr>
                <a:t>Silicdioxit có những tính chất hóa học nào?</a:t>
              </a:r>
            </a:p>
            <a:p>
              <a:pPr eaLnBrk="1" hangingPunct="1">
                <a:spcBef>
                  <a:spcPct val="50000"/>
                </a:spcBef>
              </a:pP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3017"/>
                                        </p:tgtEl>
                                        <p:attrNameLst>
                                          <p:attrName>style.visibility</p:attrName>
                                        </p:attrNameLst>
                                      </p:cBhvr>
                                      <p:to>
                                        <p:strVal val="visible"/>
                                      </p:to>
                                    </p:set>
                                    <p:animEffect transition="in" filter="blinds(horizontal)">
                                      <p:cBhvr>
                                        <p:cTn id="11" dur="500"/>
                                        <p:tgtEl>
                                          <p:spTgt spid="43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25" y="712788"/>
            <a:ext cx="1828800" cy="1384300"/>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II.SILIC ĐIOXIT</a:t>
            </a:r>
          </a:p>
          <a:p>
            <a:pPr>
              <a:defRPr/>
            </a:pPr>
            <a:r>
              <a:rPr lang="vi-VN">
                <a:solidFill>
                  <a:srgbClr val="FF0000"/>
                </a:solidFill>
                <a:latin typeface="Times New Roman" pitchFamily="18" charset="0"/>
                <a:cs typeface="Times New Roman" pitchFamily="18" charset="0"/>
              </a:rPr>
              <a:t>      ( SiO</a:t>
            </a:r>
            <a:r>
              <a:rPr lang="vi-VN" baseline="-25000">
                <a:solidFill>
                  <a:srgbClr val="FF0000"/>
                </a:solidFill>
                <a:latin typeface="Times New Roman" pitchFamily="18" charset="0"/>
                <a:cs typeface="Times New Roman" pitchFamily="18" charset="0"/>
              </a:rPr>
              <a:t>2</a:t>
            </a:r>
            <a:r>
              <a:rPr lang="vi-VN">
                <a:solidFill>
                  <a:srgbClr val="FF0000"/>
                </a:solidFill>
                <a:latin typeface="Times New Roman" pitchFamily="18" charset="0"/>
                <a:cs typeface="Times New Roman" pitchFamily="18" charset="0"/>
              </a:rPr>
              <a:t>)</a:t>
            </a:r>
            <a:endParaRPr lang="en-US">
              <a:solidFill>
                <a:srgbClr val="FF0000"/>
              </a:solidFill>
              <a:latin typeface="Times New Roman" pitchFamily="18" charset="0"/>
              <a:cs typeface="Times New Roman" pitchFamily="18" charset="0"/>
            </a:endParaRPr>
          </a:p>
        </p:txBody>
      </p:sp>
      <p:cxnSp>
        <p:nvCxnSpPr>
          <p:cNvPr id="6" name="Straight Connector 5"/>
          <p:cNvCxnSpPr/>
          <p:nvPr/>
        </p:nvCxnSpPr>
        <p:spPr>
          <a:xfrm>
            <a:off x="2008188" y="804863"/>
            <a:ext cx="0" cy="609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209800" y="11430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a:solidFill>
                  <a:schemeClr val="tx2"/>
                </a:solidFill>
                <a:latin typeface="Times New Roman" panose="02020603050405020304" pitchFamily="18" charset="0"/>
                <a:cs typeface="Times New Roman" panose="02020603050405020304" pitchFamily="18" charset="0"/>
              </a:rPr>
              <a:t>Tác dụng với kiềm (ở nhiệt độ cao) :</a:t>
            </a:r>
            <a:endParaRPr lang="en-US">
              <a:solidFill>
                <a:schemeClr val="tx2"/>
              </a:solidFill>
              <a:latin typeface="Times New Roman" panose="02020603050405020304" pitchFamily="18" charset="0"/>
              <a:cs typeface="Times New Roman" panose="02020603050405020304" pitchFamily="18" charset="0"/>
            </a:endParaRPr>
          </a:p>
        </p:txBody>
      </p:sp>
      <p:grpSp>
        <p:nvGrpSpPr>
          <p:cNvPr id="2" name="Group 1"/>
          <p:cNvGrpSpPr>
            <a:grpSpLocks/>
          </p:cNvGrpSpPr>
          <p:nvPr/>
        </p:nvGrpSpPr>
        <p:grpSpPr bwMode="auto">
          <a:xfrm>
            <a:off x="1987550" y="1981200"/>
            <a:ext cx="6934200" cy="954088"/>
            <a:chOff x="2029767" y="1981199"/>
            <a:chExt cx="6553200" cy="954107"/>
          </a:xfrm>
        </p:grpSpPr>
        <p:sp>
          <p:nvSpPr>
            <p:cNvPr id="19468" name="TextBox 7"/>
            <p:cNvSpPr txBox="1">
              <a:spLocks noChangeArrowheads="1"/>
            </p:cNvSpPr>
            <p:nvPr/>
          </p:nvSpPr>
          <p:spPr bwMode="auto">
            <a:xfrm>
              <a:off x="2029767" y="1981199"/>
              <a:ext cx="655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rPr>
                <a:t>PTHH:SiO</a:t>
              </a:r>
              <a:r>
                <a:rPr lang="vi-VN" baseline="-25000">
                  <a:solidFill>
                    <a:schemeClr val="tx2"/>
                  </a:solidFill>
                  <a:latin typeface="Times New Roman" panose="02020603050405020304" pitchFamily="18" charset="0"/>
                  <a:cs typeface="Times New Roman" panose="02020603050405020304" pitchFamily="18" charset="0"/>
                </a:rPr>
                <a:t>2</a:t>
              </a:r>
              <a:r>
                <a:rPr lang="vi-VN">
                  <a:solidFill>
                    <a:schemeClr val="tx2"/>
                  </a:solidFill>
                  <a:latin typeface="Times New Roman" panose="02020603050405020304" pitchFamily="18" charset="0"/>
                  <a:cs typeface="Times New Roman" panose="02020603050405020304" pitchFamily="18" charset="0"/>
                </a:rPr>
                <a:t> + 2NaOH         Na</a:t>
              </a:r>
              <a:r>
                <a:rPr lang="vi-VN" baseline="-25000">
                  <a:solidFill>
                    <a:schemeClr val="tx2"/>
                  </a:solidFill>
                  <a:latin typeface="Times New Roman" panose="02020603050405020304" pitchFamily="18" charset="0"/>
                  <a:cs typeface="Times New Roman" panose="02020603050405020304" pitchFamily="18" charset="0"/>
                </a:rPr>
                <a:t>2</a:t>
              </a:r>
              <a:r>
                <a:rPr lang="vi-VN">
                  <a:solidFill>
                    <a:schemeClr val="tx2"/>
                  </a:solidFill>
                  <a:latin typeface="Times New Roman" panose="02020603050405020304" pitchFamily="18" charset="0"/>
                  <a:cs typeface="Times New Roman" panose="02020603050405020304" pitchFamily="18" charset="0"/>
                </a:rPr>
                <a:t>SiO</a:t>
              </a:r>
              <a:r>
                <a:rPr lang="vi-VN" baseline="-25000">
                  <a:solidFill>
                    <a:schemeClr val="tx2"/>
                  </a:solidFill>
                  <a:latin typeface="Times New Roman" panose="02020603050405020304" pitchFamily="18" charset="0"/>
                  <a:cs typeface="Times New Roman" panose="02020603050405020304" pitchFamily="18" charset="0"/>
                </a:rPr>
                <a:t>3</a:t>
              </a:r>
              <a:r>
                <a:rPr lang="vi-VN">
                  <a:solidFill>
                    <a:schemeClr val="tx2"/>
                  </a:solidFill>
                  <a:latin typeface="Times New Roman" panose="02020603050405020304" pitchFamily="18" charset="0"/>
                  <a:cs typeface="Times New Roman" panose="02020603050405020304" pitchFamily="18" charset="0"/>
                </a:rPr>
                <a:t>  + H</a:t>
              </a:r>
              <a:r>
                <a:rPr lang="vi-VN" baseline="-25000">
                  <a:solidFill>
                    <a:schemeClr val="tx2"/>
                  </a:solidFill>
                  <a:latin typeface="Times New Roman" panose="02020603050405020304" pitchFamily="18" charset="0"/>
                  <a:cs typeface="Times New Roman" panose="02020603050405020304" pitchFamily="18" charset="0"/>
                </a:rPr>
                <a:t>2</a:t>
              </a:r>
              <a:r>
                <a:rPr lang="vi-VN">
                  <a:solidFill>
                    <a:schemeClr val="tx2"/>
                  </a:solidFill>
                  <a:latin typeface="Times New Roman" panose="02020603050405020304" pitchFamily="18" charset="0"/>
                  <a:cs typeface="Times New Roman" panose="02020603050405020304" pitchFamily="18" charset="0"/>
                </a:rPr>
                <a:t>O </a:t>
              </a:r>
              <a:endParaRPr lang="en-US">
                <a:solidFill>
                  <a:schemeClr val="tx2"/>
                </a:solidFill>
                <a:latin typeface="Times New Roman" panose="02020603050405020304" pitchFamily="18" charset="0"/>
                <a:cs typeface="Times New Roman" panose="02020603050405020304" pitchFamily="18" charset="0"/>
              </a:endParaRPr>
            </a:p>
          </p:txBody>
        </p:sp>
        <p:graphicFrame>
          <p:nvGraphicFramePr>
            <p:cNvPr id="19469" name="Object 8"/>
            <p:cNvGraphicFramePr>
              <a:graphicFrameLocks noChangeAspect="1"/>
            </p:cNvGraphicFramePr>
            <p:nvPr/>
          </p:nvGraphicFramePr>
          <p:xfrm>
            <a:off x="5453667" y="2097106"/>
            <a:ext cx="533400" cy="266700"/>
          </p:xfrm>
          <a:graphic>
            <a:graphicData uri="http://schemas.openxmlformats.org/presentationml/2006/ole">
              <mc:AlternateContent xmlns:mc="http://schemas.openxmlformats.org/markup-compatibility/2006">
                <mc:Choice xmlns:v="urn:schemas-microsoft-com:vml" Requires="v">
                  <p:oleObj spid="_x0000_s19470" name="Equation" r:id="rId3" imgW="457200" imgH="228600" progId="Equation.DSMT4">
                    <p:embed/>
                  </p:oleObj>
                </mc:Choice>
                <mc:Fallback>
                  <p:oleObj name="Equation" r:id="rId3" imgW="457200" imgH="2286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667" y="2097106"/>
                          <a:ext cx="533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TextBox 9"/>
          <p:cNvSpPr txBox="1">
            <a:spLocks noChangeArrowheads="1"/>
          </p:cNvSpPr>
          <p:nvPr/>
        </p:nvSpPr>
        <p:spPr bwMode="auto">
          <a:xfrm>
            <a:off x="2209800" y="2895600"/>
            <a:ext cx="5638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a:solidFill>
                  <a:schemeClr val="tx2"/>
                </a:solidFill>
                <a:latin typeface="Times New Roman" panose="02020603050405020304" pitchFamily="18" charset="0"/>
                <a:cs typeface="Times New Roman" panose="02020603050405020304" pitchFamily="18" charset="0"/>
              </a:rPr>
              <a:t>Tác dụng với oxit bazơ :</a:t>
            </a:r>
            <a:endParaRPr lang="en-US">
              <a:solidFill>
                <a:schemeClr val="tx2"/>
              </a:solidFill>
              <a:latin typeface="Times New Roman" panose="02020603050405020304" pitchFamily="18" charset="0"/>
              <a:cs typeface="Times New Roman" panose="02020603050405020304" pitchFamily="18" charset="0"/>
            </a:endParaRPr>
          </a:p>
        </p:txBody>
      </p:sp>
      <p:grpSp>
        <p:nvGrpSpPr>
          <p:cNvPr id="3" name="Group 2"/>
          <p:cNvGrpSpPr>
            <a:grpSpLocks/>
          </p:cNvGrpSpPr>
          <p:nvPr/>
        </p:nvGrpSpPr>
        <p:grpSpPr bwMode="auto">
          <a:xfrm>
            <a:off x="2008188" y="3581400"/>
            <a:ext cx="5265737" cy="522288"/>
            <a:chOff x="2008909" y="3580978"/>
            <a:chExt cx="5264727" cy="523220"/>
          </a:xfrm>
        </p:grpSpPr>
        <p:sp>
          <p:nvSpPr>
            <p:cNvPr id="19466" name="TextBox 10"/>
            <p:cNvSpPr txBox="1">
              <a:spLocks noChangeArrowheads="1"/>
            </p:cNvSpPr>
            <p:nvPr/>
          </p:nvSpPr>
          <p:spPr bwMode="auto">
            <a:xfrm>
              <a:off x="2008909" y="3580978"/>
              <a:ext cx="5264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rPr>
                <a:t>PTHH: SiO</a:t>
              </a:r>
              <a:r>
                <a:rPr lang="vi-VN" baseline="-25000">
                  <a:solidFill>
                    <a:schemeClr val="tx2"/>
                  </a:solidFill>
                  <a:latin typeface="Times New Roman" panose="02020603050405020304" pitchFamily="18" charset="0"/>
                  <a:cs typeface="Times New Roman" panose="02020603050405020304" pitchFamily="18" charset="0"/>
                </a:rPr>
                <a:t>2</a:t>
              </a:r>
              <a:r>
                <a:rPr lang="vi-VN">
                  <a:solidFill>
                    <a:schemeClr val="tx2"/>
                  </a:solidFill>
                  <a:latin typeface="Times New Roman" panose="02020603050405020304" pitchFamily="18" charset="0"/>
                  <a:cs typeface="Times New Roman" panose="02020603050405020304" pitchFamily="18" charset="0"/>
                </a:rPr>
                <a:t> + CaO        CaSiO</a:t>
              </a:r>
              <a:r>
                <a:rPr lang="vi-VN" baseline="-25000">
                  <a:solidFill>
                    <a:schemeClr val="tx2"/>
                  </a:solidFill>
                  <a:latin typeface="Times New Roman" panose="02020603050405020304" pitchFamily="18" charset="0"/>
                  <a:cs typeface="Times New Roman" panose="02020603050405020304" pitchFamily="18" charset="0"/>
                </a:rPr>
                <a:t>3</a:t>
              </a:r>
              <a:r>
                <a:rPr lang="vi-VN">
                  <a:solidFill>
                    <a:schemeClr val="tx2"/>
                  </a:solidFill>
                  <a:latin typeface="Times New Roman" panose="02020603050405020304" pitchFamily="18" charset="0"/>
                  <a:cs typeface="Times New Roman" panose="02020603050405020304" pitchFamily="18" charset="0"/>
                </a:rPr>
                <a:t> </a:t>
              </a:r>
              <a:endParaRPr lang="en-US">
                <a:solidFill>
                  <a:schemeClr val="tx2"/>
                </a:solidFill>
                <a:latin typeface="Times New Roman" panose="02020603050405020304" pitchFamily="18" charset="0"/>
                <a:cs typeface="Times New Roman" panose="02020603050405020304" pitchFamily="18" charset="0"/>
              </a:endParaRPr>
            </a:p>
          </p:txBody>
        </p:sp>
        <p:graphicFrame>
          <p:nvGraphicFramePr>
            <p:cNvPr id="19467" name="Object 11"/>
            <p:cNvGraphicFramePr>
              <a:graphicFrameLocks noChangeAspect="1"/>
            </p:cNvGraphicFramePr>
            <p:nvPr/>
          </p:nvGraphicFramePr>
          <p:xfrm>
            <a:off x="5292436" y="3738890"/>
            <a:ext cx="457200" cy="228600"/>
          </p:xfrm>
          <a:graphic>
            <a:graphicData uri="http://schemas.openxmlformats.org/presentationml/2006/ole">
              <mc:AlternateContent xmlns:mc="http://schemas.openxmlformats.org/markup-compatibility/2006">
                <mc:Choice xmlns:v="urn:schemas-microsoft-com:vml" Requires="v">
                  <p:oleObj spid="_x0000_s19471" name="Equation" r:id="rId5" imgW="457200" imgH="228600" progId="Equation.DSMT4">
                    <p:embed/>
                  </p:oleObj>
                </mc:Choice>
                <mc:Fallback>
                  <p:oleObj name="Equation" r:id="rId5" imgW="457200" imgH="2286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436" y="373889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3" name="TextBox 12"/>
          <p:cNvSpPr txBox="1">
            <a:spLocks noChangeArrowheads="1"/>
          </p:cNvSpPr>
          <p:nvPr/>
        </p:nvSpPr>
        <p:spPr bwMode="auto">
          <a:xfrm>
            <a:off x="2133600" y="4419600"/>
            <a:ext cx="662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a:solidFill>
                  <a:schemeClr val="tx2"/>
                </a:solidFill>
                <a:latin typeface="Times New Roman" panose="02020603050405020304" pitchFamily="18" charset="0"/>
                <a:cs typeface="Times New Roman" panose="02020603050405020304" pitchFamily="18" charset="0"/>
              </a:rPr>
              <a:t>Chú ý: SiO</a:t>
            </a:r>
            <a:r>
              <a:rPr lang="vi-VN" baseline="-25000">
                <a:solidFill>
                  <a:schemeClr val="tx2"/>
                </a:solidFill>
                <a:latin typeface="Times New Roman" panose="02020603050405020304" pitchFamily="18" charset="0"/>
                <a:cs typeface="Times New Roman" panose="02020603050405020304" pitchFamily="18" charset="0"/>
              </a:rPr>
              <a:t>2</a:t>
            </a:r>
            <a:r>
              <a:rPr lang="vi-VN">
                <a:solidFill>
                  <a:schemeClr val="tx2"/>
                </a:solidFill>
                <a:latin typeface="Times New Roman" panose="02020603050405020304" pitchFamily="18" charset="0"/>
                <a:cs typeface="Times New Roman" panose="02020603050405020304" pitchFamily="18" charset="0"/>
              </a:rPr>
              <a:t> không tác dụng với nước tạo thành axit.</a:t>
            </a:r>
            <a:endParaRPr lang="en-US">
              <a:solidFill>
                <a:schemeClr val="tx2"/>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4114800" y="1066800"/>
            <a:ext cx="4191000" cy="2351088"/>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solidFill>
                  <a:schemeClr val="tx1"/>
                </a:solidFill>
                <a:cs typeface="Times New Roman" pitchFamily="18" charset="0"/>
              </a:rPr>
              <a:t>Nêu tính chất hóa học chung của oxit axit?</a:t>
            </a:r>
            <a:endParaRPr lang="en-US">
              <a:solidFill>
                <a:schemeClr val="tx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hildTnLst>
                                </p:cTn>
                              </p:par>
                            </p:childTnLst>
                          </p:cTn>
                        </p:par>
                        <p:par>
                          <p:cTn id="26" fill="hold" nodeType="afterGroup">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heel(1)">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P spid="13" grpId="0"/>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704850"/>
          <a:ext cx="822960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7200"/>
            <a:ext cx="2001838" cy="2246313"/>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cxnSp>
        <p:nvCxnSpPr>
          <p:cNvPr id="7" name="Straight Connector 6"/>
          <p:cNvCxnSpPr/>
          <p:nvPr/>
        </p:nvCxnSpPr>
        <p:spPr>
          <a:xfrm>
            <a:off x="2203450" y="4572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1600200"/>
            <a:ext cx="335915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200"/>
            <a:ext cx="31797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5463" y="4075113"/>
            <a:ext cx="2197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xplosion 1 3"/>
          <p:cNvSpPr/>
          <p:nvPr/>
        </p:nvSpPr>
        <p:spPr>
          <a:xfrm rot="20997748">
            <a:off x="2490788" y="3187700"/>
            <a:ext cx="2597150" cy="1203325"/>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solidFill>
                  <a:schemeClr val="tx1"/>
                </a:solidFill>
                <a:cs typeface="Times New Roman" pitchFamily="18" charset="0"/>
              </a:rPr>
              <a:t>Gốm,sứ</a:t>
            </a:r>
            <a:endParaRPr lang="en-US">
              <a:solidFill>
                <a:schemeClr val="tx1"/>
              </a:solidFill>
              <a:latin typeface="Times New Roman" pitchFamily="18" charset="0"/>
              <a:cs typeface="Times New Roman" pitchFamily="18" charset="0"/>
            </a:endParaRPr>
          </a:p>
        </p:txBody>
      </p:sp>
      <p:sp>
        <p:nvSpPr>
          <p:cNvPr id="6" name="Explosion 1 5"/>
          <p:cNvSpPr/>
          <p:nvPr/>
        </p:nvSpPr>
        <p:spPr>
          <a:xfrm>
            <a:off x="6858000" y="3314700"/>
            <a:ext cx="2265363" cy="156210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solidFill>
                  <a:schemeClr val="tx1"/>
                </a:solidFill>
                <a:cs typeface="Times New Roman" pitchFamily="18" charset="0"/>
              </a:rPr>
              <a:t>Xi măng</a:t>
            </a:r>
            <a:endParaRPr lang="en-US">
              <a:solidFill>
                <a:schemeClr val="tx1"/>
              </a:solidFill>
              <a:latin typeface="Times New Roman" pitchFamily="18" charset="0"/>
              <a:cs typeface="Times New Roman" pitchFamily="18" charset="0"/>
            </a:endParaRPr>
          </a:p>
        </p:txBody>
      </p:sp>
      <p:sp>
        <p:nvSpPr>
          <p:cNvPr id="21" name="Explosion 1 20"/>
          <p:cNvSpPr/>
          <p:nvPr/>
        </p:nvSpPr>
        <p:spPr>
          <a:xfrm rot="21133791">
            <a:off x="5526088" y="5181600"/>
            <a:ext cx="2393950" cy="152400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solidFill>
                  <a:schemeClr val="tx1"/>
                </a:solidFill>
                <a:cs typeface="Times New Roman" pitchFamily="18" charset="0"/>
              </a:rPr>
              <a:t>Thủy tinh</a:t>
            </a:r>
            <a:endParaRPr lang="en-US">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1"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1250"/>
                                        <p:tgtEl>
                                          <p:spTgt spid="19"/>
                                        </p:tgtEl>
                                      </p:cBhvr>
                                    </p:animEffect>
                                  </p:childTnLst>
                                </p:cTn>
                              </p:par>
                              <p:par>
                                <p:cTn id="18" presetID="21" presetClass="entr" presetSubtype="1"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1250"/>
                                        <p:tgtEl>
                                          <p:spTgt spid="20"/>
                                        </p:tgtEl>
                                      </p:cBhvr>
                                    </p:animEffect>
                                  </p:childTnLst>
                                </p:cTn>
                              </p:par>
                              <p:par>
                                <p:cTn id="21" presetID="21"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125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362">
                                          <p:stCondLst>
                                            <p:cond delay="0"/>
                                          </p:stCondLst>
                                        </p:cTn>
                                        <p:tgtEl>
                                          <p:spTgt spid="4"/>
                                        </p:tgtEl>
                                      </p:cBhvr>
                                    </p:animEffect>
                                    <p:anim calcmode="lin" valueType="num">
                                      <p:cBhvr>
                                        <p:cTn id="29"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32"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33"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34" dur="16">
                                          <p:stCondLst>
                                            <p:cond delay="406"/>
                                          </p:stCondLst>
                                        </p:cTn>
                                        <p:tgtEl>
                                          <p:spTgt spid="4"/>
                                        </p:tgtEl>
                                      </p:cBhvr>
                                      <p:to x="100000" y="60000"/>
                                    </p:animScale>
                                    <p:animScale>
                                      <p:cBhvr>
                                        <p:cTn id="35" dur="104" decel="50000">
                                          <p:stCondLst>
                                            <p:cond delay="423"/>
                                          </p:stCondLst>
                                        </p:cTn>
                                        <p:tgtEl>
                                          <p:spTgt spid="4"/>
                                        </p:tgtEl>
                                      </p:cBhvr>
                                      <p:to x="100000" y="100000"/>
                                    </p:animScale>
                                    <p:animScale>
                                      <p:cBhvr>
                                        <p:cTn id="36" dur="16">
                                          <p:stCondLst>
                                            <p:cond delay="820"/>
                                          </p:stCondLst>
                                        </p:cTn>
                                        <p:tgtEl>
                                          <p:spTgt spid="4"/>
                                        </p:tgtEl>
                                      </p:cBhvr>
                                      <p:to x="100000" y="80000"/>
                                    </p:animScale>
                                    <p:animScale>
                                      <p:cBhvr>
                                        <p:cTn id="37" dur="104" decel="50000">
                                          <p:stCondLst>
                                            <p:cond delay="836"/>
                                          </p:stCondLst>
                                        </p:cTn>
                                        <p:tgtEl>
                                          <p:spTgt spid="4"/>
                                        </p:tgtEl>
                                      </p:cBhvr>
                                      <p:to x="100000" y="100000"/>
                                    </p:animScale>
                                    <p:animScale>
                                      <p:cBhvr>
                                        <p:cTn id="38" dur="16">
                                          <p:stCondLst>
                                            <p:cond delay="1026"/>
                                          </p:stCondLst>
                                        </p:cTn>
                                        <p:tgtEl>
                                          <p:spTgt spid="4"/>
                                        </p:tgtEl>
                                      </p:cBhvr>
                                      <p:to x="100000" y="90000"/>
                                    </p:animScale>
                                    <p:animScale>
                                      <p:cBhvr>
                                        <p:cTn id="39" dur="104" decel="50000">
                                          <p:stCondLst>
                                            <p:cond delay="1042"/>
                                          </p:stCondLst>
                                        </p:cTn>
                                        <p:tgtEl>
                                          <p:spTgt spid="4"/>
                                        </p:tgtEl>
                                      </p:cBhvr>
                                      <p:to x="100000" y="100000"/>
                                    </p:animScale>
                                    <p:animScale>
                                      <p:cBhvr>
                                        <p:cTn id="40" dur="16">
                                          <p:stCondLst>
                                            <p:cond delay="1130"/>
                                          </p:stCondLst>
                                        </p:cTn>
                                        <p:tgtEl>
                                          <p:spTgt spid="4"/>
                                        </p:tgtEl>
                                      </p:cBhvr>
                                      <p:to x="100000" y="95000"/>
                                    </p:animScale>
                                    <p:animScale>
                                      <p:cBhvr>
                                        <p:cTn id="41" dur="104" decel="50000">
                                          <p:stCondLst>
                                            <p:cond delay="1146"/>
                                          </p:stCondLst>
                                        </p:cTn>
                                        <p:tgtEl>
                                          <p:spTgt spid="4"/>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362">
                                          <p:stCondLst>
                                            <p:cond delay="0"/>
                                          </p:stCondLst>
                                        </p:cTn>
                                        <p:tgtEl>
                                          <p:spTgt spid="6"/>
                                        </p:tgtEl>
                                      </p:cBhvr>
                                    </p:animEffect>
                                    <p:anim calcmode="lin" valueType="num">
                                      <p:cBhvr>
                                        <p:cTn id="45"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48"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49"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50" dur="16">
                                          <p:stCondLst>
                                            <p:cond delay="406"/>
                                          </p:stCondLst>
                                        </p:cTn>
                                        <p:tgtEl>
                                          <p:spTgt spid="6"/>
                                        </p:tgtEl>
                                      </p:cBhvr>
                                      <p:to x="100000" y="60000"/>
                                    </p:animScale>
                                    <p:animScale>
                                      <p:cBhvr>
                                        <p:cTn id="51" dur="104" decel="50000">
                                          <p:stCondLst>
                                            <p:cond delay="423"/>
                                          </p:stCondLst>
                                        </p:cTn>
                                        <p:tgtEl>
                                          <p:spTgt spid="6"/>
                                        </p:tgtEl>
                                      </p:cBhvr>
                                      <p:to x="100000" y="100000"/>
                                    </p:animScale>
                                    <p:animScale>
                                      <p:cBhvr>
                                        <p:cTn id="52" dur="16">
                                          <p:stCondLst>
                                            <p:cond delay="820"/>
                                          </p:stCondLst>
                                        </p:cTn>
                                        <p:tgtEl>
                                          <p:spTgt spid="6"/>
                                        </p:tgtEl>
                                      </p:cBhvr>
                                      <p:to x="100000" y="80000"/>
                                    </p:animScale>
                                    <p:animScale>
                                      <p:cBhvr>
                                        <p:cTn id="53" dur="104" decel="50000">
                                          <p:stCondLst>
                                            <p:cond delay="836"/>
                                          </p:stCondLst>
                                        </p:cTn>
                                        <p:tgtEl>
                                          <p:spTgt spid="6"/>
                                        </p:tgtEl>
                                      </p:cBhvr>
                                      <p:to x="100000" y="100000"/>
                                    </p:animScale>
                                    <p:animScale>
                                      <p:cBhvr>
                                        <p:cTn id="54" dur="16">
                                          <p:stCondLst>
                                            <p:cond delay="1026"/>
                                          </p:stCondLst>
                                        </p:cTn>
                                        <p:tgtEl>
                                          <p:spTgt spid="6"/>
                                        </p:tgtEl>
                                      </p:cBhvr>
                                      <p:to x="100000" y="90000"/>
                                    </p:animScale>
                                    <p:animScale>
                                      <p:cBhvr>
                                        <p:cTn id="55" dur="104" decel="50000">
                                          <p:stCondLst>
                                            <p:cond delay="1042"/>
                                          </p:stCondLst>
                                        </p:cTn>
                                        <p:tgtEl>
                                          <p:spTgt spid="6"/>
                                        </p:tgtEl>
                                      </p:cBhvr>
                                      <p:to x="100000" y="100000"/>
                                    </p:animScale>
                                    <p:animScale>
                                      <p:cBhvr>
                                        <p:cTn id="56" dur="16">
                                          <p:stCondLst>
                                            <p:cond delay="1130"/>
                                          </p:stCondLst>
                                        </p:cTn>
                                        <p:tgtEl>
                                          <p:spTgt spid="6"/>
                                        </p:tgtEl>
                                      </p:cBhvr>
                                      <p:to x="100000" y="95000"/>
                                    </p:animScale>
                                    <p:animScale>
                                      <p:cBhvr>
                                        <p:cTn id="57" dur="104" decel="50000">
                                          <p:stCondLst>
                                            <p:cond delay="1146"/>
                                          </p:stCondLst>
                                        </p:cTn>
                                        <p:tgtEl>
                                          <p:spTgt spid="6"/>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362">
                                          <p:stCondLst>
                                            <p:cond delay="0"/>
                                          </p:stCondLst>
                                        </p:cTn>
                                        <p:tgtEl>
                                          <p:spTgt spid="21"/>
                                        </p:tgtEl>
                                      </p:cBhvr>
                                    </p:animEffect>
                                    <p:anim calcmode="lin" valueType="num">
                                      <p:cBhvr>
                                        <p:cTn id="61"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2"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3"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64"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65"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66" dur="16">
                                          <p:stCondLst>
                                            <p:cond delay="406"/>
                                          </p:stCondLst>
                                        </p:cTn>
                                        <p:tgtEl>
                                          <p:spTgt spid="21"/>
                                        </p:tgtEl>
                                      </p:cBhvr>
                                      <p:to x="100000" y="60000"/>
                                    </p:animScale>
                                    <p:animScale>
                                      <p:cBhvr>
                                        <p:cTn id="67" dur="104" decel="50000">
                                          <p:stCondLst>
                                            <p:cond delay="423"/>
                                          </p:stCondLst>
                                        </p:cTn>
                                        <p:tgtEl>
                                          <p:spTgt spid="21"/>
                                        </p:tgtEl>
                                      </p:cBhvr>
                                      <p:to x="100000" y="100000"/>
                                    </p:animScale>
                                    <p:animScale>
                                      <p:cBhvr>
                                        <p:cTn id="68" dur="16">
                                          <p:stCondLst>
                                            <p:cond delay="820"/>
                                          </p:stCondLst>
                                        </p:cTn>
                                        <p:tgtEl>
                                          <p:spTgt spid="21"/>
                                        </p:tgtEl>
                                      </p:cBhvr>
                                      <p:to x="100000" y="80000"/>
                                    </p:animScale>
                                    <p:animScale>
                                      <p:cBhvr>
                                        <p:cTn id="69" dur="104" decel="50000">
                                          <p:stCondLst>
                                            <p:cond delay="836"/>
                                          </p:stCondLst>
                                        </p:cTn>
                                        <p:tgtEl>
                                          <p:spTgt spid="21"/>
                                        </p:tgtEl>
                                      </p:cBhvr>
                                      <p:to x="100000" y="100000"/>
                                    </p:animScale>
                                    <p:animScale>
                                      <p:cBhvr>
                                        <p:cTn id="70" dur="16">
                                          <p:stCondLst>
                                            <p:cond delay="1026"/>
                                          </p:stCondLst>
                                        </p:cTn>
                                        <p:tgtEl>
                                          <p:spTgt spid="21"/>
                                        </p:tgtEl>
                                      </p:cBhvr>
                                      <p:to x="100000" y="90000"/>
                                    </p:animScale>
                                    <p:animScale>
                                      <p:cBhvr>
                                        <p:cTn id="71" dur="104" decel="50000">
                                          <p:stCondLst>
                                            <p:cond delay="1042"/>
                                          </p:stCondLst>
                                        </p:cTn>
                                        <p:tgtEl>
                                          <p:spTgt spid="21"/>
                                        </p:tgtEl>
                                      </p:cBhvr>
                                      <p:to x="100000" y="100000"/>
                                    </p:animScale>
                                    <p:animScale>
                                      <p:cBhvr>
                                        <p:cTn id="72" dur="16">
                                          <p:stCondLst>
                                            <p:cond delay="1130"/>
                                          </p:stCondLst>
                                        </p:cTn>
                                        <p:tgtEl>
                                          <p:spTgt spid="21"/>
                                        </p:tgtEl>
                                      </p:cBhvr>
                                      <p:to x="100000" y="95000"/>
                                    </p:animScale>
                                    <p:animScale>
                                      <p:cBhvr>
                                        <p:cTn id="73" dur="104" decel="50000">
                                          <p:stCondLst>
                                            <p:cond delay="1146"/>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7200"/>
            <a:ext cx="2001838" cy="2246313"/>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cxnSp>
        <p:nvCxnSpPr>
          <p:cNvPr id="7" name="Straight Connector 6"/>
          <p:cNvCxnSpPr/>
          <p:nvPr/>
        </p:nvCxnSpPr>
        <p:spPr>
          <a:xfrm>
            <a:off x="2203450" y="4572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925" y="3033713"/>
            <a:ext cx="2001838"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1.Sản xuất đồ gốm sứ </a:t>
            </a:r>
            <a:endParaRPr lang="en-US">
              <a:solidFill>
                <a:srgbClr val="FF0000"/>
              </a:solidFill>
              <a:latin typeface="Times New Roman" pitchFamily="18" charset="0"/>
              <a:cs typeface="Times New Roman" pitchFamily="18" charset="0"/>
            </a:endParaRPr>
          </a:p>
        </p:txBody>
      </p:sp>
      <p:sp>
        <p:nvSpPr>
          <p:cNvPr id="9" name="TextBox 8"/>
          <p:cNvSpPr txBox="1"/>
          <p:nvPr/>
        </p:nvSpPr>
        <p:spPr>
          <a:xfrm>
            <a:off x="2362200" y="685800"/>
            <a:ext cx="3657600" cy="523875"/>
          </a:xfrm>
          <a:prstGeom prst="rect">
            <a:avLst/>
          </a:prstGeom>
          <a:noFill/>
        </p:spPr>
        <p:txBody>
          <a:bodyPr>
            <a:spAutoFit/>
          </a:bodyPr>
          <a:lstStyle/>
          <a:p>
            <a:pPr>
              <a:defRPr/>
            </a:pPr>
            <a:r>
              <a:rPr lang="vi-VN">
                <a:solidFill>
                  <a:schemeClr val="tx2">
                    <a:lumMod val="75000"/>
                  </a:schemeClr>
                </a:solidFill>
                <a:latin typeface="Times New Roman" pitchFamily="18" charset="0"/>
                <a:cs typeface="Times New Roman" pitchFamily="18" charset="0"/>
              </a:rPr>
              <a:t>a) Nguyên liệu chính: </a:t>
            </a:r>
            <a:endParaRPr lang="en-US">
              <a:solidFill>
                <a:schemeClr val="tx2">
                  <a:lumMod val="75000"/>
                </a:schemeClr>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39863"/>
            <a:ext cx="30829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733800" y="3311525"/>
            <a:ext cx="171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sz="2400">
                <a:latin typeface="Times New Roman" panose="02020603050405020304" pitchFamily="18" charset="0"/>
                <a:cs typeface="Times New Roman" panose="02020603050405020304" pitchFamily="18" charset="0"/>
              </a:rPr>
              <a:t>Thạch anh</a:t>
            </a:r>
            <a:endParaRPr lang="en-US" sz="240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39863"/>
            <a:ext cx="289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7494588" y="3332163"/>
            <a:ext cx="111601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sz="2400">
                <a:latin typeface="Times New Roman" panose="02020603050405020304" pitchFamily="18" charset="0"/>
                <a:cs typeface="Times New Roman" panose="02020603050405020304" pitchFamily="18" charset="0"/>
              </a:rPr>
              <a:t>Đất sét</a:t>
            </a:r>
            <a:endParaRPr lang="en-US" sz="24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3962400"/>
            <a:ext cx="312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6019800" y="6019800"/>
            <a:ext cx="1219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sz="2400">
                <a:latin typeface="Times New Roman" panose="02020603050405020304" pitchFamily="18" charset="0"/>
                <a:cs typeface="Times New Roman" panose="02020603050405020304" pitchFamily="18" charset="0"/>
              </a:rPr>
              <a:t>Fenpat</a:t>
            </a:r>
            <a:endParaRPr lang="en-US" sz="240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125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1250"/>
                                        <p:tgtEl>
                                          <p:spTgt spid="1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1938"/>
            <a:ext cx="1828800" cy="2246312"/>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sp>
        <p:nvSpPr>
          <p:cNvPr id="4" name="TextBox 3"/>
          <p:cNvSpPr txBox="1"/>
          <p:nvPr/>
        </p:nvSpPr>
        <p:spPr>
          <a:xfrm>
            <a:off x="0" y="2895600"/>
            <a:ext cx="1828800" cy="954088"/>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1.Sản xuất đồ gốm sứ</a:t>
            </a:r>
            <a:endParaRPr lang="en-US">
              <a:solidFill>
                <a:srgbClr val="FF0000"/>
              </a:solidFill>
              <a:latin typeface="Times New Roman" pitchFamily="18" charset="0"/>
              <a:cs typeface="Times New Roman" pitchFamily="18" charset="0"/>
            </a:endParaRPr>
          </a:p>
        </p:txBody>
      </p:sp>
      <p:cxnSp>
        <p:nvCxnSpPr>
          <p:cNvPr id="5" name="Straight Connector 4"/>
          <p:cNvCxnSpPr/>
          <p:nvPr/>
        </p:nvCxnSpPr>
        <p:spPr>
          <a:xfrm>
            <a:off x="2051050" y="7620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89188" y="361950"/>
            <a:ext cx="3392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b) Các công đoạn :</a:t>
            </a:r>
            <a:endParaRPr lang="en-US">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4725" y="884238"/>
            <a:ext cx="29368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946150"/>
            <a:ext cx="28289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9175" y="3690938"/>
            <a:ext cx="2743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1675" y="3690938"/>
            <a:ext cx="2913063"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44725" y="2736850"/>
            <a:ext cx="6823075" cy="954088"/>
          </a:xfrm>
          <a:prstGeom prst="rect">
            <a:avLst/>
          </a:prstGeom>
          <a:solidFill>
            <a:schemeClr val="bg2"/>
          </a:solidFill>
        </p:spPr>
        <p:txBody>
          <a:bodyPr>
            <a:spAutoFit/>
          </a:bodyPr>
          <a:lstStyle/>
          <a:p>
            <a:pPr>
              <a:defRPr/>
            </a:pPr>
            <a:r>
              <a:rPr lang="vi-VN">
                <a:latin typeface="Times New Roman" pitchFamily="18" charset="0"/>
                <a:cs typeface="Times New Roman" pitchFamily="18" charset="0"/>
                <a:sym typeface="Wingdings"/>
              </a:rPr>
              <a:t></a:t>
            </a:r>
            <a:r>
              <a:rPr lang="vi-VN">
                <a:solidFill>
                  <a:schemeClr val="tx2">
                    <a:lumMod val="50000"/>
                  </a:schemeClr>
                </a:solidFill>
                <a:latin typeface="Times New Roman" pitchFamily="18" charset="0"/>
                <a:cs typeface="Times New Roman" pitchFamily="18" charset="0"/>
              </a:rPr>
              <a:t>Nhào đất sét + thạch anh + fenpat tạo thành khối dẻo, tạo hình và sấy khô.</a:t>
            </a:r>
            <a:endParaRPr lang="en-US">
              <a:solidFill>
                <a:schemeClr val="tx2">
                  <a:lumMod val="50000"/>
                </a:schemeClr>
              </a:solidFill>
              <a:latin typeface="Times New Roman" pitchFamily="18" charset="0"/>
              <a:cs typeface="Times New Roman" pitchFamily="18" charset="0"/>
            </a:endParaRPr>
          </a:p>
        </p:txBody>
      </p:sp>
      <p:sp>
        <p:nvSpPr>
          <p:cNvPr id="13" name="TextBox 12"/>
          <p:cNvSpPr txBox="1"/>
          <p:nvPr/>
        </p:nvSpPr>
        <p:spPr>
          <a:xfrm>
            <a:off x="2289175" y="5897563"/>
            <a:ext cx="6778625" cy="522287"/>
          </a:xfrm>
          <a:prstGeom prst="rect">
            <a:avLst/>
          </a:prstGeom>
          <a:solidFill>
            <a:schemeClr val="bg2"/>
          </a:solidFill>
        </p:spPr>
        <p:txBody>
          <a:bodyPr>
            <a:spAutoFit/>
          </a:bodyPr>
          <a:lstStyle/>
          <a:p>
            <a:pPr>
              <a:defRPr/>
            </a:pPr>
            <a:r>
              <a:rPr lang="vi-VN">
                <a:latin typeface="Times New Roman" pitchFamily="18" charset="0"/>
                <a:cs typeface="Times New Roman" pitchFamily="18" charset="0"/>
                <a:sym typeface="Wingdings"/>
              </a:rPr>
              <a:t></a:t>
            </a:r>
            <a:r>
              <a:rPr lang="vi-VN">
                <a:solidFill>
                  <a:schemeClr val="tx2">
                    <a:lumMod val="50000"/>
                  </a:schemeClr>
                </a:solidFill>
                <a:latin typeface="Times New Roman" pitchFamily="18" charset="0"/>
                <a:cs typeface="Times New Roman" pitchFamily="18" charset="0"/>
              </a:rPr>
              <a:t>Nung các đồ vật trong lò ở nhiệt độ cao.</a:t>
            </a:r>
            <a:endParaRPr lang="en-US">
              <a:solidFill>
                <a:schemeClr val="tx2">
                  <a:lumMod val="50000"/>
                </a:schemeClr>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25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250"/>
                                        <p:tgtEl>
                                          <p:spTgt spid="7"/>
                                        </p:tgtEl>
                                      </p:cBhvr>
                                    </p:animEffect>
                                  </p:childTnLst>
                                </p:cTn>
                              </p:par>
                              <p:par>
                                <p:cTn id="17" presetID="21"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1250"/>
                                        <p:tgtEl>
                                          <p:spTgt spid="9"/>
                                        </p:tgtEl>
                                      </p:cBhvr>
                                    </p:animEffect>
                                  </p:childTnLst>
                                </p:cTn>
                              </p:par>
                              <p:par>
                                <p:cTn id="20" presetID="21"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125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8" y="446088"/>
            <a:ext cx="1884362" cy="2247900"/>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sp>
        <p:nvSpPr>
          <p:cNvPr id="4" name="TextBox 3"/>
          <p:cNvSpPr txBox="1"/>
          <p:nvPr/>
        </p:nvSpPr>
        <p:spPr>
          <a:xfrm>
            <a:off x="49213" y="2916238"/>
            <a:ext cx="1855787"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1.Sản xuất đồ gốm sứ</a:t>
            </a:r>
            <a:endParaRPr lang="en-US">
              <a:solidFill>
                <a:srgbClr val="FF0000"/>
              </a:solidFill>
              <a:latin typeface="Times New Roman" pitchFamily="18" charset="0"/>
              <a:cs typeface="Times New Roman" pitchFamily="18" charset="0"/>
            </a:endParaRPr>
          </a:p>
        </p:txBody>
      </p:sp>
      <p:cxnSp>
        <p:nvCxnSpPr>
          <p:cNvPr id="5" name="Straight Connector 4"/>
          <p:cNvCxnSpPr/>
          <p:nvPr/>
        </p:nvCxnSpPr>
        <p:spPr>
          <a:xfrm>
            <a:off x="2092325" y="6096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7113" y="1122363"/>
            <a:ext cx="6850062" cy="954087"/>
          </a:xfrm>
          <a:prstGeom prst="rect">
            <a:avLst/>
          </a:prstGeom>
          <a:solidFill>
            <a:schemeClr val="accent6">
              <a:lumMod val="20000"/>
              <a:lumOff val="80000"/>
            </a:schemeClr>
          </a:solidFill>
        </p:spPr>
        <p:txBody>
          <a:bodyPr>
            <a:spAutoFit/>
          </a:bodyPr>
          <a:lstStyle/>
          <a:p>
            <a:pPr>
              <a:defRPr/>
            </a:pPr>
            <a:r>
              <a:rPr lang="vi-VN">
                <a:solidFill>
                  <a:schemeClr val="tx2">
                    <a:lumMod val="75000"/>
                  </a:schemeClr>
                </a:solidFill>
                <a:latin typeface="Times New Roman" pitchFamily="18" charset="0"/>
                <a:cs typeface="Times New Roman" pitchFamily="18" charset="0"/>
                <a:sym typeface="Wingdings"/>
              </a:rPr>
              <a:t></a:t>
            </a:r>
            <a:r>
              <a:rPr lang="vi-VN">
                <a:solidFill>
                  <a:schemeClr val="tx2">
                    <a:lumMod val="75000"/>
                  </a:schemeClr>
                </a:solidFill>
                <a:latin typeface="Times New Roman" pitchFamily="18" charset="0"/>
                <a:cs typeface="Times New Roman" pitchFamily="18" charset="0"/>
              </a:rPr>
              <a:t>Bát tràng Hà Nội, Công ty sứ Hải Dương, Đồng Nai, Sông Bé...</a:t>
            </a:r>
            <a:endParaRPr lang="en-US">
              <a:solidFill>
                <a:schemeClr val="tx2">
                  <a:lumMod val="75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0938" y="20574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1988" y="2076450"/>
            <a:ext cx="317341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1350" y="4425950"/>
            <a:ext cx="32258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4113" y="4425950"/>
            <a:ext cx="32639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03450" y="511175"/>
            <a:ext cx="3836988" cy="522288"/>
          </a:xfrm>
          <a:prstGeom prst="rect">
            <a:avLst/>
          </a:prstGeom>
          <a:solidFill>
            <a:schemeClr val="accent6">
              <a:lumMod val="20000"/>
              <a:lumOff val="80000"/>
            </a:schemeClr>
          </a:solidFill>
        </p:spPr>
        <p:txBody>
          <a:bodyPr>
            <a:spAutoFit/>
          </a:bodyPr>
          <a:lstStyle/>
          <a:p>
            <a:pPr>
              <a:defRPr/>
            </a:pPr>
            <a:r>
              <a:rPr lang="vi-VN">
                <a:solidFill>
                  <a:schemeClr val="tx2">
                    <a:lumMod val="75000"/>
                  </a:schemeClr>
                </a:solidFill>
                <a:latin typeface="Times New Roman" pitchFamily="18" charset="0"/>
                <a:cs typeface="Times New Roman" pitchFamily="18" charset="0"/>
              </a:rPr>
              <a:t>c) Các cơ sở sản xuất: </a:t>
            </a:r>
            <a:endParaRPr lang="en-US">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250"/>
                                        <p:tgtEl>
                                          <p:spTgt spid="7"/>
                                        </p:tgtEl>
                                      </p:cBhvr>
                                    </p:animEffect>
                                  </p:childTnLst>
                                </p:cTn>
                              </p:par>
                              <p:par>
                                <p:cTn id="18" presetID="21"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1250"/>
                                        <p:tgtEl>
                                          <p:spTgt spid="8"/>
                                        </p:tgtEl>
                                      </p:cBhvr>
                                    </p:animEffect>
                                  </p:childTnLst>
                                </p:cTn>
                              </p:par>
                              <p:par>
                                <p:cTn id="21" presetID="21"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250"/>
                                        <p:tgtEl>
                                          <p:spTgt spid="11"/>
                                        </p:tgtEl>
                                      </p:cBhvr>
                                    </p:animEffect>
                                  </p:childTnLst>
                                </p:cTn>
                              </p:par>
                              <p:par>
                                <p:cTn id="24" presetID="21"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938"/>
            <a:ext cx="1905000" cy="2246312"/>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sp>
        <p:nvSpPr>
          <p:cNvPr id="3" name="TextBox 2"/>
          <p:cNvSpPr txBox="1"/>
          <p:nvPr/>
        </p:nvSpPr>
        <p:spPr>
          <a:xfrm>
            <a:off x="0" y="2733675"/>
            <a:ext cx="1905000" cy="954088"/>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1.Sản xuất đồ gốm sứ</a:t>
            </a:r>
            <a:endParaRPr lang="en-US">
              <a:solidFill>
                <a:srgbClr val="FF0000"/>
              </a:solidFill>
              <a:latin typeface="Times New Roman" pitchFamily="18" charset="0"/>
              <a:cs typeface="Times New Roman" pitchFamily="18" charset="0"/>
            </a:endParaRPr>
          </a:p>
        </p:txBody>
      </p:sp>
      <p:sp>
        <p:nvSpPr>
          <p:cNvPr id="4" name="TextBox 3"/>
          <p:cNvSpPr txBox="1"/>
          <p:nvPr/>
        </p:nvSpPr>
        <p:spPr>
          <a:xfrm>
            <a:off x="0" y="3932238"/>
            <a:ext cx="1905000"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2. Sản xuất xi măng</a:t>
            </a:r>
            <a:endParaRPr lang="en-US">
              <a:solidFill>
                <a:srgbClr val="FF0000"/>
              </a:solidFill>
              <a:latin typeface="Times New Roman" pitchFamily="18" charset="0"/>
              <a:cs typeface="Times New Roman" pitchFamily="18" charset="0"/>
            </a:endParaRPr>
          </a:p>
        </p:txBody>
      </p:sp>
      <p:cxnSp>
        <p:nvCxnSpPr>
          <p:cNvPr id="5" name="Straight Connector 4"/>
          <p:cNvCxnSpPr/>
          <p:nvPr/>
        </p:nvCxnSpPr>
        <p:spPr>
          <a:xfrm>
            <a:off x="2051050" y="6096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514600" y="6096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a) Nguyên liệu chính:</a:t>
            </a: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133475"/>
            <a:ext cx="306705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33475"/>
            <a:ext cx="2895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048000" y="3154363"/>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Đất sét</a:t>
            </a:r>
            <a:endParaRPr lang="en-US">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6629400" y="3154363"/>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Đá vôi</a:t>
            </a:r>
            <a:endParaRPr lang="en-US">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2514600" y="38862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b) Các công đoạn chính:</a:t>
            </a:r>
            <a:endParaRPr lang="en-US">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2209800" y="4624388"/>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Nêu các công đoạn chính sản xuất xi măng?</a:t>
            </a:r>
            <a:endParaRPr lang="en-US">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loud 26"/>
          <p:cNvSpPr>
            <a:spLocks noChangeArrowheads="1"/>
          </p:cNvSpPr>
          <p:nvPr/>
        </p:nvSpPr>
        <p:spPr bwMode="auto">
          <a:xfrm>
            <a:off x="2971800" y="11113"/>
            <a:ext cx="3886200" cy="1524000"/>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4"/>
                  <a:pt x="18715" y="1344"/>
                </a:cubicBezTo>
                <a:cubicBezTo>
                  <a:pt x="20114" y="1344"/>
                  <a:pt x="21458" y="2093"/>
                  <a:pt x="22456" y="3431"/>
                </a:cubicBezTo>
                <a:lnTo>
                  <a:pt x="22456" y="3432"/>
                </a:lnTo>
                <a:cubicBezTo>
                  <a:pt x="23194" y="1415"/>
                  <a:pt x="24707" y="141"/>
                  <a:pt x="26362" y="141"/>
                </a:cubicBezTo>
                <a:cubicBezTo>
                  <a:pt x="27723" y="141"/>
                  <a:pt x="29007" y="1006"/>
                  <a:pt x="29832" y="2481"/>
                </a:cubicBezTo>
                <a:lnTo>
                  <a:pt x="29832" y="2480"/>
                </a:lnTo>
                <a:cubicBezTo>
                  <a:pt x="30755" y="1002"/>
                  <a:pt x="32110" y="150"/>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7"/>
                  <a:pt x="31619" y="38007"/>
                </a:cubicBezTo>
                <a:cubicBezTo>
                  <a:pt x="30535" y="38007"/>
                  <a:pt x="29474" y="37593"/>
                  <a:pt x="28555" y="36813"/>
                </a:cubicBezTo>
                <a:lnTo>
                  <a:pt x="28556" y="36813"/>
                </a:lnTo>
                <a:cubicBezTo>
                  <a:pt x="27694" y="40699"/>
                  <a:pt x="25069" y="43358"/>
                  <a:pt x="22094" y="43358"/>
                </a:cubicBezTo>
                <a:cubicBezTo>
                  <a:pt x="19839" y="43358"/>
                  <a:pt x="17733" y="41821"/>
                  <a:pt x="16480" y="39263"/>
                </a:cubicBezTo>
                <a:lnTo>
                  <a:pt x="16480" y="39264"/>
                </a:lnTo>
                <a:cubicBezTo>
                  <a:pt x="15279" y="40250"/>
                  <a:pt x="13904" y="40771"/>
                  <a:pt x="12503" y="40771"/>
                </a:cubicBezTo>
                <a:cubicBezTo>
                  <a:pt x="9735" y="40771"/>
                  <a:pt x="7180" y="38748"/>
                  <a:pt x="5804" y="35469"/>
                </a:cubicBezTo>
                <a:lnTo>
                  <a:pt x="5803" y="35469"/>
                </a:lnTo>
                <a:cubicBezTo>
                  <a:pt x="5635" y="35496"/>
                  <a:pt x="5465" y="35510"/>
                  <a:pt x="5296" y="35510"/>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5"/>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bg2"/>
          </a:solidFill>
          <a:ln w="25400" algn="ctr">
            <a:solidFill>
              <a:srgbClr val="0000FF"/>
            </a:solidFill>
            <a:miter lim="800000"/>
            <a:headEnd/>
            <a:tailEnd/>
          </a:ln>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vi-VN" altLang="en-US" sz="2800" b="0">
                <a:solidFill>
                  <a:srgbClr val="0000FF"/>
                </a:solidFill>
                <a:latin typeface="Times New Roman" panose="02020603050405020304" pitchFamily="18" charset="0"/>
              </a:rPr>
              <a:t>KHỞI ĐỘNG</a:t>
            </a:r>
            <a:endParaRPr lang="en-US" altLang="en-US" sz="3000" b="0">
              <a:solidFill>
                <a:srgbClr val="FF3300"/>
              </a:solidFill>
              <a:latin typeface="Times New Roman" panose="02020603050405020304" pitchFamily="18" charset="0"/>
              <a:cs typeface="Times New Roman" panose="02020603050405020304" pitchFamily="18" charset="0"/>
            </a:endParaRPr>
          </a:p>
        </p:txBody>
      </p:sp>
      <p:sp>
        <p:nvSpPr>
          <p:cNvPr id="10251" name="Text Box 11"/>
          <p:cNvSpPr txBox="1">
            <a:spLocks noChangeArrowheads="1"/>
          </p:cNvSpPr>
          <p:nvPr/>
        </p:nvSpPr>
        <p:spPr bwMode="auto">
          <a:xfrm>
            <a:off x="533400" y="1524000"/>
            <a:ext cx="86106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lnSpc>
                <a:spcPct val="150000"/>
              </a:lnSpc>
            </a:pPr>
            <a:r>
              <a:rPr lang="en-US" altLang="en-US" i="1">
                <a:latin typeface="Times New Roman" panose="02020603050405020304" pitchFamily="18" charset="0"/>
              </a:rPr>
              <a:t>Em hãy hoàn  thành các phương trình phản ứng hóa học sau:</a:t>
            </a:r>
            <a:endParaRPr lang="pl-PL" altLang="en-US" i="1">
              <a:latin typeface="Times New Roman" panose="02020603050405020304" pitchFamily="18" charset="0"/>
            </a:endParaRPr>
          </a:p>
          <a:p>
            <a:pPr eaLnBrk="1" hangingPunct="1">
              <a:lnSpc>
                <a:spcPct val="150000"/>
              </a:lnSpc>
            </a:pPr>
            <a:r>
              <a:rPr lang="pl-PL" altLang="en-US" b="0">
                <a:latin typeface="Times New Roman" panose="02020603050405020304" pitchFamily="18" charset="0"/>
              </a:rPr>
              <a:t>a,   </a:t>
            </a:r>
            <a:r>
              <a:rPr lang="vi-VN" altLang="en-US" b="0">
                <a:latin typeface="Times New Roman" panose="02020603050405020304" pitchFamily="18" charset="0"/>
              </a:rPr>
              <a:t>NaHCO</a:t>
            </a:r>
            <a:r>
              <a:rPr lang="vi-VN" altLang="en-US" b="0" baseline="-25000">
                <a:latin typeface="Times New Roman" panose="02020603050405020304" pitchFamily="18" charset="0"/>
              </a:rPr>
              <a:t>3</a:t>
            </a:r>
            <a:r>
              <a:rPr lang="pl-PL" altLang="en-US" b="0">
                <a:latin typeface="Times New Roman" panose="02020603050405020304" pitchFamily="18" charset="0"/>
              </a:rPr>
              <a:t>   </a:t>
            </a:r>
            <a:r>
              <a:rPr lang="en-US" altLang="en-US" b="0">
                <a:latin typeface="Times New Roman" panose="02020603050405020304" pitchFamily="18" charset="0"/>
              </a:rPr>
              <a:t>    </a:t>
            </a:r>
            <a:r>
              <a:rPr lang="pl-PL" altLang="en-US" b="0">
                <a:latin typeface="Times New Roman" panose="02020603050405020304" pitchFamily="18" charset="0"/>
              </a:rPr>
              <a:t>+   </a:t>
            </a:r>
            <a:r>
              <a:rPr lang="vi-VN" altLang="en-US" b="0">
                <a:latin typeface="Times New Roman" panose="02020603050405020304" pitchFamily="18" charset="0"/>
              </a:rPr>
              <a:t>HCl</a:t>
            </a:r>
            <a:r>
              <a:rPr lang="pl-PL" altLang="en-US" b="0">
                <a:latin typeface="Times New Roman" panose="02020603050405020304" pitchFamily="18" charset="0"/>
              </a:rPr>
              <a:t>   </a:t>
            </a:r>
            <a:r>
              <a:rPr lang="en-US" altLang="en-US" b="0">
                <a:latin typeface="Times New Roman" panose="02020603050405020304" pitchFamily="18" charset="0"/>
              </a:rPr>
              <a:t>  </a:t>
            </a:r>
            <a:r>
              <a:rPr lang="pl-PL" altLang="en-US" b="0">
                <a:latin typeface="Times New Roman" panose="02020603050405020304" pitchFamily="18" charset="0"/>
              </a:rPr>
              <a:t>→</a:t>
            </a:r>
            <a:r>
              <a:rPr lang="vi-VN" altLang="en-US" b="0">
                <a:latin typeface="Times New Roman" panose="02020603050405020304" pitchFamily="18" charset="0"/>
              </a:rPr>
              <a:t>    NaCl    +  CO</a:t>
            </a:r>
            <a:r>
              <a:rPr lang="vi-VN" altLang="en-US" b="0" baseline="-25000">
                <a:latin typeface="Times New Roman" panose="02020603050405020304" pitchFamily="18" charset="0"/>
              </a:rPr>
              <a:t>2</a:t>
            </a:r>
            <a:r>
              <a:rPr lang="vi-VN" altLang="en-US" b="0">
                <a:latin typeface="Times New Roman" panose="02020603050405020304" pitchFamily="18" charset="0"/>
              </a:rPr>
              <a:t>  +   H</a:t>
            </a:r>
            <a:r>
              <a:rPr lang="vi-VN" altLang="en-US" b="0" baseline="-25000">
                <a:latin typeface="Times New Roman" panose="02020603050405020304" pitchFamily="18" charset="0"/>
              </a:rPr>
              <a:t>2</a:t>
            </a:r>
            <a:r>
              <a:rPr lang="vi-VN" altLang="en-US" b="0">
                <a:latin typeface="Times New Roman" panose="02020603050405020304" pitchFamily="18" charset="0"/>
              </a:rPr>
              <a:t>O</a:t>
            </a:r>
            <a:endParaRPr lang="pl-PL" altLang="en-US" b="0">
              <a:latin typeface="Times New Roman" panose="02020603050405020304" pitchFamily="18" charset="0"/>
            </a:endParaRPr>
          </a:p>
          <a:p>
            <a:pPr eaLnBrk="1" hangingPunct="1">
              <a:lnSpc>
                <a:spcPct val="150000"/>
              </a:lnSpc>
            </a:pPr>
            <a:r>
              <a:rPr lang="pl-PL" altLang="en-US" b="0">
                <a:latin typeface="Times New Roman" panose="02020603050405020304" pitchFamily="18" charset="0"/>
              </a:rPr>
              <a:t>b, </a:t>
            </a:r>
            <a:r>
              <a:rPr lang="en-US" altLang="en-US" b="0">
                <a:latin typeface="Times New Roman" panose="02020603050405020304" pitchFamily="18" charset="0"/>
              </a:rPr>
              <a:t> </a:t>
            </a:r>
            <a:r>
              <a:rPr lang="vi-VN" altLang="en-US" b="0">
                <a:latin typeface="Times New Roman" panose="02020603050405020304" pitchFamily="18" charset="0"/>
              </a:rPr>
              <a:t>Ca(OH)</a:t>
            </a:r>
            <a:r>
              <a:rPr lang="vi-VN" altLang="en-US" b="0" baseline="-25000">
                <a:latin typeface="Times New Roman" panose="02020603050405020304" pitchFamily="18" charset="0"/>
              </a:rPr>
              <a:t>2</a:t>
            </a:r>
            <a:r>
              <a:rPr lang="pl-PL" altLang="en-US" b="0">
                <a:latin typeface="Times New Roman" panose="02020603050405020304" pitchFamily="18" charset="0"/>
              </a:rPr>
              <a:t>   +  </a:t>
            </a:r>
            <a:r>
              <a:rPr lang="en-US" altLang="en-US" b="0">
                <a:latin typeface="Times New Roman" panose="02020603050405020304" pitchFamily="18" charset="0"/>
              </a:rPr>
              <a:t> </a:t>
            </a:r>
            <a:r>
              <a:rPr lang="vi-VN" altLang="en-US" b="0">
                <a:latin typeface="Times New Roman" panose="02020603050405020304" pitchFamily="18" charset="0"/>
              </a:rPr>
              <a:t>NaHCO</a:t>
            </a:r>
            <a:r>
              <a:rPr lang="vi-VN" altLang="en-US" b="0" baseline="-25000">
                <a:latin typeface="Times New Roman" panose="02020603050405020304" pitchFamily="18" charset="0"/>
              </a:rPr>
              <a:t>3</a:t>
            </a:r>
            <a:r>
              <a:rPr lang="vi-VN" altLang="en-US" b="0">
                <a:latin typeface="Times New Roman" panose="02020603050405020304" pitchFamily="18" charset="0"/>
              </a:rPr>
              <a:t> </a:t>
            </a:r>
            <a:r>
              <a:rPr lang="pl-PL" altLang="en-US" b="0">
                <a:latin typeface="Times New Roman" panose="02020603050405020304" pitchFamily="18" charset="0"/>
              </a:rPr>
              <a:t>→     </a:t>
            </a:r>
            <a:r>
              <a:rPr lang="vi-VN" altLang="en-US" b="0">
                <a:latin typeface="Times New Roman" panose="02020603050405020304" pitchFamily="18" charset="0"/>
              </a:rPr>
              <a:t>Na</a:t>
            </a:r>
            <a:r>
              <a:rPr lang="vi-VN" altLang="en-US" b="0" baseline="-25000">
                <a:latin typeface="Times New Roman" panose="02020603050405020304" pitchFamily="18" charset="0"/>
              </a:rPr>
              <a:t>2</a:t>
            </a:r>
            <a:r>
              <a:rPr lang="vi-VN" altLang="en-US" b="0">
                <a:latin typeface="Times New Roman" panose="02020603050405020304" pitchFamily="18" charset="0"/>
              </a:rPr>
              <a:t>CO</a:t>
            </a:r>
            <a:r>
              <a:rPr lang="vi-VN" altLang="en-US" b="0" baseline="-25000">
                <a:latin typeface="Times New Roman" panose="02020603050405020304" pitchFamily="18" charset="0"/>
              </a:rPr>
              <a:t>3</a:t>
            </a:r>
            <a:r>
              <a:rPr lang="vi-VN" altLang="en-US" b="0">
                <a:latin typeface="Times New Roman" panose="02020603050405020304" pitchFamily="18" charset="0"/>
              </a:rPr>
              <a:t>  + CaCO</a:t>
            </a:r>
            <a:r>
              <a:rPr lang="vi-VN" altLang="en-US" b="0" baseline="-25000">
                <a:latin typeface="Times New Roman" panose="02020603050405020304" pitchFamily="18" charset="0"/>
              </a:rPr>
              <a:t>3</a:t>
            </a:r>
            <a:r>
              <a:rPr lang="pl-PL" altLang="en-US" b="0">
                <a:latin typeface="Times New Roman" panose="02020603050405020304" pitchFamily="18" charset="0"/>
              </a:rPr>
              <a:t> </a:t>
            </a:r>
            <a:r>
              <a:rPr lang="vi-VN" altLang="en-US" b="0">
                <a:latin typeface="Times New Roman" panose="02020603050405020304" pitchFamily="18" charset="0"/>
              </a:rPr>
              <a:t> + H</a:t>
            </a:r>
            <a:r>
              <a:rPr lang="vi-VN" altLang="en-US" b="0" baseline="-25000">
                <a:latin typeface="Times New Roman" panose="02020603050405020304" pitchFamily="18" charset="0"/>
              </a:rPr>
              <a:t>2</a:t>
            </a:r>
            <a:r>
              <a:rPr lang="vi-VN" altLang="en-US" b="0">
                <a:latin typeface="Times New Roman" panose="02020603050405020304" pitchFamily="18" charset="0"/>
              </a:rPr>
              <a:t>O  </a:t>
            </a:r>
            <a:endParaRPr lang="pl-PL" altLang="en-US" b="0">
              <a:latin typeface="Times New Roman" panose="02020603050405020304" pitchFamily="18" charset="0"/>
            </a:endParaRPr>
          </a:p>
          <a:p>
            <a:pPr eaLnBrk="1" hangingPunct="1">
              <a:lnSpc>
                <a:spcPct val="150000"/>
              </a:lnSpc>
            </a:pPr>
            <a:r>
              <a:rPr lang="pl-PL" altLang="en-US" b="0">
                <a:latin typeface="Times New Roman" panose="02020603050405020304" pitchFamily="18" charset="0"/>
              </a:rPr>
              <a:t>c,   CaCO</a:t>
            </a:r>
            <a:r>
              <a:rPr lang="en-US" altLang="en-US" b="0" baseline="-25000">
                <a:latin typeface="Times New Roman" panose="02020603050405020304" pitchFamily="18" charset="0"/>
              </a:rPr>
              <a:t>3</a:t>
            </a:r>
            <a:r>
              <a:rPr lang="pl-PL" altLang="en-US" b="0">
                <a:latin typeface="Times New Roman" panose="02020603050405020304" pitchFamily="18" charset="0"/>
              </a:rPr>
              <a:t>   + </a:t>
            </a:r>
            <a:r>
              <a:rPr lang="vi-VN" altLang="en-US" b="0">
                <a:latin typeface="Times New Roman" panose="02020603050405020304" pitchFamily="18" charset="0"/>
              </a:rPr>
              <a:t>CO</a:t>
            </a:r>
            <a:r>
              <a:rPr lang="vi-VN" altLang="en-US" b="0" baseline="-25000">
                <a:latin typeface="Times New Roman" panose="02020603050405020304" pitchFamily="18" charset="0"/>
              </a:rPr>
              <a:t>2</a:t>
            </a:r>
            <a:r>
              <a:rPr lang="pl-PL" altLang="en-US" b="0">
                <a:latin typeface="Times New Roman" panose="02020603050405020304" pitchFamily="18" charset="0"/>
              </a:rPr>
              <a:t>  + </a:t>
            </a:r>
            <a:r>
              <a:rPr lang="vi-VN" altLang="en-US" b="0">
                <a:latin typeface="Times New Roman" panose="02020603050405020304" pitchFamily="18" charset="0"/>
              </a:rPr>
              <a:t>H</a:t>
            </a:r>
            <a:r>
              <a:rPr lang="vi-VN" altLang="en-US" b="0" baseline="-25000">
                <a:latin typeface="Times New Roman" panose="02020603050405020304" pitchFamily="18" charset="0"/>
              </a:rPr>
              <a:t>2</a:t>
            </a:r>
            <a:r>
              <a:rPr lang="vi-VN" altLang="en-US" b="0">
                <a:latin typeface="Times New Roman" panose="02020603050405020304" pitchFamily="18" charset="0"/>
              </a:rPr>
              <a:t>O</a:t>
            </a:r>
            <a:r>
              <a:rPr lang="pl-PL" altLang="en-US" b="0">
                <a:latin typeface="Times New Roman" panose="02020603050405020304" pitchFamily="18" charset="0"/>
              </a:rPr>
              <a:t>        →     Ca(HCO</a:t>
            </a:r>
            <a:r>
              <a:rPr lang="en-US" altLang="en-US" b="0" baseline="-25000">
                <a:latin typeface="Times New Roman" panose="02020603050405020304" pitchFamily="18" charset="0"/>
              </a:rPr>
              <a:t>3</a:t>
            </a:r>
            <a:r>
              <a:rPr lang="pl-PL" altLang="en-US" b="0">
                <a:latin typeface="Times New Roman" panose="02020603050405020304" pitchFamily="18" charset="0"/>
              </a:rPr>
              <a:t>)</a:t>
            </a:r>
            <a:r>
              <a:rPr lang="en-US" altLang="en-US" b="0" baseline="-25000">
                <a:latin typeface="Times New Roman" panose="02020603050405020304" pitchFamily="18" charset="0"/>
              </a:rPr>
              <a:t>2</a:t>
            </a:r>
            <a:endParaRPr lang="pl-PL" altLang="en-US" b="0">
              <a:latin typeface="Times New Roman" panose="02020603050405020304" pitchFamily="18" charset="0"/>
            </a:endParaRPr>
          </a:p>
          <a:p>
            <a:pPr eaLnBrk="1" hangingPunct="1">
              <a:lnSpc>
                <a:spcPct val="150000"/>
              </a:lnSpc>
            </a:pPr>
            <a:endParaRPr lang="en-US" altLang="en-US" b="0">
              <a:latin typeface="Times New Roman" panose="02020603050405020304" pitchFamily="18" charset="0"/>
            </a:endParaRPr>
          </a:p>
        </p:txBody>
      </p:sp>
      <p:sp>
        <p:nvSpPr>
          <p:cNvPr id="10252" name="Text Box 12"/>
          <p:cNvSpPr txBox="1">
            <a:spLocks noChangeArrowheads="1"/>
          </p:cNvSpPr>
          <p:nvPr/>
        </p:nvSpPr>
        <p:spPr bwMode="auto">
          <a:xfrm>
            <a:off x="533400" y="4943475"/>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i="1">
                <a:solidFill>
                  <a:srgbClr val="A50021"/>
                </a:solidFill>
                <a:latin typeface="Times New Roman" panose="02020603050405020304" pitchFamily="18" charset="0"/>
              </a:rPr>
              <a:t>?</a:t>
            </a:r>
            <a:r>
              <a:rPr lang="pl-PL" altLang="en-US" i="1">
                <a:solidFill>
                  <a:srgbClr val="A50021"/>
                </a:solidFill>
                <a:latin typeface="Times New Roman" panose="02020603050405020304" pitchFamily="18" charset="0"/>
              </a:rPr>
              <a:t>Cho biết phản ứng nào là cơ sở của sự tạo thành nhũ đá trong hang động?</a:t>
            </a:r>
            <a:endParaRPr lang="en-US" altLang="en-US" i="1">
              <a:solidFill>
                <a:srgbClr val="A50021"/>
              </a:solidFill>
              <a:latin typeface="Times New Roman" panose="02020603050405020304" pitchFamily="18" charset="0"/>
            </a:endParaRPr>
          </a:p>
        </p:txBody>
      </p:sp>
      <p:sp>
        <p:nvSpPr>
          <p:cNvPr id="10254" name="Line 14"/>
          <p:cNvSpPr>
            <a:spLocks noChangeShapeType="1"/>
          </p:cNvSpPr>
          <p:nvPr/>
        </p:nvSpPr>
        <p:spPr bwMode="auto">
          <a:xfrm>
            <a:off x="5105400" y="4648200"/>
            <a:ext cx="381000" cy="0"/>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linds(horizontal)">
                                      <p:cBhvr>
                                        <p:cTn id="7" dur="500"/>
                                        <p:tgtEl>
                                          <p:spTgt spid="102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54"/>
                                        </p:tgtEl>
                                        <p:attrNameLst>
                                          <p:attrName>style.visibility</p:attrName>
                                        </p:attrNameLst>
                                      </p:cBhvr>
                                      <p:to>
                                        <p:strVal val="visible"/>
                                      </p:to>
                                    </p:set>
                                    <p:animEffect transition="in" filter="blinds(horizontal)">
                                      <p:cBhvr>
                                        <p:cTn id="10" dur="500"/>
                                        <p:tgtEl>
                                          <p:spTgt spid="102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52"/>
                                        </p:tgtEl>
                                        <p:attrNameLst>
                                          <p:attrName>style.visibility</p:attrName>
                                        </p:attrNameLst>
                                      </p:cBhvr>
                                      <p:to>
                                        <p:strVal val="visible"/>
                                      </p:to>
                                    </p:set>
                                    <p:animEffect transition="in" filter="blinds(horizontal)">
                                      <p:cBhvr>
                                        <p:cTn id="15"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P spid="102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8" y="446088"/>
            <a:ext cx="1884362" cy="2247900"/>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sp>
        <p:nvSpPr>
          <p:cNvPr id="3" name="TextBox 2"/>
          <p:cNvSpPr txBox="1"/>
          <p:nvPr/>
        </p:nvSpPr>
        <p:spPr>
          <a:xfrm>
            <a:off x="0" y="2971800"/>
            <a:ext cx="1943100" cy="954088"/>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1.Sản xuất đồ gồm sứ</a:t>
            </a:r>
            <a:endParaRPr lang="en-US">
              <a:solidFill>
                <a:srgbClr val="FF0000"/>
              </a:solidFill>
              <a:latin typeface="Times New Roman" pitchFamily="18" charset="0"/>
              <a:cs typeface="Times New Roman" pitchFamily="18" charset="0"/>
            </a:endParaRPr>
          </a:p>
        </p:txBody>
      </p:sp>
      <p:sp>
        <p:nvSpPr>
          <p:cNvPr id="4" name="TextBox 3"/>
          <p:cNvSpPr txBox="1"/>
          <p:nvPr/>
        </p:nvSpPr>
        <p:spPr>
          <a:xfrm>
            <a:off x="20638" y="4162425"/>
            <a:ext cx="1881187" cy="954088"/>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2. Sản xuất xi măng</a:t>
            </a:r>
            <a:endParaRPr lang="en-US">
              <a:solidFill>
                <a:srgbClr val="FF0000"/>
              </a:solidFill>
              <a:latin typeface="Times New Roman" pitchFamily="18" charset="0"/>
              <a:cs typeface="Times New Roman" pitchFamily="18" charset="0"/>
            </a:endParaRPr>
          </a:p>
        </p:txBody>
      </p:sp>
      <p:cxnSp>
        <p:nvCxnSpPr>
          <p:cNvPr id="5" name="Straight Connector 4"/>
          <p:cNvCxnSpPr/>
          <p:nvPr/>
        </p:nvCxnSpPr>
        <p:spPr>
          <a:xfrm>
            <a:off x="2051050" y="6096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609600"/>
            <a:ext cx="65532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171700" y="4241800"/>
            <a:ext cx="655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a:solidFill>
                  <a:schemeClr val="tx2"/>
                </a:solidFill>
                <a:latin typeface="Times New Roman" panose="02020603050405020304" pitchFamily="18" charset="0"/>
                <a:cs typeface="Times New Roman" panose="02020603050405020304" pitchFamily="18" charset="0"/>
              </a:rPr>
              <a:t>1. Nghiền nhỏ hỗn hợp đá vôi, đất sét, rồi trộn với cát và nước ở dạng bùn.</a:t>
            </a:r>
            <a:endParaRPr lang="en-US">
              <a:solidFill>
                <a:schemeClr val="tx2"/>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2057400" y="4243388"/>
            <a:ext cx="6819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a:solidFill>
                  <a:schemeClr val="tx2"/>
                </a:solidFill>
                <a:latin typeface="Times New Roman" panose="02020603050405020304" pitchFamily="18" charset="0"/>
                <a:cs typeface="Times New Roman" panose="02020603050405020304" pitchFamily="18" charset="0"/>
              </a:rPr>
              <a:t>2. Nung hỗn hợp trong lò quay -&gt; Clanhke rắn.</a:t>
            </a:r>
            <a:endParaRPr lang="en-US">
              <a:solidFill>
                <a:schemeClr val="tx2"/>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174875" y="4376738"/>
            <a:ext cx="666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a:solidFill>
                  <a:schemeClr val="tx2"/>
                </a:solidFill>
                <a:latin typeface="Times New Roman" panose="02020603050405020304" pitchFamily="18" charset="0"/>
                <a:cs typeface="Times New Roman" panose="02020603050405020304" pitchFamily="18" charset="0"/>
              </a:rPr>
              <a:t>3. Nghiền Clanhke+ phụ gia -&gt; Xi măng</a:t>
            </a:r>
            <a:endParaRPr lang="en-US">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xit" presetSubtype="0" fill="hold" grpId="1" nodeType="clickEffect">
                                  <p:stCondLst>
                                    <p:cond delay="0"/>
                                  </p:stCondLst>
                                  <p:childTnLst>
                                    <p:animEffect transition="out" filter="fade">
                                      <p:cBhvr>
                                        <p:cTn id="17" dur="1000"/>
                                        <p:tgtEl>
                                          <p:spTgt spid="7"/>
                                        </p:tgtEl>
                                      </p:cBhvr>
                                    </p:animEffect>
                                    <p:anim calcmode="lin" valueType="num">
                                      <p:cBhvr>
                                        <p:cTn id="18" dur="1000"/>
                                        <p:tgtEl>
                                          <p:spTgt spid="7"/>
                                        </p:tgtEl>
                                        <p:attrNameLst>
                                          <p:attrName>ppt_x</p:attrName>
                                        </p:attrNameLst>
                                      </p:cBhvr>
                                      <p:tavLst>
                                        <p:tav tm="0">
                                          <p:val>
                                            <p:strVal val="ppt_x"/>
                                          </p:val>
                                        </p:tav>
                                        <p:tav tm="100000">
                                          <p:val>
                                            <p:strVal val="ppt_x"/>
                                          </p:val>
                                        </p:tav>
                                      </p:tavLst>
                                    </p:anim>
                                    <p:anim calcmode="lin" valueType="num">
                                      <p:cBhvr>
                                        <p:cTn id="19" dur="1000"/>
                                        <p:tgtEl>
                                          <p:spTgt spid="7"/>
                                        </p:tgtEl>
                                        <p:attrNameLst>
                                          <p:attrName>ppt_y</p:attrName>
                                        </p:attrNameLst>
                                      </p:cBhvr>
                                      <p:tavLst>
                                        <p:tav tm="0">
                                          <p:val>
                                            <p:strVal val="ppt_y"/>
                                          </p:val>
                                        </p:tav>
                                        <p:tav tm="100000">
                                          <p:val>
                                            <p:strVal val="ppt_y+.1"/>
                                          </p:val>
                                        </p:tav>
                                      </p:tavLst>
                                    </p:anim>
                                    <p:set>
                                      <p:cBhvr>
                                        <p:cTn id="20" dur="1" fill="hold">
                                          <p:stCondLst>
                                            <p:cond delay="999"/>
                                          </p:stCondLst>
                                        </p:cTn>
                                        <p:tgtEl>
                                          <p:spTgt spid="7"/>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xit" presetSubtype="0" fill="hold" grpId="1" nodeType="click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xit" presetSubtype="0" fill="hold" grpId="1" nodeType="clickEffect">
                                  <p:stCondLst>
                                    <p:cond delay="0"/>
                                  </p:stCondLst>
                                  <p:childTnLst>
                                    <p:animEffect transition="out" filter="fade">
                                      <p:cBhvr>
                                        <p:cTn id="37" dur="1000"/>
                                        <p:tgtEl>
                                          <p:spTgt spid="9"/>
                                        </p:tgtEl>
                                      </p:cBhvr>
                                    </p:animEffect>
                                    <p:anim calcmode="lin" valueType="num">
                                      <p:cBhvr>
                                        <p:cTn id="38" dur="1000"/>
                                        <p:tgtEl>
                                          <p:spTgt spid="9"/>
                                        </p:tgtEl>
                                        <p:attrNameLst>
                                          <p:attrName>ppt_x</p:attrName>
                                        </p:attrNameLst>
                                      </p:cBhvr>
                                      <p:tavLst>
                                        <p:tav tm="0">
                                          <p:val>
                                            <p:strVal val="ppt_x"/>
                                          </p:val>
                                        </p:tav>
                                        <p:tav tm="100000">
                                          <p:val>
                                            <p:strVal val="ppt_x"/>
                                          </p:val>
                                        </p:tav>
                                      </p:tavLst>
                                    </p:anim>
                                    <p:anim calcmode="lin" valueType="num">
                                      <p:cBhvr>
                                        <p:cTn id="39" dur="1000"/>
                                        <p:tgtEl>
                                          <p:spTgt spid="9"/>
                                        </p:tgtEl>
                                        <p:attrNameLst>
                                          <p:attrName>ppt_y</p:attrName>
                                        </p:attrNameLst>
                                      </p:cBhvr>
                                      <p:tavLst>
                                        <p:tav tm="0">
                                          <p:val>
                                            <p:strVal val="ppt_y"/>
                                          </p:val>
                                        </p:tav>
                                        <p:tav tm="100000">
                                          <p:val>
                                            <p:strVal val="ppt_y+.1"/>
                                          </p:val>
                                        </p:tav>
                                      </p:tavLst>
                                    </p:anim>
                                    <p:set>
                                      <p:cBhvr>
                                        <p:cTn id="4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8" y="446088"/>
            <a:ext cx="1884362" cy="2247900"/>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sp>
        <p:nvSpPr>
          <p:cNvPr id="3" name="TextBox 2"/>
          <p:cNvSpPr txBox="1"/>
          <p:nvPr/>
        </p:nvSpPr>
        <p:spPr>
          <a:xfrm>
            <a:off x="0" y="2932113"/>
            <a:ext cx="1905000"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1.Sản xuất đồ gốm sứ</a:t>
            </a:r>
            <a:endParaRPr lang="en-US">
              <a:solidFill>
                <a:srgbClr val="FF0000"/>
              </a:solidFill>
              <a:latin typeface="Times New Roman" pitchFamily="18" charset="0"/>
              <a:cs typeface="Times New Roman" pitchFamily="18" charset="0"/>
            </a:endParaRPr>
          </a:p>
        </p:txBody>
      </p:sp>
      <p:sp>
        <p:nvSpPr>
          <p:cNvPr id="4" name="TextBox 3"/>
          <p:cNvSpPr txBox="1"/>
          <p:nvPr/>
        </p:nvSpPr>
        <p:spPr>
          <a:xfrm>
            <a:off x="20638" y="4151313"/>
            <a:ext cx="1905000"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2. Sản xuất xi măng</a:t>
            </a:r>
            <a:endParaRPr lang="en-US">
              <a:solidFill>
                <a:srgbClr val="FF0000"/>
              </a:solidFill>
              <a:latin typeface="Times New Roman" pitchFamily="18" charset="0"/>
              <a:cs typeface="Times New Roman" pitchFamily="18" charset="0"/>
            </a:endParaRPr>
          </a:p>
        </p:txBody>
      </p:sp>
      <p:cxnSp>
        <p:nvCxnSpPr>
          <p:cNvPr id="5" name="Straight Connector 4"/>
          <p:cNvCxnSpPr/>
          <p:nvPr/>
        </p:nvCxnSpPr>
        <p:spPr>
          <a:xfrm>
            <a:off x="2051050" y="6096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286000" y="60960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c) Cơ sở sản xuất: </a:t>
            </a:r>
            <a:endParaRPr lang="en-US">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3886200"/>
            <a:ext cx="31797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2667000" y="5943600"/>
            <a:ext cx="2438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t>Xi măng Sông thao</a:t>
            </a: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474788"/>
            <a:ext cx="31242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019800" y="3352800"/>
            <a:ext cx="2438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t>Xi măng Hải Dương</a:t>
            </a: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74788"/>
            <a:ext cx="32004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2667000" y="3352800"/>
            <a:ext cx="2667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t>Xi măng Bình Phước</a:t>
            </a: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862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6172200" y="5867400"/>
            <a:ext cx="2286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t>Xi măng Hà Tiên</a:t>
            </a:r>
            <a:endParaRPr lang="en-US"/>
          </a:p>
        </p:txBody>
      </p:sp>
      <p:sp>
        <p:nvSpPr>
          <p:cNvPr id="9" name="Cloud Callout 8"/>
          <p:cNvSpPr/>
          <p:nvPr/>
        </p:nvSpPr>
        <p:spPr>
          <a:xfrm>
            <a:off x="5562600" y="76200"/>
            <a:ext cx="3581400" cy="203993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cs typeface="Times New Roman" pitchFamily="18" charset="0"/>
              </a:rPr>
              <a:t>NN</a:t>
            </a:r>
            <a:r>
              <a:rPr lang="vi-VN">
                <a:solidFill>
                  <a:schemeClr val="tx1"/>
                </a:solidFill>
                <a:cs typeface="Times New Roman" pitchFamily="18" charset="0"/>
              </a:rPr>
              <a:t>Nêu 1 số cơ sở sản xuất xi măng mà em biết?</a:t>
            </a:r>
            <a:endParaRPr lang="en-US">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childTnLst>
                                </p:cTn>
                              </p:par>
                            </p:childTnLst>
                          </p:cTn>
                        </p:par>
                        <p:par>
                          <p:cTn id="17" fill="hold" nodeType="afterGroup">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125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125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1250"/>
                                        <p:tgtEl>
                                          <p:spTgt spid="12"/>
                                        </p:tgtEl>
                                      </p:cBhvr>
                                    </p:animEffect>
                                  </p:childTnLst>
                                </p:cTn>
                              </p:par>
                              <p:par>
                                <p:cTn id="27" presetID="14"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125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1+ppt_h/2"/>
                                          </p:val>
                                        </p:tav>
                                      </p:tavLst>
                                    </p:anim>
                                    <p:set>
                                      <p:cBhvr>
                                        <p:cTn id="35" dur="1" fill="hold">
                                          <p:stCondLst>
                                            <p:cond delay="499"/>
                                          </p:stCondLst>
                                        </p:cTn>
                                        <p:tgtEl>
                                          <p:spTgt spid="9"/>
                                        </p:tgtEl>
                                        <p:attrNameLst>
                                          <p:attrName>style.visibility</p:attrName>
                                        </p:attrNameLst>
                                      </p:cBhvr>
                                      <p:to>
                                        <p:strVal val="hidden"/>
                                      </p:to>
                                    </p:se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6" grpId="0" animBg="1"/>
      <p:bldP spid="17" grpId="0" animBg="1"/>
      <p:bldP spid="18" grpId="0"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638" y="252413"/>
            <a:ext cx="1884362" cy="2246312"/>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sp>
        <p:nvSpPr>
          <p:cNvPr id="3" name="TextBox 2"/>
          <p:cNvSpPr txBox="1"/>
          <p:nvPr/>
        </p:nvSpPr>
        <p:spPr>
          <a:xfrm>
            <a:off x="23813" y="2779713"/>
            <a:ext cx="1881187"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1.Sản xuất đồ gốm sứ</a:t>
            </a:r>
            <a:endParaRPr lang="en-US">
              <a:solidFill>
                <a:srgbClr val="FF0000"/>
              </a:solidFill>
              <a:latin typeface="Times New Roman" pitchFamily="18" charset="0"/>
              <a:cs typeface="Times New Roman" pitchFamily="18" charset="0"/>
            </a:endParaRPr>
          </a:p>
        </p:txBody>
      </p:sp>
      <p:sp>
        <p:nvSpPr>
          <p:cNvPr id="4" name="TextBox 3"/>
          <p:cNvSpPr txBox="1"/>
          <p:nvPr/>
        </p:nvSpPr>
        <p:spPr>
          <a:xfrm>
            <a:off x="-6350" y="3962400"/>
            <a:ext cx="1911350" cy="954088"/>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2. Sản xuất xi măng</a:t>
            </a:r>
            <a:endParaRPr lang="en-US">
              <a:solidFill>
                <a:srgbClr val="FF0000"/>
              </a:solidFill>
              <a:latin typeface="Times New Roman" pitchFamily="18" charset="0"/>
              <a:cs typeface="Times New Roman" pitchFamily="18" charset="0"/>
            </a:endParaRPr>
          </a:p>
        </p:txBody>
      </p:sp>
      <p:sp>
        <p:nvSpPr>
          <p:cNvPr id="5" name="TextBox 4"/>
          <p:cNvSpPr txBox="1"/>
          <p:nvPr/>
        </p:nvSpPr>
        <p:spPr>
          <a:xfrm>
            <a:off x="23813" y="5084763"/>
            <a:ext cx="1881187"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3. Sản xuất thủy tinh</a:t>
            </a:r>
            <a:endParaRPr lang="en-US">
              <a:solidFill>
                <a:srgbClr val="FF0000"/>
              </a:solidFill>
              <a:latin typeface="Times New Roman" pitchFamily="18" charset="0"/>
              <a:cs typeface="Times New Roman" pitchFamily="18" charset="0"/>
            </a:endParaRPr>
          </a:p>
        </p:txBody>
      </p:sp>
      <p:cxnSp>
        <p:nvCxnSpPr>
          <p:cNvPr id="6" name="Straight Connector 5"/>
          <p:cNvCxnSpPr/>
          <p:nvPr/>
        </p:nvCxnSpPr>
        <p:spPr>
          <a:xfrm>
            <a:off x="2051050" y="6096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2590800" y="6096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a) Nguyên liệu chính:</a:t>
            </a:r>
            <a:endParaRPr lang="en-US">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257300"/>
            <a:ext cx="3124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3200400" y="3336925"/>
            <a:ext cx="22479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t>Sô Đa ( Na</a:t>
            </a:r>
            <a:r>
              <a:rPr lang="vi-VN" baseline="-25000"/>
              <a:t>2</a:t>
            </a:r>
            <a:r>
              <a:rPr lang="vi-VN"/>
              <a:t>CO</a:t>
            </a:r>
            <a:r>
              <a:rPr lang="vi-VN" baseline="-25000"/>
              <a:t>3</a:t>
            </a:r>
            <a:r>
              <a:rPr lang="vi-VN"/>
              <a:t>)</a:t>
            </a: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46188"/>
            <a:ext cx="29972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6934200" y="3384550"/>
            <a:ext cx="1701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t>Cát thạch anh</a:t>
            </a: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9624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5632450" y="6107113"/>
            <a:ext cx="1143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t>Đá Vôi</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638" y="247650"/>
            <a:ext cx="1884362" cy="2247900"/>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sp>
        <p:nvSpPr>
          <p:cNvPr id="3" name="TextBox 2"/>
          <p:cNvSpPr txBox="1"/>
          <p:nvPr/>
        </p:nvSpPr>
        <p:spPr>
          <a:xfrm>
            <a:off x="23813" y="2779713"/>
            <a:ext cx="1881187"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1.Sản xuất đồ gốm sứ</a:t>
            </a:r>
            <a:endParaRPr lang="en-US">
              <a:solidFill>
                <a:srgbClr val="FF0000"/>
              </a:solidFill>
              <a:latin typeface="Times New Roman" pitchFamily="18" charset="0"/>
              <a:cs typeface="Times New Roman" pitchFamily="18" charset="0"/>
            </a:endParaRPr>
          </a:p>
        </p:txBody>
      </p:sp>
      <p:sp>
        <p:nvSpPr>
          <p:cNvPr id="4" name="TextBox 3"/>
          <p:cNvSpPr txBox="1"/>
          <p:nvPr/>
        </p:nvSpPr>
        <p:spPr>
          <a:xfrm>
            <a:off x="23813" y="3902075"/>
            <a:ext cx="1881187" cy="954088"/>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2. Sản xuất xi măng</a:t>
            </a:r>
            <a:endParaRPr lang="en-US">
              <a:solidFill>
                <a:srgbClr val="FF0000"/>
              </a:solidFill>
              <a:latin typeface="Times New Roman" pitchFamily="18" charset="0"/>
              <a:cs typeface="Times New Roman" pitchFamily="18" charset="0"/>
            </a:endParaRPr>
          </a:p>
        </p:txBody>
      </p:sp>
      <p:sp>
        <p:nvSpPr>
          <p:cNvPr id="6" name="TextBox 5"/>
          <p:cNvSpPr txBox="1"/>
          <p:nvPr/>
        </p:nvSpPr>
        <p:spPr>
          <a:xfrm>
            <a:off x="20638" y="5049838"/>
            <a:ext cx="1884362"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3. Sản xuất thủy tinh</a:t>
            </a:r>
            <a:endParaRPr lang="en-US">
              <a:solidFill>
                <a:srgbClr val="FF0000"/>
              </a:solidFill>
              <a:latin typeface="Times New Roman" pitchFamily="18" charset="0"/>
              <a:cs typeface="Times New Roman" pitchFamily="18" charset="0"/>
            </a:endParaRPr>
          </a:p>
        </p:txBody>
      </p:sp>
      <p:cxnSp>
        <p:nvCxnSpPr>
          <p:cNvPr id="7" name="Straight Connector 6"/>
          <p:cNvCxnSpPr/>
          <p:nvPr/>
        </p:nvCxnSpPr>
        <p:spPr>
          <a:xfrm>
            <a:off x="2051050" y="6096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2514600" y="6096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rPr>
              <a:t>b) Các công đoạn chính:</a:t>
            </a:r>
            <a:endParaRPr lang="en-US">
              <a:solidFill>
                <a:schemeClr val="tx2"/>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2286000" y="13716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a:solidFill>
                  <a:schemeClr val="tx2"/>
                </a:solidFill>
                <a:latin typeface="Times New Roman" panose="02020603050405020304" pitchFamily="18" charset="0"/>
                <a:cs typeface="Times New Roman" panose="02020603050405020304" pitchFamily="18" charset="0"/>
              </a:rPr>
              <a:t>1. Trộn cát + đá vôi + sô đa</a:t>
            </a:r>
            <a:r>
              <a:rPr lang="vi-VN">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2286000" y="2116138"/>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a:solidFill>
                  <a:schemeClr val="tx2"/>
                </a:solidFill>
                <a:latin typeface="Times New Roman" panose="02020603050405020304" pitchFamily="18" charset="0"/>
                <a:cs typeface="Times New Roman" panose="02020603050405020304" pitchFamily="18" charset="0"/>
              </a:rPr>
              <a:t>2. Nung hỗn hợp trong lò.</a:t>
            </a:r>
            <a:endParaRPr lang="en-US">
              <a:solidFill>
                <a:schemeClr val="tx2"/>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2286000" y="2947988"/>
            <a:ext cx="6172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a:solidFill>
                  <a:schemeClr val="tx2"/>
                </a:solidFill>
                <a:latin typeface="Times New Roman" panose="02020603050405020304" pitchFamily="18" charset="0"/>
                <a:cs typeface="Times New Roman" panose="02020603050405020304" pitchFamily="18" charset="0"/>
              </a:rPr>
              <a:t>3. Làm nguội –&gt;ép thổi thủy tinh thành các đồ vật.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135063"/>
            <a:ext cx="2871787"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108075"/>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2050" y="1108075"/>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33800"/>
            <a:ext cx="29718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733800"/>
            <a:ext cx="2895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733800"/>
            <a:ext cx="26670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23900" y="584200"/>
            <a:ext cx="52578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Các vật dụng bằng thủy tinh:</a:t>
            </a:r>
            <a:endParaRPr lang="en-US">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638" y="228600"/>
            <a:ext cx="1884362" cy="2246313"/>
          </a:xfrm>
          <a:prstGeom prst="rect">
            <a:avLst/>
          </a:prstGeom>
          <a:solidFill>
            <a:schemeClr val="accent6">
              <a:lumMod val="60000"/>
              <a:lumOff val="40000"/>
            </a:schemeClr>
          </a:solidFill>
          <a:ln w="7620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III.SƠ LƯỢC VỀ CÔNG NGHIỆP SILICAT</a:t>
            </a:r>
            <a:endParaRPr lang="en-US">
              <a:solidFill>
                <a:srgbClr val="FF0000"/>
              </a:solidFill>
              <a:latin typeface="Times New Roman" pitchFamily="18" charset="0"/>
              <a:cs typeface="Times New Roman" pitchFamily="18" charset="0"/>
            </a:endParaRPr>
          </a:p>
        </p:txBody>
      </p:sp>
      <p:sp>
        <p:nvSpPr>
          <p:cNvPr id="3" name="TextBox 2"/>
          <p:cNvSpPr txBox="1"/>
          <p:nvPr/>
        </p:nvSpPr>
        <p:spPr>
          <a:xfrm>
            <a:off x="-14288" y="2736850"/>
            <a:ext cx="1919288" cy="954088"/>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1.Sản xuất đồ gốm sứ</a:t>
            </a:r>
            <a:endParaRPr lang="en-US">
              <a:solidFill>
                <a:srgbClr val="FF0000"/>
              </a:solidFill>
              <a:latin typeface="Times New Roman" pitchFamily="18" charset="0"/>
              <a:cs typeface="Times New Roman" pitchFamily="18" charset="0"/>
            </a:endParaRPr>
          </a:p>
        </p:txBody>
      </p:sp>
      <p:sp>
        <p:nvSpPr>
          <p:cNvPr id="4" name="TextBox 3"/>
          <p:cNvSpPr txBox="1"/>
          <p:nvPr/>
        </p:nvSpPr>
        <p:spPr>
          <a:xfrm>
            <a:off x="0" y="3886200"/>
            <a:ext cx="1905000" cy="954088"/>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2. Sản xuất xi măng</a:t>
            </a:r>
            <a:endParaRPr lang="en-US">
              <a:solidFill>
                <a:srgbClr val="FF0000"/>
              </a:solidFill>
              <a:latin typeface="Times New Roman" pitchFamily="18" charset="0"/>
              <a:cs typeface="Times New Roman" pitchFamily="18" charset="0"/>
            </a:endParaRPr>
          </a:p>
        </p:txBody>
      </p:sp>
      <p:sp>
        <p:nvSpPr>
          <p:cNvPr id="6" name="TextBox 5"/>
          <p:cNvSpPr txBox="1"/>
          <p:nvPr/>
        </p:nvSpPr>
        <p:spPr>
          <a:xfrm>
            <a:off x="-14288" y="5049838"/>
            <a:ext cx="1919288"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vi-VN">
                <a:solidFill>
                  <a:srgbClr val="FF0000"/>
                </a:solidFill>
                <a:latin typeface="Times New Roman" pitchFamily="18" charset="0"/>
                <a:cs typeface="Times New Roman" pitchFamily="18" charset="0"/>
              </a:rPr>
              <a:t>3. Sản xuất thủy tinh</a:t>
            </a:r>
            <a:endParaRPr lang="en-US">
              <a:solidFill>
                <a:srgbClr val="FF0000"/>
              </a:solidFill>
              <a:latin typeface="Times New Roman" pitchFamily="18" charset="0"/>
              <a:cs typeface="Times New Roman" pitchFamily="18" charset="0"/>
            </a:endParaRPr>
          </a:p>
        </p:txBody>
      </p:sp>
      <p:cxnSp>
        <p:nvCxnSpPr>
          <p:cNvPr id="7" name="Straight Connector 6"/>
          <p:cNvCxnSpPr/>
          <p:nvPr/>
        </p:nvCxnSpPr>
        <p:spPr>
          <a:xfrm>
            <a:off x="2051050" y="609600"/>
            <a:ext cx="0" cy="624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2051050" y="609600"/>
            <a:ext cx="6559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solidFill>
                  <a:schemeClr val="tx2"/>
                </a:solidFill>
                <a:latin typeface="Times New Roman" panose="02020603050405020304" pitchFamily="18" charset="0"/>
                <a:cs typeface="Times New Roman" panose="02020603050405020304" pitchFamily="18" charset="0"/>
              </a:rPr>
              <a:t>c) Các cơ sở sản xuất:Nhà máy sản xuất thủy tinh ở Hà Nội, Hải phòng, Bắc Ninh</a:t>
            </a:r>
            <a:r>
              <a:rPr lang="vi-VN">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76425"/>
            <a:ext cx="29718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0513" y="1876425"/>
            <a:ext cx="3275012"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4121150"/>
            <a:ext cx="38862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1"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CHEMISTRY 9\HÌNH ẢNH\background-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0" y="2403475"/>
            <a:ext cx="19304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700" y="1260475"/>
            <a:ext cx="15462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2425700"/>
            <a:ext cx="213201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25" y="3492500"/>
            <a:ext cx="24860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888" y="3168650"/>
            <a:ext cx="2284412"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image0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775" y="4116388"/>
            <a:ext cx="213836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image0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2463" y="2741613"/>
            <a:ext cx="2830512"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image0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7350" y="1255713"/>
            <a:ext cx="16303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descr="image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7350" y="2778125"/>
            <a:ext cx="16557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imag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2743200"/>
            <a:ext cx="160020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10" descr="image0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3225" y="2778125"/>
            <a:ext cx="16224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nodeType="afterGroup">
                            <p:stCondLst>
                              <p:cond delay="1000"/>
                            </p:stCondLst>
                            <p:childTnLst>
                              <p:par>
                                <p:cTn id="16" presetID="22" presetClass="entr" presetSubtype="2"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nodeType="afterGroup">
                            <p:stCondLst>
                              <p:cond delay="1500"/>
                            </p:stCondLst>
                            <p:childTnLst>
                              <p:par>
                                <p:cTn id="20" presetID="2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nodeType="afterGroup">
                            <p:stCondLst>
                              <p:cond delay="2000"/>
                            </p:stCondLst>
                            <p:childTnLst>
                              <p:par>
                                <p:cTn id="24" presetID="22" presetClass="entr" presetSubtype="2"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500"/>
                                        <p:tgtEl>
                                          <p:spTgt spid="17"/>
                                        </p:tgtEl>
                                      </p:cBhvr>
                                    </p:animEffect>
                                  </p:childTnLst>
                                </p:cTn>
                              </p:par>
                            </p:childTnLst>
                          </p:cTn>
                        </p:par>
                        <p:par>
                          <p:cTn id="27" fill="hold" nodeType="afterGroup">
                            <p:stCondLst>
                              <p:cond delay="2500"/>
                            </p:stCondLst>
                            <p:childTnLst>
                              <p:par>
                                <p:cTn id="28" presetID="22" presetClass="entr" presetSubtype="2"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nodeType="afterGroup">
                            <p:stCondLst>
                              <p:cond delay="3500"/>
                            </p:stCondLst>
                            <p:childTnLst>
                              <p:par>
                                <p:cTn id="36" presetID="2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par>
                          <p:cTn id="39" fill="hold" nodeType="afterGroup">
                            <p:stCondLst>
                              <p:cond delay="4000"/>
                            </p:stCondLst>
                            <p:childTnLst>
                              <p:par>
                                <p:cTn id="40" presetID="2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nodeType="afterGroup">
                            <p:stCondLst>
                              <p:cond delay="450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body" idx="1"/>
          </p:nvPr>
        </p:nvSpPr>
        <p:spPr>
          <a:xfrm>
            <a:off x="609600" y="1066800"/>
            <a:ext cx="8229600" cy="4389438"/>
          </a:xfrm>
        </p:spPr>
        <p:txBody>
          <a:bodyPr/>
          <a:lstStyle/>
          <a:p>
            <a:pPr marL="495300" indent="-495300">
              <a:buFont typeface="Wingdings 2" panose="05020102010507070707" pitchFamily="18" charset="2"/>
              <a:buNone/>
            </a:pPr>
            <a:r>
              <a:rPr lang="en-US" altLang="en-US" i="1" u="sng" smtClean="0">
                <a:latin typeface="Times New Roman" panose="02020603050405020304" pitchFamily="18" charset="0"/>
              </a:rPr>
              <a:t>Bài tập:</a:t>
            </a:r>
            <a:r>
              <a:rPr lang="en-US" altLang="en-US" i="1" smtClean="0">
                <a:latin typeface="Times New Roman" panose="02020603050405020304" pitchFamily="18" charset="0"/>
              </a:rPr>
              <a:t> Những cặp chất nào sau đây tác dụng được với nhau. Viết PTHH của phản ứng (nếu có):</a:t>
            </a:r>
            <a:r>
              <a:rPr lang="en-US" altLang="en-US" smtClean="0">
                <a:latin typeface="Times New Roman" panose="02020603050405020304" pitchFamily="18" charset="0"/>
              </a:rPr>
              <a:t> </a:t>
            </a:r>
          </a:p>
          <a:p>
            <a:pPr marL="495300" indent="-495300">
              <a:buFont typeface="Wingdings 2" panose="05020102010507070707" pitchFamily="18" charset="2"/>
              <a:buAutoNum type="alphaUcPeriod"/>
            </a:pPr>
            <a:r>
              <a:rPr lang="en-US" altLang="en-US" smtClean="0">
                <a:latin typeface="Times New Roman" panose="02020603050405020304" pitchFamily="18" charset="0"/>
              </a:rPr>
              <a:t>SiO</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 và CO</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 </a:t>
            </a:r>
          </a:p>
          <a:p>
            <a:pPr marL="495300" indent="-495300">
              <a:buFont typeface="Wingdings 2" panose="05020102010507070707" pitchFamily="18" charset="2"/>
              <a:buAutoNum type="alphaUcPeriod"/>
            </a:pPr>
            <a:r>
              <a:rPr lang="en-US" altLang="en-US" smtClean="0">
                <a:latin typeface="Times New Roman" panose="02020603050405020304" pitchFamily="18" charset="0"/>
              </a:rPr>
              <a:t>SiO</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 và H</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SO</a:t>
            </a:r>
            <a:r>
              <a:rPr lang="en-US" altLang="en-US" baseline="-25000" smtClean="0">
                <a:latin typeface="Times New Roman" panose="02020603050405020304" pitchFamily="18" charset="0"/>
              </a:rPr>
              <a:t>4</a:t>
            </a:r>
            <a:endParaRPr lang="en-US" altLang="en-US" smtClean="0">
              <a:latin typeface="Times New Roman" panose="02020603050405020304" pitchFamily="18" charset="0"/>
            </a:endParaRPr>
          </a:p>
          <a:p>
            <a:pPr marL="495300" indent="-495300">
              <a:buFont typeface="Wingdings 2" panose="05020102010507070707" pitchFamily="18" charset="2"/>
              <a:buAutoNum type="alphaUcPeriod"/>
            </a:pPr>
            <a:r>
              <a:rPr lang="en-US" altLang="en-US" smtClean="0">
                <a:latin typeface="Times New Roman" panose="02020603050405020304" pitchFamily="18" charset="0"/>
              </a:rPr>
              <a:t>SiO</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 và Na</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O</a:t>
            </a:r>
          </a:p>
          <a:p>
            <a:pPr marL="495300" indent="-495300">
              <a:buFont typeface="Wingdings 2" panose="05020102010507070707" pitchFamily="18" charset="2"/>
              <a:buAutoNum type="alphaUcPeriod"/>
            </a:pPr>
            <a:r>
              <a:rPr lang="en-US" altLang="en-US" smtClean="0">
                <a:latin typeface="Times New Roman" panose="02020603050405020304" pitchFamily="18" charset="0"/>
              </a:rPr>
              <a:t>SiO</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 và H</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Group 2">
            <a:extLst>
              <a:ext uri="{FF2B5EF4-FFF2-40B4-BE49-F238E27FC236}"/>
            </a:extLst>
          </p:cNvPr>
          <p:cNvGraphicFramePr>
            <a:graphicFrameLocks noGrp="1"/>
          </p:cNvGraphicFramePr>
          <p:nvPr/>
        </p:nvGraphicFramePr>
        <p:xfrm>
          <a:off x="2971800" y="228600"/>
          <a:ext cx="5791200" cy="3695700"/>
        </p:xfrm>
        <a:graphic>
          <a:graphicData uri="http://schemas.openxmlformats.org/drawingml/2006/table">
            <a:tbl>
              <a:tblPr/>
              <a:tblGrid>
                <a:gridCol w="446088">
                  <a:extLst>
                    <a:ext uri="{9D8B030D-6E8A-4147-A177-3AD203B41FA5}"/>
                  </a:extLst>
                </a:gridCol>
                <a:gridCol w="442912">
                  <a:extLst>
                    <a:ext uri="{9D8B030D-6E8A-4147-A177-3AD203B41FA5}"/>
                  </a:extLst>
                </a:gridCol>
                <a:gridCol w="449263">
                  <a:extLst>
                    <a:ext uri="{9D8B030D-6E8A-4147-A177-3AD203B41FA5}"/>
                  </a:extLst>
                </a:gridCol>
                <a:gridCol w="446087">
                  <a:extLst>
                    <a:ext uri="{9D8B030D-6E8A-4147-A177-3AD203B41FA5}"/>
                  </a:extLst>
                </a:gridCol>
                <a:gridCol w="442913">
                  <a:extLst>
                    <a:ext uri="{9D8B030D-6E8A-4147-A177-3AD203B41FA5}"/>
                  </a:extLst>
                </a:gridCol>
                <a:gridCol w="446087">
                  <a:extLst>
                    <a:ext uri="{9D8B030D-6E8A-4147-A177-3AD203B41FA5}"/>
                  </a:extLst>
                </a:gridCol>
                <a:gridCol w="449263">
                  <a:extLst>
                    <a:ext uri="{9D8B030D-6E8A-4147-A177-3AD203B41FA5}"/>
                  </a:extLst>
                </a:gridCol>
                <a:gridCol w="442912">
                  <a:extLst>
                    <a:ext uri="{9D8B030D-6E8A-4147-A177-3AD203B41FA5}"/>
                  </a:extLst>
                </a:gridCol>
                <a:gridCol w="441325">
                  <a:extLst>
                    <a:ext uri="{9D8B030D-6E8A-4147-A177-3AD203B41FA5}"/>
                  </a:extLst>
                </a:gridCol>
                <a:gridCol w="449263">
                  <a:extLst>
                    <a:ext uri="{9D8B030D-6E8A-4147-A177-3AD203B41FA5}"/>
                  </a:extLst>
                </a:gridCol>
                <a:gridCol w="446087">
                  <a:extLst>
                    <a:ext uri="{9D8B030D-6E8A-4147-A177-3AD203B41FA5}"/>
                  </a:extLst>
                </a:gridCol>
                <a:gridCol w="444500">
                  <a:extLst>
                    <a:ext uri="{9D8B030D-6E8A-4147-A177-3AD203B41FA5}"/>
                  </a:extLst>
                </a:gridCol>
                <a:gridCol w="444500">
                  <a:extLst>
                    <a:ext uri="{9D8B030D-6E8A-4147-A177-3AD203B41FA5}"/>
                  </a:extLst>
                </a:gridCol>
              </a:tblGrid>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extLst>
              </a:tr>
            </a:tbl>
          </a:graphicData>
        </a:graphic>
      </p:graphicFrame>
      <p:graphicFrame>
        <p:nvGraphicFramePr>
          <p:cNvPr id="42162" name="Group 178">
            <a:extLst>
              <a:ext uri="{FF2B5EF4-FFF2-40B4-BE49-F238E27FC236}"/>
            </a:extLst>
          </p:cNvPr>
          <p:cNvGraphicFramePr>
            <a:graphicFrameLocks noGrp="1"/>
          </p:cNvGraphicFramePr>
          <p:nvPr/>
        </p:nvGraphicFramePr>
        <p:xfrm>
          <a:off x="2971800" y="228600"/>
          <a:ext cx="2673350" cy="495300"/>
        </p:xfrm>
        <a:graphic>
          <a:graphicData uri="http://schemas.openxmlformats.org/drawingml/2006/table">
            <a:tbl>
              <a:tblPr/>
              <a:tblGrid>
                <a:gridCol w="446088">
                  <a:extLst>
                    <a:ext uri="{9D8B030D-6E8A-4147-A177-3AD203B41FA5}"/>
                  </a:extLst>
                </a:gridCol>
                <a:gridCol w="442912">
                  <a:extLst>
                    <a:ext uri="{9D8B030D-6E8A-4147-A177-3AD203B41FA5}"/>
                  </a:extLst>
                </a:gridCol>
                <a:gridCol w="449263">
                  <a:extLst>
                    <a:ext uri="{9D8B030D-6E8A-4147-A177-3AD203B41FA5}"/>
                  </a:extLst>
                </a:gridCol>
                <a:gridCol w="446087">
                  <a:extLst>
                    <a:ext uri="{9D8B030D-6E8A-4147-A177-3AD203B41FA5}"/>
                  </a:extLst>
                </a:gridCol>
                <a:gridCol w="442913">
                  <a:extLst>
                    <a:ext uri="{9D8B030D-6E8A-4147-A177-3AD203B41FA5}"/>
                  </a:extLst>
                </a:gridCol>
                <a:gridCol w="446087">
                  <a:extLst>
                    <a:ext uri="{9D8B030D-6E8A-4147-A177-3AD203B41FA5}"/>
                  </a:extLst>
                </a:gridCol>
              </a:tblGrid>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bl>
          </a:graphicData>
        </a:graphic>
      </p:graphicFrame>
      <p:graphicFrame>
        <p:nvGraphicFramePr>
          <p:cNvPr id="42178" name="Group 194">
            <a:extLst>
              <a:ext uri="{FF2B5EF4-FFF2-40B4-BE49-F238E27FC236}"/>
            </a:extLst>
          </p:cNvPr>
          <p:cNvGraphicFramePr>
            <a:graphicFrameLocks noGrp="1"/>
          </p:cNvGraphicFramePr>
          <p:nvPr/>
        </p:nvGraphicFramePr>
        <p:xfrm>
          <a:off x="3857625" y="725488"/>
          <a:ext cx="1784350" cy="457200"/>
        </p:xfrm>
        <a:graphic>
          <a:graphicData uri="http://schemas.openxmlformats.org/drawingml/2006/table">
            <a:tbl>
              <a:tblPr/>
              <a:tblGrid>
                <a:gridCol w="449263">
                  <a:extLst>
                    <a:ext uri="{9D8B030D-6E8A-4147-A177-3AD203B41FA5}"/>
                  </a:extLst>
                </a:gridCol>
                <a:gridCol w="446087">
                  <a:extLst>
                    <a:ext uri="{9D8B030D-6E8A-4147-A177-3AD203B41FA5}"/>
                  </a:extLst>
                </a:gridCol>
                <a:gridCol w="442913">
                  <a:extLst>
                    <a:ext uri="{9D8B030D-6E8A-4147-A177-3AD203B41FA5}"/>
                  </a:extLst>
                </a:gridCol>
                <a:gridCol w="446087">
                  <a:extLst>
                    <a:ext uri="{9D8B030D-6E8A-4147-A177-3AD203B41FA5}"/>
                  </a:extLst>
                </a:gridCol>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bl>
          </a:graphicData>
        </a:graphic>
      </p:graphicFrame>
      <p:graphicFrame>
        <p:nvGraphicFramePr>
          <p:cNvPr id="42190" name="Group 206">
            <a:extLst>
              <a:ext uri="{FF2B5EF4-FFF2-40B4-BE49-F238E27FC236}"/>
            </a:extLst>
          </p:cNvPr>
          <p:cNvGraphicFramePr>
            <a:graphicFrameLocks noGrp="1"/>
          </p:cNvGraphicFramePr>
          <p:nvPr/>
        </p:nvGraphicFramePr>
        <p:xfrm>
          <a:off x="3419475" y="1169988"/>
          <a:ext cx="3119438" cy="457200"/>
        </p:xfrm>
        <a:graphic>
          <a:graphicData uri="http://schemas.openxmlformats.org/drawingml/2006/table">
            <a:tbl>
              <a:tblPr/>
              <a:tblGrid>
                <a:gridCol w="442913">
                  <a:extLst>
                    <a:ext uri="{9D8B030D-6E8A-4147-A177-3AD203B41FA5}"/>
                  </a:extLst>
                </a:gridCol>
                <a:gridCol w="449262">
                  <a:extLst>
                    <a:ext uri="{9D8B030D-6E8A-4147-A177-3AD203B41FA5}"/>
                  </a:extLst>
                </a:gridCol>
                <a:gridCol w="446088">
                  <a:extLst>
                    <a:ext uri="{9D8B030D-6E8A-4147-A177-3AD203B41FA5}"/>
                  </a:extLst>
                </a:gridCol>
                <a:gridCol w="442912">
                  <a:extLst>
                    <a:ext uri="{9D8B030D-6E8A-4147-A177-3AD203B41FA5}"/>
                  </a:extLst>
                </a:gridCol>
                <a:gridCol w="446088">
                  <a:extLst>
                    <a:ext uri="{9D8B030D-6E8A-4147-A177-3AD203B41FA5}"/>
                  </a:extLst>
                </a:gridCol>
                <a:gridCol w="449262">
                  <a:extLst>
                    <a:ext uri="{9D8B030D-6E8A-4147-A177-3AD203B41FA5}"/>
                  </a:extLst>
                </a:gridCol>
                <a:gridCol w="442913">
                  <a:extLst>
                    <a:ext uri="{9D8B030D-6E8A-4147-A177-3AD203B41FA5}"/>
                  </a:extLst>
                </a:gridCol>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bl>
          </a:graphicData>
        </a:graphic>
      </p:graphicFrame>
      <p:graphicFrame>
        <p:nvGraphicFramePr>
          <p:cNvPr id="42208" name="Group 224">
            <a:extLst>
              <a:ext uri="{FF2B5EF4-FFF2-40B4-BE49-F238E27FC236}"/>
            </a:extLst>
          </p:cNvPr>
          <p:cNvGraphicFramePr>
            <a:graphicFrameLocks noGrp="1"/>
          </p:cNvGraphicFramePr>
          <p:nvPr/>
        </p:nvGraphicFramePr>
        <p:xfrm>
          <a:off x="4759325" y="1627188"/>
          <a:ext cx="3562350" cy="457200"/>
        </p:xfrm>
        <a:graphic>
          <a:graphicData uri="http://schemas.openxmlformats.org/drawingml/2006/table">
            <a:tbl>
              <a:tblPr/>
              <a:tblGrid>
                <a:gridCol w="442913">
                  <a:extLst>
                    <a:ext uri="{9D8B030D-6E8A-4147-A177-3AD203B41FA5}"/>
                  </a:extLst>
                </a:gridCol>
                <a:gridCol w="446087">
                  <a:extLst>
                    <a:ext uri="{9D8B030D-6E8A-4147-A177-3AD203B41FA5}"/>
                  </a:extLst>
                </a:gridCol>
                <a:gridCol w="449263">
                  <a:extLst>
                    <a:ext uri="{9D8B030D-6E8A-4147-A177-3AD203B41FA5}"/>
                  </a:extLst>
                </a:gridCol>
                <a:gridCol w="442912">
                  <a:extLst>
                    <a:ext uri="{9D8B030D-6E8A-4147-A177-3AD203B41FA5}"/>
                  </a:extLst>
                </a:gridCol>
                <a:gridCol w="441325">
                  <a:extLst>
                    <a:ext uri="{9D8B030D-6E8A-4147-A177-3AD203B41FA5}"/>
                  </a:extLst>
                </a:gridCol>
                <a:gridCol w="449263">
                  <a:extLst>
                    <a:ext uri="{9D8B030D-6E8A-4147-A177-3AD203B41FA5}"/>
                  </a:extLst>
                </a:gridCol>
                <a:gridCol w="446087">
                  <a:extLst>
                    <a:ext uri="{9D8B030D-6E8A-4147-A177-3AD203B41FA5}"/>
                  </a:extLst>
                </a:gridCol>
                <a:gridCol w="444500">
                  <a:extLst>
                    <a:ext uri="{9D8B030D-6E8A-4147-A177-3AD203B41FA5}"/>
                  </a:extLst>
                </a:gridCol>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bl>
          </a:graphicData>
        </a:graphic>
      </p:graphicFrame>
      <p:graphicFrame>
        <p:nvGraphicFramePr>
          <p:cNvPr id="42228" name="Group 244">
            <a:extLst>
              <a:ext uri="{FF2B5EF4-FFF2-40B4-BE49-F238E27FC236}"/>
            </a:extLst>
          </p:cNvPr>
          <p:cNvGraphicFramePr>
            <a:graphicFrameLocks noGrp="1"/>
          </p:cNvGraphicFramePr>
          <p:nvPr/>
        </p:nvGraphicFramePr>
        <p:xfrm>
          <a:off x="3863975" y="2084388"/>
          <a:ext cx="3117850" cy="457200"/>
        </p:xfrm>
        <a:graphic>
          <a:graphicData uri="http://schemas.openxmlformats.org/drawingml/2006/table">
            <a:tbl>
              <a:tblPr/>
              <a:tblGrid>
                <a:gridCol w="449263">
                  <a:extLst>
                    <a:ext uri="{9D8B030D-6E8A-4147-A177-3AD203B41FA5}"/>
                  </a:extLst>
                </a:gridCol>
                <a:gridCol w="446087">
                  <a:extLst>
                    <a:ext uri="{9D8B030D-6E8A-4147-A177-3AD203B41FA5}"/>
                  </a:extLst>
                </a:gridCol>
                <a:gridCol w="442913">
                  <a:extLst>
                    <a:ext uri="{9D8B030D-6E8A-4147-A177-3AD203B41FA5}"/>
                  </a:extLst>
                </a:gridCol>
                <a:gridCol w="446087">
                  <a:extLst>
                    <a:ext uri="{9D8B030D-6E8A-4147-A177-3AD203B41FA5}"/>
                  </a:extLst>
                </a:gridCol>
                <a:gridCol w="449263">
                  <a:extLst>
                    <a:ext uri="{9D8B030D-6E8A-4147-A177-3AD203B41FA5}"/>
                  </a:extLst>
                </a:gridCol>
                <a:gridCol w="442912">
                  <a:extLst>
                    <a:ext uri="{9D8B030D-6E8A-4147-A177-3AD203B41FA5}"/>
                  </a:extLst>
                </a:gridCol>
                <a:gridCol w="441325">
                  <a:extLst>
                    <a:ext uri="{9D8B030D-6E8A-4147-A177-3AD203B41FA5}"/>
                  </a:extLst>
                </a:gridCol>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bl>
          </a:graphicData>
        </a:graphic>
      </p:graphicFrame>
      <p:graphicFrame>
        <p:nvGraphicFramePr>
          <p:cNvPr id="42246" name="Group 262">
            <a:extLst>
              <a:ext uri="{FF2B5EF4-FFF2-40B4-BE49-F238E27FC236}"/>
            </a:extLst>
          </p:cNvPr>
          <p:cNvGraphicFramePr>
            <a:graphicFrameLocks noGrp="1"/>
          </p:cNvGraphicFramePr>
          <p:nvPr/>
        </p:nvGraphicFramePr>
        <p:xfrm>
          <a:off x="3856038" y="2541588"/>
          <a:ext cx="3567112" cy="457200"/>
        </p:xfrm>
        <a:graphic>
          <a:graphicData uri="http://schemas.openxmlformats.org/drawingml/2006/table">
            <a:tbl>
              <a:tblPr/>
              <a:tblGrid>
                <a:gridCol w="449262">
                  <a:extLst>
                    <a:ext uri="{9D8B030D-6E8A-4147-A177-3AD203B41FA5}"/>
                  </a:extLst>
                </a:gridCol>
                <a:gridCol w="446088">
                  <a:extLst>
                    <a:ext uri="{9D8B030D-6E8A-4147-A177-3AD203B41FA5}"/>
                  </a:extLst>
                </a:gridCol>
                <a:gridCol w="442912">
                  <a:extLst>
                    <a:ext uri="{9D8B030D-6E8A-4147-A177-3AD203B41FA5}"/>
                  </a:extLst>
                </a:gridCol>
                <a:gridCol w="446088">
                  <a:extLst>
                    <a:ext uri="{9D8B030D-6E8A-4147-A177-3AD203B41FA5}"/>
                  </a:extLst>
                </a:gridCol>
                <a:gridCol w="449262">
                  <a:extLst>
                    <a:ext uri="{9D8B030D-6E8A-4147-A177-3AD203B41FA5}"/>
                  </a:extLst>
                </a:gridCol>
                <a:gridCol w="442913">
                  <a:extLst>
                    <a:ext uri="{9D8B030D-6E8A-4147-A177-3AD203B41FA5}"/>
                  </a:extLst>
                </a:gridCol>
                <a:gridCol w="441325">
                  <a:extLst>
                    <a:ext uri="{9D8B030D-6E8A-4147-A177-3AD203B41FA5}"/>
                  </a:extLst>
                </a:gridCol>
                <a:gridCol w="449262">
                  <a:extLst>
                    <a:ext uri="{9D8B030D-6E8A-4147-A177-3AD203B41FA5}"/>
                  </a:extLst>
                </a:gridCol>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bl>
          </a:graphicData>
        </a:graphic>
      </p:graphicFrame>
      <p:graphicFrame>
        <p:nvGraphicFramePr>
          <p:cNvPr id="42266" name="Group 282">
            <a:extLst>
              <a:ext uri="{FF2B5EF4-FFF2-40B4-BE49-F238E27FC236}"/>
            </a:extLst>
          </p:cNvPr>
          <p:cNvGraphicFramePr>
            <a:graphicFrameLocks noGrp="1"/>
          </p:cNvGraphicFramePr>
          <p:nvPr/>
        </p:nvGraphicFramePr>
        <p:xfrm>
          <a:off x="5203825" y="2998788"/>
          <a:ext cx="3563938" cy="457200"/>
        </p:xfrm>
        <a:graphic>
          <a:graphicData uri="http://schemas.openxmlformats.org/drawingml/2006/table">
            <a:tbl>
              <a:tblPr/>
              <a:tblGrid>
                <a:gridCol w="446088">
                  <a:extLst>
                    <a:ext uri="{9D8B030D-6E8A-4147-A177-3AD203B41FA5}"/>
                  </a:extLst>
                </a:gridCol>
                <a:gridCol w="449262">
                  <a:extLst>
                    <a:ext uri="{9D8B030D-6E8A-4147-A177-3AD203B41FA5}"/>
                  </a:extLst>
                </a:gridCol>
                <a:gridCol w="442913">
                  <a:extLst>
                    <a:ext uri="{9D8B030D-6E8A-4147-A177-3AD203B41FA5}"/>
                  </a:extLst>
                </a:gridCol>
                <a:gridCol w="441325">
                  <a:extLst>
                    <a:ext uri="{9D8B030D-6E8A-4147-A177-3AD203B41FA5}"/>
                  </a:extLst>
                </a:gridCol>
                <a:gridCol w="449262">
                  <a:extLst>
                    <a:ext uri="{9D8B030D-6E8A-4147-A177-3AD203B41FA5}"/>
                  </a:extLst>
                </a:gridCol>
                <a:gridCol w="446088">
                  <a:extLst>
                    <a:ext uri="{9D8B030D-6E8A-4147-A177-3AD203B41FA5}"/>
                  </a:extLst>
                </a:gridCol>
                <a:gridCol w="444500">
                  <a:extLst>
                    <a:ext uri="{9D8B030D-6E8A-4147-A177-3AD203B41FA5}"/>
                  </a:extLst>
                </a:gridCol>
                <a:gridCol w="444500">
                  <a:extLst>
                    <a:ext uri="{9D8B030D-6E8A-4147-A177-3AD203B41FA5}"/>
                  </a:extLst>
                </a:gridCol>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bl>
          </a:graphicData>
        </a:graphic>
      </p:graphicFrame>
      <p:graphicFrame>
        <p:nvGraphicFramePr>
          <p:cNvPr id="42286" name="Group 302">
            <a:extLst>
              <a:ext uri="{FF2B5EF4-FFF2-40B4-BE49-F238E27FC236}"/>
            </a:extLst>
          </p:cNvPr>
          <p:cNvGraphicFramePr>
            <a:graphicFrameLocks noGrp="1"/>
          </p:cNvGraphicFramePr>
          <p:nvPr/>
        </p:nvGraphicFramePr>
        <p:xfrm>
          <a:off x="4756150" y="3455988"/>
          <a:ext cx="2222500" cy="457200"/>
        </p:xfrm>
        <a:graphic>
          <a:graphicData uri="http://schemas.openxmlformats.org/drawingml/2006/table">
            <a:tbl>
              <a:tblPr/>
              <a:tblGrid>
                <a:gridCol w="442913">
                  <a:extLst>
                    <a:ext uri="{9D8B030D-6E8A-4147-A177-3AD203B41FA5}"/>
                  </a:extLst>
                </a:gridCol>
                <a:gridCol w="446087">
                  <a:extLst>
                    <a:ext uri="{9D8B030D-6E8A-4147-A177-3AD203B41FA5}"/>
                  </a:extLst>
                </a:gridCol>
                <a:gridCol w="449263">
                  <a:extLst>
                    <a:ext uri="{9D8B030D-6E8A-4147-A177-3AD203B41FA5}"/>
                  </a:extLst>
                </a:gridCol>
                <a:gridCol w="442912">
                  <a:extLst>
                    <a:ext uri="{9D8B030D-6E8A-4147-A177-3AD203B41FA5}"/>
                  </a:extLst>
                </a:gridCol>
                <a:gridCol w="441325">
                  <a:extLst>
                    <a:ext uri="{9D8B030D-6E8A-4147-A177-3AD203B41FA5}"/>
                  </a:extLst>
                </a:gridCol>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bl>
          </a:graphicData>
        </a:graphic>
      </p:graphicFrame>
      <p:graphicFrame>
        <p:nvGraphicFramePr>
          <p:cNvPr id="42300" name="Group 316">
            <a:extLst>
              <a:ext uri="{FF2B5EF4-FFF2-40B4-BE49-F238E27FC236}"/>
            </a:extLst>
          </p:cNvPr>
          <p:cNvGraphicFramePr>
            <a:graphicFrameLocks noGrp="1"/>
          </p:cNvGraphicFramePr>
          <p:nvPr/>
        </p:nvGraphicFramePr>
        <p:xfrm>
          <a:off x="2133600" y="228600"/>
          <a:ext cx="504825" cy="3733800"/>
        </p:xfrm>
        <a:graphic>
          <a:graphicData uri="http://schemas.openxmlformats.org/drawingml/2006/table">
            <a:tbl>
              <a:tblPr/>
              <a:tblGrid>
                <a:gridCol w="504825">
                  <a:extLst>
                    <a:ext uri="{9D8B030D-6E8A-4147-A177-3AD203B41FA5}"/>
                  </a:extLst>
                </a:gridCol>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FF006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FF006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FF006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FF006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FF006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FF006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FF006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FF006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bl>
          </a:graphicData>
        </a:graphic>
      </p:graphicFrame>
      <p:sp>
        <p:nvSpPr>
          <p:cNvPr id="42320" name="Text Box 336"/>
          <p:cNvSpPr txBox="1">
            <a:spLocks noChangeArrowheads="1"/>
          </p:cNvSpPr>
          <p:nvPr/>
        </p:nvSpPr>
        <p:spPr bwMode="auto">
          <a:xfrm>
            <a:off x="2209800" y="762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a:latin typeface="Arial" panose="020B0604020202020204" pitchFamily="34" charset="0"/>
              </a:rPr>
              <a:t>2</a:t>
            </a:r>
          </a:p>
        </p:txBody>
      </p:sp>
      <p:sp>
        <p:nvSpPr>
          <p:cNvPr id="42321" name="Text Box 337"/>
          <p:cNvSpPr txBox="1">
            <a:spLocks noChangeArrowheads="1"/>
          </p:cNvSpPr>
          <p:nvPr/>
        </p:nvSpPr>
        <p:spPr bwMode="auto">
          <a:xfrm>
            <a:off x="2209800" y="12192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a:latin typeface="Arial" panose="020B0604020202020204" pitchFamily="34" charset="0"/>
              </a:rPr>
              <a:t>3</a:t>
            </a:r>
          </a:p>
        </p:txBody>
      </p:sp>
      <p:sp>
        <p:nvSpPr>
          <p:cNvPr id="42322" name="Text Box 338"/>
          <p:cNvSpPr txBox="1">
            <a:spLocks noChangeArrowheads="1"/>
          </p:cNvSpPr>
          <p:nvPr/>
        </p:nvSpPr>
        <p:spPr bwMode="auto">
          <a:xfrm>
            <a:off x="2209800" y="1676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a:latin typeface="Arial" panose="020B0604020202020204" pitchFamily="34" charset="0"/>
              </a:rPr>
              <a:t>4</a:t>
            </a:r>
          </a:p>
        </p:txBody>
      </p:sp>
      <p:sp>
        <p:nvSpPr>
          <p:cNvPr id="42323" name="Text Box 339"/>
          <p:cNvSpPr txBox="1">
            <a:spLocks noChangeArrowheads="1"/>
          </p:cNvSpPr>
          <p:nvPr/>
        </p:nvSpPr>
        <p:spPr bwMode="auto">
          <a:xfrm>
            <a:off x="2209800" y="3048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a:latin typeface="Arial" panose="020B0604020202020204" pitchFamily="34" charset="0"/>
              </a:rPr>
              <a:t>1</a:t>
            </a:r>
          </a:p>
        </p:txBody>
      </p:sp>
      <p:sp>
        <p:nvSpPr>
          <p:cNvPr id="42324" name="Text Box 340"/>
          <p:cNvSpPr txBox="1">
            <a:spLocks noChangeArrowheads="1"/>
          </p:cNvSpPr>
          <p:nvPr/>
        </p:nvSpPr>
        <p:spPr bwMode="auto">
          <a:xfrm>
            <a:off x="2209800" y="21336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a:latin typeface="Arial" panose="020B0604020202020204" pitchFamily="34" charset="0"/>
              </a:rPr>
              <a:t>5</a:t>
            </a:r>
          </a:p>
        </p:txBody>
      </p:sp>
      <p:sp>
        <p:nvSpPr>
          <p:cNvPr id="42325" name="Text Box 341"/>
          <p:cNvSpPr txBox="1">
            <a:spLocks noChangeArrowheads="1"/>
          </p:cNvSpPr>
          <p:nvPr/>
        </p:nvSpPr>
        <p:spPr bwMode="auto">
          <a:xfrm>
            <a:off x="2209800" y="25908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a:latin typeface="Arial" panose="020B0604020202020204" pitchFamily="34" charset="0"/>
              </a:rPr>
              <a:t>6</a:t>
            </a:r>
          </a:p>
        </p:txBody>
      </p:sp>
      <p:sp>
        <p:nvSpPr>
          <p:cNvPr id="42326" name="Text Box 342"/>
          <p:cNvSpPr txBox="1">
            <a:spLocks noChangeArrowheads="1"/>
          </p:cNvSpPr>
          <p:nvPr/>
        </p:nvSpPr>
        <p:spPr bwMode="auto">
          <a:xfrm>
            <a:off x="2209800" y="3048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a:latin typeface="Arial" panose="020B0604020202020204" pitchFamily="34" charset="0"/>
              </a:rPr>
              <a:t>7</a:t>
            </a:r>
          </a:p>
        </p:txBody>
      </p:sp>
      <p:sp>
        <p:nvSpPr>
          <p:cNvPr id="42327" name="Text Box 343"/>
          <p:cNvSpPr txBox="1">
            <a:spLocks noChangeArrowheads="1"/>
          </p:cNvSpPr>
          <p:nvPr/>
        </p:nvSpPr>
        <p:spPr bwMode="auto">
          <a:xfrm>
            <a:off x="2209800" y="35655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a:latin typeface="Arial" panose="020B0604020202020204" pitchFamily="34" charset="0"/>
              </a:rPr>
              <a:t>8</a:t>
            </a:r>
          </a:p>
        </p:txBody>
      </p:sp>
      <p:sp>
        <p:nvSpPr>
          <p:cNvPr id="42328" name="Rectangle 344"/>
          <p:cNvSpPr>
            <a:spLocks noChangeArrowheads="1"/>
          </p:cNvSpPr>
          <p:nvPr/>
        </p:nvSpPr>
        <p:spPr bwMode="auto">
          <a:xfrm>
            <a:off x="0" y="4267200"/>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solidFill>
                  <a:srgbClr val="FF0066"/>
                </a:solidFill>
                <a:latin typeface="Arial" panose="020B0604020202020204" pitchFamily="34" charset="0"/>
              </a:rPr>
              <a:t>1.(6 chữ cái) Một vật liệu không thể thiếu trong xây dựng</a:t>
            </a:r>
          </a:p>
        </p:txBody>
      </p:sp>
      <p:sp>
        <p:nvSpPr>
          <p:cNvPr id="42329" name="Rectangle 345"/>
          <p:cNvSpPr>
            <a:spLocks noChangeArrowheads="1"/>
          </p:cNvSpPr>
          <p:nvPr/>
        </p:nvSpPr>
        <p:spPr bwMode="auto">
          <a:xfrm>
            <a:off x="0" y="4267200"/>
            <a:ext cx="7881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solidFill>
                  <a:srgbClr val="FF0066"/>
                </a:solidFill>
                <a:latin typeface="Arial" panose="020B0604020202020204" pitchFamily="34" charset="0"/>
              </a:rPr>
              <a:t>2. (4 chữ cái) Đây là một nguyên liệu dùng để sản xuất thủy tinh</a:t>
            </a:r>
          </a:p>
        </p:txBody>
      </p:sp>
      <p:sp>
        <p:nvSpPr>
          <p:cNvPr id="42330" name="Rectangle 346"/>
          <p:cNvSpPr>
            <a:spLocks noChangeArrowheads="1"/>
          </p:cNvSpPr>
          <p:nvPr/>
        </p:nvSpPr>
        <p:spPr bwMode="auto">
          <a:xfrm>
            <a:off x="0" y="4267200"/>
            <a:ext cx="796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solidFill>
                  <a:srgbClr val="FF0066"/>
                </a:solidFill>
                <a:latin typeface="Arial" panose="020B0604020202020204" pitchFamily="34" charset="0"/>
              </a:rPr>
              <a:t>3. (7 chữ cái) Là ngành công nghiệp sản xuất đồ gốm, xi măng…</a:t>
            </a:r>
          </a:p>
        </p:txBody>
      </p:sp>
      <p:sp>
        <p:nvSpPr>
          <p:cNvPr id="42331" name="Rectangle 347"/>
          <p:cNvSpPr>
            <a:spLocks noChangeArrowheads="1"/>
          </p:cNvSpPr>
          <p:nvPr/>
        </p:nvSpPr>
        <p:spPr bwMode="auto">
          <a:xfrm>
            <a:off x="0" y="4267200"/>
            <a:ext cx="6678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solidFill>
                  <a:srgbClr val="FF0066"/>
                </a:solidFill>
                <a:latin typeface="Arial" panose="020B0604020202020204" pitchFamily="34" charset="0"/>
              </a:rPr>
              <a:t>4. (8 chữ cái) Chai, lọ được làm ra từ nguyên liệu này.</a:t>
            </a:r>
          </a:p>
        </p:txBody>
      </p:sp>
      <p:sp>
        <p:nvSpPr>
          <p:cNvPr id="42332" name="Rectangle 348"/>
          <p:cNvSpPr>
            <a:spLocks noChangeArrowheads="1"/>
          </p:cNvSpPr>
          <p:nvPr/>
        </p:nvSpPr>
        <p:spPr bwMode="auto">
          <a:xfrm>
            <a:off x="0" y="4267200"/>
            <a:ext cx="561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solidFill>
                  <a:srgbClr val="FF0066"/>
                </a:solidFill>
                <a:latin typeface="Arial" panose="020B0604020202020204" pitchFamily="34" charset="0"/>
              </a:rPr>
              <a:t>5. (7 chữ cái) Thành phần chính của xi măng.</a:t>
            </a:r>
          </a:p>
        </p:txBody>
      </p:sp>
      <p:sp>
        <p:nvSpPr>
          <p:cNvPr id="42333" name="Rectangle 349"/>
          <p:cNvSpPr>
            <a:spLocks noChangeArrowheads="1"/>
          </p:cNvSpPr>
          <p:nvPr/>
        </p:nvSpPr>
        <p:spPr bwMode="auto">
          <a:xfrm>
            <a:off x="0" y="4251325"/>
            <a:ext cx="7640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solidFill>
                  <a:srgbClr val="FF0066"/>
                </a:solidFill>
                <a:latin typeface="Arial" panose="020B0604020202020204" pitchFamily="34" charset="0"/>
              </a:rPr>
              <a:t>6. (8 chữ cái) Tên nhà máy sản xuất ruột phích nước nổi tiếng</a:t>
            </a:r>
          </a:p>
        </p:txBody>
      </p:sp>
      <p:sp>
        <p:nvSpPr>
          <p:cNvPr id="42334" name="Rectangle 350"/>
          <p:cNvSpPr>
            <a:spLocks noChangeArrowheads="1"/>
          </p:cNvSpPr>
          <p:nvPr/>
        </p:nvSpPr>
        <p:spPr bwMode="auto">
          <a:xfrm>
            <a:off x="0" y="4267200"/>
            <a:ext cx="4970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solidFill>
                  <a:srgbClr val="FF0066"/>
                </a:solidFill>
                <a:latin typeface="Arial" panose="020B0604020202020204" pitchFamily="34" charset="0"/>
              </a:rPr>
              <a:t>7. (8 chữ cái) Silic đioxit là loại oxit này.</a:t>
            </a:r>
          </a:p>
        </p:txBody>
      </p:sp>
      <p:sp>
        <p:nvSpPr>
          <p:cNvPr id="42335" name="Rectangle 351"/>
          <p:cNvSpPr>
            <a:spLocks noChangeArrowheads="1"/>
          </p:cNvSpPr>
          <p:nvPr/>
        </p:nvSpPr>
        <p:spPr bwMode="auto">
          <a:xfrm>
            <a:off x="0" y="4267200"/>
            <a:ext cx="6438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solidFill>
                  <a:srgbClr val="FF0066"/>
                </a:solidFill>
                <a:latin typeface="Arial" panose="020B0604020202020204" pitchFamily="34" charset="0"/>
              </a:rPr>
              <a:t>8. (5 chữ cái) Tinh thể này dùng chế tạo pin mặt trời</a:t>
            </a:r>
          </a:p>
        </p:txBody>
      </p:sp>
      <p:sp>
        <p:nvSpPr>
          <p:cNvPr id="42336" name="Rectangle 352"/>
          <p:cNvSpPr>
            <a:spLocks noChangeArrowheads="1"/>
          </p:cNvSpPr>
          <p:nvPr/>
        </p:nvSpPr>
        <p:spPr bwMode="auto">
          <a:xfrm>
            <a:off x="0" y="42513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r>
              <a:rPr lang="en-US" altLang="en-US" sz="2000">
                <a:solidFill>
                  <a:srgbClr val="FF0066"/>
                </a:solidFill>
                <a:latin typeface="Arial" panose="020B0604020202020204" pitchFamily="34" charset="0"/>
              </a:rPr>
              <a:t>Hãy khám phá hàng dọc của ô chữ. Biết rằng đây là sản phẩm của công nghiệp Silicat(8 chữ cái).</a:t>
            </a:r>
          </a:p>
        </p:txBody>
      </p:sp>
      <p:graphicFrame>
        <p:nvGraphicFramePr>
          <p:cNvPr id="42337" name="Group 353">
            <a:extLst>
              <a:ext uri="{FF2B5EF4-FFF2-40B4-BE49-F238E27FC236}"/>
            </a:extLst>
          </p:cNvPr>
          <p:cNvGraphicFramePr>
            <a:graphicFrameLocks noGrp="1"/>
          </p:cNvGraphicFramePr>
          <p:nvPr/>
        </p:nvGraphicFramePr>
        <p:xfrm>
          <a:off x="2971800" y="228600"/>
          <a:ext cx="5791200" cy="3695700"/>
        </p:xfrm>
        <a:graphic>
          <a:graphicData uri="http://schemas.openxmlformats.org/drawingml/2006/table">
            <a:tbl>
              <a:tblPr/>
              <a:tblGrid>
                <a:gridCol w="446088">
                  <a:extLst>
                    <a:ext uri="{9D8B030D-6E8A-4147-A177-3AD203B41FA5}"/>
                  </a:extLst>
                </a:gridCol>
                <a:gridCol w="442912">
                  <a:extLst>
                    <a:ext uri="{9D8B030D-6E8A-4147-A177-3AD203B41FA5}"/>
                  </a:extLst>
                </a:gridCol>
                <a:gridCol w="482600">
                  <a:extLst>
                    <a:ext uri="{9D8B030D-6E8A-4147-A177-3AD203B41FA5}"/>
                  </a:extLst>
                </a:gridCol>
                <a:gridCol w="412750">
                  <a:extLst>
                    <a:ext uri="{9D8B030D-6E8A-4147-A177-3AD203B41FA5}"/>
                  </a:extLst>
                </a:gridCol>
                <a:gridCol w="442913">
                  <a:extLst>
                    <a:ext uri="{9D8B030D-6E8A-4147-A177-3AD203B41FA5}"/>
                  </a:extLst>
                </a:gridCol>
                <a:gridCol w="446087">
                  <a:extLst>
                    <a:ext uri="{9D8B030D-6E8A-4147-A177-3AD203B41FA5}"/>
                  </a:extLst>
                </a:gridCol>
                <a:gridCol w="449263">
                  <a:extLst>
                    <a:ext uri="{9D8B030D-6E8A-4147-A177-3AD203B41FA5}"/>
                  </a:extLst>
                </a:gridCol>
                <a:gridCol w="442912">
                  <a:extLst>
                    <a:ext uri="{9D8B030D-6E8A-4147-A177-3AD203B41FA5}"/>
                  </a:extLst>
                </a:gridCol>
                <a:gridCol w="441325">
                  <a:extLst>
                    <a:ext uri="{9D8B030D-6E8A-4147-A177-3AD203B41FA5}"/>
                  </a:extLst>
                </a:gridCol>
                <a:gridCol w="449263">
                  <a:extLst>
                    <a:ext uri="{9D8B030D-6E8A-4147-A177-3AD203B41FA5}"/>
                  </a:extLst>
                </a:gridCol>
                <a:gridCol w="446087">
                  <a:extLst>
                    <a:ext uri="{9D8B030D-6E8A-4147-A177-3AD203B41FA5}"/>
                  </a:extLst>
                </a:gridCol>
                <a:gridCol w="444500">
                  <a:extLst>
                    <a:ext uri="{9D8B030D-6E8A-4147-A177-3AD203B41FA5}"/>
                  </a:extLst>
                </a:gridCol>
                <a:gridCol w="444500">
                  <a:extLst>
                    <a:ext uri="{9D8B030D-6E8A-4147-A177-3AD203B41FA5}"/>
                  </a:extLst>
                </a:gridCol>
              </a:tblGrid>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66"/>
                          </a:solidFill>
                          <a:effectLst>
                            <a:outerShdw blurRad="38100" dist="38100" dir="2700000" algn="tl">
                              <a:srgbClr val="000000"/>
                            </a:outerShdw>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66"/>
                          </a:solidFill>
                          <a:effectLst>
                            <a:outerShdw blurRad="38100" dist="38100" dir="2700000" algn="tl">
                              <a:srgbClr val="000000"/>
                            </a:outerShdw>
                          </a:effectLst>
                          <a:latin typeface="Arial" charset="0"/>
                        </a:rPr>
                        <a:t>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66"/>
                          </a:solidFill>
                          <a:effectLst>
                            <a:outerShdw blurRad="38100" dist="38100" dir="2700000" algn="tl">
                              <a:srgbClr val="000000"/>
                            </a:outerShdw>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66"/>
                          </a:solidFill>
                          <a:effectLst>
                            <a:outerShdw blurRad="38100" dist="38100" dir="2700000" algn="tl">
                              <a:srgbClr val="000000"/>
                            </a:outerShdw>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66"/>
                          </a:solidFill>
                          <a:effectLst>
                            <a:outerShdw blurRad="38100" dist="38100" dir="2700000" algn="tl">
                              <a:srgbClr val="000000"/>
                            </a:outerShdw>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66"/>
                          </a:solidFill>
                          <a:effectLst>
                            <a:outerShdw blurRad="38100" dist="38100" dir="2700000" algn="tl">
                              <a:srgbClr val="000000"/>
                            </a:outerShdw>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66"/>
                          </a:solidFill>
                          <a:effectLst>
                            <a:outerShdw blurRad="38100" dist="38100" dir="2700000" algn="tl">
                              <a:srgbClr val="000000"/>
                            </a:outerShdw>
                          </a:effectLst>
                          <a:latin typeface="Arial" charset="0"/>
                        </a:rPr>
                        <a:t>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extLst>
                  <a:ext uri="{0D108BD9-81ED-4DB2-BD59-A6C34878D82A}"/>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66"/>
                          </a:solidFill>
                          <a:effectLst>
                            <a:outerShdw blurRad="38100" dist="38100" dir="2700000" algn="tl">
                              <a:srgbClr val="000000"/>
                            </a:outerShdw>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outerShdw blurRad="38100" dist="38100" dir="2700000" algn="tl">
                            <a:srgbClr val="C0C0C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outerShdw blurRad="38100" dist="38100" dir="2700000" algn="tl">
                            <a:srgbClr val="C0C0C0"/>
                          </a:outerShdw>
                        </a:effectLst>
                        <a:latin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extLst>
              </a:tr>
            </a:tbl>
          </a:graphicData>
        </a:graphic>
      </p:graphicFrame>
      <p:pic>
        <p:nvPicPr>
          <p:cNvPr id="34239" name="Picture 7"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21415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40" name="Picture 8" descr="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211763"/>
            <a:ext cx="13716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41" name="Picture 4" descr="4951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42" name="Picture 6" descr="495098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336"/>
                                        </p:tgtEl>
                                        <p:attrNameLst>
                                          <p:attrName>style.visibility</p:attrName>
                                        </p:attrNameLst>
                                      </p:cBhvr>
                                      <p:to>
                                        <p:strVal val="visible"/>
                                      </p:to>
                                    </p:set>
                                    <p:animEffect transition="in" filter="fade">
                                      <p:cBhvr>
                                        <p:cTn id="7" dur="2000"/>
                                        <p:tgtEl>
                                          <p:spTgt spid="423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337"/>
                                        </p:tgtEl>
                                        <p:attrNameLst>
                                          <p:attrName>style.visibility</p:attrName>
                                        </p:attrNameLst>
                                      </p:cBhvr>
                                      <p:to>
                                        <p:strVal val="visible"/>
                                      </p:to>
                                    </p:set>
                                    <p:animEffect transition="in" filter="box(in)">
                                      <p:cBhvr>
                                        <p:cTn id="12" dur="2000"/>
                                        <p:tgtEl>
                                          <p:spTgt spid="42337"/>
                                        </p:tgtEl>
                                      </p:cBhvr>
                                    </p:animEffect>
                                  </p:childTnLst>
                                </p:cTn>
                              </p:par>
                              <p:par>
                                <p:cTn id="13" presetID="4" presetClass="exit" presetSubtype="16" fill="hold" nodeType="withEffect">
                                  <p:stCondLst>
                                    <p:cond delay="0"/>
                                  </p:stCondLst>
                                  <p:childTnLst>
                                    <p:animEffect transition="out" filter="box(in)">
                                      <p:cBhvr>
                                        <p:cTn id="14" dur="1000"/>
                                        <p:tgtEl>
                                          <p:spTgt spid="41986"/>
                                        </p:tgtEl>
                                      </p:cBhvr>
                                    </p:animEffect>
                                    <p:set>
                                      <p:cBhvr>
                                        <p:cTn id="15" dur="1" fill="hold">
                                          <p:stCondLst>
                                            <p:cond delay="9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2323"/>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2328"/>
                                        </p:tgtEl>
                                        <p:attrNameLst>
                                          <p:attrName>style.visibility</p:attrName>
                                        </p:attrNameLst>
                                      </p:cBhvr>
                                      <p:to>
                                        <p:strVal val="visible"/>
                                      </p:to>
                                    </p:set>
                                    <p:animEffect transition="in" filter="checkerboard(across)">
                                      <p:cBhvr>
                                        <p:cTn id="21" dur="500"/>
                                        <p:tgtEl>
                                          <p:spTgt spid="423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xit" presetSubtype="16" fill="hold" nodeType="clickEffect">
                                  <p:stCondLst>
                                    <p:cond delay="0"/>
                                  </p:stCondLst>
                                  <p:childTnLst>
                                    <p:animEffect transition="out" filter="diamond(in)">
                                      <p:cBhvr>
                                        <p:cTn id="25" dur="2000"/>
                                        <p:tgtEl>
                                          <p:spTgt spid="42162"/>
                                        </p:tgtEl>
                                      </p:cBhvr>
                                    </p:animEffect>
                                    <p:set>
                                      <p:cBhvr>
                                        <p:cTn id="26" dur="1" fill="hold">
                                          <p:stCondLst>
                                            <p:cond delay="1999"/>
                                          </p:stCondLst>
                                        </p:cTn>
                                        <p:tgtEl>
                                          <p:spTgt spid="42162"/>
                                        </p:tgtEl>
                                        <p:attrNameLst>
                                          <p:attrName>style.visibility</p:attrName>
                                        </p:attrNameLst>
                                      </p:cBhvr>
                                      <p:to>
                                        <p:strVal val="hidden"/>
                                      </p:to>
                                    </p:set>
                                  </p:childTnLst>
                                </p:cTn>
                              </p:par>
                              <p:par>
                                <p:cTn id="27" presetID="8" presetClass="exit" presetSubtype="16" fill="hold" grpId="1" nodeType="withEffect">
                                  <p:stCondLst>
                                    <p:cond delay="0"/>
                                  </p:stCondLst>
                                  <p:childTnLst>
                                    <p:animEffect transition="out" filter="diamond(in)">
                                      <p:cBhvr>
                                        <p:cTn id="28" dur="2000"/>
                                        <p:tgtEl>
                                          <p:spTgt spid="42328"/>
                                        </p:tgtEl>
                                      </p:cBhvr>
                                    </p:animEffect>
                                    <p:set>
                                      <p:cBhvr>
                                        <p:cTn id="29" dur="1" fill="hold">
                                          <p:stCondLst>
                                            <p:cond delay="1999"/>
                                          </p:stCondLst>
                                        </p:cTn>
                                        <p:tgtEl>
                                          <p:spTgt spid="42328"/>
                                        </p:tgtEl>
                                        <p:attrNameLst>
                                          <p:attrName>style.visibility</p:attrName>
                                        </p:attrNameLst>
                                      </p:cBhvr>
                                      <p:to>
                                        <p:strVal val="hidden"/>
                                      </p:to>
                                    </p:set>
                                  </p:childTnLst>
                                </p:cTn>
                              </p:par>
                            </p:childTnLst>
                          </p:cTn>
                        </p:par>
                      </p:childTnLst>
                    </p:cTn>
                  </p:par>
                </p:childTnLst>
              </p:cTn>
              <p:nextCondLst>
                <p:cond evt="onClick" delay="0">
                  <p:tgtEl>
                    <p:spTgt spid="42323"/>
                  </p:tgtEl>
                </p:cond>
              </p:nextCondLst>
            </p:seq>
            <p:seq concurrent="1" nextAc="seek">
              <p:cTn id="30" restart="whenNotActive" fill="hold" evtFilter="cancelBubble" nodeType="interactiveSeq">
                <p:stCondLst>
                  <p:cond evt="onClick" delay="0">
                    <p:tgtEl>
                      <p:spTgt spid="42320"/>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2329"/>
                                        </p:tgtEl>
                                        <p:attrNameLst>
                                          <p:attrName>style.visibility</p:attrName>
                                        </p:attrNameLst>
                                      </p:cBhvr>
                                      <p:to>
                                        <p:strVal val="visible"/>
                                      </p:to>
                                    </p:set>
                                    <p:animEffect transition="in" filter="checkerboard(across)">
                                      <p:cBhvr>
                                        <p:cTn id="35" dur="500"/>
                                        <p:tgtEl>
                                          <p:spTgt spid="423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nodeType="clickEffect">
                                  <p:stCondLst>
                                    <p:cond delay="0"/>
                                  </p:stCondLst>
                                  <p:childTnLst>
                                    <p:animEffect transition="out" filter="diamond(in)">
                                      <p:cBhvr>
                                        <p:cTn id="39" dur="2000"/>
                                        <p:tgtEl>
                                          <p:spTgt spid="42178"/>
                                        </p:tgtEl>
                                      </p:cBhvr>
                                    </p:animEffect>
                                    <p:set>
                                      <p:cBhvr>
                                        <p:cTn id="40" dur="1" fill="hold">
                                          <p:stCondLst>
                                            <p:cond delay="1999"/>
                                          </p:stCondLst>
                                        </p:cTn>
                                        <p:tgtEl>
                                          <p:spTgt spid="42178"/>
                                        </p:tgtEl>
                                        <p:attrNameLst>
                                          <p:attrName>style.visibility</p:attrName>
                                        </p:attrNameLst>
                                      </p:cBhvr>
                                      <p:to>
                                        <p:strVal val="hidden"/>
                                      </p:to>
                                    </p:set>
                                  </p:childTnLst>
                                </p:cTn>
                              </p:par>
                              <p:par>
                                <p:cTn id="41" presetID="8" presetClass="exit" presetSubtype="16" fill="hold" grpId="1" nodeType="withEffect">
                                  <p:stCondLst>
                                    <p:cond delay="0"/>
                                  </p:stCondLst>
                                  <p:childTnLst>
                                    <p:animEffect transition="out" filter="diamond(in)">
                                      <p:cBhvr>
                                        <p:cTn id="42" dur="2000"/>
                                        <p:tgtEl>
                                          <p:spTgt spid="42329"/>
                                        </p:tgtEl>
                                      </p:cBhvr>
                                    </p:animEffect>
                                    <p:set>
                                      <p:cBhvr>
                                        <p:cTn id="43" dur="1" fill="hold">
                                          <p:stCondLst>
                                            <p:cond delay="1999"/>
                                          </p:stCondLst>
                                        </p:cTn>
                                        <p:tgtEl>
                                          <p:spTgt spid="42329"/>
                                        </p:tgtEl>
                                        <p:attrNameLst>
                                          <p:attrName>style.visibility</p:attrName>
                                        </p:attrNameLst>
                                      </p:cBhvr>
                                      <p:to>
                                        <p:strVal val="hidden"/>
                                      </p:to>
                                    </p:set>
                                  </p:childTnLst>
                                </p:cTn>
                              </p:par>
                            </p:childTnLst>
                          </p:cTn>
                        </p:par>
                      </p:childTnLst>
                    </p:cTn>
                  </p:par>
                </p:childTnLst>
              </p:cTn>
              <p:nextCondLst>
                <p:cond evt="onClick" delay="0">
                  <p:tgtEl>
                    <p:spTgt spid="42320"/>
                  </p:tgtEl>
                </p:cond>
              </p:nextCondLst>
            </p:seq>
            <p:seq concurrent="1" nextAc="seek">
              <p:cTn id="44" restart="whenNotActive" fill="hold" evtFilter="cancelBubble" nodeType="interactiveSeq">
                <p:stCondLst>
                  <p:cond evt="onClick" delay="0">
                    <p:tgtEl>
                      <p:spTgt spid="423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2330"/>
                                        </p:tgtEl>
                                        <p:attrNameLst>
                                          <p:attrName>style.visibility</p:attrName>
                                        </p:attrNameLst>
                                      </p:cBhvr>
                                      <p:to>
                                        <p:strVal val="visible"/>
                                      </p:to>
                                    </p:set>
                                    <p:animEffect transition="in" filter="checkerboard(across)">
                                      <p:cBhvr>
                                        <p:cTn id="49" dur="500"/>
                                        <p:tgtEl>
                                          <p:spTgt spid="4233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xit" presetSubtype="16" fill="hold" nodeType="clickEffect">
                                  <p:stCondLst>
                                    <p:cond delay="0"/>
                                  </p:stCondLst>
                                  <p:childTnLst>
                                    <p:animEffect transition="out" filter="diamond(in)">
                                      <p:cBhvr>
                                        <p:cTn id="53" dur="2000"/>
                                        <p:tgtEl>
                                          <p:spTgt spid="42190"/>
                                        </p:tgtEl>
                                      </p:cBhvr>
                                    </p:animEffect>
                                    <p:set>
                                      <p:cBhvr>
                                        <p:cTn id="54" dur="1" fill="hold">
                                          <p:stCondLst>
                                            <p:cond delay="1999"/>
                                          </p:stCondLst>
                                        </p:cTn>
                                        <p:tgtEl>
                                          <p:spTgt spid="42190"/>
                                        </p:tgtEl>
                                        <p:attrNameLst>
                                          <p:attrName>style.visibility</p:attrName>
                                        </p:attrNameLst>
                                      </p:cBhvr>
                                      <p:to>
                                        <p:strVal val="hidden"/>
                                      </p:to>
                                    </p:set>
                                  </p:childTnLst>
                                </p:cTn>
                              </p:par>
                              <p:par>
                                <p:cTn id="55" presetID="8" presetClass="exit" presetSubtype="16" fill="hold" grpId="1" nodeType="withEffect">
                                  <p:stCondLst>
                                    <p:cond delay="0"/>
                                  </p:stCondLst>
                                  <p:childTnLst>
                                    <p:animEffect transition="out" filter="diamond(in)">
                                      <p:cBhvr>
                                        <p:cTn id="56" dur="2000"/>
                                        <p:tgtEl>
                                          <p:spTgt spid="42330"/>
                                        </p:tgtEl>
                                      </p:cBhvr>
                                    </p:animEffect>
                                    <p:set>
                                      <p:cBhvr>
                                        <p:cTn id="57" dur="1" fill="hold">
                                          <p:stCondLst>
                                            <p:cond delay="1999"/>
                                          </p:stCondLst>
                                        </p:cTn>
                                        <p:tgtEl>
                                          <p:spTgt spid="42330"/>
                                        </p:tgtEl>
                                        <p:attrNameLst>
                                          <p:attrName>style.visibility</p:attrName>
                                        </p:attrNameLst>
                                      </p:cBhvr>
                                      <p:to>
                                        <p:strVal val="hidden"/>
                                      </p:to>
                                    </p:set>
                                  </p:childTnLst>
                                </p:cTn>
                              </p:par>
                            </p:childTnLst>
                          </p:cTn>
                        </p:par>
                      </p:childTnLst>
                    </p:cTn>
                  </p:par>
                </p:childTnLst>
              </p:cTn>
              <p:nextCondLst>
                <p:cond evt="onClick" delay="0">
                  <p:tgtEl>
                    <p:spTgt spid="42321"/>
                  </p:tgtEl>
                </p:cond>
              </p:nextCondLst>
            </p:seq>
            <p:seq concurrent="1" nextAc="seek">
              <p:cTn id="58" restart="whenNotActive" fill="hold" evtFilter="cancelBubble" nodeType="interactiveSeq">
                <p:stCondLst>
                  <p:cond evt="onClick" delay="0">
                    <p:tgtEl>
                      <p:spTgt spid="4232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42331"/>
                                        </p:tgtEl>
                                        <p:attrNameLst>
                                          <p:attrName>style.visibility</p:attrName>
                                        </p:attrNameLst>
                                      </p:cBhvr>
                                      <p:to>
                                        <p:strVal val="visible"/>
                                      </p:to>
                                    </p:set>
                                    <p:animEffect transition="in" filter="checkerboard(across)">
                                      <p:cBhvr>
                                        <p:cTn id="63" dur="500"/>
                                        <p:tgtEl>
                                          <p:spTgt spid="4233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xit" presetSubtype="16" fill="hold" nodeType="clickEffect">
                                  <p:stCondLst>
                                    <p:cond delay="0"/>
                                  </p:stCondLst>
                                  <p:childTnLst>
                                    <p:animEffect transition="out" filter="diamond(in)">
                                      <p:cBhvr>
                                        <p:cTn id="67" dur="2000"/>
                                        <p:tgtEl>
                                          <p:spTgt spid="42208"/>
                                        </p:tgtEl>
                                      </p:cBhvr>
                                    </p:animEffect>
                                    <p:set>
                                      <p:cBhvr>
                                        <p:cTn id="68" dur="1" fill="hold">
                                          <p:stCondLst>
                                            <p:cond delay="1999"/>
                                          </p:stCondLst>
                                        </p:cTn>
                                        <p:tgtEl>
                                          <p:spTgt spid="42208"/>
                                        </p:tgtEl>
                                        <p:attrNameLst>
                                          <p:attrName>style.visibility</p:attrName>
                                        </p:attrNameLst>
                                      </p:cBhvr>
                                      <p:to>
                                        <p:strVal val="hidden"/>
                                      </p:to>
                                    </p:set>
                                  </p:childTnLst>
                                </p:cTn>
                              </p:par>
                              <p:par>
                                <p:cTn id="69" presetID="8" presetClass="exit" presetSubtype="16" fill="hold" grpId="1" nodeType="withEffect">
                                  <p:stCondLst>
                                    <p:cond delay="0"/>
                                  </p:stCondLst>
                                  <p:childTnLst>
                                    <p:animEffect transition="out" filter="diamond(in)">
                                      <p:cBhvr>
                                        <p:cTn id="70" dur="2000"/>
                                        <p:tgtEl>
                                          <p:spTgt spid="42331"/>
                                        </p:tgtEl>
                                      </p:cBhvr>
                                    </p:animEffect>
                                    <p:set>
                                      <p:cBhvr>
                                        <p:cTn id="71" dur="1" fill="hold">
                                          <p:stCondLst>
                                            <p:cond delay="1999"/>
                                          </p:stCondLst>
                                        </p:cTn>
                                        <p:tgtEl>
                                          <p:spTgt spid="42331"/>
                                        </p:tgtEl>
                                        <p:attrNameLst>
                                          <p:attrName>style.visibility</p:attrName>
                                        </p:attrNameLst>
                                      </p:cBhvr>
                                      <p:to>
                                        <p:strVal val="hidden"/>
                                      </p:to>
                                    </p:set>
                                  </p:childTnLst>
                                </p:cTn>
                              </p:par>
                            </p:childTnLst>
                          </p:cTn>
                        </p:par>
                      </p:childTnLst>
                    </p:cTn>
                  </p:par>
                </p:childTnLst>
              </p:cTn>
              <p:nextCondLst>
                <p:cond evt="onClick" delay="0">
                  <p:tgtEl>
                    <p:spTgt spid="42322"/>
                  </p:tgtEl>
                </p:cond>
              </p:nextCondLst>
            </p:seq>
            <p:seq concurrent="1" nextAc="seek">
              <p:cTn id="72" restart="whenNotActive" fill="hold" evtFilter="cancelBubble" nodeType="interactiveSeq">
                <p:stCondLst>
                  <p:cond evt="onClick" delay="0">
                    <p:tgtEl>
                      <p:spTgt spid="42324"/>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2332"/>
                                        </p:tgtEl>
                                        <p:attrNameLst>
                                          <p:attrName>style.visibility</p:attrName>
                                        </p:attrNameLst>
                                      </p:cBhvr>
                                      <p:to>
                                        <p:strVal val="visible"/>
                                      </p:to>
                                    </p:set>
                                    <p:animEffect transition="in" filter="checkerboard(across)">
                                      <p:cBhvr>
                                        <p:cTn id="77" dur="500"/>
                                        <p:tgtEl>
                                          <p:spTgt spid="4233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xit" presetSubtype="16" fill="hold" nodeType="clickEffect">
                                  <p:stCondLst>
                                    <p:cond delay="0"/>
                                  </p:stCondLst>
                                  <p:childTnLst>
                                    <p:animEffect transition="out" filter="diamond(in)">
                                      <p:cBhvr>
                                        <p:cTn id="81" dur="2000"/>
                                        <p:tgtEl>
                                          <p:spTgt spid="42228"/>
                                        </p:tgtEl>
                                      </p:cBhvr>
                                    </p:animEffect>
                                    <p:set>
                                      <p:cBhvr>
                                        <p:cTn id="82" dur="1" fill="hold">
                                          <p:stCondLst>
                                            <p:cond delay="1999"/>
                                          </p:stCondLst>
                                        </p:cTn>
                                        <p:tgtEl>
                                          <p:spTgt spid="42228"/>
                                        </p:tgtEl>
                                        <p:attrNameLst>
                                          <p:attrName>style.visibility</p:attrName>
                                        </p:attrNameLst>
                                      </p:cBhvr>
                                      <p:to>
                                        <p:strVal val="hidden"/>
                                      </p:to>
                                    </p:set>
                                  </p:childTnLst>
                                </p:cTn>
                              </p:par>
                              <p:par>
                                <p:cTn id="83" presetID="8" presetClass="exit" presetSubtype="16" fill="hold" grpId="1" nodeType="withEffect">
                                  <p:stCondLst>
                                    <p:cond delay="0"/>
                                  </p:stCondLst>
                                  <p:childTnLst>
                                    <p:animEffect transition="out" filter="diamond(in)">
                                      <p:cBhvr>
                                        <p:cTn id="84" dur="2000"/>
                                        <p:tgtEl>
                                          <p:spTgt spid="42332"/>
                                        </p:tgtEl>
                                      </p:cBhvr>
                                    </p:animEffect>
                                    <p:set>
                                      <p:cBhvr>
                                        <p:cTn id="85" dur="1" fill="hold">
                                          <p:stCondLst>
                                            <p:cond delay="1999"/>
                                          </p:stCondLst>
                                        </p:cTn>
                                        <p:tgtEl>
                                          <p:spTgt spid="42332"/>
                                        </p:tgtEl>
                                        <p:attrNameLst>
                                          <p:attrName>style.visibility</p:attrName>
                                        </p:attrNameLst>
                                      </p:cBhvr>
                                      <p:to>
                                        <p:strVal val="hidden"/>
                                      </p:to>
                                    </p:set>
                                  </p:childTnLst>
                                </p:cTn>
                              </p:par>
                            </p:childTnLst>
                          </p:cTn>
                        </p:par>
                      </p:childTnLst>
                    </p:cTn>
                  </p:par>
                </p:childTnLst>
              </p:cTn>
              <p:nextCondLst>
                <p:cond evt="onClick" delay="0">
                  <p:tgtEl>
                    <p:spTgt spid="42324"/>
                  </p:tgtEl>
                </p:cond>
              </p:nextCondLst>
            </p:seq>
            <p:seq concurrent="1" nextAc="seek">
              <p:cTn id="86" restart="whenNotActive" fill="hold" evtFilter="cancelBubble" nodeType="interactiveSeq">
                <p:stCondLst>
                  <p:cond evt="onClick" delay="0">
                    <p:tgtEl>
                      <p:spTgt spid="42325"/>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42333"/>
                                        </p:tgtEl>
                                        <p:attrNameLst>
                                          <p:attrName>style.visibility</p:attrName>
                                        </p:attrNameLst>
                                      </p:cBhvr>
                                      <p:to>
                                        <p:strVal val="visible"/>
                                      </p:to>
                                    </p:set>
                                    <p:animEffect transition="in" filter="checkerboard(across)">
                                      <p:cBhvr>
                                        <p:cTn id="91" dur="500"/>
                                        <p:tgtEl>
                                          <p:spTgt spid="4233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8" presetClass="exit" presetSubtype="16" fill="hold" nodeType="clickEffect">
                                  <p:stCondLst>
                                    <p:cond delay="0"/>
                                  </p:stCondLst>
                                  <p:childTnLst>
                                    <p:animEffect transition="out" filter="diamond(in)">
                                      <p:cBhvr>
                                        <p:cTn id="95" dur="2000"/>
                                        <p:tgtEl>
                                          <p:spTgt spid="42246"/>
                                        </p:tgtEl>
                                      </p:cBhvr>
                                    </p:animEffect>
                                    <p:set>
                                      <p:cBhvr>
                                        <p:cTn id="96" dur="1" fill="hold">
                                          <p:stCondLst>
                                            <p:cond delay="1999"/>
                                          </p:stCondLst>
                                        </p:cTn>
                                        <p:tgtEl>
                                          <p:spTgt spid="42246"/>
                                        </p:tgtEl>
                                        <p:attrNameLst>
                                          <p:attrName>style.visibility</p:attrName>
                                        </p:attrNameLst>
                                      </p:cBhvr>
                                      <p:to>
                                        <p:strVal val="hidden"/>
                                      </p:to>
                                    </p:set>
                                  </p:childTnLst>
                                </p:cTn>
                              </p:par>
                              <p:par>
                                <p:cTn id="97" presetID="8" presetClass="exit" presetSubtype="16" fill="hold" grpId="1" nodeType="withEffect">
                                  <p:stCondLst>
                                    <p:cond delay="0"/>
                                  </p:stCondLst>
                                  <p:childTnLst>
                                    <p:animEffect transition="out" filter="diamond(in)">
                                      <p:cBhvr>
                                        <p:cTn id="98" dur="2000"/>
                                        <p:tgtEl>
                                          <p:spTgt spid="42333"/>
                                        </p:tgtEl>
                                      </p:cBhvr>
                                    </p:animEffect>
                                    <p:set>
                                      <p:cBhvr>
                                        <p:cTn id="99" dur="1" fill="hold">
                                          <p:stCondLst>
                                            <p:cond delay="1999"/>
                                          </p:stCondLst>
                                        </p:cTn>
                                        <p:tgtEl>
                                          <p:spTgt spid="42333"/>
                                        </p:tgtEl>
                                        <p:attrNameLst>
                                          <p:attrName>style.visibility</p:attrName>
                                        </p:attrNameLst>
                                      </p:cBhvr>
                                      <p:to>
                                        <p:strVal val="hidden"/>
                                      </p:to>
                                    </p:set>
                                  </p:childTnLst>
                                </p:cTn>
                              </p:par>
                            </p:childTnLst>
                          </p:cTn>
                        </p:par>
                      </p:childTnLst>
                    </p:cTn>
                  </p:par>
                </p:childTnLst>
              </p:cTn>
              <p:nextCondLst>
                <p:cond evt="onClick" delay="0">
                  <p:tgtEl>
                    <p:spTgt spid="42325"/>
                  </p:tgtEl>
                </p:cond>
              </p:nextCondLst>
            </p:seq>
            <p:seq concurrent="1" nextAc="seek">
              <p:cTn id="100" restart="whenNotActive" fill="hold" evtFilter="cancelBubble" nodeType="interactiveSeq">
                <p:stCondLst>
                  <p:cond evt="onClick" delay="0">
                    <p:tgtEl>
                      <p:spTgt spid="42326"/>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42334"/>
                                        </p:tgtEl>
                                        <p:attrNameLst>
                                          <p:attrName>style.visibility</p:attrName>
                                        </p:attrNameLst>
                                      </p:cBhvr>
                                      <p:to>
                                        <p:strVal val="visible"/>
                                      </p:to>
                                    </p:set>
                                    <p:animEffect transition="in" filter="checkerboard(across)">
                                      <p:cBhvr>
                                        <p:cTn id="105" dur="500"/>
                                        <p:tgtEl>
                                          <p:spTgt spid="4233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xit" presetSubtype="16" fill="hold" nodeType="clickEffect">
                                  <p:stCondLst>
                                    <p:cond delay="0"/>
                                  </p:stCondLst>
                                  <p:childTnLst>
                                    <p:animEffect transition="out" filter="diamond(in)">
                                      <p:cBhvr>
                                        <p:cTn id="109" dur="2000"/>
                                        <p:tgtEl>
                                          <p:spTgt spid="42266"/>
                                        </p:tgtEl>
                                      </p:cBhvr>
                                    </p:animEffect>
                                    <p:set>
                                      <p:cBhvr>
                                        <p:cTn id="110" dur="1" fill="hold">
                                          <p:stCondLst>
                                            <p:cond delay="1999"/>
                                          </p:stCondLst>
                                        </p:cTn>
                                        <p:tgtEl>
                                          <p:spTgt spid="42266"/>
                                        </p:tgtEl>
                                        <p:attrNameLst>
                                          <p:attrName>style.visibility</p:attrName>
                                        </p:attrNameLst>
                                      </p:cBhvr>
                                      <p:to>
                                        <p:strVal val="hidden"/>
                                      </p:to>
                                    </p:set>
                                  </p:childTnLst>
                                </p:cTn>
                              </p:par>
                              <p:par>
                                <p:cTn id="111" presetID="8" presetClass="exit" presetSubtype="16" fill="hold" grpId="1" nodeType="withEffect">
                                  <p:stCondLst>
                                    <p:cond delay="0"/>
                                  </p:stCondLst>
                                  <p:childTnLst>
                                    <p:animEffect transition="out" filter="diamond(in)">
                                      <p:cBhvr>
                                        <p:cTn id="112" dur="2000"/>
                                        <p:tgtEl>
                                          <p:spTgt spid="42334"/>
                                        </p:tgtEl>
                                      </p:cBhvr>
                                    </p:animEffect>
                                    <p:set>
                                      <p:cBhvr>
                                        <p:cTn id="113" dur="1" fill="hold">
                                          <p:stCondLst>
                                            <p:cond delay="1999"/>
                                          </p:stCondLst>
                                        </p:cTn>
                                        <p:tgtEl>
                                          <p:spTgt spid="42334"/>
                                        </p:tgtEl>
                                        <p:attrNameLst>
                                          <p:attrName>style.visibility</p:attrName>
                                        </p:attrNameLst>
                                      </p:cBhvr>
                                      <p:to>
                                        <p:strVal val="hidden"/>
                                      </p:to>
                                    </p:set>
                                  </p:childTnLst>
                                </p:cTn>
                              </p:par>
                            </p:childTnLst>
                          </p:cTn>
                        </p:par>
                      </p:childTnLst>
                    </p:cTn>
                  </p:par>
                </p:childTnLst>
              </p:cTn>
              <p:nextCondLst>
                <p:cond evt="onClick" delay="0">
                  <p:tgtEl>
                    <p:spTgt spid="42326"/>
                  </p:tgtEl>
                </p:cond>
              </p:nextCondLst>
            </p:seq>
            <p:seq concurrent="1" nextAc="seek">
              <p:cTn id="114" restart="whenNotActive" fill="hold" evtFilter="cancelBubble" nodeType="interactiveSeq">
                <p:stCondLst>
                  <p:cond evt="onClick" delay="0">
                    <p:tgtEl>
                      <p:spTgt spid="4232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5" presetClass="entr" presetSubtype="10" fill="hold" grpId="0" nodeType="clickEffect">
                                  <p:stCondLst>
                                    <p:cond delay="0"/>
                                  </p:stCondLst>
                                  <p:childTnLst>
                                    <p:set>
                                      <p:cBhvr>
                                        <p:cTn id="118" dur="1" fill="hold">
                                          <p:stCondLst>
                                            <p:cond delay="0"/>
                                          </p:stCondLst>
                                        </p:cTn>
                                        <p:tgtEl>
                                          <p:spTgt spid="42335"/>
                                        </p:tgtEl>
                                        <p:attrNameLst>
                                          <p:attrName>style.visibility</p:attrName>
                                        </p:attrNameLst>
                                      </p:cBhvr>
                                      <p:to>
                                        <p:strVal val="visible"/>
                                      </p:to>
                                    </p:set>
                                    <p:animEffect transition="in" filter="checkerboard(across)">
                                      <p:cBhvr>
                                        <p:cTn id="119" dur="500"/>
                                        <p:tgtEl>
                                          <p:spTgt spid="42335"/>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8" presetClass="exit" presetSubtype="16" fill="hold" nodeType="clickEffect">
                                  <p:stCondLst>
                                    <p:cond delay="0"/>
                                  </p:stCondLst>
                                  <p:childTnLst>
                                    <p:animEffect transition="out" filter="diamond(in)">
                                      <p:cBhvr>
                                        <p:cTn id="123" dur="2000"/>
                                        <p:tgtEl>
                                          <p:spTgt spid="42286"/>
                                        </p:tgtEl>
                                      </p:cBhvr>
                                    </p:animEffect>
                                    <p:set>
                                      <p:cBhvr>
                                        <p:cTn id="124" dur="1" fill="hold">
                                          <p:stCondLst>
                                            <p:cond delay="1999"/>
                                          </p:stCondLst>
                                        </p:cTn>
                                        <p:tgtEl>
                                          <p:spTgt spid="42286"/>
                                        </p:tgtEl>
                                        <p:attrNameLst>
                                          <p:attrName>style.visibility</p:attrName>
                                        </p:attrNameLst>
                                      </p:cBhvr>
                                      <p:to>
                                        <p:strVal val="hidden"/>
                                      </p:to>
                                    </p:set>
                                  </p:childTnLst>
                                </p:cTn>
                              </p:par>
                              <p:par>
                                <p:cTn id="125" presetID="8" presetClass="exit" presetSubtype="16" fill="hold" grpId="1" nodeType="withEffect">
                                  <p:stCondLst>
                                    <p:cond delay="0"/>
                                  </p:stCondLst>
                                  <p:childTnLst>
                                    <p:animEffect transition="out" filter="diamond(in)">
                                      <p:cBhvr>
                                        <p:cTn id="126" dur="2000"/>
                                        <p:tgtEl>
                                          <p:spTgt spid="42335"/>
                                        </p:tgtEl>
                                      </p:cBhvr>
                                    </p:animEffect>
                                    <p:set>
                                      <p:cBhvr>
                                        <p:cTn id="127" dur="1" fill="hold">
                                          <p:stCondLst>
                                            <p:cond delay="1999"/>
                                          </p:stCondLst>
                                        </p:cTn>
                                        <p:tgtEl>
                                          <p:spTgt spid="42335"/>
                                        </p:tgtEl>
                                        <p:attrNameLst>
                                          <p:attrName>style.visibility</p:attrName>
                                        </p:attrNameLst>
                                      </p:cBhvr>
                                      <p:to>
                                        <p:strVal val="hidden"/>
                                      </p:to>
                                    </p:set>
                                  </p:childTnLst>
                                </p:cTn>
                              </p:par>
                            </p:childTnLst>
                          </p:cTn>
                        </p:par>
                      </p:childTnLst>
                    </p:cTn>
                  </p:par>
                </p:childTnLst>
              </p:cTn>
              <p:nextCondLst>
                <p:cond evt="onClick" delay="0">
                  <p:tgtEl>
                    <p:spTgt spid="42327"/>
                  </p:tgtEl>
                </p:cond>
              </p:nextCondLst>
            </p:seq>
          </p:childTnLst>
        </p:cTn>
      </p:par>
    </p:tnLst>
    <p:bldLst>
      <p:bldP spid="42328" grpId="0"/>
      <p:bldP spid="42328" grpId="1"/>
      <p:bldP spid="42329" grpId="0"/>
      <p:bldP spid="42329" grpId="1"/>
      <p:bldP spid="42330" grpId="0"/>
      <p:bldP spid="42330" grpId="1"/>
      <p:bldP spid="42331" grpId="0"/>
      <p:bldP spid="42331" grpId="1"/>
      <p:bldP spid="42332" grpId="0"/>
      <p:bldP spid="42332" grpId="1"/>
      <p:bldP spid="42333" grpId="0"/>
      <p:bldP spid="42333" grpId="1"/>
      <p:bldP spid="42334" grpId="0"/>
      <p:bldP spid="42334" grpId="1"/>
      <p:bldP spid="42335" grpId="0"/>
      <p:bldP spid="42335" grpId="1"/>
      <p:bldP spid="423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WordArt 6"/>
          <p:cNvSpPr>
            <a:spLocks noChangeArrowheads="1" noChangeShapeType="1" noTextEdit="1"/>
          </p:cNvSpPr>
          <p:nvPr/>
        </p:nvSpPr>
        <p:spPr bwMode="auto">
          <a:xfrm>
            <a:off x="1295400" y="457200"/>
            <a:ext cx="4752975" cy="838200"/>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HƯỚNG DẪN HS VỀ NHÀ</a:t>
            </a:r>
            <a:endParaRPr lang="en-US" sz="3600" kern="10">
              <a:ln w="19050">
                <a:solidFill>
                  <a:srgbClr val="0000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4820" name="AutoShape 8">
            <a:hlinkClick r:id="rId3" highlightClick="1"/>
            <a:hlinkHover r:id="rId3"/>
          </p:cNvPr>
          <p:cNvSpPr>
            <a:spLocks noChangeArrowheads="1"/>
          </p:cNvSpPr>
          <p:nvPr/>
        </p:nvSpPr>
        <p:spPr bwMode="auto">
          <a:xfrm>
            <a:off x="685800" y="-304800"/>
            <a:ext cx="9144000" cy="6858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latinLnBrk="1" hangingPunct="1">
              <a:spcBef>
                <a:spcPct val="0"/>
              </a:spcBef>
              <a:buClrTx/>
              <a:buSzTx/>
              <a:buFontTx/>
              <a:buNone/>
            </a:pPr>
            <a:endParaRPr kumimoji="1" lang="en-US" altLang="en-US" sz="2800">
              <a:solidFill>
                <a:srgbClr val="A50021"/>
              </a:solidFill>
              <a:latin typeface="VNI-Times" pitchFamily="2" charset="0"/>
              <a:ea typeface="Gulim" pitchFamily="34" charset="-127"/>
            </a:endParaRPr>
          </a:p>
        </p:txBody>
      </p:sp>
      <p:sp>
        <p:nvSpPr>
          <p:cNvPr id="25609" name="Rectangle 9"/>
          <p:cNvSpPr>
            <a:spLocks noChangeArrowheads="1"/>
          </p:cNvSpPr>
          <p:nvPr/>
        </p:nvSpPr>
        <p:spPr bwMode="auto">
          <a:xfrm>
            <a:off x="685800" y="1524000"/>
            <a:ext cx="80772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it-IT" altLang="en-US" sz="2800">
                <a:solidFill>
                  <a:srgbClr val="0000FF"/>
                </a:solidFill>
                <a:latin typeface="Times New Roman" panose="02020603050405020304" pitchFamily="18" charset="0"/>
              </a:rPr>
              <a:t>- Học bài và làm các bài tập1,2,3(SGK/95)</a:t>
            </a:r>
            <a:r>
              <a:rPr lang="it-IT" altLang="en-US" sz="2800">
                <a:solidFill>
                  <a:srgbClr val="0000FF"/>
                </a:solidFill>
                <a:latin typeface="VNI-Times" pitchFamily="2" charset="0"/>
              </a:rPr>
              <a:t> </a:t>
            </a:r>
          </a:p>
          <a:p>
            <a:pPr eaLnBrk="1" hangingPunct="1">
              <a:spcBef>
                <a:spcPct val="0"/>
              </a:spcBef>
              <a:buClrTx/>
              <a:buSzTx/>
              <a:buFontTx/>
              <a:buNone/>
            </a:pPr>
            <a:r>
              <a:rPr lang="it-IT" altLang="en-US" sz="2800">
                <a:solidFill>
                  <a:srgbClr val="0000FF"/>
                </a:solidFill>
                <a:latin typeface="Times New Roman" panose="02020603050405020304" pitchFamily="18" charset="0"/>
              </a:rPr>
              <a:t>Bài 30.1, 30.2, 30.4 /Sách bài tập.</a:t>
            </a:r>
            <a:endParaRPr lang="vi-VN" altLang="en-US" sz="2800">
              <a:solidFill>
                <a:srgbClr val="0000FF"/>
              </a:solidFill>
              <a:latin typeface="Times New Roman" panose="02020603050405020304" pitchFamily="18" charset="0"/>
            </a:endParaRPr>
          </a:p>
          <a:p>
            <a:pPr eaLnBrk="1" hangingPunct="1">
              <a:spcBef>
                <a:spcPct val="0"/>
              </a:spcBef>
              <a:buClrTx/>
              <a:buSzTx/>
              <a:buFontTx/>
              <a:buNone/>
            </a:pPr>
            <a:r>
              <a:rPr lang="vi-VN" altLang="en-US" sz="2800">
                <a:solidFill>
                  <a:srgbClr val="0000FF"/>
                </a:solidFill>
                <a:latin typeface="Times New Roman" panose="02020603050405020304" pitchFamily="18" charset="0"/>
              </a:rPr>
              <a:t>- Chuẩn bị bài sơ lược về bảng tuần hoàn các NTHH</a:t>
            </a:r>
            <a:endParaRPr lang="it-IT" altLang="en-US" sz="2800">
              <a:solidFill>
                <a:srgbClr val="0000FF"/>
              </a:solidFill>
              <a:latin typeface="Times New Roman" panose="02020603050405020304" pitchFamily="18"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box(in)">
                                      <p:cBhvr>
                                        <p:cTn id="7"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D:\CHEMISTRY 9\HÌNH ẢNH\background-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extLst>
          </p:cNvPr>
          <p:cNvSpPr txBox="1">
            <a:spLocks noChangeArrowheads="1"/>
          </p:cNvSpPr>
          <p:nvPr/>
        </p:nvSpPr>
        <p:spPr bwMode="auto">
          <a:xfrm>
            <a:off x="1676400" y="685800"/>
            <a:ext cx="6781800" cy="701675"/>
          </a:xfrm>
          <a:prstGeom prst="rect">
            <a:avLst/>
          </a:prstGeom>
          <a:noFill/>
          <a:ln w="9525">
            <a:noFill/>
            <a:miter lim="800000"/>
            <a:headEnd/>
            <a:tailEnd/>
          </a:ln>
          <a:effectLst/>
        </p:spPr>
        <p:txBody>
          <a:bodyP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eaLnBrk="1" hangingPunct="1">
              <a:spcBef>
                <a:spcPct val="50000"/>
              </a:spcBef>
              <a:defRPr/>
            </a:pPr>
            <a:r>
              <a:rPr lang="en-US" altLang="en-US" sz="4000" b="0" i="1">
                <a:solidFill>
                  <a:srgbClr val="0000FF"/>
                </a:solidFill>
                <a:effectLst>
                  <a:outerShdw blurRad="38100" dist="38100" dir="2700000" algn="tl">
                    <a:srgbClr val="C0C0C0"/>
                  </a:outerShdw>
                </a:effectLst>
                <a:latin typeface="Times New Roman" panose="02020603050405020304" pitchFamily="18" charset="0"/>
              </a:rPr>
              <a:t>      </a:t>
            </a:r>
            <a:r>
              <a:rPr lang="en-US" altLang="en-US" sz="4000" b="0" i="1">
                <a:solidFill>
                  <a:srgbClr val="A50021"/>
                </a:solidFill>
                <a:effectLst>
                  <a:outerShdw blurRad="38100" dist="38100" dir="2700000" algn="tl">
                    <a:srgbClr val="C0C0C0"/>
                  </a:outerShdw>
                </a:effectLst>
                <a:latin typeface="Times New Roman" panose="02020603050405020304" pitchFamily="18" charset="0"/>
              </a:rPr>
              <a:t>Tiết 38 - Bài 30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CHEMISTRY 9\HÌNH ẢNH\background-16.jpg"/>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6"/>
          <p:cNvGrpSpPr>
            <a:grpSpLocks/>
          </p:cNvGrpSpPr>
          <p:nvPr/>
        </p:nvGrpSpPr>
        <p:grpSpPr bwMode="auto">
          <a:xfrm>
            <a:off x="3965575" y="1600200"/>
            <a:ext cx="5114925" cy="4854575"/>
            <a:chOff x="912" y="1200"/>
            <a:chExt cx="3840" cy="3413"/>
          </a:xfrm>
        </p:grpSpPr>
        <p:pic>
          <p:nvPicPr>
            <p:cNvPr id="10249" name="Picture 7" descr="Picture 014"/>
            <p:cNvPicPr>
              <a:picLocks noChangeAspect="1" noChangeArrowheads="1"/>
            </p:cNvPicPr>
            <p:nvPr/>
          </p:nvPicPr>
          <p:blipFill>
            <a:blip r:embed="rId3">
              <a:lum bright="30000"/>
              <a:extLst>
                <a:ext uri="{28A0092B-C50C-407E-A947-70E740481C1C}">
                  <a14:useLocalDpi xmlns:a14="http://schemas.microsoft.com/office/drawing/2010/main" val="0"/>
                </a:ext>
              </a:extLst>
            </a:blip>
            <a:srcRect l="30016" t="7698" r="7452" b="32079"/>
            <a:stretch>
              <a:fillRect/>
            </a:stretch>
          </p:blipFill>
          <p:spPr bwMode="auto">
            <a:xfrm>
              <a:off x="912" y="1200"/>
              <a:ext cx="3840" cy="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8"/>
            <p:cNvSpPr txBox="1">
              <a:spLocks noChangeArrowheads="1"/>
            </p:cNvSpPr>
            <p:nvPr/>
          </p:nvSpPr>
          <p:spPr bwMode="auto">
            <a:xfrm>
              <a:off x="1081" y="4012"/>
              <a:ext cx="326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500" b="0">
                  <a:solidFill>
                    <a:srgbClr val="C00000"/>
                  </a:solidFill>
                  <a:latin typeface="Times New Roman" panose="02020603050405020304" pitchFamily="18" charset="0"/>
                  <a:cs typeface="Times New Roman" panose="02020603050405020304" pitchFamily="18" charset="0"/>
                </a:rPr>
                <a:t>Tỉ lệ phần trăm về khối lượng các nguyên tố trong vỏ Trái Đất</a:t>
              </a:r>
            </a:p>
          </p:txBody>
        </p:sp>
      </p:grpSp>
      <p:pic>
        <p:nvPicPr>
          <p:cNvPr id="1024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19600"/>
            <a:ext cx="388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2"/>
          <p:cNvSpPr txBox="1">
            <a:spLocks noChangeArrowheads="1"/>
          </p:cNvSpPr>
          <p:nvPr/>
        </p:nvSpPr>
        <p:spPr bwMode="auto">
          <a:xfrm>
            <a:off x="0" y="6396038"/>
            <a:ext cx="2493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a:solidFill>
                  <a:srgbClr val="FFFF00"/>
                </a:solidFill>
                <a:latin typeface="Times New Roman" panose="02020603050405020304" pitchFamily="18" charset="0"/>
                <a:cs typeface="Times New Roman" panose="02020603050405020304" pitchFamily="18" charset="0"/>
              </a:rPr>
              <a:t>Đất sét(Cao lanh)</a:t>
            </a:r>
          </a:p>
        </p:txBody>
      </p:sp>
      <p:sp>
        <p:nvSpPr>
          <p:cNvPr id="10247" name="Text Box 12"/>
          <p:cNvSpPr txBox="1">
            <a:spLocks noChangeArrowheads="1"/>
          </p:cNvSpPr>
          <p:nvPr/>
        </p:nvSpPr>
        <p:spPr bwMode="auto">
          <a:xfrm>
            <a:off x="0" y="3810000"/>
            <a:ext cx="1458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a:solidFill>
                  <a:srgbClr val="FF3300"/>
                </a:solidFill>
                <a:latin typeface="Times New Roman" panose="02020603050405020304" pitchFamily="18" charset="0"/>
                <a:cs typeface="Times New Roman" panose="02020603050405020304" pitchFamily="18" charset="0"/>
              </a:rPr>
              <a:t>Cát tr</a:t>
            </a:r>
            <a:r>
              <a:rPr lang="vi-VN" altLang="en-US" sz="2400">
                <a:solidFill>
                  <a:srgbClr val="FF3300"/>
                </a:solidFill>
                <a:latin typeface="Times New Roman" panose="02020603050405020304" pitchFamily="18" charset="0"/>
                <a:cs typeface="Times New Roman" panose="02020603050405020304" pitchFamily="18" charset="0"/>
              </a:rPr>
              <a:t>ắng</a:t>
            </a:r>
            <a:endParaRPr lang="en-US" altLang="en-US" sz="2400">
              <a:solidFill>
                <a:srgbClr val="FF3300"/>
              </a:solidFill>
              <a:latin typeface="Times New Roman" panose="02020603050405020304" pitchFamily="18" charset="0"/>
              <a:cs typeface="Times New Roman" panose="02020603050405020304" pitchFamily="18" charset="0"/>
            </a:endParaRPr>
          </a:p>
        </p:txBody>
      </p:sp>
      <p:sp>
        <p:nvSpPr>
          <p:cNvPr id="22" name="Cloud 21"/>
          <p:cNvSpPr>
            <a:spLocks noChangeArrowheads="1"/>
          </p:cNvSpPr>
          <p:nvPr/>
        </p:nvSpPr>
        <p:spPr bwMode="auto">
          <a:xfrm>
            <a:off x="0" y="0"/>
            <a:ext cx="4191000" cy="1828800"/>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4"/>
                  <a:pt x="18715" y="1344"/>
                </a:cubicBezTo>
                <a:cubicBezTo>
                  <a:pt x="20114" y="1344"/>
                  <a:pt x="21458" y="2093"/>
                  <a:pt x="22456" y="3431"/>
                </a:cubicBezTo>
                <a:lnTo>
                  <a:pt x="22456" y="3432"/>
                </a:lnTo>
                <a:cubicBezTo>
                  <a:pt x="23194" y="1415"/>
                  <a:pt x="24707" y="141"/>
                  <a:pt x="26362" y="141"/>
                </a:cubicBezTo>
                <a:cubicBezTo>
                  <a:pt x="27723" y="141"/>
                  <a:pt x="29007" y="1006"/>
                  <a:pt x="29832" y="2481"/>
                </a:cubicBezTo>
                <a:lnTo>
                  <a:pt x="29832" y="2480"/>
                </a:lnTo>
                <a:cubicBezTo>
                  <a:pt x="30755" y="1002"/>
                  <a:pt x="32110" y="150"/>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7"/>
                  <a:pt x="31619" y="38007"/>
                </a:cubicBezTo>
                <a:cubicBezTo>
                  <a:pt x="30535" y="38007"/>
                  <a:pt x="29474" y="37593"/>
                  <a:pt x="28555" y="36813"/>
                </a:cubicBezTo>
                <a:lnTo>
                  <a:pt x="28556" y="36813"/>
                </a:lnTo>
                <a:cubicBezTo>
                  <a:pt x="27694" y="40699"/>
                  <a:pt x="25069" y="43358"/>
                  <a:pt x="22094" y="43358"/>
                </a:cubicBezTo>
                <a:cubicBezTo>
                  <a:pt x="19839" y="43358"/>
                  <a:pt x="17733" y="41821"/>
                  <a:pt x="16480" y="39263"/>
                </a:cubicBezTo>
                <a:lnTo>
                  <a:pt x="16480" y="39264"/>
                </a:lnTo>
                <a:cubicBezTo>
                  <a:pt x="15279" y="40250"/>
                  <a:pt x="13904" y="40771"/>
                  <a:pt x="12503" y="40771"/>
                </a:cubicBezTo>
                <a:cubicBezTo>
                  <a:pt x="9735" y="40771"/>
                  <a:pt x="7180" y="38748"/>
                  <a:pt x="5804" y="35469"/>
                </a:cubicBezTo>
                <a:lnTo>
                  <a:pt x="5803" y="35469"/>
                </a:lnTo>
                <a:cubicBezTo>
                  <a:pt x="5635" y="35496"/>
                  <a:pt x="5465" y="35510"/>
                  <a:pt x="5296" y="35510"/>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5"/>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bg2"/>
          </a:solidFill>
          <a:ln w="25400" algn="ctr">
            <a:solidFill>
              <a:srgbClr val="0000FF"/>
            </a:solidFill>
            <a:miter lim="800000"/>
            <a:headEnd/>
            <a:tailEnd/>
          </a:ln>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400" b="0">
                <a:solidFill>
                  <a:srgbClr val="FF3300"/>
                </a:solidFill>
                <a:latin typeface="Times New Roman" panose="02020603050405020304" pitchFamily="18" charset="0"/>
                <a:cs typeface="Times New Roman" panose="02020603050405020304" pitchFamily="18" charset="0"/>
              </a:rPr>
              <a:t>Thành phần khối lượng và trạng thái thiên nhiên của silic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CHEMISTRY 9\HÌNH ẢNH\background-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0" descr="Silicon2"/>
          <p:cNvPicPr>
            <a:picLocks noChangeAspect="1" noChangeArrowheads="1"/>
          </p:cNvPicPr>
          <p:nvPr/>
        </p:nvPicPr>
        <p:blipFill>
          <a:blip r:embed="rId3">
            <a:extLst>
              <a:ext uri="{28A0092B-C50C-407E-A947-70E740481C1C}">
                <a14:useLocalDpi xmlns:a14="http://schemas.microsoft.com/office/drawing/2010/main" val="0"/>
              </a:ext>
            </a:extLst>
          </a:blip>
          <a:srcRect l="2632" t="3510" r="3947" b="5263"/>
          <a:stretch>
            <a:fillRect/>
          </a:stretch>
        </p:blipFill>
        <p:spPr bwMode="auto">
          <a:xfrm>
            <a:off x="-304800" y="685800"/>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9" descr="sil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85800"/>
            <a:ext cx="41719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21"/>
          <p:cNvSpPr txBox="1">
            <a:spLocks noChangeArrowheads="1"/>
          </p:cNvSpPr>
          <p:nvPr/>
        </p:nvSpPr>
        <p:spPr bwMode="auto">
          <a:xfrm>
            <a:off x="2133600" y="3962400"/>
            <a:ext cx="3657600" cy="5191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Mẫu đơn chất Silic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76275"/>
            <a:ext cx="1752600" cy="523875"/>
          </a:xfrm>
          <a:prstGeom prst="rect">
            <a:avLst/>
          </a:prstGeom>
          <a:solidFill>
            <a:schemeClr val="accent6">
              <a:lumMod val="60000"/>
              <a:lumOff val="40000"/>
            </a:schemeClr>
          </a:solidFill>
          <a:ln w="76200">
            <a:solidFill>
              <a:schemeClr val="tx1"/>
            </a:solidFill>
          </a:ln>
        </p:spPr>
        <p:txBody>
          <a:bodyPr>
            <a:spAutoFit/>
          </a:bodyPr>
          <a:lstStyle/>
          <a:p>
            <a:pPr>
              <a:defRPr/>
            </a:pPr>
            <a:r>
              <a:rPr lang="en-US">
                <a:solidFill>
                  <a:srgbClr val="FF0000"/>
                </a:solidFill>
                <a:latin typeface="Times New Roman" pitchFamily="18" charset="0"/>
                <a:cs typeface="Times New Roman" pitchFamily="18" charset="0"/>
              </a:rPr>
              <a:t>I. SILIC</a:t>
            </a:r>
          </a:p>
        </p:txBody>
      </p:sp>
      <p:cxnSp>
        <p:nvCxnSpPr>
          <p:cNvPr id="5" name="Straight Connector 4"/>
          <p:cNvCxnSpPr/>
          <p:nvPr/>
        </p:nvCxnSpPr>
        <p:spPr>
          <a:xfrm>
            <a:off x="1882775" y="584200"/>
            <a:ext cx="0" cy="6273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s13.JPG"/>
          <p:cNvPicPr>
            <a:picLocks noChangeAspect="1"/>
          </p:cNvPicPr>
          <p:nvPr/>
        </p:nvPicPr>
        <p:blipFill>
          <a:blip r:embed="rId2"/>
          <a:stretch>
            <a:fillRect/>
          </a:stretch>
        </p:blipFill>
        <p:spPr>
          <a:xfrm>
            <a:off x="2057400" y="1873942"/>
            <a:ext cx="4114800" cy="31796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0" y="2986088"/>
            <a:ext cx="1752600"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en-US">
                <a:solidFill>
                  <a:srgbClr val="FF0000"/>
                </a:solidFill>
                <a:latin typeface="Times New Roman" pitchFamily="18" charset="0"/>
                <a:cs typeface="Times New Roman" pitchFamily="18" charset="0"/>
              </a:rPr>
              <a:t>2.Tính</a:t>
            </a:r>
            <a:endParaRPr lang="vi-VN">
              <a:solidFill>
                <a:srgbClr val="FF0000"/>
              </a:solidFill>
              <a:latin typeface="Times New Roman" pitchFamily="18" charset="0"/>
              <a:cs typeface="Times New Roman" pitchFamily="18" charset="0"/>
            </a:endParaRPr>
          </a:p>
          <a:p>
            <a:pPr>
              <a:defRPr/>
            </a:pPr>
            <a:r>
              <a:rPr lang="vi-VN">
                <a:solidFill>
                  <a:srgbClr val="FF0000"/>
                </a:solidFill>
                <a:latin typeface="Times New Roman" pitchFamily="18" charset="0"/>
                <a:cs typeface="Times New Roman" pitchFamily="18" charset="0"/>
              </a:rPr>
              <a:t>        </a:t>
            </a:r>
            <a:r>
              <a:rPr lang="en-US">
                <a:solidFill>
                  <a:srgbClr val="FF0000"/>
                </a:solidFill>
                <a:latin typeface="Times New Roman" pitchFamily="18" charset="0"/>
                <a:cs typeface="Times New Roman" pitchFamily="18" charset="0"/>
              </a:rPr>
              <a:t>Chất</a:t>
            </a:r>
          </a:p>
        </p:txBody>
      </p:sp>
      <p:sp>
        <p:nvSpPr>
          <p:cNvPr id="12" name="TextBox 11"/>
          <p:cNvSpPr txBox="1">
            <a:spLocks noChangeArrowheads="1"/>
          </p:cNvSpPr>
          <p:nvPr/>
        </p:nvSpPr>
        <p:spPr bwMode="auto">
          <a:xfrm>
            <a:off x="2303463" y="847725"/>
            <a:ext cx="6078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Dựa vào hình vẽ c</a:t>
            </a:r>
            <a:r>
              <a:rPr lang="en-US">
                <a:latin typeface="Times New Roman" panose="02020603050405020304" pitchFamily="18" charset="0"/>
                <a:cs typeface="Times New Roman" panose="02020603050405020304" pitchFamily="18" charset="0"/>
              </a:rPr>
              <a:t>ho biết tính chất vật lí của Si ?</a:t>
            </a:r>
          </a:p>
        </p:txBody>
      </p:sp>
      <p:sp>
        <p:nvSpPr>
          <p:cNvPr id="13" name="TextBox 12"/>
          <p:cNvSpPr txBox="1"/>
          <p:nvPr/>
        </p:nvSpPr>
        <p:spPr>
          <a:xfrm>
            <a:off x="0" y="1377950"/>
            <a:ext cx="1752600" cy="1385888"/>
          </a:xfrm>
          <a:prstGeom prst="rect">
            <a:avLst/>
          </a:prstGeom>
          <a:solidFill>
            <a:schemeClr val="accent6">
              <a:lumMod val="60000"/>
              <a:lumOff val="40000"/>
            </a:schemeClr>
          </a:solidFill>
          <a:ln w="57150">
            <a:solidFill>
              <a:schemeClr val="tx1"/>
            </a:solidFill>
          </a:ln>
        </p:spPr>
        <p:txBody>
          <a:bodyPr>
            <a:spAutoFit/>
          </a:bodyPr>
          <a:lstStyle/>
          <a:p>
            <a:pPr>
              <a:defRPr/>
            </a:pPr>
            <a:r>
              <a:rPr lang="en-US">
                <a:solidFill>
                  <a:srgbClr val="FF0000"/>
                </a:solidFill>
                <a:latin typeface="Times New Roman" pitchFamily="18" charset="0"/>
                <a:cs typeface="Times New Roman" pitchFamily="18" charset="0"/>
              </a:rPr>
              <a:t>1. Trạng thái thiên nhiên</a:t>
            </a:r>
          </a:p>
        </p:txBody>
      </p:sp>
      <p:sp>
        <p:nvSpPr>
          <p:cNvPr id="14" name="TextBox 13"/>
          <p:cNvSpPr txBox="1">
            <a:spLocks noChangeArrowheads="1"/>
          </p:cNvSpPr>
          <p:nvPr/>
        </p:nvSpPr>
        <p:spPr bwMode="auto">
          <a:xfrm>
            <a:off x="6407150" y="1965325"/>
            <a:ext cx="2409825" cy="310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en-US">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en-US">
                <a:solidFill>
                  <a:schemeClr val="tx2"/>
                </a:solidFill>
                <a:latin typeface="Times New Roman" panose="02020603050405020304" pitchFamily="18" charset="0"/>
                <a:cs typeface="Times New Roman" panose="02020603050405020304" pitchFamily="18" charset="0"/>
              </a:rPr>
              <a:t>Si là chất rắn, màu xám, khó nóng chảy, có vẻ sán</a:t>
            </a:r>
            <a:r>
              <a:rPr lang="vi-VN">
                <a:solidFill>
                  <a:schemeClr val="tx2"/>
                </a:solidFill>
                <a:latin typeface="Times New Roman" panose="02020603050405020304" pitchFamily="18" charset="0"/>
                <a:cs typeface="Times New Roman" panose="02020603050405020304" pitchFamily="18" charset="0"/>
              </a:rPr>
              <a:t>g</a:t>
            </a:r>
            <a:r>
              <a:rPr lang="en-US">
                <a:solidFill>
                  <a:schemeClr val="tx2"/>
                </a:solidFill>
                <a:latin typeface="Times New Roman" panose="02020603050405020304" pitchFamily="18" charset="0"/>
                <a:cs typeface="Times New Roman" panose="02020603050405020304" pitchFamily="18" charset="0"/>
              </a:rPr>
              <a:t> của kim loại, dẫn điện kém</a:t>
            </a:r>
            <a:r>
              <a:rPr lang="en-US">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1"/>
          </p:nvPr>
        </p:nvSpPr>
        <p:spPr>
          <a:xfrm>
            <a:off x="1295400" y="1066800"/>
            <a:ext cx="6172200" cy="3429000"/>
          </a:xfrm>
        </p:spPr>
        <p:txBody>
          <a:bodyPr/>
          <a:lstStyle/>
          <a:p>
            <a:r>
              <a:rPr lang="en-US" altLang="en-US" b="1" i="1" smtClean="0">
                <a:latin typeface="Times New Roman" panose="02020603050405020304" pitchFamily="18" charset="0"/>
              </a:rPr>
              <a:t>Cho các phản ứng hóa học:</a:t>
            </a:r>
            <a:r>
              <a:rPr lang="en-US" altLang="en-US" smtClean="0">
                <a:latin typeface="Times New Roman" panose="02020603050405020304" pitchFamily="18" charset="0"/>
              </a:rPr>
              <a:t> </a:t>
            </a:r>
          </a:p>
          <a:p>
            <a:r>
              <a:rPr lang="en-US" altLang="en-US" smtClean="0">
                <a:latin typeface="Times New Roman" panose="02020603050405020304" pitchFamily="18" charset="0"/>
              </a:rPr>
              <a:t>Cl</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      +      H</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                2HCl</a:t>
            </a:r>
          </a:p>
          <a:p>
            <a:r>
              <a:rPr lang="en-US" altLang="en-US" smtClean="0">
                <a:latin typeface="Times New Roman" panose="02020603050405020304" pitchFamily="18" charset="0"/>
              </a:rPr>
              <a:t>C        +       H</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                CH</a:t>
            </a:r>
            <a:r>
              <a:rPr lang="en-US" altLang="en-US" baseline="-25000" smtClean="0">
                <a:latin typeface="Times New Roman" panose="02020603050405020304" pitchFamily="18" charset="0"/>
              </a:rPr>
              <a:t>4</a:t>
            </a:r>
            <a:r>
              <a:rPr lang="en-US" altLang="en-US" smtClean="0">
                <a:latin typeface="Times New Roman" panose="02020603050405020304" pitchFamily="18" charset="0"/>
              </a:rPr>
              <a:t> </a:t>
            </a:r>
          </a:p>
          <a:p>
            <a:r>
              <a:rPr lang="en-US" altLang="en-US" smtClean="0">
                <a:latin typeface="Times New Roman" panose="02020603050405020304" pitchFamily="18" charset="0"/>
              </a:rPr>
              <a:t>Si       +       H</a:t>
            </a:r>
            <a:r>
              <a:rPr lang="en-US" altLang="en-US" baseline="-25000" smtClean="0">
                <a:latin typeface="Times New Roman" panose="02020603050405020304" pitchFamily="18" charset="0"/>
              </a:rPr>
              <a:t>2</a:t>
            </a:r>
            <a:r>
              <a:rPr lang="en-US" altLang="en-US" smtClean="0">
                <a:latin typeface="Times New Roman" panose="02020603050405020304" pitchFamily="18" charset="0"/>
              </a:rPr>
              <a:t>                 Không phản ứng </a:t>
            </a:r>
          </a:p>
        </p:txBody>
      </p:sp>
      <p:grpSp>
        <p:nvGrpSpPr>
          <p:cNvPr id="13315" name="Group 10"/>
          <p:cNvGrpSpPr>
            <a:grpSpLocks/>
          </p:cNvGrpSpPr>
          <p:nvPr/>
        </p:nvGrpSpPr>
        <p:grpSpPr bwMode="auto">
          <a:xfrm>
            <a:off x="3943350" y="1828800"/>
            <a:ext cx="685800" cy="990600"/>
            <a:chOff x="2256" y="1728"/>
            <a:chExt cx="432" cy="624"/>
          </a:xfrm>
        </p:grpSpPr>
        <p:sp>
          <p:nvSpPr>
            <p:cNvPr id="13322" name="Line 4"/>
            <p:cNvSpPr>
              <a:spLocks noChangeShapeType="1"/>
            </p:cNvSpPr>
            <p:nvPr/>
          </p:nvSpPr>
          <p:spPr bwMode="auto">
            <a:xfrm>
              <a:off x="2256" y="1728"/>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5"/>
            <p:cNvSpPr>
              <a:spLocks noChangeShapeType="1"/>
            </p:cNvSpPr>
            <p:nvPr/>
          </p:nvSpPr>
          <p:spPr bwMode="auto">
            <a:xfrm>
              <a:off x="2304" y="2352"/>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6"/>
            <p:cNvSpPr>
              <a:spLocks noChangeShapeType="1"/>
            </p:cNvSpPr>
            <p:nvPr/>
          </p:nvSpPr>
          <p:spPr bwMode="auto">
            <a:xfrm>
              <a:off x="2256" y="2030"/>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16" name="Group 9"/>
          <p:cNvGrpSpPr>
            <a:grpSpLocks/>
          </p:cNvGrpSpPr>
          <p:nvPr/>
        </p:nvGrpSpPr>
        <p:grpSpPr bwMode="auto">
          <a:xfrm>
            <a:off x="3657600" y="1566863"/>
            <a:ext cx="1193800" cy="792162"/>
            <a:chOff x="2113" y="1556"/>
            <a:chExt cx="752" cy="499"/>
          </a:xfrm>
        </p:grpSpPr>
        <p:sp>
          <p:nvSpPr>
            <p:cNvPr id="13320" name="Text Box 7"/>
            <p:cNvSpPr txBox="1">
              <a:spLocks noChangeArrowheads="1"/>
            </p:cNvSpPr>
            <p:nvPr/>
          </p:nvSpPr>
          <p:spPr bwMode="auto">
            <a:xfrm>
              <a:off x="2145" y="1556"/>
              <a:ext cx="7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     </a:t>
              </a:r>
              <a:r>
                <a:rPr lang="en-US" altLang="en-US" sz="1600" b="0">
                  <a:latin typeface="Times New Roman" panose="02020603050405020304" pitchFamily="18" charset="0"/>
                </a:rPr>
                <a:t>AS</a:t>
              </a:r>
            </a:p>
          </p:txBody>
        </p:sp>
        <p:sp>
          <p:nvSpPr>
            <p:cNvPr id="13321" name="Text Box 8"/>
            <p:cNvSpPr txBox="1">
              <a:spLocks noChangeArrowheads="1"/>
            </p:cNvSpPr>
            <p:nvPr/>
          </p:nvSpPr>
          <p:spPr bwMode="auto">
            <a:xfrm>
              <a:off x="2113" y="1843"/>
              <a:ext cx="7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sz="1400" b="0">
                  <a:latin typeface="Times New Roman" panose="02020603050405020304" pitchFamily="18" charset="0"/>
                </a:rPr>
                <a:t>     </a:t>
              </a:r>
              <a:r>
                <a:rPr lang="en-US" altLang="en-US" sz="1600">
                  <a:latin typeface="Times New Roman" panose="02020603050405020304" pitchFamily="18" charset="0"/>
                </a:rPr>
                <a:t>t</a:t>
              </a:r>
              <a:r>
                <a:rPr lang="en-US" altLang="en-US" sz="1600" baseline="30000">
                  <a:latin typeface="Times New Roman" panose="02020603050405020304" pitchFamily="18" charset="0"/>
                </a:rPr>
                <a:t>o</a:t>
              </a:r>
              <a:r>
                <a:rPr lang="en-US" altLang="en-US" sz="1600">
                  <a:latin typeface="Times New Roman" panose="02020603050405020304" pitchFamily="18" charset="0"/>
                </a:rPr>
                <a:t>, xt</a:t>
              </a:r>
              <a:r>
                <a:rPr lang="en-US" altLang="en-US" sz="1400" b="0">
                  <a:latin typeface="Times New Roman" panose="02020603050405020304" pitchFamily="18" charset="0"/>
                </a:rPr>
                <a:t>      </a:t>
              </a:r>
            </a:p>
          </p:txBody>
        </p:sp>
      </p:grpSp>
      <p:grpSp>
        <p:nvGrpSpPr>
          <p:cNvPr id="41998" name="Group 14"/>
          <p:cNvGrpSpPr>
            <a:grpSpLocks/>
          </p:cNvGrpSpPr>
          <p:nvPr/>
        </p:nvGrpSpPr>
        <p:grpSpPr bwMode="auto">
          <a:xfrm>
            <a:off x="1219200" y="3962400"/>
            <a:ext cx="4572000" cy="2057400"/>
            <a:chOff x="768" y="2592"/>
            <a:chExt cx="2880" cy="1296"/>
          </a:xfrm>
        </p:grpSpPr>
        <p:sp>
          <p:nvSpPr>
            <p:cNvPr id="13318" name="AutoShape 12"/>
            <p:cNvSpPr>
              <a:spLocks noChangeArrowheads="1"/>
            </p:cNvSpPr>
            <p:nvPr/>
          </p:nvSpPr>
          <p:spPr bwMode="auto">
            <a:xfrm rot="10800000">
              <a:off x="768" y="2592"/>
              <a:ext cx="2880" cy="1296"/>
            </a:xfrm>
            <a:prstGeom prst="wedgeEllipseCallout">
              <a:avLst>
                <a:gd name="adj1" fmla="val -25144"/>
                <a:gd name="adj2" fmla="val 105398"/>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endParaRPr lang="en-US" altLang="en-US"/>
            </a:p>
          </p:txBody>
        </p:sp>
        <p:sp>
          <p:nvSpPr>
            <p:cNvPr id="13319" name="Text Box 13"/>
            <p:cNvSpPr txBox="1">
              <a:spLocks noChangeArrowheads="1"/>
            </p:cNvSpPr>
            <p:nvPr/>
          </p:nvSpPr>
          <p:spPr bwMode="auto">
            <a:xfrm>
              <a:off x="1152" y="2804"/>
              <a:ext cx="220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eaLnBrk="1" hangingPunct="1">
                <a:spcBef>
                  <a:spcPct val="50000"/>
                </a:spcBef>
              </a:pPr>
              <a:r>
                <a:rPr lang="en-US" altLang="en-US" sz="2400" i="1">
                  <a:latin typeface="Times New Roman" panose="02020603050405020304" pitchFamily="18" charset="0"/>
                </a:rPr>
                <a:t>Em có nhận xét gì về mức độ hoạt động hóa học của Silic so với Clo và cacbon?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98"/>
                                        </p:tgtEl>
                                        <p:attrNameLst>
                                          <p:attrName>style.visibility</p:attrName>
                                        </p:attrNameLst>
                                      </p:cBhvr>
                                      <p:to>
                                        <p:strVal val="visible"/>
                                      </p:to>
                                    </p:set>
                                    <p:animEffect transition="in" filter="blinds(horizontal)">
                                      <p:cBhvr>
                                        <p:cTn id="7"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1905000" cy="523875"/>
          </a:xfrm>
          <a:prstGeom prst="rect">
            <a:avLst/>
          </a:prstGeom>
          <a:solidFill>
            <a:schemeClr val="accent6">
              <a:lumMod val="60000"/>
              <a:lumOff val="40000"/>
            </a:schemeClr>
          </a:solidFill>
          <a:ln w="76200">
            <a:solidFill>
              <a:schemeClr val="tx1"/>
            </a:solidFill>
          </a:ln>
        </p:spPr>
        <p:txBody>
          <a:bodyPr>
            <a:spAutoFit/>
          </a:bodyPr>
          <a:lstStyle/>
          <a:p>
            <a:pPr>
              <a:defRPr/>
            </a:pPr>
            <a:r>
              <a:rPr lang="en-US">
                <a:solidFill>
                  <a:srgbClr val="FF0000"/>
                </a:solidFill>
                <a:latin typeface="Times New Roman" pitchFamily="18" charset="0"/>
                <a:cs typeface="Times New Roman" pitchFamily="18" charset="0"/>
              </a:rPr>
              <a:t>I. SILIC</a:t>
            </a:r>
          </a:p>
        </p:txBody>
      </p:sp>
      <p:cxnSp>
        <p:nvCxnSpPr>
          <p:cNvPr id="6" name="Straight Connector 5"/>
          <p:cNvCxnSpPr/>
          <p:nvPr/>
        </p:nvCxnSpPr>
        <p:spPr>
          <a:xfrm flipH="1">
            <a:off x="2055813" y="533400"/>
            <a:ext cx="3175" cy="6326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a:grpSpLocks/>
          </p:cNvGrpSpPr>
          <p:nvPr/>
        </p:nvGrpSpPr>
        <p:grpSpPr bwMode="auto">
          <a:xfrm>
            <a:off x="2189163" y="534988"/>
            <a:ext cx="6781800" cy="2438400"/>
            <a:chOff x="2209799" y="749587"/>
            <a:chExt cx="6934201" cy="2438400"/>
          </a:xfrm>
        </p:grpSpPr>
        <p:pic>
          <p:nvPicPr>
            <p:cNvPr id="14350" name="Picture 9" descr="Tincongnghe_catbuithanhchi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749587"/>
              <a:ext cx="693420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ilic.jpg"/>
            <p:cNvPicPr>
              <a:picLocks noChangeAspect="1"/>
            </p:cNvPicPr>
            <p:nvPr/>
          </p:nvPicPr>
          <p:blipFill>
            <a:blip r:embed="rId4"/>
            <a:stretch>
              <a:fillRect/>
            </a:stretch>
          </p:blipFill>
          <p:spPr>
            <a:xfrm>
              <a:off x="7162800" y="1041975"/>
              <a:ext cx="175260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2" name="TextBox 11"/>
          <p:cNvSpPr txBox="1"/>
          <p:nvPr/>
        </p:nvSpPr>
        <p:spPr>
          <a:xfrm>
            <a:off x="2286000" y="3165475"/>
            <a:ext cx="5181600" cy="523875"/>
          </a:xfrm>
          <a:prstGeom prst="rect">
            <a:avLst/>
          </a:prstGeom>
          <a:solidFill>
            <a:schemeClr val="accent6">
              <a:lumMod val="20000"/>
              <a:lumOff val="80000"/>
            </a:schemeClr>
          </a:solidFill>
        </p:spPr>
        <p:txBody>
          <a:bodyPr>
            <a:spAutoFit/>
          </a:bodyPr>
          <a:lstStyle/>
          <a:p>
            <a:pPr>
              <a:defRPr/>
            </a:pPr>
            <a:r>
              <a:rPr lang="en-US">
                <a:solidFill>
                  <a:schemeClr val="tx2"/>
                </a:solidFill>
                <a:latin typeface="Times New Roman" pitchFamily="18" charset="0"/>
                <a:cs typeface="Times New Roman" pitchFamily="18" charset="0"/>
                <a:sym typeface="Wingdings"/>
              </a:rPr>
              <a:t></a:t>
            </a:r>
            <a:r>
              <a:rPr lang="en-US">
                <a:solidFill>
                  <a:schemeClr val="tx2"/>
                </a:solidFill>
                <a:latin typeface="Times New Roman" pitchFamily="18" charset="0"/>
                <a:cs typeface="Times New Roman" pitchFamily="18" charset="0"/>
              </a:rPr>
              <a:t>Si dùng làm</a:t>
            </a:r>
            <a:r>
              <a:rPr lang="vi-VN">
                <a:solidFill>
                  <a:schemeClr val="tx2"/>
                </a:solidFill>
                <a:latin typeface="Times New Roman" pitchFamily="18" charset="0"/>
                <a:cs typeface="Times New Roman" pitchFamily="18" charset="0"/>
              </a:rPr>
              <a:t> </a:t>
            </a:r>
            <a:r>
              <a:rPr lang="en-US">
                <a:solidFill>
                  <a:schemeClr val="tx2"/>
                </a:solidFill>
                <a:latin typeface="Times New Roman" pitchFamily="18" charset="0"/>
                <a:cs typeface="Times New Roman" pitchFamily="18" charset="0"/>
              </a:rPr>
              <a:t>chất bán dẫn</a:t>
            </a:r>
            <a:r>
              <a:rPr lang="vi-VN">
                <a:solidFill>
                  <a:schemeClr val="tx2"/>
                </a:solidFill>
                <a:latin typeface="Times New Roman" pitchFamily="18" charset="0"/>
                <a:cs typeface="Times New Roman" pitchFamily="18" charset="0"/>
              </a:rPr>
              <a:t>.</a:t>
            </a:r>
            <a:endParaRPr lang="en-US">
              <a:solidFill>
                <a:schemeClr val="tx2"/>
              </a:solidFill>
              <a:latin typeface="Times New Roman" pitchFamily="18" charset="0"/>
              <a:cs typeface="Times New Roman" pitchFamily="18" charset="0"/>
            </a:endParaRPr>
          </a:p>
        </p:txBody>
      </p:sp>
      <p:sp>
        <p:nvSpPr>
          <p:cNvPr id="3" name="TextBox 2"/>
          <p:cNvSpPr txBox="1">
            <a:spLocks noChangeArrowheads="1"/>
          </p:cNvSpPr>
          <p:nvPr/>
        </p:nvSpPr>
        <p:spPr bwMode="auto">
          <a:xfrm>
            <a:off x="2209800" y="3689350"/>
            <a:ext cx="4648200"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vi-VN">
                <a:latin typeface="Times New Roman" panose="02020603050405020304" pitchFamily="18" charset="0"/>
                <a:cs typeface="Times New Roman" panose="02020603050405020304" pitchFamily="18" charset="0"/>
              </a:rPr>
              <a:t>Tính chất hóa học của Si?</a:t>
            </a: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2112963" y="3949700"/>
            <a:ext cx="6858000" cy="954088"/>
          </a:xfrm>
          <a:prstGeom prst="rect">
            <a:avLst/>
          </a:prstGeom>
          <a:solidFill>
            <a:schemeClr val="accent6">
              <a:lumMod val="20000"/>
              <a:lumOff val="80000"/>
            </a:schemeClr>
          </a:solidFill>
        </p:spPr>
        <p:txBody>
          <a:bodyPr>
            <a:spAutoFit/>
          </a:bodyPr>
          <a:lstStyle/>
          <a:p>
            <a:pPr>
              <a:defRPr/>
            </a:pPr>
            <a:r>
              <a:rPr lang="vi-VN">
                <a:solidFill>
                  <a:schemeClr val="tx2"/>
                </a:solidFill>
                <a:latin typeface="Times New Roman" pitchFamily="18" charset="0"/>
                <a:cs typeface="Times New Roman" pitchFamily="18" charset="0"/>
                <a:sym typeface="Wingdings"/>
              </a:rPr>
              <a:t></a:t>
            </a:r>
            <a:r>
              <a:rPr lang="vi-VN">
                <a:solidFill>
                  <a:schemeClr val="tx2"/>
                </a:solidFill>
                <a:latin typeface="Times New Roman" pitchFamily="18" charset="0"/>
                <a:cs typeface="Times New Roman" pitchFamily="18" charset="0"/>
              </a:rPr>
              <a:t>Là phi kim hoạt động hóa học yếu hơn C, Cl</a:t>
            </a:r>
            <a:r>
              <a:rPr lang="vi-VN" baseline="-25000">
                <a:solidFill>
                  <a:schemeClr val="tx2"/>
                </a:solidFill>
                <a:latin typeface="Times New Roman" pitchFamily="18" charset="0"/>
                <a:cs typeface="Times New Roman" pitchFamily="18" charset="0"/>
              </a:rPr>
              <a:t>2</a:t>
            </a:r>
            <a:endParaRPr lang="en-US" baseline="-25000">
              <a:solidFill>
                <a:schemeClr val="tx2"/>
              </a:solidFill>
              <a:latin typeface="Times New Roman" pitchFamily="18" charset="0"/>
              <a:cs typeface="Times New Roman" pitchFamily="18" charset="0"/>
            </a:endParaRPr>
          </a:p>
        </p:txBody>
      </p:sp>
      <p:sp>
        <p:nvSpPr>
          <p:cNvPr id="7" name="TextBox 6"/>
          <p:cNvSpPr txBox="1"/>
          <p:nvPr/>
        </p:nvSpPr>
        <p:spPr>
          <a:xfrm>
            <a:off x="2058988" y="5105400"/>
            <a:ext cx="6399212" cy="523875"/>
          </a:xfrm>
          <a:prstGeom prst="rect">
            <a:avLst/>
          </a:prstGeom>
          <a:solidFill>
            <a:schemeClr val="accent6">
              <a:lumMod val="20000"/>
              <a:lumOff val="80000"/>
            </a:schemeClr>
          </a:solidFill>
        </p:spPr>
        <p:txBody>
          <a:bodyPr>
            <a:spAutoFit/>
          </a:bodyPr>
          <a:lstStyle/>
          <a:p>
            <a:pPr>
              <a:defRPr/>
            </a:pPr>
            <a:r>
              <a:rPr lang="vi-VN">
                <a:solidFill>
                  <a:schemeClr val="tx2"/>
                </a:solidFill>
                <a:latin typeface="Times New Roman" pitchFamily="18" charset="0"/>
                <a:cs typeface="Times New Roman" pitchFamily="18" charset="0"/>
                <a:sym typeface="Wingdings"/>
              </a:rPr>
              <a:t></a:t>
            </a:r>
            <a:r>
              <a:rPr lang="vi-VN">
                <a:solidFill>
                  <a:schemeClr val="tx2"/>
                </a:solidFill>
                <a:latin typeface="Times New Roman" pitchFamily="18" charset="0"/>
                <a:cs typeface="Times New Roman" pitchFamily="18" charset="0"/>
              </a:rPr>
              <a:t>Tác dụng với O</a:t>
            </a:r>
            <a:r>
              <a:rPr lang="vi-VN" baseline="-25000">
                <a:solidFill>
                  <a:schemeClr val="tx2"/>
                </a:solidFill>
                <a:latin typeface="Times New Roman" pitchFamily="18" charset="0"/>
                <a:cs typeface="Times New Roman" pitchFamily="18" charset="0"/>
              </a:rPr>
              <a:t>2 </a:t>
            </a:r>
            <a:r>
              <a:rPr lang="vi-VN">
                <a:solidFill>
                  <a:schemeClr val="tx2"/>
                </a:solidFill>
                <a:latin typeface="Times New Roman" pitchFamily="18" charset="0"/>
                <a:cs typeface="Times New Roman" pitchFamily="18" charset="0"/>
              </a:rPr>
              <a:t>ở nhiệt độ cao:</a:t>
            </a:r>
            <a:endParaRPr lang="en-US">
              <a:solidFill>
                <a:schemeClr val="tx2"/>
              </a:solidFill>
              <a:latin typeface="Times New Roman" pitchFamily="18" charset="0"/>
              <a:cs typeface="Times New Roman" pitchFamily="18" charset="0"/>
            </a:endParaRPr>
          </a:p>
        </p:txBody>
      </p:sp>
      <p:grpSp>
        <p:nvGrpSpPr>
          <p:cNvPr id="16" name="Group 15"/>
          <p:cNvGrpSpPr>
            <a:grpSpLocks/>
          </p:cNvGrpSpPr>
          <p:nvPr/>
        </p:nvGrpSpPr>
        <p:grpSpPr bwMode="auto">
          <a:xfrm>
            <a:off x="2590800" y="5867400"/>
            <a:ext cx="4572000" cy="523875"/>
            <a:chOff x="2590800" y="5867400"/>
            <a:chExt cx="4572000" cy="523220"/>
          </a:xfrm>
        </p:grpSpPr>
        <p:sp>
          <p:nvSpPr>
            <p:cNvPr id="8" name="TextBox 7"/>
            <p:cNvSpPr txBox="1"/>
            <p:nvPr/>
          </p:nvSpPr>
          <p:spPr>
            <a:xfrm>
              <a:off x="2590800" y="5867400"/>
              <a:ext cx="4572000" cy="523220"/>
            </a:xfrm>
            <a:prstGeom prst="rect">
              <a:avLst/>
            </a:prstGeom>
            <a:solidFill>
              <a:schemeClr val="accent6">
                <a:lumMod val="20000"/>
                <a:lumOff val="80000"/>
              </a:schemeClr>
            </a:solidFill>
          </p:spPr>
          <p:txBody>
            <a:bodyPr>
              <a:spAutoFit/>
            </a:bodyPr>
            <a:lstStyle/>
            <a:p>
              <a:pPr>
                <a:defRPr/>
              </a:pPr>
              <a:r>
                <a:rPr lang="vi-VN" dirty="0">
                  <a:solidFill>
                    <a:schemeClr val="tx2"/>
                  </a:solidFill>
                  <a:latin typeface="Times New Roman" pitchFamily="18" charset="0"/>
                  <a:cs typeface="Times New Roman" pitchFamily="18" charset="0"/>
                </a:rPr>
                <a:t>PTHH: Si + O</a:t>
              </a:r>
              <a:r>
                <a:rPr lang="vi-VN" baseline="-25000" dirty="0">
                  <a:solidFill>
                    <a:schemeClr val="tx2"/>
                  </a:solidFill>
                  <a:latin typeface="Times New Roman" pitchFamily="18" charset="0"/>
                  <a:cs typeface="Times New Roman" pitchFamily="18" charset="0"/>
                </a:rPr>
                <a:t>2</a:t>
              </a:r>
              <a:r>
                <a:rPr lang="vi-VN" dirty="0">
                  <a:solidFill>
                    <a:schemeClr val="tx2"/>
                  </a:solidFill>
                  <a:latin typeface="Times New Roman" pitchFamily="18" charset="0"/>
                  <a:cs typeface="Times New Roman" pitchFamily="18" charset="0"/>
                </a:rPr>
                <a:t>           SiO</a:t>
              </a:r>
              <a:r>
                <a:rPr lang="vi-VN" baseline="-25000" dirty="0">
                  <a:solidFill>
                    <a:schemeClr val="tx2"/>
                  </a:solidFill>
                  <a:latin typeface="Times New Roman" pitchFamily="18" charset="0"/>
                  <a:cs typeface="Times New Roman" pitchFamily="18" charset="0"/>
                </a:rPr>
                <a:t>2</a:t>
              </a:r>
              <a:endParaRPr lang="en-US" baseline="-25000" dirty="0">
                <a:solidFill>
                  <a:schemeClr val="tx2"/>
                </a:solidFill>
                <a:latin typeface="Times New Roman" pitchFamily="18" charset="0"/>
                <a:cs typeface="Times New Roman" pitchFamily="18" charset="0"/>
              </a:endParaRPr>
            </a:p>
          </p:txBody>
        </p:sp>
        <p:graphicFrame>
          <p:nvGraphicFramePr>
            <p:cNvPr id="14349" name="Object 13"/>
            <p:cNvGraphicFramePr>
              <a:graphicFrameLocks noChangeAspect="1"/>
            </p:cNvGraphicFramePr>
            <p:nvPr/>
          </p:nvGraphicFramePr>
          <p:xfrm>
            <a:off x="5097318" y="6014710"/>
            <a:ext cx="482600" cy="228600"/>
          </p:xfrm>
          <a:graphic>
            <a:graphicData uri="http://schemas.openxmlformats.org/presentationml/2006/ole">
              <mc:AlternateContent xmlns:mc="http://schemas.openxmlformats.org/markup-compatibility/2006">
                <mc:Choice xmlns:v="urn:schemas-microsoft-com:vml" Requires="v">
                  <p:oleObj spid="_x0000_s14352" name="Equation" r:id="rId5" imgW="431613" imgH="228501" progId="Equation.DSMT4">
                    <p:embed/>
                  </p:oleObj>
                </mc:Choice>
                <mc:Fallback>
                  <p:oleObj name="Equation" r:id="rId5" imgW="431613" imgH="228501"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318" y="6014710"/>
                          <a:ext cx="482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 name="TextBox 14"/>
          <p:cNvSpPr txBox="1"/>
          <p:nvPr/>
        </p:nvSpPr>
        <p:spPr>
          <a:xfrm>
            <a:off x="0" y="1344613"/>
            <a:ext cx="1905000" cy="1384300"/>
          </a:xfrm>
          <a:prstGeom prst="rect">
            <a:avLst/>
          </a:prstGeom>
          <a:solidFill>
            <a:schemeClr val="accent6">
              <a:lumMod val="60000"/>
              <a:lumOff val="40000"/>
            </a:schemeClr>
          </a:solidFill>
          <a:ln w="38100">
            <a:solidFill>
              <a:schemeClr val="tx1"/>
            </a:solidFill>
          </a:ln>
        </p:spPr>
        <p:txBody>
          <a:bodyPr>
            <a:spAutoFit/>
          </a:bodyPr>
          <a:lstStyle/>
          <a:p>
            <a:pPr>
              <a:defRPr/>
            </a:pPr>
            <a:r>
              <a:rPr lang="en-US">
                <a:solidFill>
                  <a:srgbClr val="FF0000"/>
                </a:solidFill>
                <a:latin typeface="Times New Roman" pitchFamily="18" charset="0"/>
                <a:cs typeface="Times New Roman" pitchFamily="18" charset="0"/>
              </a:rPr>
              <a:t>1. Trạng thái thiên nhiên</a:t>
            </a:r>
          </a:p>
        </p:txBody>
      </p:sp>
      <p:sp>
        <p:nvSpPr>
          <p:cNvPr id="17" name="TextBox 16"/>
          <p:cNvSpPr txBox="1"/>
          <p:nvPr/>
        </p:nvSpPr>
        <p:spPr>
          <a:xfrm>
            <a:off x="0" y="2986088"/>
            <a:ext cx="1905000" cy="954087"/>
          </a:xfrm>
          <a:prstGeom prst="rect">
            <a:avLst/>
          </a:prstGeom>
          <a:solidFill>
            <a:schemeClr val="accent6">
              <a:lumMod val="60000"/>
              <a:lumOff val="40000"/>
            </a:schemeClr>
          </a:solidFill>
          <a:ln w="57150">
            <a:solidFill>
              <a:schemeClr val="tx1"/>
            </a:solidFill>
          </a:ln>
        </p:spPr>
        <p:txBody>
          <a:bodyPr>
            <a:spAutoFit/>
          </a:bodyPr>
          <a:lstStyle/>
          <a:p>
            <a:pPr>
              <a:defRPr/>
            </a:pPr>
            <a:r>
              <a:rPr lang="en-US">
                <a:solidFill>
                  <a:srgbClr val="FF0000"/>
                </a:solidFill>
                <a:latin typeface="Times New Roman" pitchFamily="18" charset="0"/>
                <a:cs typeface="Times New Roman" pitchFamily="18" charset="0"/>
              </a:rPr>
              <a:t>2.Tính</a:t>
            </a:r>
            <a:endParaRPr lang="vi-VN">
              <a:solidFill>
                <a:srgbClr val="FF0000"/>
              </a:solidFill>
              <a:latin typeface="Times New Roman" pitchFamily="18" charset="0"/>
              <a:cs typeface="Times New Roman" pitchFamily="18" charset="0"/>
            </a:endParaRPr>
          </a:p>
          <a:p>
            <a:pPr>
              <a:defRPr/>
            </a:pPr>
            <a:r>
              <a:rPr lang="vi-VN">
                <a:solidFill>
                  <a:srgbClr val="FF0000"/>
                </a:solidFill>
                <a:latin typeface="Times New Roman" pitchFamily="18" charset="0"/>
                <a:cs typeface="Times New Roman" pitchFamily="18" charset="0"/>
              </a:rPr>
              <a:t>        </a:t>
            </a:r>
            <a:r>
              <a:rPr lang="en-US">
                <a:solidFill>
                  <a:srgbClr val="FF0000"/>
                </a:solidFill>
                <a:latin typeface="Times New Roman" pitchFamily="18" charset="0"/>
                <a:cs typeface="Times New Roman" pitchFamily="18" charset="0"/>
              </a:rPr>
              <a:t>Chất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xit" presetSubtype="0" fill="hold" grpId="1" nodeType="clickEffect">
                                  <p:stCondLst>
                                    <p:cond delay="0"/>
                                  </p:stCondLst>
                                  <p:childTnLst>
                                    <p:animEffect transition="out" filter="fade">
                                      <p:cBhvr>
                                        <p:cTn id="28" dur="1000"/>
                                        <p:tgtEl>
                                          <p:spTgt spid="3"/>
                                        </p:tgtEl>
                                      </p:cBhvr>
                                    </p:animEffect>
                                    <p:anim calcmode="lin" valueType="num">
                                      <p:cBhvr>
                                        <p:cTn id="29" dur="1000"/>
                                        <p:tgtEl>
                                          <p:spTgt spid="3"/>
                                        </p:tgtEl>
                                        <p:attrNameLst>
                                          <p:attrName>ppt_x</p:attrName>
                                        </p:attrNameLst>
                                      </p:cBhvr>
                                      <p:tavLst>
                                        <p:tav tm="0">
                                          <p:val>
                                            <p:strVal val="ppt_x"/>
                                          </p:val>
                                        </p:tav>
                                        <p:tav tm="100000">
                                          <p:val>
                                            <p:strVal val="ppt_x"/>
                                          </p:val>
                                        </p:tav>
                                      </p:tavLst>
                                    </p:anim>
                                    <p:anim calcmode="lin" valueType="num">
                                      <p:cBhvr>
                                        <p:cTn id="30" dur="1000"/>
                                        <p:tgtEl>
                                          <p:spTgt spid="3"/>
                                        </p:tgtEl>
                                        <p:attrNameLst>
                                          <p:attrName>ppt_y</p:attrName>
                                        </p:attrNameLst>
                                      </p:cBhvr>
                                      <p:tavLst>
                                        <p:tav tm="0">
                                          <p:val>
                                            <p:strVal val="ppt_y"/>
                                          </p:val>
                                        </p:tav>
                                        <p:tav tm="100000">
                                          <p:val>
                                            <p:strVal val="ppt_y+.1"/>
                                          </p:val>
                                        </p:tav>
                                      </p:tavLst>
                                    </p:anim>
                                    <p:set>
                                      <p:cBhvr>
                                        <p:cTn id="31" dur="1" fill="hold">
                                          <p:stCondLst>
                                            <p:cond delay="999"/>
                                          </p:stCondLst>
                                        </p:cTn>
                                        <p:tgtEl>
                                          <p:spTgt spid="3"/>
                                        </p:tgtEl>
                                        <p:attrNameLst>
                                          <p:attrName>style.visibility</p:attrName>
                                        </p:attrNameLst>
                                      </p:cBhvr>
                                      <p:to>
                                        <p:strVal val="hidden"/>
                                      </p:to>
                                    </p:set>
                                  </p:childTnLst>
                                </p:cTn>
                              </p:par>
                              <p:par>
                                <p:cTn id="32" presetID="21"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1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3" grpId="1" animBg="1"/>
      <p:bldP spid="5" grpId="0" animBg="1"/>
      <p:bldP spid="7"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http://home.swipnet.se/~w-50674/hifi_pics/hifi_100pr/qrv01r0_overview.jpg"/>
          <p:cNvPicPr>
            <a:picLocks noChangeAspect="1" noChangeArrowheads="1"/>
          </p:cNvPicPr>
          <p:nvPr/>
        </p:nvPicPr>
        <p:blipFill>
          <a:blip r:embed="rId3" r:link="rId4">
            <a:extLst>
              <a:ext uri="{28A0092B-C50C-407E-A947-70E740481C1C}">
                <a14:useLocalDpi xmlns:a14="http://schemas.microsoft.com/office/drawing/2010/main" val="0"/>
              </a:ext>
            </a:extLst>
          </a:blip>
          <a:srcRect l="1282" t="8199" b="5722"/>
          <a:stretch>
            <a:fillRect/>
          </a:stretch>
        </p:blipFill>
        <p:spPr bwMode="auto">
          <a:xfrm>
            <a:off x="4419600" y="0"/>
            <a:ext cx="472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May tinh"/>
          <p:cNvPicPr>
            <a:picLocks noChangeAspect="1" noChangeArrowheads="1"/>
          </p:cNvPicPr>
          <p:nvPr/>
        </p:nvPicPr>
        <p:blipFill>
          <a:blip r:embed="rId5">
            <a:extLst>
              <a:ext uri="{28A0092B-C50C-407E-A947-70E740481C1C}">
                <a14:useLocalDpi xmlns:a14="http://schemas.microsoft.com/office/drawing/2010/main" val="0"/>
              </a:ext>
            </a:extLst>
          </a:blip>
          <a:srcRect b="10869"/>
          <a:stretch>
            <a:fillRect/>
          </a:stretch>
        </p:blipFill>
        <p:spPr bwMode="auto">
          <a:xfrm>
            <a:off x="4419600" y="365760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11"/>
          <p:cNvSpPr txBox="1">
            <a:spLocks noChangeArrowheads="1"/>
          </p:cNvSpPr>
          <p:nvPr/>
        </p:nvSpPr>
        <p:spPr bwMode="auto">
          <a:xfrm>
            <a:off x="0" y="4267200"/>
            <a:ext cx="31242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a:solidFill>
                  <a:srgbClr val="FF0066"/>
                </a:solidFill>
                <a:latin typeface="Arial" panose="020B0604020202020204" pitchFamily="34" charset="0"/>
              </a:rPr>
              <a:t>Pin mặt trời</a:t>
            </a:r>
          </a:p>
        </p:txBody>
      </p:sp>
      <p:grpSp>
        <p:nvGrpSpPr>
          <p:cNvPr id="2" name="Group 17"/>
          <p:cNvGrpSpPr>
            <a:grpSpLocks/>
          </p:cNvGrpSpPr>
          <p:nvPr/>
        </p:nvGrpSpPr>
        <p:grpSpPr bwMode="auto">
          <a:xfrm>
            <a:off x="228600" y="5359400"/>
            <a:ext cx="3733800" cy="1498600"/>
            <a:chOff x="144" y="3376"/>
            <a:chExt cx="2352" cy="944"/>
          </a:xfrm>
        </p:grpSpPr>
        <p:pic>
          <p:nvPicPr>
            <p:cNvPr id="15368" name="Picture 10" descr="te bao quang d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3376"/>
              <a:ext cx="1056"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16"/>
            <p:cNvSpPr>
              <a:spLocks noChangeArrowheads="1"/>
            </p:cNvSpPr>
            <p:nvPr/>
          </p:nvSpPr>
          <p:spPr bwMode="auto">
            <a:xfrm>
              <a:off x="1440" y="3535"/>
              <a:ext cx="1056"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500">
                  <a:solidFill>
                    <a:srgbClr val="FF0066"/>
                  </a:solidFill>
                  <a:latin typeface="Times New Roman" panose="02020603050405020304" pitchFamily="18" charset="0"/>
                  <a:cs typeface="Times New Roman" panose="02020603050405020304" pitchFamily="18" charset="0"/>
                </a:rPr>
                <a:t>Tế bào quang điện</a:t>
              </a:r>
            </a:p>
          </p:txBody>
        </p:sp>
      </p:grpSp>
      <p:sp>
        <p:nvSpPr>
          <p:cNvPr id="9234" name="Text Box 18"/>
          <p:cNvSpPr txBox="1">
            <a:spLocks noChangeArrowheads="1"/>
          </p:cNvSpPr>
          <p:nvPr/>
        </p:nvSpPr>
        <p:spPr bwMode="auto">
          <a:xfrm>
            <a:off x="4495800" y="2971800"/>
            <a:ext cx="198120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solidFill>
                  <a:srgbClr val="FF0066"/>
                </a:solidFill>
                <a:latin typeface="Arial" panose="020B0604020202020204" pitchFamily="34" charset="0"/>
              </a:rPr>
              <a:t>Linh kiện điện tử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checkerboard(across)">
                                      <p:cBhvr>
                                        <p:cTn id="7" dur="1000"/>
                                        <p:tgtEl>
                                          <p:spTgt spid="92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27"/>
                                        </p:tgtEl>
                                        <p:attrNameLst>
                                          <p:attrName>style.visibility</p:attrName>
                                        </p:attrNameLst>
                                      </p:cBhvr>
                                      <p:to>
                                        <p:strVal val="visible"/>
                                      </p:to>
                                    </p:set>
                                    <p:animEffect transition="in" filter="box(in)">
                                      <p:cBhvr>
                                        <p:cTn id="10" dur="1000"/>
                                        <p:tgtEl>
                                          <p:spTgt spid="9227"/>
                                        </p:tgtEl>
                                      </p:cBhvr>
                                    </p:animEffect>
                                  </p:childTnLst>
                                </p:cTn>
                              </p:par>
                              <p:par>
                                <p:cTn id="11" presetID="4" presetClass="entr" presetSubtype="3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1000"/>
                                        <p:tgtEl>
                                          <p:spTgt spid="2"/>
                                        </p:tgtEl>
                                      </p:cBhvr>
                                    </p:animEffect>
                                  </p:childTnLst>
                                </p:cTn>
                              </p:par>
                            </p:childTnLst>
                          </p:cTn>
                        </p:par>
                        <p:par>
                          <p:cTn id="14" fill="hold" nodeType="afterGroup">
                            <p:stCondLst>
                              <p:cond delay="1000"/>
                            </p:stCondLst>
                            <p:childTnLst>
                              <p:par>
                                <p:cTn id="15" presetID="5" presetClass="entr" presetSubtype="10" fill="hold" nodeType="after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checkerboard(across)">
                                      <p:cBhvr>
                                        <p:cTn id="17" dur="1000"/>
                                        <p:tgtEl>
                                          <p:spTgt spid="9224"/>
                                        </p:tgtEl>
                                      </p:cBhvr>
                                    </p:animEffect>
                                  </p:childTnLst>
                                </p:cTn>
                              </p:par>
                            </p:childTnLst>
                          </p:cTn>
                        </p:par>
                        <p:par>
                          <p:cTn id="18" fill="hold" nodeType="afterGroup">
                            <p:stCondLst>
                              <p:cond delay="2000"/>
                            </p:stCondLst>
                            <p:childTnLst>
                              <p:par>
                                <p:cTn id="19" presetID="26" presetClass="entr" presetSubtype="0" fill="hold" nodeType="afterEffect">
                                  <p:stCondLst>
                                    <p:cond delay="0"/>
                                  </p:stCondLst>
                                  <p:childTnLst>
                                    <p:set>
                                      <p:cBhvr>
                                        <p:cTn id="20" dur="1" fill="hold">
                                          <p:stCondLst>
                                            <p:cond delay="0"/>
                                          </p:stCondLst>
                                        </p:cTn>
                                        <p:tgtEl>
                                          <p:spTgt spid="9225"/>
                                        </p:tgtEl>
                                        <p:attrNameLst>
                                          <p:attrName>style.visibility</p:attrName>
                                        </p:attrNameLst>
                                      </p:cBhvr>
                                      <p:to>
                                        <p:strVal val="visible"/>
                                      </p:to>
                                    </p:set>
                                    <p:animEffect transition="in" filter="wipe(down)">
                                      <p:cBhvr>
                                        <p:cTn id="21" dur="290">
                                          <p:stCondLst>
                                            <p:cond delay="0"/>
                                          </p:stCondLst>
                                        </p:cTn>
                                        <p:tgtEl>
                                          <p:spTgt spid="9225"/>
                                        </p:tgtEl>
                                      </p:cBhvr>
                                    </p:animEffect>
                                    <p:anim calcmode="lin" valueType="num">
                                      <p:cBhvr>
                                        <p:cTn id="22" dur="911" tmFilter="0,0; 0.14,0.36; 0.43,0.73; 0.71,0.91; 1.0,1.0">
                                          <p:stCondLst>
                                            <p:cond delay="0"/>
                                          </p:stCondLst>
                                        </p:cTn>
                                        <p:tgtEl>
                                          <p:spTgt spid="9225"/>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9225"/>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9225"/>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9225"/>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9225"/>
                                        </p:tgtEl>
                                        <p:attrNameLst>
                                          <p:attrName>ppt_y</p:attrName>
                                        </p:attrNameLst>
                                      </p:cBhvr>
                                      <p:tavLst>
                                        <p:tav tm="0" fmla="#ppt_y-sin(pi*$)/81">
                                          <p:val>
                                            <p:fltVal val="0"/>
                                          </p:val>
                                        </p:tav>
                                        <p:tav tm="100000">
                                          <p:val>
                                            <p:fltVal val="1"/>
                                          </p:val>
                                        </p:tav>
                                      </p:tavLst>
                                    </p:anim>
                                    <p:animScale>
                                      <p:cBhvr>
                                        <p:cTn id="27" dur="13">
                                          <p:stCondLst>
                                            <p:cond delay="325"/>
                                          </p:stCondLst>
                                        </p:cTn>
                                        <p:tgtEl>
                                          <p:spTgt spid="9225"/>
                                        </p:tgtEl>
                                      </p:cBhvr>
                                      <p:to x="100000" y="60000"/>
                                    </p:animScale>
                                    <p:animScale>
                                      <p:cBhvr>
                                        <p:cTn id="28" dur="83" decel="50000">
                                          <p:stCondLst>
                                            <p:cond delay="338"/>
                                          </p:stCondLst>
                                        </p:cTn>
                                        <p:tgtEl>
                                          <p:spTgt spid="9225"/>
                                        </p:tgtEl>
                                      </p:cBhvr>
                                      <p:to x="100000" y="100000"/>
                                    </p:animScale>
                                    <p:animScale>
                                      <p:cBhvr>
                                        <p:cTn id="29" dur="13">
                                          <p:stCondLst>
                                            <p:cond delay="656"/>
                                          </p:stCondLst>
                                        </p:cTn>
                                        <p:tgtEl>
                                          <p:spTgt spid="9225"/>
                                        </p:tgtEl>
                                      </p:cBhvr>
                                      <p:to x="100000" y="80000"/>
                                    </p:animScale>
                                    <p:animScale>
                                      <p:cBhvr>
                                        <p:cTn id="30" dur="83" decel="50000">
                                          <p:stCondLst>
                                            <p:cond delay="669"/>
                                          </p:stCondLst>
                                        </p:cTn>
                                        <p:tgtEl>
                                          <p:spTgt spid="9225"/>
                                        </p:tgtEl>
                                      </p:cBhvr>
                                      <p:to x="100000" y="100000"/>
                                    </p:animScale>
                                    <p:animScale>
                                      <p:cBhvr>
                                        <p:cTn id="31" dur="13">
                                          <p:stCondLst>
                                            <p:cond delay="821"/>
                                          </p:stCondLst>
                                        </p:cTn>
                                        <p:tgtEl>
                                          <p:spTgt spid="9225"/>
                                        </p:tgtEl>
                                      </p:cBhvr>
                                      <p:to x="100000" y="90000"/>
                                    </p:animScale>
                                    <p:animScale>
                                      <p:cBhvr>
                                        <p:cTn id="32" dur="83" decel="50000">
                                          <p:stCondLst>
                                            <p:cond delay="834"/>
                                          </p:stCondLst>
                                        </p:cTn>
                                        <p:tgtEl>
                                          <p:spTgt spid="9225"/>
                                        </p:tgtEl>
                                      </p:cBhvr>
                                      <p:to x="100000" y="100000"/>
                                    </p:animScale>
                                    <p:animScale>
                                      <p:cBhvr>
                                        <p:cTn id="33" dur="13">
                                          <p:stCondLst>
                                            <p:cond delay="904"/>
                                          </p:stCondLst>
                                        </p:cTn>
                                        <p:tgtEl>
                                          <p:spTgt spid="9225"/>
                                        </p:tgtEl>
                                      </p:cBhvr>
                                      <p:to x="100000" y="95000"/>
                                    </p:animScale>
                                    <p:animScale>
                                      <p:cBhvr>
                                        <p:cTn id="34" dur="83" decel="50000">
                                          <p:stCondLst>
                                            <p:cond delay="917"/>
                                          </p:stCondLst>
                                        </p:cTn>
                                        <p:tgtEl>
                                          <p:spTgt spid="9225"/>
                                        </p:tgtEl>
                                      </p:cBhvr>
                                      <p:to x="100000" y="100000"/>
                                    </p:animScale>
                                  </p:childTnLst>
                                </p:cTn>
                              </p:par>
                              <p:par>
                                <p:cTn id="35" presetID="9" presetClass="entr" presetSubtype="0" fill="hold" grpId="0" nodeType="withEffect">
                                  <p:stCondLst>
                                    <p:cond delay="0"/>
                                  </p:stCondLst>
                                  <p:childTnLst>
                                    <p:set>
                                      <p:cBhvr>
                                        <p:cTn id="36" dur="1" fill="hold">
                                          <p:stCondLst>
                                            <p:cond delay="0"/>
                                          </p:stCondLst>
                                        </p:cTn>
                                        <p:tgtEl>
                                          <p:spTgt spid="9234"/>
                                        </p:tgtEl>
                                        <p:attrNameLst>
                                          <p:attrName>style.visibility</p:attrName>
                                        </p:attrNameLst>
                                      </p:cBhvr>
                                      <p:to>
                                        <p:strVal val="visible"/>
                                      </p:to>
                                    </p:set>
                                    <p:animEffect transition="in" filter="dissolve">
                                      <p:cBhvr>
                                        <p:cTn id="37" dur="10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3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2310</TotalTime>
  <Words>1319</Words>
  <Application>Microsoft Office PowerPoint</Application>
  <PresentationFormat>On-screen Show (4:3)</PresentationFormat>
  <Paragraphs>216</Paragraphs>
  <Slides>29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Arial</vt:lpstr>
      <vt:lpstr>Calibri</vt:lpstr>
      <vt:lpstr>Constantia</vt:lpstr>
      <vt:lpstr>Wingdings 2</vt:lpstr>
      <vt:lpstr>Times New Roman</vt:lpstr>
      <vt:lpstr>Wingdings</vt:lpstr>
      <vt:lpstr>VNI-Times</vt:lpstr>
      <vt:lpstr>Gulim</vt:lpstr>
      <vt:lpstr>Flow</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265</cp:revision>
  <dcterms:created xsi:type="dcterms:W3CDTF">2009-12-23T06:14:31Z</dcterms:created>
  <dcterms:modified xsi:type="dcterms:W3CDTF">2022-01-25T05:29:28Z</dcterms:modified>
</cp:coreProperties>
</file>