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4" r:id="rId2"/>
    <p:sldId id="289" r:id="rId3"/>
    <p:sldId id="257" r:id="rId4"/>
    <p:sldId id="276" r:id="rId5"/>
    <p:sldId id="258" r:id="rId6"/>
    <p:sldId id="273" r:id="rId7"/>
    <p:sldId id="260" r:id="rId8"/>
    <p:sldId id="290" r:id="rId9"/>
    <p:sldId id="277" r:id="rId10"/>
    <p:sldId id="261" r:id="rId11"/>
    <p:sldId id="262" r:id="rId12"/>
    <p:sldId id="291" r:id="rId13"/>
    <p:sldId id="27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442" y="67"/>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8/2/2021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26926"/>
            <a:ext cx="8130212"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Discuss and make a list of four things that you think children should and shouldn’t do at Tet.</a:t>
            </a:r>
          </a:p>
        </p:txBody>
      </p:sp>
      <p:grpSp>
        <p:nvGrpSpPr>
          <p:cNvPr id="25" name="Group 24"/>
          <p:cNvGrpSpPr/>
          <p:nvPr/>
        </p:nvGrpSpPr>
        <p:grpSpPr>
          <a:xfrm>
            <a:off x="-28757" y="1184132"/>
            <a:ext cx="9022673" cy="5842611"/>
            <a:chOff x="193701" y="1590291"/>
            <a:chExt cx="8653859" cy="5137079"/>
          </a:xfrm>
        </p:grpSpPr>
        <p:sp>
          <p:nvSpPr>
            <p:cNvPr id="26" name="Rounded Rectangle 25"/>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270116" y="2082377"/>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2759797"/>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291894"/>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427258"/>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4959204"/>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5491301"/>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7892143"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a16="http://schemas.microsoft.com/office/drawing/2014/main" id="{BC3FF668-7F80-4BB3-9FAB-7293218FD9E8}"/>
              </a:ext>
            </a:extLst>
          </p:cNvPr>
          <p:cNvGrpSpPr/>
          <p:nvPr/>
        </p:nvGrpSpPr>
        <p:grpSpPr>
          <a:xfrm>
            <a:off x="2518065"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a16="http://schemas.microsoft.com/office/drawing/2014/main" id="{369ED09C-608A-425F-810E-5503C3A00CEE}"/>
              </a:ext>
            </a:extLst>
          </p:cNvPr>
          <p:cNvGrpSpPr/>
          <p:nvPr/>
        </p:nvGrpSpPr>
        <p:grpSpPr>
          <a:xfrm>
            <a:off x="1721427"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a16="http://schemas.microsoft.com/office/drawing/2014/main" id="{5A86B9C6-709B-4E15-B33D-BB2A4D736014}"/>
              </a:ext>
            </a:extLst>
          </p:cNvPr>
          <p:cNvGrpSpPr/>
          <p:nvPr/>
        </p:nvGrpSpPr>
        <p:grpSpPr>
          <a:xfrm>
            <a:off x="2507674"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a16="http://schemas.microsoft.com/office/drawing/2014/main" id="{0AE480B8-7DDA-4D76-A3BB-7FD02FCF3088}"/>
              </a:ext>
            </a:extLst>
          </p:cNvPr>
          <p:cNvGrpSpPr/>
          <p:nvPr/>
        </p:nvGrpSpPr>
        <p:grpSpPr>
          <a:xfrm>
            <a:off x="2043545"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8465270"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7068"/>
            <a:ext cx="8533559" cy="28042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982"/>
            <a:ext cx="7252855" cy="40521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35212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4" y="5550973"/>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862" y="5585538"/>
            <a:ext cx="375944" cy="386788"/>
          </a:xfrm>
          <a:prstGeom prst="rect">
            <a:avLst/>
          </a:prstGeom>
        </p:spPr>
      </p:pic>
      <p:sp>
        <p:nvSpPr>
          <p:cNvPr id="13" name="TextBox 12"/>
          <p:cNvSpPr txBox="1"/>
          <p:nvPr/>
        </p:nvSpPr>
        <p:spPr>
          <a:xfrm>
            <a:off x="750195" y="3964787"/>
            <a:ext cx="3738677"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Nguyen is writing to his penfriend Tom about how his family prepares for Tet. 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the things you hear. </a:t>
            </a:r>
          </a:p>
        </p:txBody>
      </p:sp>
      <p:sp>
        <p:nvSpPr>
          <p:cNvPr id="14" name="TextBox 13"/>
          <p:cNvSpPr txBox="1"/>
          <p:nvPr/>
        </p:nvSpPr>
        <p:spPr>
          <a:xfrm>
            <a:off x="750195" y="5539238"/>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answer the questions in one or two words.</a:t>
            </a:r>
          </a:p>
        </p:txBody>
      </p:sp>
      <p:sp>
        <p:nvSpPr>
          <p:cNvPr id="15" name="TextBox 14"/>
          <p:cNvSpPr txBox="1"/>
          <p:nvPr/>
        </p:nvSpPr>
        <p:spPr>
          <a:xfrm>
            <a:off x="5123804" y="5539238"/>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Complete the email, using your ideas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make a list of four things that you think children should and shouldn’t do at Tet.</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9629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38335"/>
            <a:ext cx="7783288" cy="1200329"/>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Nguyen is writing to his penfriend Tom about how his family prepares for Tet. Listen and tick (</a:t>
            </a:r>
            <a:r>
              <a:rPr lang="en-US" sz="2400" b="1">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a:effectLst>
                  <a:glow rad="88900">
                    <a:schemeClr val="bg1"/>
                  </a:glow>
                </a:effectLst>
                <a:latin typeface="Arial" panose="020B0604020202020204" pitchFamily="34" charset="0"/>
                <a:cs typeface="Arial" panose="020B0604020202020204" pitchFamily="34" charset="0"/>
              </a:rPr>
              <a:t>) the things you hear. </a:t>
            </a:r>
          </a:p>
        </p:txBody>
      </p:sp>
      <p:sp>
        <p:nvSpPr>
          <p:cNvPr id="9" name="TextBox 8"/>
          <p:cNvSpPr txBox="1"/>
          <p:nvPr/>
        </p:nvSpPr>
        <p:spPr>
          <a:xfrm>
            <a:off x="2110086" y="1876156"/>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1855132"/>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594830"/>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573806"/>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362475"/>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353822"/>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4155339"/>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4146686"/>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4859334"/>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4859334"/>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176645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542531"/>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332218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41466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4926338"/>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571982"/>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571982"/>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6389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226AF7-D9D5-4223-BA2A-F72B07E06CF2}"/>
              </a:ext>
            </a:extLst>
          </p:cNvPr>
          <p:cNvSpPr txBox="1"/>
          <p:nvPr/>
        </p:nvSpPr>
        <p:spPr>
          <a:xfrm>
            <a:off x="6161767" y="175391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1" name="TextBox 30">
            <a:extLst>
              <a:ext uri="{FF2B5EF4-FFF2-40B4-BE49-F238E27FC236}">
                <a16:creationId xmlns:a16="http://schemas.microsoft.com/office/drawing/2014/main" id="{BAB772A9-DCD8-479D-BF71-7BB285B73CE4}"/>
              </a:ext>
            </a:extLst>
          </p:cNvPr>
          <p:cNvSpPr txBox="1"/>
          <p:nvPr/>
        </p:nvSpPr>
        <p:spPr>
          <a:xfrm>
            <a:off x="6140940" y="253327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2" name="TextBox 31">
            <a:extLst>
              <a:ext uri="{FF2B5EF4-FFF2-40B4-BE49-F238E27FC236}">
                <a16:creationId xmlns:a16="http://schemas.microsoft.com/office/drawing/2014/main" id="{85DC5729-E641-4D76-83A7-83AA0DC7F049}"/>
              </a:ext>
            </a:extLst>
          </p:cNvPr>
          <p:cNvSpPr txBox="1"/>
          <p:nvPr/>
        </p:nvSpPr>
        <p:spPr>
          <a:xfrm>
            <a:off x="6161766" y="332233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3" name="TextBox 32">
            <a:extLst>
              <a:ext uri="{FF2B5EF4-FFF2-40B4-BE49-F238E27FC236}">
                <a16:creationId xmlns:a16="http://schemas.microsoft.com/office/drawing/2014/main" id="{37B657C0-E712-4F74-9A02-400A746505B2}"/>
              </a:ext>
            </a:extLst>
          </p:cNvPr>
          <p:cNvSpPr txBox="1"/>
          <p:nvPr/>
        </p:nvSpPr>
        <p:spPr>
          <a:xfrm>
            <a:off x="6140940" y="492633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4" name="Rounded Rectangle 3">
            <a:hlinkClick r:id="rId6" action="ppaction://hlinksldjump"/>
            <a:extLst>
              <a:ext uri="{FF2B5EF4-FFF2-40B4-BE49-F238E27FC236}">
                <a16:creationId xmlns:a16="http://schemas.microsoft.com/office/drawing/2014/main" id="{B8ED3657-A70B-4DC7-BCA9-A21D9145B6D5}"/>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pic>
        <p:nvPicPr>
          <p:cNvPr id="3" name="Bản sao của B1_42">
            <a:hlinkClick r:id="" action="ppaction://media"/>
            <a:extLst>
              <a:ext uri="{FF2B5EF4-FFF2-40B4-BE49-F238E27FC236}">
                <a16:creationId xmlns:a16="http://schemas.microsoft.com/office/drawing/2014/main" id="{C36A5AD1-1273-41D6-AF65-70973BD4F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8802" y="762197"/>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20"/>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62345"/>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answer the questions in one or two words.</a:t>
            </a:r>
          </a:p>
        </p:txBody>
      </p:sp>
      <p:grpSp>
        <p:nvGrpSpPr>
          <p:cNvPr id="6" name="Group 5"/>
          <p:cNvGrpSpPr/>
          <p:nvPr/>
        </p:nvGrpSpPr>
        <p:grpSpPr>
          <a:xfrm>
            <a:off x="-28757" y="1101008"/>
            <a:ext cx="9022673" cy="5569089"/>
            <a:chOff x="193701" y="1590291"/>
            <a:chExt cx="8653859" cy="5137079"/>
          </a:xfrm>
        </p:grpSpPr>
        <p:sp>
          <p:nvSpPr>
            <p:cNvPr id="9" name="Rounded Rectangle 8"/>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806175" y="1390235"/>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a:t>What do they throw away before Tet?</a:t>
              </a:r>
              <a:endParaRPr lang="en-US" sz="2400" i="1"/>
            </a:p>
          </p:txBody>
        </p:sp>
      </p:grpSp>
      <p:grpSp>
        <p:nvGrpSpPr>
          <p:cNvPr id="15" name="Group 14"/>
          <p:cNvGrpSpPr/>
          <p:nvPr/>
        </p:nvGrpSpPr>
        <p:grpSpPr>
          <a:xfrm>
            <a:off x="806175" y="2387254"/>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a:t>What do they clean and decorate?</a:t>
              </a:r>
              <a:endParaRPr lang="en-US" sz="2400" dirty="0"/>
            </a:p>
          </p:txBody>
        </p:sp>
      </p:grpSp>
      <p:grpSp>
        <p:nvGrpSpPr>
          <p:cNvPr id="19" name="Group 18"/>
          <p:cNvGrpSpPr/>
          <p:nvPr/>
        </p:nvGrpSpPr>
        <p:grpSpPr>
          <a:xfrm>
            <a:off x="806175" y="3375620"/>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a:t>What colour are the envelopes?</a:t>
              </a:r>
            </a:p>
          </p:txBody>
        </p:sp>
      </p:grpSp>
      <p:grpSp>
        <p:nvGrpSpPr>
          <p:cNvPr id="22" name="Group 21"/>
          <p:cNvGrpSpPr/>
          <p:nvPr/>
        </p:nvGrpSpPr>
        <p:grpSpPr>
          <a:xfrm>
            <a:off x="806175" y="4363986"/>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a:t>Who cooks </a:t>
              </a:r>
              <a:r>
                <a:rPr lang="en-US" sz="2400" i="1"/>
                <a:t>banh chung</a:t>
              </a:r>
              <a:r>
                <a:rPr lang="en-US" sz="2400"/>
                <a:t>?</a:t>
              </a:r>
            </a:p>
          </p:txBody>
        </p:sp>
      </p:grpSp>
      <p:cxnSp>
        <p:nvCxnSpPr>
          <p:cNvPr id="25" name="Straight Connector 24"/>
          <p:cNvCxnSpPr/>
          <p:nvPr/>
        </p:nvCxnSpPr>
        <p:spPr>
          <a:xfrm flipV="1">
            <a:off x="1404303" y="22284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2952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30285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20340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09384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19493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14362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078462"/>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466589"/>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a:t>What shouldn’t they break?</a:t>
              </a:r>
            </a:p>
          </p:txBody>
        </p:sp>
      </p:grpSp>
      <p:cxnSp>
        <p:nvCxnSpPr>
          <p:cNvPr id="36" name="Straight Connector 35"/>
          <p:cNvCxnSpPr/>
          <p:nvPr/>
        </p:nvCxnSpPr>
        <p:spPr>
          <a:xfrm flipV="1">
            <a:off x="1408234" y="630600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18106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9634" y="506692"/>
            <a:ext cx="487363" cy="487363"/>
          </a:xfrm>
          <a:prstGeom prst="rect">
            <a:avLst/>
          </a:prstGeom>
        </p:spPr>
      </p:pic>
      <p:sp>
        <p:nvSpPr>
          <p:cNvPr id="5" name="TextBox 4">
            <a:extLst>
              <a:ext uri="{FF2B5EF4-FFF2-40B4-BE49-F238E27FC236}">
                <a16:creationId xmlns:a16="http://schemas.microsoft.com/office/drawing/2014/main" id="{3C1889FB-73CE-482A-93BD-ABF6A0449F6F}"/>
              </a:ext>
            </a:extLst>
          </p:cNvPr>
          <p:cNvSpPr txBox="1"/>
          <p:nvPr/>
        </p:nvSpPr>
        <p:spPr>
          <a:xfrm>
            <a:off x="1280811" y="1861732"/>
            <a:ext cx="1527982" cy="461665"/>
          </a:xfrm>
          <a:prstGeom prst="rect">
            <a:avLst/>
          </a:prstGeom>
          <a:noFill/>
        </p:spPr>
        <p:txBody>
          <a:bodyPr wrap="none" rtlCol="0">
            <a:spAutoFit/>
          </a:bodyPr>
          <a:lstStyle/>
          <a:p>
            <a:r>
              <a:rPr lang="en-US" sz="2400" dirty="0">
                <a:solidFill>
                  <a:srgbClr val="00B050"/>
                </a:solidFill>
              </a:rPr>
              <a:t>Old things.</a:t>
            </a:r>
          </a:p>
        </p:txBody>
      </p:sp>
      <p:sp>
        <p:nvSpPr>
          <p:cNvPr id="38" name="TextBox 37">
            <a:extLst>
              <a:ext uri="{FF2B5EF4-FFF2-40B4-BE49-F238E27FC236}">
                <a16:creationId xmlns:a16="http://schemas.microsoft.com/office/drawing/2014/main" id="{403A59C9-EBFE-4E44-A7A0-C124D428E6A4}"/>
              </a:ext>
            </a:extLst>
          </p:cNvPr>
          <p:cNvSpPr txBox="1"/>
          <p:nvPr/>
        </p:nvSpPr>
        <p:spPr>
          <a:xfrm>
            <a:off x="1280811" y="2954083"/>
            <a:ext cx="2040943" cy="461665"/>
          </a:xfrm>
          <a:prstGeom prst="rect">
            <a:avLst/>
          </a:prstGeom>
          <a:noFill/>
        </p:spPr>
        <p:txBody>
          <a:bodyPr wrap="none" rtlCol="0">
            <a:spAutoFit/>
          </a:bodyPr>
          <a:lstStyle/>
          <a:p>
            <a:r>
              <a:rPr lang="en-US" sz="2400" dirty="0">
                <a:solidFill>
                  <a:srgbClr val="00B050"/>
                </a:solidFill>
              </a:rPr>
              <a:t>(Their) houses.</a:t>
            </a:r>
          </a:p>
        </p:txBody>
      </p:sp>
      <p:sp>
        <p:nvSpPr>
          <p:cNvPr id="39" name="TextBox 38">
            <a:extLst>
              <a:ext uri="{FF2B5EF4-FFF2-40B4-BE49-F238E27FC236}">
                <a16:creationId xmlns:a16="http://schemas.microsoft.com/office/drawing/2014/main" id="{D35028C5-E03B-4B71-B6A8-5F66E11E76F3}"/>
              </a:ext>
            </a:extLst>
          </p:cNvPr>
          <p:cNvSpPr txBox="1"/>
          <p:nvPr/>
        </p:nvSpPr>
        <p:spPr>
          <a:xfrm>
            <a:off x="1290047" y="3914096"/>
            <a:ext cx="738728" cy="461665"/>
          </a:xfrm>
          <a:prstGeom prst="rect">
            <a:avLst/>
          </a:prstGeom>
          <a:noFill/>
        </p:spPr>
        <p:txBody>
          <a:bodyPr wrap="none" rtlCol="0">
            <a:spAutoFit/>
          </a:bodyPr>
          <a:lstStyle/>
          <a:p>
            <a:r>
              <a:rPr lang="en-US" sz="2400" dirty="0">
                <a:solidFill>
                  <a:srgbClr val="00B050"/>
                </a:solidFill>
              </a:rPr>
              <a:t>Red.</a:t>
            </a:r>
          </a:p>
        </p:txBody>
      </p:sp>
      <p:sp>
        <p:nvSpPr>
          <p:cNvPr id="41" name="TextBox 40">
            <a:extLst>
              <a:ext uri="{FF2B5EF4-FFF2-40B4-BE49-F238E27FC236}">
                <a16:creationId xmlns:a16="http://schemas.microsoft.com/office/drawing/2014/main" id="{1E828AE3-0A12-43BF-880A-4C870628E2F1}"/>
              </a:ext>
            </a:extLst>
          </p:cNvPr>
          <p:cNvSpPr txBox="1"/>
          <p:nvPr/>
        </p:nvSpPr>
        <p:spPr>
          <a:xfrm>
            <a:off x="1277284" y="4828285"/>
            <a:ext cx="1627561" cy="461665"/>
          </a:xfrm>
          <a:prstGeom prst="rect">
            <a:avLst/>
          </a:prstGeom>
          <a:noFill/>
        </p:spPr>
        <p:txBody>
          <a:bodyPr wrap="none" rtlCol="0">
            <a:spAutoFit/>
          </a:bodyPr>
          <a:lstStyle/>
          <a:p>
            <a:r>
              <a:rPr lang="en-US" sz="2400" dirty="0">
                <a:solidFill>
                  <a:srgbClr val="00B050"/>
                </a:solidFill>
              </a:rPr>
              <a:t>(His) father.</a:t>
            </a:r>
          </a:p>
        </p:txBody>
      </p:sp>
      <p:sp>
        <p:nvSpPr>
          <p:cNvPr id="42" name="TextBox 41">
            <a:extLst>
              <a:ext uri="{FF2B5EF4-FFF2-40B4-BE49-F238E27FC236}">
                <a16:creationId xmlns:a16="http://schemas.microsoft.com/office/drawing/2014/main" id="{73E488EC-EAC7-481A-8E58-C3A027437C1C}"/>
              </a:ext>
            </a:extLst>
          </p:cNvPr>
          <p:cNvSpPr txBox="1"/>
          <p:nvPr/>
        </p:nvSpPr>
        <p:spPr>
          <a:xfrm>
            <a:off x="1279352" y="5928254"/>
            <a:ext cx="1377878" cy="461665"/>
          </a:xfrm>
          <a:prstGeom prst="rect">
            <a:avLst/>
          </a:prstGeom>
          <a:noFill/>
        </p:spPr>
        <p:txBody>
          <a:bodyPr wrap="none" rtlCol="0">
            <a:spAutoFit/>
          </a:bodyPr>
          <a:lstStyle/>
          <a:p>
            <a:r>
              <a:rPr lang="en-US" sz="2400" dirty="0">
                <a:solidFill>
                  <a:srgbClr val="00B050"/>
                </a:solidFill>
              </a:rPr>
              <a:t>Anything.</a:t>
            </a:r>
          </a:p>
        </p:txBody>
      </p:sp>
      <p:sp>
        <p:nvSpPr>
          <p:cNvPr id="44" name="Rounded Rectangle 3">
            <a:hlinkClick r:id="rId7" action="ppaction://hlinksldjump"/>
            <a:extLst>
              <a:ext uri="{FF2B5EF4-FFF2-40B4-BE49-F238E27FC236}">
                <a16:creationId xmlns:a16="http://schemas.microsoft.com/office/drawing/2014/main" id="{08313165-EB38-4E5C-BD03-DF4D78190C16}"/>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41"/>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10371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1545</TotalTime>
  <Words>604</Words>
  <Application>Microsoft Office PowerPoint</Application>
  <PresentationFormat>On-screen Show (4:3)</PresentationFormat>
  <Paragraphs>86</Paragraphs>
  <Slides>13</Slides>
  <Notes>0</Notes>
  <HiddenSlides>2</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107</cp:revision>
  <dcterms:created xsi:type="dcterms:W3CDTF">2020-12-09T02:04:09Z</dcterms:created>
  <dcterms:modified xsi:type="dcterms:W3CDTF">2021-08-02T07:27:02Z</dcterms:modified>
</cp:coreProperties>
</file>