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40"/>
  </p:notesMasterIdLst>
  <p:sldIdLst>
    <p:sldId id="284" r:id="rId2"/>
    <p:sldId id="310" r:id="rId3"/>
    <p:sldId id="308" r:id="rId4"/>
    <p:sldId id="311" r:id="rId5"/>
    <p:sldId id="312" r:id="rId6"/>
    <p:sldId id="289" r:id="rId7"/>
    <p:sldId id="309" r:id="rId8"/>
    <p:sldId id="304" r:id="rId9"/>
    <p:sldId id="307" r:id="rId10"/>
    <p:sldId id="291" r:id="rId11"/>
    <p:sldId id="306" r:id="rId12"/>
    <p:sldId id="293" r:id="rId13"/>
    <p:sldId id="313" r:id="rId14"/>
    <p:sldId id="294" r:id="rId15"/>
    <p:sldId id="315" r:id="rId16"/>
    <p:sldId id="295" r:id="rId17"/>
    <p:sldId id="318" r:id="rId18"/>
    <p:sldId id="316" r:id="rId19"/>
    <p:sldId id="317" r:id="rId20"/>
    <p:sldId id="319" r:id="rId21"/>
    <p:sldId id="320" r:id="rId22"/>
    <p:sldId id="321" r:id="rId23"/>
    <p:sldId id="301" r:id="rId24"/>
    <p:sldId id="322" r:id="rId25"/>
    <p:sldId id="332" r:id="rId26"/>
    <p:sldId id="324" r:id="rId27"/>
    <p:sldId id="325" r:id="rId28"/>
    <p:sldId id="326" r:id="rId29"/>
    <p:sldId id="327" r:id="rId30"/>
    <p:sldId id="328" r:id="rId31"/>
    <p:sldId id="335" r:id="rId32"/>
    <p:sldId id="329" r:id="rId33"/>
    <p:sldId id="336" r:id="rId34"/>
    <p:sldId id="330" r:id="rId35"/>
    <p:sldId id="334" r:id="rId36"/>
    <p:sldId id="298" r:id="rId37"/>
    <p:sldId id="299" r:id="rId38"/>
    <p:sldId id="300" r:id="rId39"/>
  </p:sldIdLst>
  <p:sldSz cx="12192000" cy="6858000"/>
  <p:notesSz cx="6858000" cy="9144000"/>
  <p:embeddedFontLst>
    <p:embeddedFont>
      <p:font typeface="宋体" panose="02010600030101010101" pitchFamily="2" charset="-122"/>
      <p:regular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  <p:embeddedFont>
      <p:font typeface="Cambria" panose="02040503050406030204" pitchFamily="18" charset="0"/>
      <p:regular r:id="rId49"/>
      <p:bold r:id="rId50"/>
      <p:italic r:id="rId51"/>
      <p:boldItalic r:id="rId52"/>
    </p:embeddedFont>
    <p:embeddedFont>
      <p:font typeface=".VnTime" panose="020B7200000000000000" pitchFamily="34" charset="0"/>
      <p:regular r:id="rId53"/>
      <p:bold r:id="rId54"/>
      <p:italic r:id="rId55"/>
      <p:boldItalic r:id="rId56"/>
    </p:embeddedFont>
  </p:embeddedFontLst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FF6600"/>
    <a:srgbClr val="CC00FF"/>
    <a:srgbClr val="00FF00"/>
    <a:srgbClr val="FF00FF"/>
    <a:srgbClr val="CCFF99"/>
    <a:srgbClr val="8D410D"/>
    <a:srgbClr val="96571E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88" d="100"/>
          <a:sy n="88" d="100"/>
        </p:scale>
        <p:origin x="259" y="53"/>
      </p:cViewPr>
      <p:guideLst>
        <p:guide orient="horz" pos="211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13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36102C-EDD0-41F8-AAB2-AEB1BBF25A13}" type="slidenum">
              <a:rPr lang="en-US" smtClean="0">
                <a:latin typeface=".VnTime" pitchFamily="34" charset="0"/>
              </a:rPr>
              <a:t>1</a:t>
            </a:fld>
            <a:endParaRPr lang="en-US" smtClean="0">
              <a:latin typeface=".VnTime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043C6-F6B7-4D3F-B3B9-E9E8F74DC5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83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01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34F2B07-BEB8-41B5-B340-CAF02309C18C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en-US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26" Type="http://schemas.openxmlformats.org/officeDocument/2006/relationships/slide" Target="slide30.xml"/><Relationship Id="rId39" Type="http://schemas.openxmlformats.org/officeDocument/2006/relationships/slide" Target="slide35.xml"/><Relationship Id="rId21" Type="http://schemas.openxmlformats.org/officeDocument/2006/relationships/image" Target="../media/image33.png"/><Relationship Id="rId34" Type="http://schemas.openxmlformats.org/officeDocument/2006/relationships/image" Target="../media/image42.jpeg"/><Relationship Id="rId7" Type="http://schemas.openxmlformats.org/officeDocument/2006/relationships/image" Target="../media/image22.GIF"/><Relationship Id="rId12" Type="http://schemas.openxmlformats.org/officeDocument/2006/relationships/slide" Target="slide1.xml"/><Relationship Id="rId17" Type="http://schemas.openxmlformats.org/officeDocument/2006/relationships/slide" Target="slide32.xml"/><Relationship Id="rId25" Type="http://schemas.openxmlformats.org/officeDocument/2006/relationships/image" Target="../media/image36.png"/><Relationship Id="rId33" Type="http://schemas.openxmlformats.org/officeDocument/2006/relationships/image" Target="../media/image41.png"/><Relationship Id="rId38" Type="http://schemas.openxmlformats.org/officeDocument/2006/relationships/image" Target="../media/image44.jpeg"/><Relationship Id="rId2" Type="http://schemas.openxmlformats.org/officeDocument/2006/relationships/audio" Target="../media/media2.wma"/><Relationship Id="rId16" Type="http://schemas.openxmlformats.org/officeDocument/2006/relationships/image" Target="../media/image30.png"/><Relationship Id="rId20" Type="http://schemas.openxmlformats.org/officeDocument/2006/relationships/slide" Target="slide29.xml"/><Relationship Id="rId29" Type="http://schemas.openxmlformats.org/officeDocument/2006/relationships/slide" Target="slide27.xml"/><Relationship Id="rId1" Type="http://schemas.microsoft.com/office/2007/relationships/media" Target="../media/media2.wma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24" Type="http://schemas.openxmlformats.org/officeDocument/2006/relationships/image" Target="../media/image35.png"/><Relationship Id="rId32" Type="http://schemas.openxmlformats.org/officeDocument/2006/relationships/slide" Target="slide26.xml"/><Relationship Id="rId37" Type="http://schemas.openxmlformats.org/officeDocument/2006/relationships/slide" Target="slide34.xml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23" Type="http://schemas.openxmlformats.org/officeDocument/2006/relationships/slide" Target="slide28.xml"/><Relationship Id="rId28" Type="http://schemas.openxmlformats.org/officeDocument/2006/relationships/image" Target="../media/image38.png"/><Relationship Id="rId36" Type="http://schemas.openxmlformats.org/officeDocument/2006/relationships/image" Target="../media/image43.png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31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24.GIF"/><Relationship Id="rId14" Type="http://schemas.openxmlformats.org/officeDocument/2006/relationships/image" Target="../media/image28.png"/><Relationship Id="rId22" Type="http://schemas.openxmlformats.org/officeDocument/2006/relationships/image" Target="../media/image34.png"/><Relationship Id="rId27" Type="http://schemas.openxmlformats.org/officeDocument/2006/relationships/image" Target="../media/image37.png"/><Relationship Id="rId30" Type="http://schemas.openxmlformats.org/officeDocument/2006/relationships/image" Target="../media/image39.png"/><Relationship Id="rId35" Type="http://schemas.openxmlformats.org/officeDocument/2006/relationships/slide" Target="slide33.xml"/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2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5.png"/><Relationship Id="rId11" Type="http://schemas.openxmlformats.org/officeDocument/2006/relationships/slide" Target="slide25.xml"/><Relationship Id="rId5" Type="http://schemas.openxmlformats.org/officeDocument/2006/relationships/audio" Target="../media/audio2.wav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3.png"/><Relationship Id="rId18" Type="http://schemas.openxmlformats.org/officeDocument/2006/relationships/slide" Target="slide25.xml"/><Relationship Id="rId3" Type="http://schemas.openxmlformats.org/officeDocument/2006/relationships/audio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52.png"/><Relationship Id="rId17" Type="http://schemas.openxmlformats.org/officeDocument/2006/relationships/image" Target="../media/image45.png"/><Relationship Id="rId2" Type="http://schemas.microsoft.com/office/2007/relationships/media" Target="../media/media3.wav"/><Relationship Id="rId16" Type="http://schemas.openxmlformats.org/officeDocument/2006/relationships/image" Target="../media/image55.gif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8.xml"/><Relationship Id="rId9" Type="http://schemas.openxmlformats.org/officeDocument/2006/relationships/audio" Target="../media/audio4.wav"/><Relationship Id="rId1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25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audio" Target="../media/audio5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85005" y="284940"/>
            <a:ext cx="12691533" cy="903304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121900" tIns="60950" rIns="121900" bIns="60950">
            <a:spAutoFit/>
          </a:bodyPr>
          <a:lstStyle/>
          <a:p>
            <a:pPr algn="ctr">
              <a:defRPr/>
            </a:pPr>
            <a:r>
              <a:rPr lang="en-US" altLang="en-US" sz="253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altLang="en-US" sz="25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VÀ ĐÀO TẠO HUYỆN ĐẠI LỘC         </a:t>
            </a:r>
            <a:r>
              <a:rPr lang="vi-VN" altLang="en-US" sz="25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altLang="en-US" sz="25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5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altLang="en-US" sz="253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</a:t>
            </a:r>
            <a:endParaRPr lang="en-US" altLang="en-US" sz="253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81694" y="2239471"/>
            <a:ext cx="11040532" cy="406109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lIns="121900" tIns="60950" rIns="121900" bIns="60950">
            <a:spAutoFit/>
          </a:bodyPr>
          <a:lstStyle/>
          <a:p>
            <a:pPr algn="ctr">
              <a:defRPr/>
            </a:pPr>
            <a:r>
              <a:rPr lang="en-US" altLang="en-US" sz="4265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</a:t>
            </a:r>
          </a:p>
          <a:p>
            <a:pPr algn="ctr">
              <a:defRPr/>
            </a:pPr>
            <a:r>
              <a:rPr lang="en-US" altLang="en-US" sz="4265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THĂM LỚP</a:t>
            </a:r>
          </a:p>
          <a:p>
            <a:pPr algn="ctr">
              <a:defRPr/>
            </a:pPr>
            <a:endParaRPr lang="en-US" altLang="en-US" sz="4265" dirty="0">
              <a:ln w="18415" cmpd="sng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altLang="en-US" sz="4265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4265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7/</a:t>
            </a:r>
          </a:p>
          <a:p>
            <a:pPr algn="ctr">
              <a:defRPr/>
            </a:pPr>
            <a:r>
              <a:rPr lang="en-US" altLang="en-US" sz="4265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Huỳnh Thị Kim Mai</a:t>
            </a:r>
            <a:endParaRPr lang="vi-VN" altLang="en-US" sz="4265" dirty="0">
              <a:ln w="18415" cmpd="sng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916517" y="6002119"/>
            <a:ext cx="11275483" cy="7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0" tIns="60950" rIns="121900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265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GIÁO VIÊN:HUỲNH THỊ KIM MAI</a:t>
            </a:r>
            <a:endParaRPr lang="en-US" sz="4265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35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0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ading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9" y="37681"/>
            <a:ext cx="3759200" cy="361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ading..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5600" y="0"/>
            <a:ext cx="33528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ading...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6256"/>
            <a:ext cx="3962400" cy="35913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468287"/>
              </p:ext>
            </p:extLst>
          </p:nvPr>
        </p:nvGraphicFramePr>
        <p:xfrm>
          <a:off x="3016249" y="3843241"/>
          <a:ext cx="8839200" cy="2998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5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0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3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0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2531">
                <a:tc gridSpan="2">
                  <a:txBody>
                    <a:bodyPr/>
                    <a:lstStyle/>
                    <a:p>
                      <a:pPr algn="l"/>
                      <a:r>
                        <a:rPr lang="vi-VN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3735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735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35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735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35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3735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123">
                <a:tc rowSpan="2">
                  <a:txBody>
                    <a:bodyPr/>
                    <a:lstStyle/>
                    <a:p>
                      <a:endParaRPr lang="vi-VN" sz="1865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865" b="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vi-VN" sz="32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</a:t>
                      </a:r>
                      <a:r>
                        <a:rPr lang="en-US" sz="32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ực</a:t>
                      </a:r>
                      <a:r>
                        <a:rPr lang="en-US" sz="32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 hợp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6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6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6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6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767"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vi-VN" sz="32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en-US" sz="32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ộng</a:t>
                      </a:r>
                      <a:r>
                        <a:rPr lang="en-US" sz="32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endPara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6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6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1449" y="3886200"/>
            <a:ext cx="284480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5" b="1" dirty="0" smtClean="0">
                <a:solidFill>
                  <a:srgbClr val="FF0000"/>
                </a:solidFill>
              </a:rPr>
              <a:t>Thảo luận </a:t>
            </a:r>
          </a:p>
          <a:p>
            <a:r>
              <a:rPr lang="en-US" sz="4265" b="1" dirty="0">
                <a:solidFill>
                  <a:srgbClr val="FF0000"/>
                </a:solidFill>
              </a:rPr>
              <a:t>n</a:t>
            </a:r>
            <a:r>
              <a:rPr lang="vi-VN" sz="4265" b="1" dirty="0" smtClean="0">
                <a:solidFill>
                  <a:srgbClr val="FF0000"/>
                </a:solidFill>
              </a:rPr>
              <a:t>hóm</a:t>
            </a:r>
            <a:r>
              <a:rPr lang="en-US" sz="4265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sz="4265" b="1" dirty="0">
                <a:solidFill>
                  <a:srgbClr val="FF0000"/>
                </a:solidFill>
              </a:rPr>
              <a:t> </a:t>
            </a:r>
            <a:r>
              <a:rPr lang="en-US" sz="4265" b="1" dirty="0" smtClean="0">
                <a:solidFill>
                  <a:srgbClr val="FF0000"/>
                </a:solidFill>
              </a:rPr>
              <a:t> 3 ph</a:t>
            </a:r>
            <a:r>
              <a:rPr lang="vi-VN" sz="4265" b="1" dirty="0" smtClean="0">
                <a:solidFill>
                  <a:srgbClr val="FF0000"/>
                </a:solidFill>
              </a:rPr>
              <a:t>út</a:t>
            </a:r>
            <a:endParaRPr lang="en-US" sz="4265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ading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9" y="37681"/>
            <a:ext cx="3759200" cy="361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ading..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5600" y="0"/>
            <a:ext cx="33528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ading...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6256"/>
            <a:ext cx="3962400" cy="35913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501577"/>
              </p:ext>
            </p:extLst>
          </p:nvPr>
        </p:nvGraphicFramePr>
        <p:xfrm>
          <a:off x="3016249" y="3843241"/>
          <a:ext cx="8839200" cy="2998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5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0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3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0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2531">
                <a:tc gridSpan="2">
                  <a:txBody>
                    <a:bodyPr/>
                    <a:lstStyle/>
                    <a:p>
                      <a:pPr algn="l"/>
                      <a:r>
                        <a:rPr lang="vi-VN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3735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735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35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735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35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3735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123">
                <a:tc rowSpan="2">
                  <a:txBody>
                    <a:bodyPr/>
                    <a:lstStyle/>
                    <a:p>
                      <a:endParaRPr lang="vi-VN" sz="1865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865" b="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vi-VN" sz="32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</a:t>
                      </a:r>
                      <a:r>
                        <a:rPr lang="en-US" sz="32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ực</a:t>
                      </a:r>
                      <a:r>
                        <a:rPr lang="en-US" sz="32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 hợp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6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6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6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6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767"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vi-VN" sz="32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en-US" sz="32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ộng</a:t>
                      </a:r>
                      <a:r>
                        <a:rPr lang="en-US" sz="32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endPara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6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65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1449" y="3886200"/>
            <a:ext cx="284480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5" b="1" dirty="0" smtClean="0">
                <a:solidFill>
                  <a:srgbClr val="FF0000"/>
                </a:solidFill>
              </a:rPr>
              <a:t>Thảo luận </a:t>
            </a:r>
          </a:p>
          <a:p>
            <a:r>
              <a:rPr lang="en-US" sz="4265" b="1" dirty="0">
                <a:solidFill>
                  <a:srgbClr val="FF0000"/>
                </a:solidFill>
              </a:rPr>
              <a:t>n</a:t>
            </a:r>
            <a:r>
              <a:rPr lang="vi-VN" sz="4265" b="1" dirty="0" smtClean="0">
                <a:solidFill>
                  <a:srgbClr val="FF0000"/>
                </a:solidFill>
              </a:rPr>
              <a:t>hóm</a:t>
            </a:r>
            <a:r>
              <a:rPr lang="en-US" sz="4265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sz="4265" b="1" dirty="0">
                <a:solidFill>
                  <a:srgbClr val="FF0000"/>
                </a:solidFill>
              </a:rPr>
              <a:t> </a:t>
            </a:r>
            <a:r>
              <a:rPr lang="en-US" sz="4265" b="1" dirty="0" smtClean="0">
                <a:solidFill>
                  <a:srgbClr val="FF0000"/>
                </a:solidFill>
              </a:rPr>
              <a:t> </a:t>
            </a:r>
            <a:endParaRPr lang="en-US" sz="4265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>
            <a:fillRect/>
          </a:stretch>
        </p:blipFill>
        <p:spPr>
          <a:xfrm>
            <a:off x="0" y="5034621"/>
            <a:ext cx="12192000" cy="187405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044807"/>
              </p:ext>
            </p:extLst>
          </p:nvPr>
        </p:nvGraphicFramePr>
        <p:xfrm>
          <a:off x="42041" y="330200"/>
          <a:ext cx="8128000" cy="5867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6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078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0198">
                <a:tc rowSpan="2">
                  <a:txBody>
                    <a:bodyPr/>
                    <a:lstStyle/>
                    <a:p>
                      <a:endParaRPr lang="vi-VN" sz="3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3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vi-VN" sz="32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en-US" sz="32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hực</a:t>
                      </a:r>
                      <a:r>
                        <a:rPr lang="en-US" sz="32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1943">
                <a:tc>
                  <a:txBody>
                    <a:bodyPr/>
                    <a:lstStyle/>
                    <a:p>
                      <a:endParaRPr lang="vi-VN" sz="3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vi-VN" sz="32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en-US" sz="32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ộng</a:t>
                      </a:r>
                      <a:r>
                        <a:rPr lang="en-US" sz="32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vi-VN" sz="3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endPara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19268" y="2412365"/>
            <a:ext cx="175202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CO</a:t>
            </a:r>
            <a:r>
              <a:rPr lang="vi-VN" sz="3200" b="1" baseline="-25000" dirty="0">
                <a:solidFill>
                  <a:srgbClr val="0070C0"/>
                </a:solidFill>
              </a:rPr>
              <a:t>2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7426" y="3848497"/>
            <a:ext cx="175202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O</a:t>
            </a:r>
            <a:r>
              <a:rPr lang="vi-VN" sz="3200" b="1" baseline="-25000" dirty="0" smtClean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4308" y="5284867"/>
            <a:ext cx="175202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O</a:t>
            </a:r>
            <a:r>
              <a:rPr lang="vi-VN" sz="3200" b="1" baseline="-25000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71218" y="5284867"/>
            <a:ext cx="175202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CO</a:t>
            </a:r>
            <a:r>
              <a:rPr lang="vi-VN" sz="3200" b="1" baseline="-25000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1218" y="3848735"/>
            <a:ext cx="175202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CO</a:t>
            </a:r>
            <a:r>
              <a:rPr lang="vi-VN" sz="3200" b="1" baseline="-25000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0765" y="2412365"/>
            <a:ext cx="175202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70C0"/>
                </a:solidFill>
              </a:rPr>
              <a:t>O</a:t>
            </a:r>
            <a:r>
              <a:rPr lang="vi-VN" sz="3200" b="1" baseline="-25000" dirty="0" smtClean="0">
                <a:solidFill>
                  <a:srgbClr val="0070C0"/>
                </a:solidFill>
              </a:rPr>
              <a:t>2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17" name="Picture 16" descr="loading..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6329" y="431800"/>
            <a:ext cx="3352800" cy="59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loading...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6329" y="431800"/>
            <a:ext cx="3825671" cy="59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loading...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94357" y="431800"/>
            <a:ext cx="3657600" cy="59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65760" y="110973"/>
            <a:ext cx="11219544" cy="107721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19: Bài 28: 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KHÍ Ở SINH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VẬT(3 tiết)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66" y="1478604"/>
            <a:ext cx="6369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solidFill>
                  <a:srgbClr val="C00000"/>
                </a:solidFill>
              </a:rPr>
              <a:t>I. Trao đổi khí ở sinh vật:</a:t>
            </a:r>
            <a:endParaRPr lang="en-US" sz="4000" b="1" u="sng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962" y="2145958"/>
            <a:ext cx="10896600" cy="19389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Trao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đổi khí là quá trình sinh vật lấy O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4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từ môi trường vào cơ thể,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thời thải ra môi trường khí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vi-VN" sz="4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hoặc O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6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TN 7_ TRAO ĐỔI KHÍ Ở SINH VẬT 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88" y="345193"/>
            <a:ext cx="11536818" cy="6000206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374524" y="3437333"/>
            <a:ext cx="3200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Môi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trường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ngoài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5742" r="65195" b="12013"/>
          <a:stretch/>
        </p:blipFill>
        <p:spPr>
          <a:xfrm>
            <a:off x="2273059" y="76200"/>
            <a:ext cx="31242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2" r="443" b="11749"/>
          <a:stretch/>
        </p:blipFill>
        <p:spPr>
          <a:xfrm>
            <a:off x="7107447" y="102971"/>
            <a:ext cx="3124200" cy="3434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9" r="18020" b="93310"/>
          <a:stretch/>
        </p:blipFill>
        <p:spPr>
          <a:xfrm>
            <a:off x="5417387" y="2363090"/>
            <a:ext cx="1690059" cy="4157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9" r="18020" b="93310"/>
          <a:stretch/>
        </p:blipFill>
        <p:spPr>
          <a:xfrm>
            <a:off x="5415949" y="238788"/>
            <a:ext cx="1672807" cy="411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5" t="40077" r="443" b="40341"/>
          <a:stretch/>
        </p:blipFill>
        <p:spPr>
          <a:xfrm>
            <a:off x="9299995" y="280020"/>
            <a:ext cx="914400" cy="76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5" t="40077" r="443" b="40341"/>
          <a:stretch/>
        </p:blipFill>
        <p:spPr>
          <a:xfrm>
            <a:off x="9703639" y="2595519"/>
            <a:ext cx="914400" cy="76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5" t="40077" r="443" b="40341"/>
          <a:stretch/>
        </p:blipFill>
        <p:spPr>
          <a:xfrm>
            <a:off x="10134600" y="1127992"/>
            <a:ext cx="914400" cy="76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9" r="18020" b="93310"/>
          <a:stretch/>
        </p:blipFill>
        <p:spPr>
          <a:xfrm>
            <a:off x="8733526" y="57713"/>
            <a:ext cx="1058174" cy="2602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9" r="18020" b="93310"/>
          <a:stretch/>
        </p:blipFill>
        <p:spPr>
          <a:xfrm>
            <a:off x="8974724" y="2400299"/>
            <a:ext cx="1058174" cy="26029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95515" y="3452244"/>
            <a:ext cx="2667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Cơ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thể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sinh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vật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14400" y="4933212"/>
            <a:ext cx="9905999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/>
              <a:t>C</a:t>
            </a:r>
            <a:r>
              <a:rPr lang="en-US" sz="3200" dirty="0" err="1" smtClean="0"/>
              <a:t>ác</a:t>
            </a:r>
            <a:r>
              <a:rPr lang="en-US" sz="3200" dirty="0" smtClean="0"/>
              <a:t> </a:t>
            </a:r>
            <a:r>
              <a:rPr lang="en-US" sz="3200" dirty="0" err="1" smtClean="0"/>
              <a:t>phân</a:t>
            </a:r>
            <a:r>
              <a:rPr lang="en-US" sz="3200" dirty="0" smtClean="0"/>
              <a:t> </a:t>
            </a:r>
            <a:r>
              <a:rPr lang="en-US" sz="3200" dirty="0" err="1" smtClean="0"/>
              <a:t>tử</a:t>
            </a:r>
            <a:r>
              <a:rPr lang="en-US" sz="3200" dirty="0" smtClean="0"/>
              <a:t> </a:t>
            </a:r>
            <a:r>
              <a:rPr lang="en-US" sz="3200" dirty="0" err="1" smtClean="0"/>
              <a:t>khí</a:t>
            </a:r>
            <a:r>
              <a:rPr lang="en-US" sz="3200" dirty="0" smtClean="0"/>
              <a:t> di </a:t>
            </a:r>
            <a:r>
              <a:rPr lang="en-US" sz="3200" dirty="0" err="1" smtClean="0"/>
              <a:t>chuyển</a:t>
            </a:r>
            <a:r>
              <a:rPr lang="en-US" sz="3200" dirty="0" smtClean="0"/>
              <a:t>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/>
              <a:t>nơi có................……………</a:t>
            </a:r>
            <a:r>
              <a:rPr lang="en-US" sz="3200" dirty="0" smtClean="0">
                <a:solidFill>
                  <a:schemeClr val="tx1"/>
                </a:solidFill>
              </a:rPr>
              <a:t>… </a:t>
            </a:r>
            <a:r>
              <a:rPr lang="en-US" sz="3200" dirty="0" smtClean="0"/>
              <a:t>đến nơi có ……….......</a:t>
            </a:r>
            <a:r>
              <a:rPr lang="en-US" sz="3200" dirty="0" smtClean="0">
                <a:solidFill>
                  <a:schemeClr val="tx1"/>
                </a:solidFill>
              </a:rPr>
              <a:t>....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620" y="233929"/>
            <a:ext cx="261254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</a:rPr>
              <a:t>n</a:t>
            </a:r>
            <a:r>
              <a:rPr lang="en-US" sz="3200" dirty="0" err="1" smtClean="0">
                <a:solidFill>
                  <a:srgbClr val="C00000"/>
                </a:solidFill>
              </a:rPr>
              <a:t>ồng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độ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thấp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9725941" y="509778"/>
            <a:ext cx="245063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</a:rPr>
              <a:t>n</a:t>
            </a:r>
            <a:r>
              <a:rPr lang="en-US" sz="3200" dirty="0" err="1" smtClean="0">
                <a:solidFill>
                  <a:srgbClr val="C00000"/>
                </a:solidFill>
              </a:rPr>
              <a:t>ồng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độ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cao</a:t>
            </a:r>
            <a:endParaRPr lang="en-US" sz="3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9" r="18020" b="93310"/>
          <a:stretch/>
        </p:blipFill>
        <p:spPr>
          <a:xfrm>
            <a:off x="5404086" y="1299837"/>
            <a:ext cx="1672807" cy="411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61652" y="3960553"/>
            <a:ext cx="358140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/>
              <a:t>Cơ</a:t>
            </a:r>
            <a:r>
              <a:rPr lang="en-US" sz="3200" dirty="0" smtClean="0"/>
              <a:t> </a:t>
            </a:r>
            <a:r>
              <a:rPr lang="en-US" sz="3200" dirty="0" err="1" smtClean="0"/>
              <a:t>chế</a:t>
            </a:r>
            <a:r>
              <a:rPr lang="en-US" sz="3200" dirty="0" smtClean="0"/>
              <a:t> </a:t>
            </a:r>
            <a:r>
              <a:rPr lang="en-US" sz="3200" dirty="0" err="1" smtClean="0"/>
              <a:t>khuếch</a:t>
            </a:r>
            <a:r>
              <a:rPr lang="en-US" sz="3200" dirty="0" smtClean="0"/>
              <a:t> </a:t>
            </a:r>
            <a:r>
              <a:rPr lang="en-US" sz="3200" dirty="0" err="1" smtClean="0"/>
              <a:t>tán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602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54818 0.7719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09" y="3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0.65196 0.811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1" y="4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28" grpId="1" animBg="1"/>
      <p:bldP spid="27" grpId="0" animBg="1"/>
      <p:bldP spid="27" grpId="1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6"/>
          <a:stretch>
            <a:fillRect/>
          </a:stretch>
        </p:blipFill>
        <p:spPr>
          <a:xfrm>
            <a:off x="711200" y="304800"/>
            <a:ext cx="110744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474451" y="0"/>
            <a:ext cx="1705766" cy="41977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QooBee agapi (Facebook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0"/>
          <a:stretch>
            <a:fillRect/>
          </a:stretch>
        </p:blipFill>
        <p:spPr bwMode="auto">
          <a:xfrm>
            <a:off x="117902" y="5497286"/>
            <a:ext cx="1574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178987" y="1841395"/>
            <a:ext cx="4974336" cy="2824609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Trao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đổi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khí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liên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hấp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tế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bào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1389" y="4255123"/>
            <a:ext cx="11145945" cy="217644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0600" y="4295000"/>
            <a:ext cx="11593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73059" y="0"/>
            <a:ext cx="1307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/>
              <a:t>Môi trường 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133153" y="994591"/>
            <a:ext cx="64762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vi-VN" sz="3200" b="1" baseline="-25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รูปเซลล์สัตว์ย่อยโครงสร้างจุลภาค PNG , สัตว์, เซลล์, ซับไมครอนภาพ PNG และ  เวกเตอร์ สำหรับการดาวน์โหลดฟร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11185" r="8254" b="11102"/>
          <a:stretch/>
        </p:blipFill>
        <p:spPr bwMode="auto">
          <a:xfrm>
            <a:off x="5222198" y="582540"/>
            <a:ext cx="2537046" cy="266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17966" y="35477"/>
            <a:ext cx="258499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dirty="0" smtClean="0"/>
              <a:t>Hô hấp tế bào</a:t>
            </a:r>
            <a:endParaRPr lang="en-US" sz="2800" dirty="0"/>
          </a:p>
        </p:txBody>
      </p:sp>
      <p:sp>
        <p:nvSpPr>
          <p:cNvPr id="15" name="Left Arrow 14"/>
          <p:cNvSpPr/>
          <p:nvPr/>
        </p:nvSpPr>
        <p:spPr>
          <a:xfrm>
            <a:off x="7683686" y="1205327"/>
            <a:ext cx="2718275" cy="18573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0800000">
            <a:off x="7734455" y="2846112"/>
            <a:ext cx="2712381" cy="185732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83687" y="1799159"/>
            <a:ext cx="236638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dirty="0" smtClean="0"/>
              <a:t>Trao đổi khí</a:t>
            </a:r>
            <a:endParaRPr lang="en-US" sz="28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528932" y="1735702"/>
            <a:ext cx="3263" cy="6314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210461" y="2455211"/>
            <a:ext cx="766883" cy="5454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121932" y="2413331"/>
            <a:ext cx="953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O</a:t>
            </a:r>
            <a:r>
              <a:rPr lang="vi-VN" sz="3200" b="1" baseline="-25000" dirty="0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081665" y="2509629"/>
            <a:ext cx="815935" cy="5454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012790" y="2468062"/>
            <a:ext cx="953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O</a:t>
            </a:r>
            <a:r>
              <a:rPr lang="vi-VN" sz="3200" b="1" baseline="-25000" dirty="0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4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8" grpId="0" animBg="1"/>
      <p:bldP spid="15" grpId="0" animBg="1"/>
      <p:bldP spid="20" grpId="0" animBg="1"/>
      <p:bldP spid="22" grpId="0" animBg="1"/>
      <p:bldP spid="28" grpId="0" animBg="1"/>
      <p:bldP spid="29" grpId="0"/>
      <p:bldP spid="30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9 giống chó vô cùng đáng yêu nhưng cấm kị với các gia đình có trẻ 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3774240" cy="41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0426827" y="1295400"/>
            <a:ext cx="1295400" cy="10687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</a:t>
            </a:r>
            <a:r>
              <a:rPr lang="en-US" sz="3600" dirty="0" smtClean="0"/>
              <a:t>O</a:t>
            </a:r>
            <a:r>
              <a:rPr lang="en-US" sz="2000" dirty="0" smtClean="0"/>
              <a:t>2</a:t>
            </a:r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7848600" y="990600"/>
            <a:ext cx="912060" cy="91241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</a:t>
            </a:r>
            <a:r>
              <a:rPr lang="en-US" sz="2000" dirty="0" smtClean="0"/>
              <a:t>2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238999" cy="40719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1501" y="4481155"/>
            <a:ext cx="48006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Ở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động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vật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trao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đổi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khí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được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thực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hiện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qua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quá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trình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…………</a:t>
            </a:r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49312" y="5650706"/>
            <a:ext cx="194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hô</a:t>
            </a:r>
            <a:r>
              <a:rPr lang="en-US" sz="40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hấp</a:t>
            </a:r>
            <a:endParaRPr lang="en-US" sz="40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469653"/>
            <a:ext cx="64770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Ở thực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vật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trao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đổi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khí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được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thực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hiện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qua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quá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trình</a:t>
            </a:r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………………………..</a:t>
            </a:r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2950" y="5681483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</a:rPr>
              <a:t>q</a:t>
            </a:r>
            <a:r>
              <a:rPr lang="en-US" sz="3600" dirty="0" err="1" smtClean="0">
                <a:solidFill>
                  <a:srgbClr val="C00000"/>
                </a:solidFill>
              </a:rPr>
              <a:t>uang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hợp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và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hô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hấp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ó nên để cây xanh trong phòng ngủ khôn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QooBee agapi (Facebook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0"/>
          <a:stretch>
            <a:fillRect/>
          </a:stretch>
        </p:blipFill>
        <p:spPr bwMode="auto">
          <a:xfrm>
            <a:off x="8077200" y="228600"/>
            <a:ext cx="1968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44958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 Rounded MT Bold" panose="020F0704030504030204" pitchFamily="34" charset="0"/>
              </a:rPr>
              <a:t>Vì</a:t>
            </a:r>
            <a:r>
              <a:rPr lang="en-US" sz="3200" dirty="0" smtClean="0">
                <a:latin typeface="Arial Rounded MT Bold" panose="020F0704030504030204" pitchFamily="34" charset="0"/>
              </a:rPr>
              <a:t> </a:t>
            </a:r>
            <a:r>
              <a:rPr lang="en-US" sz="3200" dirty="0" err="1" smtClean="0">
                <a:latin typeface="Arial Rounded MT Bold" panose="020F0704030504030204" pitchFamily="34" charset="0"/>
              </a:rPr>
              <a:t>sao</a:t>
            </a:r>
            <a:r>
              <a:rPr lang="en-US" sz="3200" dirty="0" smtClean="0">
                <a:latin typeface="Arial Rounded MT Bold" panose="020F0704030504030204" pitchFamily="34" charset="0"/>
              </a:rPr>
              <a:t>?</a:t>
            </a:r>
            <a:endParaRPr lang="en-US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5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359024" y="139020"/>
            <a:ext cx="7009960" cy="76944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9025" y="817522"/>
            <a:ext cx="69858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AI 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NHANH HƠN ?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0019" y="1740852"/>
            <a:ext cx="6867728" cy="3354765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Oxygen; </a:t>
            </a: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đioxide; </a:t>
            </a: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nước; </a:t>
            </a: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glucose; </a:t>
            </a: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(ATP) </a:t>
            </a:r>
            <a:endParaRPr lang="en-US" sz="4800" b="1" i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5931" y="1740852"/>
            <a:ext cx="3946187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các từ gợi ý sau, em hãy viết thành các phương trình chữ mà các em đã học</a:t>
            </a:r>
            <a:r>
              <a:rPr lang="en-US" sz="3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4444" y="4726285"/>
            <a:ext cx="3405099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8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lệ chơi: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168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406395" y="1683485"/>
            <a:ext cx="248390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dirty="0" smtClean="0"/>
              <a:t>Trao</a:t>
            </a:r>
            <a:r>
              <a:rPr lang="vi-VN" sz="3200" dirty="0" smtClean="0"/>
              <a:t> đổi khí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7271302" y="2056205"/>
            <a:ext cx="824145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O</a:t>
            </a:r>
            <a:r>
              <a:rPr lang="vi-VN" sz="4000" b="1" baseline="-25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sz="4000" b="1" dirty="0"/>
          </a:p>
        </p:txBody>
      </p:sp>
      <p:sp>
        <p:nvSpPr>
          <p:cNvPr id="22" name="Explosion 2 21"/>
          <p:cNvSpPr/>
          <p:nvPr/>
        </p:nvSpPr>
        <p:spPr>
          <a:xfrm>
            <a:off x="1507803" y="4076370"/>
            <a:ext cx="2898592" cy="2400629"/>
          </a:xfrm>
          <a:prstGeom prst="irregularSeal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Năng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lượng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3" name="Picture 2" descr="รูปเซลล์สัตว์ย่อยโครงสร้างจุลภาค PNG , สัตว์, เซลล์, ซับไมครอนภาพ PNG และ  เวกเตอร์ สำหรับการดาวน์โหลดฟร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11185" r="8254" b="11102"/>
          <a:stretch/>
        </p:blipFill>
        <p:spPr bwMode="auto">
          <a:xfrm>
            <a:off x="986198" y="-930"/>
            <a:ext cx="3011538" cy="316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12683" y="2480146"/>
            <a:ext cx="288505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dirty="0" smtClean="0"/>
              <a:t>Hô hấp tế bào</a:t>
            </a:r>
            <a:endParaRPr lang="en-US" sz="3600" dirty="0"/>
          </a:p>
        </p:txBody>
      </p:sp>
      <p:sp>
        <p:nvSpPr>
          <p:cNvPr id="25" name="Left Arrow 24"/>
          <p:cNvSpPr/>
          <p:nvPr/>
        </p:nvSpPr>
        <p:spPr>
          <a:xfrm>
            <a:off x="4013551" y="2421872"/>
            <a:ext cx="3150761" cy="18573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/>
          <p:cNvSpPr/>
          <p:nvPr/>
        </p:nvSpPr>
        <p:spPr>
          <a:xfrm rot="16200000">
            <a:off x="2337594" y="3869985"/>
            <a:ext cx="706705" cy="18564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20494" y="2781676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(</a:t>
            </a:r>
            <a:r>
              <a:rPr lang="en-US" sz="3200" dirty="0" err="1" smtClean="0">
                <a:solidFill>
                  <a:prstClr val="black"/>
                </a:solidFill>
              </a:rPr>
              <a:t>Thiếu</a:t>
            </a:r>
            <a:r>
              <a:rPr lang="en-US" sz="3200" dirty="0" smtClean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8418" y="3812324"/>
            <a:ext cx="64635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vi-VN" sz="36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vi-VN" sz="3600" dirty="0">
                <a:solidFill>
                  <a:srgbClr val="C00000"/>
                </a:solidFill>
                <a:cs typeface="Times New Roman" pitchFamily="18" charset="0"/>
              </a:rPr>
              <a:t>?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QooBee agapi (Facebook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0"/>
          <a:stretch>
            <a:fillRect/>
          </a:stretch>
        </p:blipFill>
        <p:spPr bwMode="auto">
          <a:xfrm>
            <a:off x="8458200" y="5638800"/>
            <a:ext cx="1383497" cy="107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54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406395" y="1683485"/>
            <a:ext cx="248390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prstClr val="black"/>
                </a:solidFill>
              </a:rPr>
              <a:t>Trao</a:t>
            </a:r>
            <a:r>
              <a:rPr lang="vi-VN" sz="3200" dirty="0" smtClean="0">
                <a:solidFill>
                  <a:prstClr val="black"/>
                </a:solidFill>
              </a:rPr>
              <a:t> đổi khí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71302" y="2056205"/>
            <a:ext cx="824145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O</a:t>
            </a:r>
            <a:r>
              <a:rPr lang="vi-VN" sz="4000" b="1" baseline="-25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22" name="Explosion 2 21"/>
          <p:cNvSpPr/>
          <p:nvPr/>
        </p:nvSpPr>
        <p:spPr>
          <a:xfrm>
            <a:off x="1453480" y="4229560"/>
            <a:ext cx="2898592" cy="2171239"/>
          </a:xfrm>
          <a:prstGeom prst="irregularSeal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Năng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lượng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3" name="Picture 2" descr="รูปเซลล์สัตว์ย่อยโครงสร้างจุลภาค PNG , สัตว์, เซลล์, ซับไมครอนภาพ PNG และ  เวกเตอร์ สำหรับการดาวน์โหลดฟร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11185" r="8254" b="11102"/>
          <a:stretch/>
        </p:blipFill>
        <p:spPr bwMode="auto">
          <a:xfrm>
            <a:off x="986198" y="-930"/>
            <a:ext cx="3011538" cy="316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9923" y="2480146"/>
            <a:ext cx="363781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prstClr val="black"/>
                </a:solidFill>
              </a:rPr>
              <a:t>Hô hấp tế bào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25" name="Left Arrow 24"/>
          <p:cNvSpPr/>
          <p:nvPr/>
        </p:nvSpPr>
        <p:spPr>
          <a:xfrm>
            <a:off x="4013551" y="2421872"/>
            <a:ext cx="3150761" cy="18573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 rot="16200000">
            <a:off x="2337594" y="3869985"/>
            <a:ext cx="706705" cy="18564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21291" y="2720627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(</a:t>
            </a:r>
            <a:r>
              <a:rPr lang="en-US" sz="3200" dirty="0" err="1" smtClean="0">
                <a:solidFill>
                  <a:prstClr val="black"/>
                </a:solidFill>
              </a:rPr>
              <a:t>Thiếu</a:t>
            </a:r>
            <a:r>
              <a:rPr lang="en-US" sz="3200" dirty="0" smtClean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28418" y="3812324"/>
            <a:ext cx="64635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vi-VN" sz="36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vi-VN" sz="3600" dirty="0">
                <a:solidFill>
                  <a:srgbClr val="C00000"/>
                </a:solidFill>
                <a:cs typeface="Times New Roman" pitchFamily="18" charset="0"/>
              </a:rPr>
              <a:t>?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QooBee agapi (Facebook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0"/>
          <a:stretch>
            <a:fillRect/>
          </a:stretch>
        </p:blipFill>
        <p:spPr bwMode="auto">
          <a:xfrm>
            <a:off x="8458200" y="5638800"/>
            <a:ext cx="1383497" cy="107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Digit 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692" y="1422061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973149" y="106188"/>
            <a:ext cx="3124200" cy="12414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Thảo</a:t>
            </a:r>
            <a:r>
              <a:rPr lang="en-US" sz="4000" dirty="0" smtClean="0"/>
              <a:t> </a:t>
            </a:r>
            <a:r>
              <a:rPr lang="en-US" sz="4000" dirty="0" err="1" smtClean="0"/>
              <a:t>luận</a:t>
            </a:r>
            <a:r>
              <a:rPr lang="en-US" sz="4000" dirty="0" smtClean="0"/>
              <a:t> </a:t>
            </a:r>
            <a:r>
              <a:rPr lang="en-US" sz="4000" dirty="0" err="1" smtClean="0"/>
              <a:t>nhóm</a:t>
            </a:r>
            <a:r>
              <a:rPr lang="en-US" sz="4000" dirty="0" smtClean="0"/>
              <a:t> </a:t>
            </a:r>
            <a:r>
              <a:rPr lang="en-US" sz="4000" dirty="0" err="1" smtClean="0"/>
              <a:t>đôi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577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406395" y="1683485"/>
            <a:ext cx="248390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prstClr val="black"/>
                </a:solidFill>
              </a:rPr>
              <a:t>Trao</a:t>
            </a:r>
            <a:r>
              <a:rPr lang="vi-VN" sz="3200" dirty="0" smtClean="0">
                <a:solidFill>
                  <a:prstClr val="black"/>
                </a:solidFill>
              </a:rPr>
              <a:t> đổi khí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71302" y="2056205"/>
            <a:ext cx="824145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O</a:t>
            </a:r>
            <a:r>
              <a:rPr lang="vi-VN" sz="4000" b="1" baseline="-25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22" name="Explosion 2 21"/>
          <p:cNvSpPr/>
          <p:nvPr/>
        </p:nvSpPr>
        <p:spPr>
          <a:xfrm>
            <a:off x="1507803" y="4076370"/>
            <a:ext cx="4124512" cy="2019629"/>
          </a:xfrm>
          <a:prstGeom prst="irregularSeal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รูปเซลล์สัตว์ย่อยโครงสร้างจุลภาค PNG , สัตว์, เซลล์, ซับไมครอนภาพ PNG และ  เวกเตอร์ สำหรับการดาวน์โหลดฟร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11185" r="8254" b="11102"/>
          <a:stretch/>
        </p:blipFill>
        <p:spPr bwMode="auto">
          <a:xfrm>
            <a:off x="986198" y="-930"/>
            <a:ext cx="3011538" cy="316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37745" y="2480146"/>
            <a:ext cx="355999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prstClr val="black"/>
                </a:solidFill>
              </a:rPr>
              <a:t>Hô hấp tế bào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25" name="Left Arrow 24"/>
          <p:cNvSpPr/>
          <p:nvPr/>
        </p:nvSpPr>
        <p:spPr>
          <a:xfrm>
            <a:off x="4013551" y="2421872"/>
            <a:ext cx="3150761" cy="18573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 rot="16200000">
            <a:off x="2337594" y="3869985"/>
            <a:ext cx="706705" cy="18564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62935" y="2607603"/>
            <a:ext cx="2327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(</a:t>
            </a:r>
            <a:r>
              <a:rPr lang="en-US" sz="3200" dirty="0" err="1" smtClean="0">
                <a:solidFill>
                  <a:prstClr val="black"/>
                </a:solidFill>
              </a:rPr>
              <a:t>khó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khăn</a:t>
            </a:r>
            <a:r>
              <a:rPr lang="en-US" sz="3200" dirty="0" smtClean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8754" y="3149025"/>
            <a:ext cx="230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(</a:t>
            </a:r>
            <a:r>
              <a:rPr lang="en-US" sz="3200" dirty="0" err="1" smtClean="0">
                <a:solidFill>
                  <a:prstClr val="black"/>
                </a:solidFill>
              </a:rPr>
              <a:t>hạn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chế</a:t>
            </a:r>
            <a:r>
              <a:rPr lang="en-US" sz="3200" dirty="0" smtClean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399" y="5903893"/>
            <a:ext cx="876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0400" y="2764091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(</a:t>
            </a:r>
            <a:r>
              <a:rPr lang="en-US" sz="3200" dirty="0" err="1" smtClean="0">
                <a:solidFill>
                  <a:prstClr val="black"/>
                </a:solidFill>
              </a:rPr>
              <a:t>Thiếu</a:t>
            </a:r>
            <a:r>
              <a:rPr lang="en-US" sz="3200" dirty="0" smtClean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1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64"/>
            <a:ext cx="12192000" cy="6647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2145" y="584200"/>
            <a:ext cx="8395855" cy="419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35" b="1" dirty="0" smtClean="0">
                <a:solidFill>
                  <a:srgbClr val="FF0000"/>
                </a:solidFill>
                <a:latin typeface="+mj-lt"/>
              </a:rPr>
              <a:t>       </a:t>
            </a:r>
            <a:r>
              <a:rPr lang="vi-VN" sz="5335" b="1" dirty="0" smtClean="0">
                <a:solidFill>
                  <a:srgbClr val="FF0000"/>
                </a:solidFill>
                <a:latin typeface="+mj-lt"/>
              </a:rPr>
              <a:t>Đề xuất biện pháp để quá trình TĐK ở người diễn ra thuận lợi khi ở trong phòng đông người, phòng ngủ,</a:t>
            </a:r>
            <a:r>
              <a:rPr lang="en-US" sz="5335" b="1" dirty="0" smtClean="0">
                <a:solidFill>
                  <a:srgbClr val="FF0000"/>
                </a:solidFill>
                <a:latin typeface="+mj-lt"/>
              </a:rPr>
              <a:t>   </a:t>
            </a:r>
            <a:r>
              <a:rPr lang="vi-VN" sz="5335" b="1" dirty="0" smtClean="0">
                <a:solidFill>
                  <a:srgbClr val="FF0000"/>
                </a:solidFill>
                <a:latin typeface="+mj-lt"/>
              </a:rPr>
              <a:t>lớp học</a:t>
            </a:r>
            <a:endParaRPr lang="en-US" sz="5335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2725420" cy="170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Những điều cần chú ý khi trang trí cây xanh trong lớp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05094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-1"/>
            <a:ext cx="5410200" cy="406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ên để học sinh dọn vệ sinh trường lớp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67458"/>
            <a:ext cx="5978457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8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4193038" y="715894"/>
            <a:ext cx="7677150" cy="5334000"/>
          </a:xfrm>
          <a:prstGeom prst="rect">
            <a:avLst/>
          </a:prstGeom>
          <a:blipFill dpi="0" rotWithShape="1">
            <a:blip r:embed="rId5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-12703" y="-11848"/>
            <a:ext cx="12187269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994531" y="-1065638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4660900" y="1101725"/>
            <a:ext cx="6868160" cy="455676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8878804" y="3020060"/>
            <a:ext cx="2651990" cy="2651990"/>
          </a:xfrm>
          <a:prstGeom prst="rect">
            <a:avLst/>
          </a:prstGeom>
        </p:spPr>
      </p:pic>
      <p:pic>
        <p:nvPicPr>
          <p:cNvPr id="144" name="mau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8878169" y="3006725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>
            <a:off x="6594642" y="3350530"/>
            <a:ext cx="2639810" cy="2639810"/>
          </a:xfrm>
          <a:prstGeom prst="rect">
            <a:avLst/>
          </a:prstGeom>
        </p:spPr>
      </p:pic>
      <p:pic>
        <p:nvPicPr>
          <p:cNvPr id="143" name="mau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6600357" y="3351166"/>
            <a:ext cx="2633741" cy="263981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22" cstate="email"/>
          <a:stretch>
            <a:fillRect/>
          </a:stretch>
        </p:blipFill>
        <p:spPr>
          <a:xfrm>
            <a:off x="4319294" y="3006725"/>
            <a:ext cx="2651990" cy="2651990"/>
          </a:xfrm>
          <a:prstGeom prst="rect">
            <a:avLst/>
          </a:prstGeom>
        </p:spPr>
      </p:pic>
      <p:pic>
        <p:nvPicPr>
          <p:cNvPr id="142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email"/>
          <a:stretch>
            <a:fillRect/>
          </a:stretch>
        </p:blipFill>
        <p:spPr>
          <a:xfrm>
            <a:off x="4319294" y="3020060"/>
            <a:ext cx="2651990" cy="265199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25" cstate="email"/>
          <a:stretch>
            <a:fillRect/>
          </a:stretch>
        </p:blipFill>
        <p:spPr>
          <a:xfrm>
            <a:off x="9234188" y="715777"/>
            <a:ext cx="2639810" cy="2645893"/>
          </a:xfrm>
          <a:prstGeom prst="rect">
            <a:avLst/>
          </a:prstGeom>
        </p:spPr>
      </p:pic>
      <p:pic>
        <p:nvPicPr>
          <p:cNvPr id="141" name="mau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email"/>
          <a:stretch>
            <a:fillRect/>
          </a:stretch>
        </p:blipFill>
        <p:spPr>
          <a:xfrm>
            <a:off x="9230378" y="722127"/>
            <a:ext cx="2639810" cy="263981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28" cstate="email"/>
          <a:stretch>
            <a:fillRect/>
          </a:stretch>
        </p:blipFill>
        <p:spPr>
          <a:xfrm>
            <a:off x="6970836" y="1101458"/>
            <a:ext cx="2639810" cy="2639810"/>
          </a:xfrm>
          <a:prstGeom prst="rect">
            <a:avLst/>
          </a:prstGeom>
        </p:spPr>
      </p:pic>
      <p:pic>
        <p:nvPicPr>
          <p:cNvPr id="140" name="mau2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email"/>
          <a:stretch>
            <a:fillRect/>
          </a:stretch>
        </p:blipFill>
        <p:spPr>
          <a:xfrm>
            <a:off x="6970836" y="1101458"/>
            <a:ext cx="2633741" cy="2639810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31" cstate="email"/>
          <a:stretch>
            <a:fillRect/>
          </a:stretch>
        </p:blipFill>
        <p:spPr>
          <a:xfrm>
            <a:off x="4667724" y="721733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email"/>
          <a:stretch>
            <a:fillRect/>
          </a:stretch>
        </p:blipFill>
        <p:spPr>
          <a:xfrm>
            <a:off x="4667089" y="721733"/>
            <a:ext cx="2651990" cy="2651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44779" y="6351270"/>
            <a:ext cx="2141621" cy="254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37" descr="Hộp quà Vivo (Tai nghe+Ốp lưng+Miếng dán) - Cập nhật thông tin, hình ảnh,  đánh giá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095" y="5539736"/>
            <a:ext cx="1237900" cy="123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9" descr="Hiện Tại Cái Hộp Quà Tặng - Miễn Phí vector hình ảnh trên Pixabay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14" y="5583312"/>
            <a:ext cx="1099019" cy="11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1" descr="Top 10+ mẫu hộp quà tặng vector đẹp file AI, PSD, EPS, SVG">
            <a:hlinkClick r:id="rId3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8" t="-4328" r="18354" b="6440"/>
          <a:stretch/>
        </p:blipFill>
        <p:spPr bwMode="auto">
          <a:xfrm>
            <a:off x="8219465" y="5698910"/>
            <a:ext cx="1069512" cy="10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9" descr="Hiện Tại Cái Hộp Quà Tặng - Miễn Phí vector hình ảnh trên Pixabay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754" y="5636983"/>
            <a:ext cx="1099019" cy="11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28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31"/>
          <p:cNvSpPr txBox="1">
            <a:spLocks noChangeArrowheads="1"/>
          </p:cNvSpPr>
          <p:nvPr/>
        </p:nvSpPr>
        <p:spPr bwMode="auto">
          <a:xfrm>
            <a:off x="1196502" y="177134"/>
            <a:ext cx="10700425" cy="707886"/>
          </a:xfrm>
          <a:prstGeom prst="rect">
            <a:avLst/>
          </a:prstGeom>
          <a:gradFill>
            <a:gsLst>
              <a:gs pos="0">
                <a:srgbClr val="ACF6B5"/>
              </a:gs>
              <a:gs pos="41000">
                <a:srgbClr val="ACF6B5"/>
              </a:gs>
              <a:gs pos="0">
                <a:srgbClr val="B4D4A5"/>
              </a:gs>
              <a:gs pos="8446">
                <a:srgbClr val="ACF6B5"/>
              </a:gs>
              <a:gs pos="79000">
                <a:srgbClr val="ACF6B5"/>
              </a:gs>
            </a:gsLst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1:Trao </a:t>
            </a:r>
            <a:r>
              <a:rPr lang="fr-FR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 là quá </a:t>
            </a:r>
            <a:r>
              <a:rPr lang="fr-FR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trình:</a:t>
            </a:r>
            <a:endParaRPr lang="en-US" alt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hlinkClick r:id="rId6" action="ppaction://hlinksldjump"/>
          </p:cNvPr>
          <p:cNvSpPr txBox="1"/>
          <p:nvPr/>
        </p:nvSpPr>
        <p:spPr>
          <a:xfrm>
            <a:off x="7597774" y="5986714"/>
            <a:ext cx="1241426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nhac 10s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166099" y="6584481"/>
            <a:ext cx="548243" cy="54824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00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01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02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03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04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05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06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07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08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09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10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11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12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13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14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139362" y="5581819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 dirty="0">
                <a:solidFill>
                  <a:sysClr val="windowText" lastClr="000000"/>
                </a:solidFill>
              </a:rPr>
              <a:t>15</a:t>
            </a:r>
            <a:endParaRPr lang="vi-VN" sz="4799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64" name="Donut 63"/>
          <p:cNvSpPr/>
          <p:nvPr/>
        </p:nvSpPr>
        <p:spPr>
          <a:xfrm>
            <a:off x="9139362" y="5518405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126">
              <a:defRPr/>
            </a:pPr>
            <a:endParaRPr lang="vi-VN" sz="3999" kern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622" y="951931"/>
            <a:ext cx="95250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</a:t>
            </a:r>
            <a:r>
              <a:rPr lang="fr-FR" sz="3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</a:t>
            </a:r>
            <a:r>
              <a:rPr lang="fr-FR" sz="3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8197" y="2222188"/>
            <a:ext cx="9496425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</a:t>
            </a:r>
            <a:r>
              <a:rPr lang="fr-FR" sz="3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</a:t>
            </a:r>
            <a:r>
              <a:rPr lang="fr-FR" sz="3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197" y="3465247"/>
            <a:ext cx="105918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fr-FR" sz="3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</a:t>
            </a:r>
            <a:r>
              <a:rPr lang="fr-FR" sz="3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</a:t>
            </a:r>
            <a:r>
              <a:rPr lang="fr-FR" sz="3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197" y="4925111"/>
            <a:ext cx="9897733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D.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</a:t>
            </a:r>
            <a:r>
              <a:rPr lang="fr-FR" sz="3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</a:t>
            </a:r>
            <a:r>
              <a:rPr lang="fr-FR" sz="3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 CO</a:t>
            </a:r>
            <a:r>
              <a:rPr lang="fr-FR" sz="3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524857"/>
      </p:ext>
    </p:extLst>
  </p:cSld>
  <p:clrMapOvr>
    <a:masterClrMapping/>
  </p:clrMapOvr>
  <p:transition spd="med">
    <p:fade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4" grpId="6" animBg="1"/>
      <p:bldP spid="64" grpId="7" animBg="1"/>
      <p:bldP spid="64" grpId="8" animBg="1"/>
      <p:bldP spid="64" grpId="9" animBg="1"/>
      <p:bldP spid="64" grpId="10" animBg="1"/>
      <p:bldP spid="64" grpId="11" animBg="1"/>
      <p:bldP spid="64" grpId="12" animBg="1"/>
      <p:bldP spid="64" grpId="13" animBg="1"/>
      <p:bldP spid="64" grpId="14" animBg="1"/>
      <p:bldP spid="64" grpId="15" animBg="1"/>
      <p:bldP spid="64" grpId="16" animBg="1"/>
      <p:bldP spid="2" grpId="0"/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549" y="0"/>
            <a:ext cx="11955293" cy="6463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2:Trao </a:t>
            </a:r>
            <a:r>
              <a:rPr lang="fr-FR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 khí ở thực vật diễn ra thông qua quá trình nào?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nhac 10s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175479" y="4189611"/>
            <a:ext cx="548243" cy="54824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00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01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02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03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04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05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06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07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08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09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10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11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12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13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14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 dirty="0">
                <a:solidFill>
                  <a:sysClr val="windowText" lastClr="000000"/>
                </a:solidFill>
              </a:rPr>
              <a:t>15</a:t>
            </a:r>
            <a:endParaRPr lang="vi-VN" sz="4799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43" name="Donut 42"/>
          <p:cNvSpPr/>
          <p:nvPr/>
        </p:nvSpPr>
        <p:spPr>
          <a:xfrm>
            <a:off x="1211263" y="5243681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126">
              <a:defRPr/>
            </a:pPr>
            <a:endParaRPr lang="vi-VN" sz="3999" kern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83801" y="3545656"/>
            <a:ext cx="53415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Quang </a:t>
            </a:r>
            <a:r>
              <a:rPr lang="fr-FR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6458" y="2777326"/>
            <a:ext cx="41844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fr-FR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3801" y="2026989"/>
            <a:ext cx="2406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 </a:t>
            </a:r>
            <a:r>
              <a:rPr lang="fr-FR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3801" y="1301110"/>
            <a:ext cx="70727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Quang </a:t>
            </a:r>
            <a:r>
              <a:rPr lang="fr-FR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114" y="3591873"/>
            <a:ext cx="838200" cy="73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ình Mặt Cười Cute, Đáng Yêu Siêu Biểu Cảm, Thú Vị Quá Đi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4751" r="6033" b="13027"/>
          <a:stretch/>
        </p:blipFill>
        <p:spPr bwMode="auto">
          <a:xfrm>
            <a:off x="3554236" y="2860099"/>
            <a:ext cx="669422" cy="6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😒 mặt buồn - �? nghĩa biểu tượng cảm xú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030" y="2048215"/>
            <a:ext cx="706648" cy="70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uồn cười png | PNGEg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3" t="1600" r="23594" b="2400"/>
          <a:stretch/>
        </p:blipFill>
        <p:spPr bwMode="auto">
          <a:xfrm>
            <a:off x="3559650" y="1365371"/>
            <a:ext cx="631350" cy="63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hlinkClick r:id="rId11" action="ppaction://hlinksldjump"/>
          </p:cNvPr>
          <p:cNvSpPr txBox="1"/>
          <p:nvPr/>
        </p:nvSpPr>
        <p:spPr>
          <a:xfrm>
            <a:off x="7597774" y="5986714"/>
            <a:ext cx="1241426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996617"/>
      </p:ext>
    </p:extLst>
  </p:cSld>
  <p:clrMapOvr>
    <a:masterClrMapping/>
  </p:clrMapOvr>
  <p:transition spd="med">
    <p:fade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3" grpId="2" animBg="1"/>
      <p:bldP spid="43" grpId="3" animBg="1"/>
      <p:bldP spid="43" grpId="4" animBg="1"/>
      <p:bldP spid="43" grpId="5" animBg="1"/>
      <p:bldP spid="43" grpId="6" animBg="1"/>
      <p:bldP spid="43" grpId="7" animBg="1"/>
      <p:bldP spid="43" grpId="8" animBg="1"/>
      <p:bldP spid="43" grpId="9" animBg="1"/>
      <p:bldP spid="43" grpId="10" animBg="1"/>
      <p:bldP spid="43" grpId="11" animBg="1"/>
      <p:bldP spid="43" grpId="12" animBg="1"/>
      <p:bldP spid="43" grpId="13" animBg="1"/>
      <p:bldP spid="43" grpId="14" animBg="1"/>
      <p:bldP spid="43" grpId="15" animBg="1"/>
      <p:bldP spid="43" grpId="16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456278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38494" y="4308155"/>
            <a:ext cx="5652706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AutoNum type="alphaUcPeriod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 </a:t>
            </a:r>
            <a:r>
              <a:rPr lang="fr-FR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248400" y="4266447"/>
            <a:ext cx="536897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Quang hợp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096000" y="5516270"/>
            <a:ext cx="5488713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fr-FR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Quang </a:t>
            </a:r>
            <a:r>
              <a:rPr lang="fr-FR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fr-FR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fr-FR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71150" y="5589960"/>
            <a:ext cx="562005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C.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 hấp </a:t>
            </a:r>
            <a:r>
              <a:rPr lang="fr-FR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fr-FR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fr-FR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234877" y="529513"/>
            <a:ext cx="61451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3/Trao </a:t>
            </a:r>
            <a:r>
              <a:rPr lang="fr-FR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 khí ở 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fr-FR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fr-FR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fr-FR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fr-FR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fr-FR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fr-FR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fr-FR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414" y="423504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072" y="551627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729" y="420063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20" y="5577929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5422" y="2798752"/>
            <a:ext cx="3820356" cy="30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1447800" y="513079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00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01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02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03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04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05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06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07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08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09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10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11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12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13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14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5742" y="20308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 dirty="0">
                <a:solidFill>
                  <a:sysClr val="windowText" lastClr="000000"/>
                </a:solidFill>
              </a:rPr>
              <a:t>15</a:t>
            </a:r>
            <a:endParaRPr lang="vi-VN" sz="4799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95742" y="139670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126">
              <a:defRPr/>
            </a:pPr>
            <a:endParaRPr lang="vi-VN" sz="3999" kern="0">
              <a:solidFill>
                <a:sysClr val="windowText" lastClr="000000"/>
              </a:solidFill>
            </a:endParaRPr>
          </a:p>
        </p:txBody>
      </p:sp>
      <p:sp>
        <p:nvSpPr>
          <p:cNvPr id="36" name="TextBox 35">
            <a:hlinkClick r:id="rId18" action="ppaction://hlinksldjump"/>
          </p:cNvPr>
          <p:cNvSpPr txBox="1"/>
          <p:nvPr/>
        </p:nvSpPr>
        <p:spPr>
          <a:xfrm>
            <a:off x="10632524" y="216843"/>
            <a:ext cx="1241426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4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7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824518" y="357793"/>
            <a:ext cx="10363200" cy="383181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 4: </a:t>
            </a:r>
            <a:r>
              <a:rPr lang="vi-VN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Sự trao đổi khí giữa cơ thể và môi trường thông qua cơ chế...............</a:t>
            </a:r>
            <a:endParaRPr lang="vi-VN" alt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hlinkClick r:id="rId6" action="ppaction://hlinksldjump"/>
          </p:cNvPr>
          <p:cNvSpPr txBox="1"/>
          <p:nvPr/>
        </p:nvSpPr>
        <p:spPr>
          <a:xfrm>
            <a:off x="9553078" y="6019800"/>
            <a:ext cx="1495922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vi-VN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nhac 10s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3175479" y="4189611"/>
            <a:ext cx="548243" cy="54824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00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01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02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03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04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05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06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07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08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09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10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11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12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13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>
                <a:solidFill>
                  <a:sysClr val="windowText" lastClr="000000"/>
                </a:solidFill>
              </a:rPr>
              <a:t>14</a:t>
            </a:r>
            <a:endParaRPr lang="vi-VN" sz="4799" b="1" kern="0">
              <a:solidFill>
                <a:sysClr val="windowText" lastClr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11263" y="5307095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4126">
              <a:defRPr/>
            </a:pPr>
            <a:r>
              <a:rPr lang="en-US" sz="4799" b="1" kern="0" dirty="0">
                <a:solidFill>
                  <a:sysClr val="windowText" lastClr="000000"/>
                </a:solidFill>
              </a:rPr>
              <a:t>15</a:t>
            </a:r>
            <a:endParaRPr lang="vi-VN" sz="4799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47" name="Donut 46"/>
          <p:cNvSpPr/>
          <p:nvPr/>
        </p:nvSpPr>
        <p:spPr>
          <a:xfrm>
            <a:off x="1211263" y="5243681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126">
              <a:defRPr/>
            </a:pPr>
            <a:endParaRPr lang="vi-VN" sz="3999" kern="0">
              <a:solidFill>
                <a:sysClr val="windowText" lastClr="00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986818" y="4875411"/>
            <a:ext cx="4038600" cy="11443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Khuếch tán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41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7" grpId="6" animBg="1"/>
      <p:bldP spid="47" grpId="7" animBg="1"/>
      <p:bldP spid="47" grpId="8" animBg="1"/>
      <p:bldP spid="47" grpId="9" animBg="1"/>
      <p:bldP spid="47" grpId="10" animBg="1"/>
      <p:bldP spid="47" grpId="11" animBg="1"/>
      <p:bldP spid="47" grpId="12" animBg="1"/>
      <p:bldP spid="47" grpId="13" animBg="1"/>
      <p:bldP spid="47" grpId="14" animBg="1"/>
      <p:bldP spid="47" grpId="15" animBg="1"/>
      <p:bldP spid="47" grpId="16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595" y="1181454"/>
            <a:ext cx="11691460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vi-VN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</a:t>
            </a:r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hợp</a:t>
            </a: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 +    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đioxide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Glucose + 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027107" y="2825175"/>
            <a:ext cx="1384064" cy="749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3790185"/>
            <a:ext cx="12192000" cy="129881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800" b="1" kern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vi-VN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vi-VN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hô hấp: </a:t>
            </a:r>
            <a:endParaRPr lang="en-US" sz="4000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Glucose </a:t>
            </a:r>
            <a:r>
              <a:rPr lang="vi-VN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vi-VN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3200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</a:t>
            </a:r>
            <a:r>
              <a:rPr lang="vi-VN" sz="320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đioxide </a:t>
            </a:r>
            <a:r>
              <a:rPr lang="vi-VN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nước </a:t>
            </a:r>
            <a:r>
              <a:rPr lang="vi-VN" sz="32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+Năng </a:t>
            </a:r>
            <a:r>
              <a:rPr lang="vi-VN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(ATP)</a:t>
            </a:r>
            <a:endParaRPr lang="en-US" sz="3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50583" y="4873630"/>
            <a:ext cx="1033868" cy="965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27107" y="2281310"/>
            <a:ext cx="1405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8296" y="2825175"/>
            <a:ext cx="126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359024" y="139020"/>
            <a:ext cx="7009960" cy="76944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</a:t>
            </a:r>
          </a:p>
        </p:txBody>
      </p:sp>
    </p:spTree>
    <p:extLst>
      <p:ext uri="{BB962C8B-B14F-4D97-AF65-F5344CB8AC3E}">
        <p14:creationId xmlns:p14="http://schemas.microsoft.com/office/powerpoint/2010/main" val="8940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42" name="Text Box 26"/>
          <p:cNvSpPr txBox="1">
            <a:spLocks noChangeArrowheads="1"/>
          </p:cNvSpPr>
          <p:nvPr/>
        </p:nvSpPr>
        <p:spPr bwMode="auto">
          <a:xfrm>
            <a:off x="1795619" y="2170135"/>
            <a:ext cx="9095362" cy="786856"/>
          </a:xfrm>
          <a:prstGeom prst="rect">
            <a:avLst/>
          </a:prstGeom>
          <a:solidFill>
            <a:srgbClr val="FFFF00"/>
          </a:solidFill>
          <a:ln w="57150" cmpd="thickThin">
            <a:pattFill prst="plaid">
              <a:fgClr>
                <a:srgbClr val="FF0000"/>
              </a:fgClr>
              <a:bgClr>
                <a:srgbClr val="00FF00"/>
              </a:bgClr>
            </a:pattFill>
            <a:miter lim="800000"/>
            <a:headEnd/>
            <a:tailEnd/>
          </a:ln>
          <a:effectLst/>
          <a:extLst/>
        </p:spPr>
        <p:txBody>
          <a:bodyPr wrap="square" lIns="108683" tIns="54343" rIns="108683" bIns="54343">
            <a:spAutoFit/>
          </a:bodyPr>
          <a:lstStyle>
            <a:lvl1pPr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Đội bạn bị mất lượt!</a:t>
            </a:r>
            <a:endParaRPr lang="en-US" altLang="en-US" sz="4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9553078" y="6019800"/>
            <a:ext cx="1495922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vi-VN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589652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5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694113" y="44450"/>
            <a:ext cx="4662487" cy="941388"/>
          </a:xfrm>
          <a:prstGeom prst="rect">
            <a:avLst/>
          </a:prstGeom>
          <a:solidFill>
            <a:srgbClr val="FFFFCC"/>
          </a:solidFill>
          <a:ln w="57150" cmpd="thickThin">
            <a:pattFill prst="plaid">
              <a:fgClr>
                <a:srgbClr val="660033"/>
              </a:fgClr>
              <a:bgClr>
                <a:srgbClr val="FF33CC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683" tIns="54343" rIns="108683" bIns="54343">
            <a:spAutoFit/>
          </a:bodyPr>
          <a:lstStyle>
            <a:lvl1pPr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thưởng</a:t>
            </a:r>
            <a:endParaRPr lang="en-US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42" name="Text Box 26"/>
          <p:cNvSpPr txBox="1">
            <a:spLocks noChangeArrowheads="1"/>
          </p:cNvSpPr>
          <p:nvPr/>
        </p:nvSpPr>
        <p:spPr bwMode="auto">
          <a:xfrm>
            <a:off x="1682885" y="3886200"/>
            <a:ext cx="9095362" cy="1463964"/>
          </a:xfrm>
          <a:prstGeom prst="rect">
            <a:avLst/>
          </a:prstGeom>
          <a:noFill/>
          <a:ln w="57150" cmpd="thickThin">
            <a:pattFill prst="plaid">
              <a:fgClr>
                <a:srgbClr val="FF0000"/>
              </a:fgClr>
              <a:bgClr>
                <a:srgbClr val="00FF00"/>
              </a:bgClr>
            </a:patt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683" tIns="54343" rIns="108683" bIns="54343">
            <a:spAutoFit/>
          </a:bodyPr>
          <a:lstStyle>
            <a:lvl1pPr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Cảm ơn 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alt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ội 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bạn </a:t>
            </a:r>
            <a:r>
              <a:rPr lang="en-US" alt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đã tham gia trò chơi này, chúc bạn may mắn lần sau!</a:t>
            </a:r>
            <a:endParaRPr lang="en-US" altLang="en-US" sz="4400" b="1" dirty="0">
              <a:solidFill>
                <a:srgbClr val="7030A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41" descr="Top 10+ mẫu hộp quà tặng vector đẹp file AI, PSD, EPS, SV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8" t="-4328" r="18354" b="6440"/>
          <a:stretch/>
        </p:blipFill>
        <p:spPr bwMode="auto">
          <a:xfrm>
            <a:off x="4648200" y="13716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9553078" y="6019800"/>
            <a:ext cx="1495922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vi-VN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44354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5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694113" y="44450"/>
            <a:ext cx="4662487" cy="941388"/>
          </a:xfrm>
          <a:prstGeom prst="rect">
            <a:avLst/>
          </a:prstGeom>
          <a:solidFill>
            <a:srgbClr val="FFFFCC"/>
          </a:solidFill>
          <a:ln w="57150" cmpd="thickThin">
            <a:pattFill prst="plaid">
              <a:fgClr>
                <a:srgbClr val="660033"/>
              </a:fgClr>
              <a:bgClr>
                <a:srgbClr val="FF33CC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683" tIns="54343" rIns="108683" bIns="54343">
            <a:spAutoFit/>
          </a:bodyPr>
          <a:lstStyle>
            <a:lvl1pPr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thưởng</a:t>
            </a:r>
            <a:endParaRPr lang="en-US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2467627" y="4419600"/>
            <a:ext cx="5413857" cy="1217743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8683" tIns="54343" rIns="108683" bIns="54343">
            <a:spAutoFit/>
          </a:bodyPr>
          <a:lstStyle>
            <a:lvl1pPr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vi-VN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Chúc mừng Đội bạn  được 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cộng thêm 20 điểm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37" descr="Hộp quà Vivo (Tai nghe+Ốp lưng+Miếng dán) - Cập nhật thông tin, hình ảnh,  đánh gi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545" y="1325322"/>
            <a:ext cx="3094278" cy="309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9553078" y="6019800"/>
            <a:ext cx="1495922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vi-VN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11931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5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694113" y="44450"/>
            <a:ext cx="4662487" cy="941388"/>
          </a:xfrm>
          <a:prstGeom prst="rect">
            <a:avLst/>
          </a:prstGeom>
          <a:solidFill>
            <a:srgbClr val="FFFFCC"/>
          </a:solidFill>
          <a:ln w="57150" cmpd="thickThin">
            <a:pattFill prst="plaid">
              <a:fgClr>
                <a:srgbClr val="660033"/>
              </a:fgClr>
              <a:bgClr>
                <a:srgbClr val="FF33CC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683" tIns="54343" rIns="108683" bIns="54343">
            <a:spAutoFit/>
          </a:bodyPr>
          <a:lstStyle>
            <a:lvl1pPr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thưởng</a:t>
            </a:r>
            <a:endParaRPr lang="en-US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1603525" y="4419600"/>
            <a:ext cx="6753075" cy="1217743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8683" tIns="54343" rIns="108683" bIns="54343">
            <a:spAutoFit/>
          </a:bodyPr>
          <a:lstStyle>
            <a:lvl1pPr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vi-VN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Chúc mừng Đội bạn 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sẽ được kiểm tra bài cũ vào tiết học tới!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37" descr="Hộp quà Vivo (Tai nghe+Ốp lưng+Miếng dán) - Cập nhật thông tin, hình ảnh,  đánh gi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545" y="1325322"/>
            <a:ext cx="3094278" cy="309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9553078" y="6019800"/>
            <a:ext cx="1495922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vi-VN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52608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5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694113" y="44450"/>
            <a:ext cx="4662487" cy="941388"/>
          </a:xfrm>
          <a:prstGeom prst="rect">
            <a:avLst/>
          </a:prstGeom>
          <a:solidFill>
            <a:srgbClr val="FFFFCC"/>
          </a:solidFill>
          <a:ln w="57150" cmpd="thickThin">
            <a:pattFill prst="plaid">
              <a:fgClr>
                <a:srgbClr val="660033"/>
              </a:fgClr>
              <a:bgClr>
                <a:srgbClr val="FF33CC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683" tIns="54343" rIns="108683" bIns="54343">
            <a:spAutoFit/>
          </a:bodyPr>
          <a:lstStyle>
            <a:lvl1pPr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thưởng</a:t>
            </a:r>
            <a:endParaRPr lang="en-US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42" name="Text Box 26"/>
          <p:cNvSpPr txBox="1">
            <a:spLocks noChangeArrowheads="1"/>
          </p:cNvSpPr>
          <p:nvPr/>
        </p:nvSpPr>
        <p:spPr bwMode="auto">
          <a:xfrm>
            <a:off x="3048001" y="3853543"/>
            <a:ext cx="6246311" cy="1463964"/>
          </a:xfrm>
          <a:prstGeom prst="rect">
            <a:avLst/>
          </a:prstGeom>
          <a:noFill/>
          <a:ln w="57150" cmpd="thickThin">
            <a:pattFill prst="plaid">
              <a:fgClr>
                <a:srgbClr val="FF0000"/>
              </a:fgClr>
              <a:bgClr>
                <a:srgbClr val="00FF00"/>
              </a:bgClr>
            </a:patt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683" tIns="54343" rIns="108683" bIns="54343">
            <a:spAutoFit/>
          </a:bodyPr>
          <a:lstStyle>
            <a:lvl1pPr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thưởng là một tràng vỗ tay.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39" descr="Hiện Tại Cái Hộp Quà Tặng - Miễn Phí vector hình ảnh trê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18158"/>
            <a:ext cx="2667000" cy="27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9553078" y="6019800"/>
            <a:ext cx="1495922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vi-VN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663600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5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694113" y="44450"/>
            <a:ext cx="4662487" cy="941388"/>
          </a:xfrm>
          <a:prstGeom prst="rect">
            <a:avLst/>
          </a:prstGeom>
          <a:solidFill>
            <a:srgbClr val="FFFFCC"/>
          </a:solidFill>
          <a:ln w="57150" cmpd="thickThin">
            <a:pattFill prst="plaid">
              <a:fgClr>
                <a:srgbClr val="660033"/>
              </a:fgClr>
              <a:bgClr>
                <a:srgbClr val="FF33CC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683" tIns="54343" rIns="108683" bIns="54343">
            <a:spAutoFit/>
          </a:bodyPr>
          <a:lstStyle>
            <a:lvl1pPr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thưởng</a:t>
            </a:r>
            <a:endParaRPr lang="en-US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42" name="Text Box 26"/>
          <p:cNvSpPr txBox="1">
            <a:spLocks noChangeArrowheads="1"/>
          </p:cNvSpPr>
          <p:nvPr/>
        </p:nvSpPr>
        <p:spPr bwMode="auto">
          <a:xfrm>
            <a:off x="3048001" y="3853543"/>
            <a:ext cx="7195225" cy="1463964"/>
          </a:xfrm>
          <a:prstGeom prst="rect">
            <a:avLst/>
          </a:prstGeom>
          <a:noFill/>
          <a:ln w="57150" cmpd="thickThin">
            <a:pattFill prst="plaid">
              <a:fgClr>
                <a:srgbClr val="FF0000"/>
              </a:fgClr>
              <a:bgClr>
                <a:srgbClr val="00FF00"/>
              </a:bgClr>
            </a:patt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683" tIns="54343" rIns="108683" bIns="54343">
            <a:spAutoFit/>
          </a:bodyPr>
          <a:lstStyle>
            <a:lvl1pPr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Chúc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mừng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nhận 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vi-VN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cộng 20 điểm.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39" descr="Hiện Tại Cái Hộp Quà Tặng - Miễn Phí vector hình ảnh trê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18158"/>
            <a:ext cx="2667000" cy="27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9553078" y="6019800"/>
            <a:ext cx="1495922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vi-VN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574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52"/>
            <a:ext cx="12192000" cy="67526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0400" y="178452"/>
            <a:ext cx="8534400" cy="4360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35" b="1" dirty="0" smtClean="0">
                <a:solidFill>
                  <a:srgbClr val="FF0000"/>
                </a:solidFill>
              </a:rPr>
              <a:t>     </a:t>
            </a:r>
            <a:r>
              <a:rPr lang="vi-VN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Bài tập về nhà</a:t>
            </a:r>
          </a:p>
          <a:p>
            <a:pPr algn="just"/>
            <a:endParaRPr lang="vi-VN" sz="5335" b="1" dirty="0">
              <a:solidFill>
                <a:srgbClr val="FF0000"/>
              </a:solidFill>
            </a:endParaRPr>
          </a:p>
          <a:p>
            <a:pPr algn="just"/>
            <a:r>
              <a:rPr lang="en-US" sz="426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26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6561" descr="Frames PPT 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7" y="381000"/>
            <a:ext cx="1157816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66562" descr="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17" y="3915833"/>
            <a:ext cx="1940983" cy="149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6563" descr="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715433"/>
            <a:ext cx="1940984" cy="149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6564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17" y="4072467"/>
            <a:ext cx="4049183" cy="278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66565"/>
          <p:cNvSpPr>
            <a:spLocks noChangeArrowheads="1" noChangeShapeType="1" noTextEdit="1"/>
          </p:cNvSpPr>
          <p:nvPr/>
        </p:nvSpPr>
        <p:spPr bwMode="auto">
          <a:xfrm>
            <a:off x="3416300" y="4724400"/>
            <a:ext cx="57277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535" b="1" kern="10" dirty="0">
              <a:ln w="12700">
                <a:solidFill>
                  <a:srgbClr val="0000FF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7" name="Picture 66566" descr="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1371600"/>
            <a:ext cx="1036108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64"/>
            <a:ext cx="12192000" cy="6647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381000"/>
            <a:ext cx="9956800" cy="14046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265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265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trong phòng kín đông người một thời gian, em cảm thấy thế nào? </a:t>
            </a:r>
            <a:endParaRPr lang="en-US" sz="4265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2400" y="2108200"/>
            <a:ext cx="9956800" cy="469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trong phòng kín đông người một thời gian, em cảm thấy ngột ngạt, nhịp hô hấp tăng .</a:t>
            </a:r>
            <a:endParaRPr lang="en-US" sz="3735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trong phòng kín đông người, lượng khí </a:t>
            </a:r>
            <a:r>
              <a:rPr lang="fr-FR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fr-FR" sz="3735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càng tăng , còn </a:t>
            </a:r>
            <a:r>
              <a:rPr lang="fr-FR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735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3735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càng giảm do </a:t>
            </a:r>
            <a:r>
              <a:rPr lang="vi-VN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735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trao đổi khí của cơ thể dẫn </a:t>
            </a:r>
            <a:r>
              <a:rPr lang="vi-VN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3735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kh</a:t>
            </a:r>
            <a:r>
              <a:rPr lang="en-US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vi-VN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</a:t>
            </a:r>
            <a:r>
              <a:rPr lang="fr-FR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735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vì </a:t>
            </a:r>
            <a:r>
              <a:rPr lang="vi-VN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</a:t>
            </a:r>
            <a:r>
              <a:rPr lang="vi-VN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 </a:t>
            </a:r>
            <a:r>
              <a:rPr lang="vi-VN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endParaRPr lang="en-US" sz="3735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để </a:t>
            </a:r>
            <a:r>
              <a:rPr lang="vi-VN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 </a:t>
            </a:r>
            <a:r>
              <a:rPr lang="fr-FR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735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73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cơ thể</a:t>
            </a:r>
          </a:p>
          <a:p>
            <a:endParaRPr lang="en-US" sz="3735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ading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0355" y="1454330"/>
            <a:ext cx="8632788" cy="49519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03507" y="379209"/>
            <a:ext cx="6397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này đang làm gì?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9235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595" y="1181454"/>
            <a:ext cx="11691460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vi-VN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</a:t>
            </a:r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hợp</a:t>
            </a: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 +    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đioxide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Glucose + 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027107" y="2825175"/>
            <a:ext cx="1384064" cy="749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3790185"/>
            <a:ext cx="12192000" cy="129881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800" b="1" kern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vi-VN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vi-VN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hô hấp: </a:t>
            </a:r>
            <a:endParaRPr lang="en-US" sz="4000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Glucose </a:t>
            </a:r>
            <a:r>
              <a:rPr lang="vi-VN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vi-VN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3200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</a:t>
            </a:r>
            <a:r>
              <a:rPr lang="vi-VN" sz="320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đioxide </a:t>
            </a:r>
            <a:r>
              <a:rPr lang="vi-VN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nước </a:t>
            </a:r>
            <a:r>
              <a:rPr lang="vi-VN" sz="32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+Năng </a:t>
            </a:r>
            <a:r>
              <a:rPr lang="vi-VN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(ATP)</a:t>
            </a:r>
            <a:endParaRPr lang="en-US" sz="3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50583" y="4873630"/>
            <a:ext cx="1033868" cy="965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27107" y="2281310"/>
            <a:ext cx="1405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8296" y="2825175"/>
            <a:ext cx="126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25595" y="139020"/>
            <a:ext cx="11422267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hợp và hô hấp có phải là quá trình trao đổi khí không?</a:t>
            </a:r>
          </a:p>
        </p:txBody>
      </p:sp>
    </p:spTree>
    <p:extLst>
      <p:ext uri="{BB962C8B-B14F-4D97-AF65-F5344CB8AC3E}">
        <p14:creationId xmlns:p14="http://schemas.microsoft.com/office/powerpoint/2010/main" val="416381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65760" y="110973"/>
            <a:ext cx="11219544" cy="107721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19: Bài 28: 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KHÍ Ở SINH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VẬT(3 tiết)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5400" y="1653234"/>
            <a:ext cx="2440577" cy="415538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Nội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dung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bài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học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3125" t="9400" r="28750" b="64886"/>
          <a:stretch/>
        </p:blipFill>
        <p:spPr>
          <a:xfrm>
            <a:off x="5538540" y="592186"/>
            <a:ext cx="505326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2501" t="35113" r="29420" b="37820"/>
          <a:stretch/>
        </p:blipFill>
        <p:spPr>
          <a:xfrm>
            <a:off x="5486401" y="2649586"/>
            <a:ext cx="4953000" cy="2204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2446" t="61763" r="29496" b="4589"/>
          <a:stretch/>
        </p:blipFill>
        <p:spPr>
          <a:xfrm>
            <a:off x="5486400" y="4706986"/>
            <a:ext cx="4953000" cy="2743200"/>
          </a:xfrm>
          <a:prstGeom prst="rect">
            <a:avLst/>
          </a:prstGeom>
        </p:spPr>
      </p:pic>
      <p:sp>
        <p:nvSpPr>
          <p:cNvPr id="7" name="Lightning Bolt 6"/>
          <p:cNvSpPr/>
          <p:nvPr/>
        </p:nvSpPr>
        <p:spPr>
          <a:xfrm>
            <a:off x="12649200" y="4356467"/>
            <a:ext cx="45719" cy="45719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269966" y="83611"/>
            <a:ext cx="12700000" cy="584775"/>
          </a:xfrm>
          <a:prstGeom prst="rect">
            <a:avLst/>
          </a:prstGeom>
          <a:solidFill>
            <a:srgbClr val="FFFF00"/>
          </a:solidFill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19: Bài 28: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KHÍ Ở SINH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VẬT(3 tiết)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33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ading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9520" y="185391"/>
            <a:ext cx="4023360" cy="38745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30400" y="4114800"/>
            <a:ext cx="2641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656114" y="5050523"/>
            <a:ext cx="653142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hô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người,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9 giống chó vô cùng đáng yêu nhưng cấm kị với các gia đình có trẻ 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3774240" cy="41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10426827" y="1295400"/>
            <a:ext cx="1295400" cy="10687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</a:t>
            </a:r>
            <a:r>
              <a:rPr lang="en-US" sz="3600" dirty="0" smtClean="0"/>
              <a:t>O</a:t>
            </a:r>
            <a:r>
              <a:rPr lang="en-US" sz="2000" dirty="0" smtClean="0"/>
              <a:t>2</a:t>
            </a:r>
            <a:endParaRPr lang="en-US" sz="3600" dirty="0"/>
          </a:p>
        </p:txBody>
      </p:sp>
      <p:sp>
        <p:nvSpPr>
          <p:cNvPr id="21" name="Right Arrow 20"/>
          <p:cNvSpPr/>
          <p:nvPr/>
        </p:nvSpPr>
        <p:spPr>
          <a:xfrm>
            <a:off x="7848600" y="990600"/>
            <a:ext cx="912060" cy="91241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</a:t>
            </a:r>
            <a:r>
              <a:rPr lang="en-US" sz="2000" dirty="0" smtClean="0"/>
              <a:t>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719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30400" y="4114800"/>
            <a:ext cx="2641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16" name="Picture 15" descr="loading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0400" y="470455"/>
            <a:ext cx="3868614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loading..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3814" y="470455"/>
            <a:ext cx="3962400" cy="38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-1418493" y="165769"/>
            <a:ext cx="528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</a:t>
            </a:r>
            <a:r>
              <a:rPr lang="vi-V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vật</a:t>
            </a:r>
            <a:endParaRPr lang="en-US" sz="3200" u="sng" dirty="0"/>
          </a:p>
        </p:txBody>
      </p:sp>
      <p:sp>
        <p:nvSpPr>
          <p:cNvPr id="25" name="TextBox 24"/>
          <p:cNvSpPr txBox="1"/>
          <p:nvPr/>
        </p:nvSpPr>
        <p:spPr>
          <a:xfrm>
            <a:off x="1211386" y="4407187"/>
            <a:ext cx="4079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</a:t>
            </a:r>
            <a:endParaRPr lang="en-US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7074257" y="4407187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Hô hấp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2640" y="3631474"/>
            <a:ext cx="531223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97600" y="3669289"/>
            <a:ext cx="474617" cy="59653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7951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72&quot;/&gt;&lt;/object&gt;&lt;object type=&quot;3&quot; unique_id=&quot;10004&quot;&gt;&lt;property id=&quot;20148&quot; value=&quot;5&quot;/&gt;&lt;property id=&quot;20300&quot; value=&quot;Slide 2&quot;/&gt;&lt;property id=&quot;20307&quot; value=&quot;277&quot;/&gt;&lt;/object&gt;&lt;object type=&quot;3&quot; unique_id=&quot;10005&quot;&gt;&lt;property id=&quot;20148&quot; value=&quot;5&quot;/&gt;&lt;property id=&quot;20300&quot; value=&quot;Slide 3&quot;/&gt;&lt;property id=&quot;20307&quot; value=&quot;278&quot;/&gt;&lt;/object&gt;&lt;object type=&quot;3&quot; unique_id=&quot;10006&quot;&gt;&lt;property id=&quot;20148&quot; value=&quot;5&quot;/&gt;&lt;property id=&quot;20300&quot; value=&quot;Slide 4&quot;/&gt;&lt;property id=&quot;20307&quot; value=&quot;279&quot;/&gt;&lt;/object&gt;&lt;object type=&quot;3&quot; unique_id=&quot;10007&quot;&gt;&lt;property id=&quot;20148&quot; value=&quot;5&quot;/&gt;&lt;property id=&quot;20300&quot; value=&quot;Slide 5&quot;/&gt;&lt;property id=&quot;20307&quot; value=&quot;280&quot;/&gt;&lt;/object&gt;&lt;object type=&quot;3&quot; unique_id=&quot;10008&quot;&gt;&lt;property id=&quot;20148&quot; value=&quot;5&quot;/&gt;&lt;property id=&quot;20300&quot; value=&quot;Slide 6&quot;/&gt;&lt;property id=&quot;20307&quot; value=&quot;281&quot;/&gt;&lt;/object&gt;&lt;object type=&quot;3&quot; unique_id=&quot;10009&quot;&gt;&lt;property id=&quot;20148&quot; value=&quot;5&quot;/&gt;&lt;property id=&quot;20300&quot; value=&quot;Slide 7&quot;/&gt;&lt;property id=&quot;20307&quot; value=&quot;282&quot;/&gt;&lt;/object&gt;&lt;object type=&quot;3&quot; unique_id=&quot;10010&quot;&gt;&lt;property id=&quot;20148&quot; value=&quot;5&quot;/&gt;&lt;property id=&quot;20300&quot; value=&quot;Slide 8 - &amp;quot;Làm tiếp nội dung bài học vào đây bạn nhé!&amp;quot;&quot;/&gt;&lt;property id=&quot;20307&quot; value=&quot;283&quot;/&gt;&lt;/object&gt;&lt;/object&gt;&lt;object type=&quot;8&quot; unique_id=&quot;10020&quot;&gt;&lt;/object&gt;&lt;/object&gt;&lt;/database&gt;"/>
  <p:tag name="MMPROD_NEXTUNIQUEID" val="10009"/>
  <p:tag name="SECTOMILLISECCONVERTED" val="1"/>
  <p:tag name="INKNOELEADERBOARD" val="-12404626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717A03DA-6A02-43CC-8D77-C6B417B0CCFD}"/>
  <p:tag name="GENSWF_SLIDE_TITLE" val="Thông tin chung"/>
  <p:tag name="TIMING" val="|2.371|10.257"/>
  <p:tag name="GENSWF_ADVANCE_TIME" val="35.062"/>
  <p:tag name="ISPRING_SLIDE_ID_2" val="{85C7DB25-33C6-4143-B12C-D7BDEC36F9C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1"/>
  <p:tag name="ISPRING_SLIDE_INDENT_LEVEL" val="1"/>
  <p:tag name="GENSWF_ADVANCE_TIME" val="19.877"/>
  <p:tag name="ISPRING_SLIDE_ID_2" val="{10082050-84DC-461F-A265-EF0C4B3462A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D37AFD-DA59-4562-8315-461DEE2DC79C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1119</Words>
  <Application>Microsoft Office PowerPoint</Application>
  <PresentationFormat>Widescreen</PresentationFormat>
  <Paragraphs>255</Paragraphs>
  <Slides>38</Slides>
  <Notes>5</Notes>
  <HiddenSlides>10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宋体</vt:lpstr>
      <vt:lpstr>Calibri Light</vt:lpstr>
      <vt:lpstr>Times New Roman</vt:lpstr>
      <vt:lpstr>Wingdings</vt:lpstr>
      <vt:lpstr>Calibri</vt:lpstr>
      <vt:lpstr>Cambria Math</vt:lpstr>
      <vt:lpstr>等线</vt:lpstr>
      <vt:lpstr>Arial</vt:lpstr>
      <vt:lpstr>Cambria</vt:lpstr>
      <vt:lpstr>Arial Rounded MT Bold</vt:lpstr>
      <vt:lpstr>.VnTime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4</cp:revision>
  <dcterms:created xsi:type="dcterms:W3CDTF">2021-08-13T05:03:00Z</dcterms:created>
  <dcterms:modified xsi:type="dcterms:W3CDTF">2022-12-08T02:02:04Z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7A5BB9A969A14BF684A966FED794E4CC</vt:lpwstr>
  </property>
  <property fmtid="{D5CDD505-2E9C-101B-9397-08002B2CF9AE}" pid="3" name="KSOProductBuildVer">
    <vt:lpwstr>1033-11.2.0.11417</vt:lpwstr>
  </property>
</Properties>
</file>