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22"/>
  </p:notesMasterIdLst>
  <p:sldIdLst>
    <p:sldId id="256" r:id="rId3"/>
    <p:sldId id="274" r:id="rId4"/>
    <p:sldId id="257" r:id="rId5"/>
    <p:sldId id="258" r:id="rId6"/>
    <p:sldId id="275" r:id="rId7"/>
    <p:sldId id="260" r:id="rId8"/>
    <p:sldId id="278" r:id="rId9"/>
    <p:sldId id="261" r:id="rId10"/>
    <p:sldId id="277" r:id="rId11"/>
    <p:sldId id="262" r:id="rId12"/>
    <p:sldId id="265" r:id="rId13"/>
    <p:sldId id="266" r:id="rId14"/>
    <p:sldId id="267" r:id="rId15"/>
    <p:sldId id="268" r:id="rId16"/>
    <p:sldId id="269" r:id="rId17"/>
    <p:sldId id="270" r:id="rId18"/>
    <p:sldId id="271" r:id="rId19"/>
    <p:sldId id="272" r:id="rId20"/>
    <p:sldId id="2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94B82-8B9E-4ED6-ACC5-F7CDEF56EE73}" type="datetimeFigureOut">
              <a:rPr lang="en-US" smtClean="0"/>
              <a:t>9/7/2021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D45D6-4731-45E6-8B92-EE8A26F046EB}" type="slidenum">
              <a:rPr lang="en-US" smtClean="0"/>
              <a:t>‹#›</a:t>
            </a:fld>
            <a:endParaRPr lang="en-US"/>
          </a:p>
        </p:txBody>
      </p:sp>
    </p:spTree>
    <p:extLst>
      <p:ext uri="{BB962C8B-B14F-4D97-AF65-F5344CB8AC3E}">
        <p14:creationId xmlns:p14="http://schemas.microsoft.com/office/powerpoint/2010/main" val="79388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D719D2-BE2F-468D-B9CA-C665CFBCC5D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6B7B-2817-47DB-A991-CBA9C97DB7F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3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719D2-BE2F-468D-B9CA-C665CFBCC5D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73378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719D2-BE2F-468D-B9CA-C665CFBCC5D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154211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grpSp>
        <p:nvGrpSpPr>
          <p:cNvPr id="511" name="Google Shape;511;p18"/>
          <p:cNvGrpSpPr/>
          <p:nvPr/>
        </p:nvGrpSpPr>
        <p:grpSpPr>
          <a:xfrm>
            <a:off x="-2267" y="439"/>
            <a:ext cx="12196533" cy="6857124"/>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18"/>
          <p:cNvSpPr txBox="1">
            <a:spLocks noGrp="1"/>
          </p:cNvSpPr>
          <p:nvPr>
            <p:ph type="subTitle" idx="1"/>
          </p:nvPr>
        </p:nvSpPr>
        <p:spPr>
          <a:xfrm>
            <a:off x="1186800" y="2346992"/>
            <a:ext cx="10045200" cy="37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133"/>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sp>
        <p:nvSpPr>
          <p:cNvPr id="532" name="Google Shape;532;p18"/>
          <p:cNvSpPr txBox="1">
            <a:spLocks noGrp="1"/>
          </p:cNvSpPr>
          <p:nvPr>
            <p:ph type="title"/>
          </p:nvPr>
        </p:nvSpPr>
        <p:spPr>
          <a:xfrm>
            <a:off x="6096000" y="720000"/>
            <a:ext cx="5136000" cy="1382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8889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58531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6234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0181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0A7CE-68B0-4D7E-9884-D7BE6EE8BC27}"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31041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0A7CE-68B0-4D7E-9884-D7BE6EE8BC27}"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75996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0A7CE-68B0-4D7E-9884-D7BE6EE8BC27}"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0507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924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719D2-BE2F-468D-B9CA-C665CFBCC5D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1883492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3772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011313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9787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70294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D719D2-BE2F-468D-B9CA-C665CFBCC5D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46B7B-2817-47DB-A991-CBA9C97DB7F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91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D719D2-BE2F-468D-B9CA-C665CFBCC5DD}"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307599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D719D2-BE2F-468D-B9CA-C665CFBCC5DD}"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72906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D719D2-BE2F-468D-B9CA-C665CFBCC5DD}"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276338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D719D2-BE2F-468D-B9CA-C665CFBCC5DD}" type="datetimeFigureOut">
              <a:rPr lang="en-US" smtClean="0"/>
              <a:t>9/7/2021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16610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D719D2-BE2F-468D-B9CA-C665CFBCC5DD}" type="datetimeFigureOut">
              <a:rPr lang="en-US" smtClean="0"/>
              <a:t>9/7/2021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146B7B-2817-47DB-A991-CBA9C97DB7FC}" type="slidenum">
              <a:rPr lang="en-US" smtClean="0"/>
              <a:t>‹#›</a:t>
            </a:fld>
            <a:endParaRPr lang="en-US"/>
          </a:p>
        </p:txBody>
      </p:sp>
    </p:spTree>
    <p:extLst>
      <p:ext uri="{BB962C8B-B14F-4D97-AF65-F5344CB8AC3E}">
        <p14:creationId xmlns:p14="http://schemas.microsoft.com/office/powerpoint/2010/main" val="77710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D719D2-BE2F-468D-B9CA-C665CFBCC5DD}"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46B7B-2817-47DB-A991-CBA9C97DB7FC}" type="slidenum">
              <a:rPr lang="en-US" smtClean="0"/>
              <a:t>‹#›</a:t>
            </a:fld>
            <a:endParaRPr lang="en-US"/>
          </a:p>
        </p:txBody>
      </p:sp>
    </p:spTree>
    <p:extLst>
      <p:ext uri="{BB962C8B-B14F-4D97-AF65-F5344CB8AC3E}">
        <p14:creationId xmlns:p14="http://schemas.microsoft.com/office/powerpoint/2010/main" val="287416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D719D2-BE2F-468D-B9CA-C665CFBCC5DD}" type="datetimeFigureOut">
              <a:rPr lang="en-US" smtClean="0"/>
              <a:t>9/7/2021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8146B7B-2817-47DB-A991-CBA9C97DB7F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487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9/7/2021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5771292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9.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microsoft.com/office/2007/relationships/hdphoto" Target="../media/hdphoto4.wdp"/><Relationship Id="rId18" Type="http://schemas.openxmlformats.org/officeDocument/2006/relationships/image" Target="../media/image39.png"/><Relationship Id="rId3" Type="http://schemas.openxmlformats.org/officeDocument/2006/relationships/slideLayout" Target="../slideLayouts/slideLayout19.xml"/><Relationship Id="rId21" Type="http://schemas.openxmlformats.org/officeDocument/2006/relationships/image" Target="../media/image40.png"/><Relationship Id="rId7" Type="http://schemas.microsoft.com/office/2007/relationships/hdphoto" Target="../media/hdphoto2.wdp"/><Relationship Id="rId12" Type="http://schemas.openxmlformats.org/officeDocument/2006/relationships/image" Target="../media/image37.png"/><Relationship Id="rId17" Type="http://schemas.openxmlformats.org/officeDocument/2006/relationships/slide" Target="slide18.xml"/><Relationship Id="rId2" Type="http://schemas.openxmlformats.org/officeDocument/2006/relationships/audio" Target="../media/media1.mp3"/><Relationship Id="rId16" Type="http://schemas.microsoft.com/office/2007/relationships/hdphoto" Target="../media/hdphoto5.wdp"/><Relationship Id="rId20" Type="http://schemas.openxmlformats.org/officeDocument/2006/relationships/slide" Target="slide16.xml"/><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slide" Target="slide14.xml"/><Relationship Id="rId24" Type="http://schemas.openxmlformats.org/officeDocument/2006/relationships/image" Target="../media/image32.png"/><Relationship Id="rId5" Type="http://schemas.openxmlformats.org/officeDocument/2006/relationships/slide" Target="slide13.xml"/><Relationship Id="rId15" Type="http://schemas.openxmlformats.org/officeDocument/2006/relationships/image" Target="../media/image38.png"/><Relationship Id="rId23" Type="http://schemas.openxmlformats.org/officeDocument/2006/relationships/image" Target="../media/image41.png"/><Relationship Id="rId10" Type="http://schemas.microsoft.com/office/2007/relationships/hdphoto" Target="../media/hdphoto3.wdp"/><Relationship Id="rId19" Type="http://schemas.microsoft.com/office/2007/relationships/hdphoto" Target="../media/hdphoto6.wdp"/><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slide" Target="slide17.xml"/><Relationship Id="rId22"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p3"/><Relationship Id="rId7" Type="http://schemas.openxmlformats.org/officeDocument/2006/relationships/image" Target="../media/image4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2.xml"/><Relationship Id="rId5" Type="http://schemas.openxmlformats.org/officeDocument/2006/relationships/image" Target="../media/image42.jpg"/><Relationship Id="rId4" Type="http://schemas.openxmlformats.org/officeDocument/2006/relationships/slideLayout" Target="../slideLayouts/slideLayout19.xm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p3"/><Relationship Id="rId7" Type="http://schemas.openxmlformats.org/officeDocument/2006/relationships/image" Target="../media/image4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2.xml"/><Relationship Id="rId5" Type="http://schemas.openxmlformats.org/officeDocument/2006/relationships/image" Target="../media/image42.jpg"/><Relationship Id="rId4" Type="http://schemas.openxmlformats.org/officeDocument/2006/relationships/slideLayout" Target="../slideLayouts/slideLayout19.xm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p3"/><Relationship Id="rId7" Type="http://schemas.openxmlformats.org/officeDocument/2006/relationships/image" Target="../media/image4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2.xml"/><Relationship Id="rId5" Type="http://schemas.openxmlformats.org/officeDocument/2006/relationships/image" Target="../media/image42.jpg"/><Relationship Id="rId4" Type="http://schemas.openxmlformats.org/officeDocument/2006/relationships/slideLayout" Target="../slideLayouts/slideLayout19.xml"/><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p3"/><Relationship Id="rId7" Type="http://schemas.openxmlformats.org/officeDocument/2006/relationships/image" Target="../media/image4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2.xml"/><Relationship Id="rId5" Type="http://schemas.openxmlformats.org/officeDocument/2006/relationships/image" Target="../media/image42.jpg"/><Relationship Id="rId4" Type="http://schemas.openxmlformats.org/officeDocument/2006/relationships/slideLayout" Target="../slideLayouts/slideLayout19.xml"/><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p3"/><Relationship Id="rId7" Type="http://schemas.openxmlformats.org/officeDocument/2006/relationships/image" Target="../media/image43.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2.xml"/><Relationship Id="rId5" Type="http://schemas.openxmlformats.org/officeDocument/2006/relationships/image" Target="../media/image42.jpg"/><Relationship Id="rId4" Type="http://schemas.openxmlformats.org/officeDocument/2006/relationships/slideLayout" Target="../slideLayouts/slideLayout19.xml"/><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slide" Target="slide1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oleObject" Target="../embeddings/oleObject4.bin"/><Relationship Id="rId18" Type="http://schemas.openxmlformats.org/officeDocument/2006/relationships/image" Target="../media/image16.wmf"/><Relationship Id="rId3" Type="http://schemas.openxmlformats.org/officeDocument/2006/relationships/image" Target="../media/image17.gif"/><Relationship Id="rId7" Type="http://schemas.openxmlformats.org/officeDocument/2006/relationships/image" Target="../media/image11.wmf"/><Relationship Id="rId12" Type="http://schemas.openxmlformats.org/officeDocument/2006/relationships/image" Target="../media/image13.wmf"/><Relationship Id="rId17" Type="http://schemas.openxmlformats.org/officeDocument/2006/relationships/oleObject" Target="../embeddings/oleObject6.bin"/><Relationship Id="rId2" Type="http://schemas.openxmlformats.org/officeDocument/2006/relationships/slideLayout" Target="../slideLayouts/slideLayout12.xml"/><Relationship Id="rId16"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19.png"/><Relationship Id="rId1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18.png"/><Relationship Id="rId9" Type="http://schemas.openxmlformats.org/officeDocument/2006/relationships/oleObject" Target="../embeddings/oleObject2.bin"/><Relationship Id="rId1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3364525" y="1312985"/>
            <a:ext cx="5838092" cy="1739511"/>
          </a:xfrm>
          <a:prstGeom prst="rect">
            <a:avLst/>
          </a:prstGeom>
          <a:noFill/>
        </p:spPr>
        <p:txBody>
          <a:bodyPr wrap="square" rtlCol="0">
            <a:prstTxWarp prst="textPlain">
              <a:avLst/>
            </a:prstTxWarp>
            <a:spAutoFit/>
          </a:bodyPr>
          <a:lstStyle/>
          <a:p>
            <a:r>
              <a:rPr lang="en-US" sz="4000" dirty="0" smtClean="0">
                <a:solidFill>
                  <a:srgbClr val="FF0000"/>
                </a:solidFill>
                <a:latin typeface="Times New Roman" pitchFamily="18" charset="0"/>
                <a:cs typeface="Times New Roman" pitchFamily="18" charset="0"/>
              </a:rPr>
              <a:t>TOÁN 6</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234454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4051495" y="229772"/>
            <a:ext cx="450679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Tiết 1. TẬP HỢP</a:t>
            </a:r>
            <a:endParaRPr lang="en-US" sz="4000" b="1" dirty="0">
              <a:solidFill>
                <a:srgbClr val="002060"/>
              </a:solidFill>
              <a:latin typeface="Times New Roman" pitchFamily="18" charset="0"/>
              <a:cs typeface="Times New Roman" pitchFamily="18" charset="0"/>
            </a:endParaRPr>
          </a:p>
        </p:txBody>
      </p:sp>
      <p:sp>
        <p:nvSpPr>
          <p:cNvPr id="3" name="TextBox 2"/>
          <p:cNvSpPr txBox="1"/>
          <p:nvPr/>
        </p:nvSpPr>
        <p:spPr>
          <a:xfrm>
            <a:off x="450165" y="1055077"/>
            <a:ext cx="7918303" cy="461665"/>
          </a:xfrm>
          <a:prstGeom prst="rect">
            <a:avLst/>
          </a:prstGeom>
          <a:noFill/>
        </p:spPr>
        <p:txBody>
          <a:bodyPr wrap="square" rtlCol="0">
            <a:spAutoFit/>
          </a:bodyPr>
          <a:lstStyle/>
          <a:p>
            <a:r>
              <a:rPr lang="en-US" sz="2400" b="1" dirty="0" smtClean="0">
                <a:solidFill>
                  <a:schemeClr val="bg2">
                    <a:lumMod val="10000"/>
                  </a:schemeClr>
                </a:solidFill>
                <a:latin typeface="Times New Roman" pitchFamily="18" charset="0"/>
                <a:cs typeface="Times New Roman" pitchFamily="18" charset="0"/>
              </a:rPr>
              <a:t>2. MÔ TẢ MỘT TẬP HỢP</a:t>
            </a:r>
            <a:endParaRPr lang="en-US" sz="2400" b="1" dirty="0">
              <a:solidFill>
                <a:schemeClr val="bg2">
                  <a:lumMod val="1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3"/>
          <a:stretch>
            <a:fillRect/>
          </a:stretch>
        </p:blipFill>
        <p:spPr>
          <a:xfrm>
            <a:off x="480308" y="1516742"/>
            <a:ext cx="5515543" cy="2176027"/>
          </a:xfrm>
          <a:prstGeom prst="rect">
            <a:avLst/>
          </a:prstGeom>
        </p:spPr>
      </p:pic>
      <p:pic>
        <p:nvPicPr>
          <p:cNvPr id="7" name="Picture 6"/>
          <p:cNvPicPr>
            <a:picLocks noChangeAspect="1"/>
          </p:cNvPicPr>
          <p:nvPr/>
        </p:nvPicPr>
        <p:blipFill>
          <a:blip r:embed="rId4"/>
          <a:stretch>
            <a:fillRect/>
          </a:stretch>
        </p:blipFill>
        <p:spPr>
          <a:xfrm>
            <a:off x="480308" y="3948493"/>
            <a:ext cx="5515543" cy="1936492"/>
          </a:xfrm>
          <a:prstGeom prst="rect">
            <a:avLst/>
          </a:prstGeom>
        </p:spPr>
      </p:pic>
      <p:cxnSp>
        <p:nvCxnSpPr>
          <p:cNvPr id="9" name="Straight Connector 8"/>
          <p:cNvCxnSpPr/>
          <p:nvPr/>
        </p:nvCxnSpPr>
        <p:spPr>
          <a:xfrm>
            <a:off x="6439989" y="1516742"/>
            <a:ext cx="26125" cy="39435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10251" y="2143396"/>
            <a:ext cx="3080913" cy="646331"/>
          </a:xfrm>
          <a:prstGeom prst="rect">
            <a:avLst/>
          </a:prstGeom>
        </p:spPr>
        <p:txBody>
          <a:bodyPr wrap="square">
            <a:spAutoFit/>
          </a:bodyPr>
          <a:lstStyle/>
          <a:p>
            <a:pPr algn="just">
              <a:lnSpc>
                <a:spcPct val="15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A = { 0; 1; 2; 3; 4}</a:t>
            </a:r>
            <a:endParaRPr lang="en-US" sz="2400" dirty="0">
              <a:latin typeface="Times New Roman" panose="02020603050405020304" pitchFamily="18" charset="0"/>
              <a:ea typeface="Calibri" panose="020F0502020204030204" pitchFamily="34" charset="0"/>
            </a:endParaRPr>
          </a:p>
        </p:txBody>
      </p:sp>
      <p:sp>
        <p:nvSpPr>
          <p:cNvPr id="13" name="Rectangle 12"/>
          <p:cNvSpPr/>
          <p:nvPr/>
        </p:nvSpPr>
        <p:spPr>
          <a:xfrm>
            <a:off x="6910252" y="2767708"/>
            <a:ext cx="3296066" cy="646331"/>
          </a:xfrm>
          <a:prstGeom prst="rect">
            <a:avLst/>
          </a:prstGeom>
        </p:spPr>
        <p:txBody>
          <a:bodyPr wrap="square">
            <a:spAutoFit/>
          </a:bodyPr>
          <a:lstStyle/>
          <a:p>
            <a:pPr algn="just">
              <a:lnSpc>
                <a:spcPct val="15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B = { 1; 2; 3; 4}</a:t>
            </a:r>
            <a:endParaRPr lang="en-US" sz="2400" dirty="0">
              <a:latin typeface="Times New Roman" panose="02020603050405020304" pitchFamily="18" charset="0"/>
              <a:ea typeface="Calibri" panose="020F0502020204030204" pitchFamily="34" charset="0"/>
            </a:endParaRPr>
          </a:p>
        </p:txBody>
      </p:sp>
      <p:sp>
        <p:nvSpPr>
          <p:cNvPr id="20" name="Rectangle 19"/>
          <p:cNvSpPr/>
          <p:nvPr/>
        </p:nvSpPr>
        <p:spPr>
          <a:xfrm>
            <a:off x="6733548" y="4585448"/>
            <a:ext cx="3096252" cy="646331"/>
          </a:xfrm>
          <a:prstGeom prst="rect">
            <a:avLst/>
          </a:prstGeom>
        </p:spPr>
        <p:txBody>
          <a:bodyPr wrap="square">
            <a:spAutoFit/>
          </a:bodyPr>
          <a:lstStyle/>
          <a:p>
            <a:pPr algn="just">
              <a:lnSpc>
                <a:spcPct val="150000"/>
              </a:lnSpc>
              <a:spcBef>
                <a:spcPts val="600"/>
              </a:spcBef>
              <a:spcAft>
                <a:spcPts val="600"/>
              </a:spcAft>
            </a:pPr>
            <a:r>
              <a:rPr lang="en-US" sz="2400" dirty="0" smtClean="0">
                <a:solidFill>
                  <a:srgbClr val="000000"/>
                </a:solidFill>
                <a:latin typeface="Times New Roman" panose="02020603050405020304" pitchFamily="18" charset="0"/>
                <a:ea typeface="Calibri" panose="020F0502020204030204" pitchFamily="34" charset="0"/>
              </a:rPr>
              <a:t>b) M </a:t>
            </a:r>
            <a:r>
              <a:rPr lang="en-US" sz="2400" dirty="0">
                <a:solidFill>
                  <a:srgbClr val="000000"/>
                </a:solidFill>
                <a:latin typeface="Times New Roman" panose="02020603050405020304" pitchFamily="18" charset="0"/>
                <a:ea typeface="Calibri" panose="020F0502020204030204" pitchFamily="34" charset="0"/>
              </a:rPr>
              <a:t>= { 7; 8; </a:t>
            </a:r>
            <a:r>
              <a:rPr lang="en-US" sz="2400" dirty="0" smtClean="0">
                <a:solidFill>
                  <a:srgbClr val="000000"/>
                </a:solidFill>
                <a:latin typeface="Times New Roman" panose="02020603050405020304" pitchFamily="18" charset="0"/>
                <a:ea typeface="Calibri" panose="020F0502020204030204" pitchFamily="34" charset="0"/>
              </a:rPr>
              <a:t>9}</a:t>
            </a:r>
            <a:endParaRPr lang="en-US" sz="2400" dirty="0">
              <a:latin typeface="Times New Roman" panose="02020603050405020304" pitchFamily="18" charset="0"/>
              <a:ea typeface="Calibri" panose="020F0502020204030204" pitchFamily="34" charset="0"/>
            </a:endParaRPr>
          </a:p>
        </p:txBody>
      </p:sp>
      <p:sp>
        <p:nvSpPr>
          <p:cNvPr id="21" name="Rectangle 20"/>
          <p:cNvSpPr/>
          <p:nvPr/>
        </p:nvSpPr>
        <p:spPr>
          <a:xfrm>
            <a:off x="7057577" y="5137108"/>
            <a:ext cx="4255191" cy="646331"/>
          </a:xfrm>
          <a:prstGeom prst="rect">
            <a:avLst/>
          </a:prstGeom>
        </p:spPr>
        <p:txBody>
          <a:bodyPr wrap="square">
            <a:spAutoFit/>
          </a:bodyPr>
          <a:lstStyle/>
          <a:p>
            <a:pPr algn="just">
              <a:lnSpc>
                <a:spcPct val="15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M = { </a:t>
            </a:r>
            <a:r>
              <a:rPr lang="en-US" sz="2400" dirty="0" smtClean="0">
                <a:solidFill>
                  <a:srgbClr val="000000"/>
                </a:solidFill>
                <a:latin typeface="Times New Roman" panose="02020603050405020304" pitchFamily="18" charset="0"/>
                <a:ea typeface="Calibri" panose="020F0502020204030204" pitchFamily="34" charset="0"/>
              </a:rPr>
              <a:t>x </a:t>
            </a:r>
            <a:r>
              <a:rPr lang="en-US" sz="2400" b="1" dirty="0" smtClean="0">
                <a:sym typeface="Symbol" panose="05050102010706020507" pitchFamily="18" charset="2"/>
              </a:rPr>
              <a:t> N </a:t>
            </a:r>
            <a:r>
              <a:rPr lang="en-US" sz="2400" dirty="0" smtClean="0">
                <a:solidFill>
                  <a:srgbClr val="000000"/>
                </a:solidFill>
                <a:latin typeface="Times New Roman" panose="02020603050405020304" pitchFamily="18" charset="0"/>
                <a:ea typeface="Calibri" panose="020F0502020204030204" pitchFamily="34" charset="0"/>
              </a:rPr>
              <a:t>|  6&lt; x </a:t>
            </a:r>
            <a:r>
              <a:rPr lang="en-US" sz="2400" dirty="0">
                <a:solidFill>
                  <a:srgbClr val="000000"/>
                </a:solidFill>
                <a:latin typeface="Times New Roman" panose="02020603050405020304" pitchFamily="18" charset="0"/>
                <a:ea typeface="Calibri" panose="020F0502020204030204" pitchFamily="34" charset="0"/>
              </a:rPr>
              <a:t>&lt;</a:t>
            </a:r>
            <a:r>
              <a:rPr lang="en-US" sz="2400" dirty="0" smtClean="0">
                <a:solidFill>
                  <a:srgbClr val="000000"/>
                </a:solidFill>
                <a:latin typeface="Times New Roman" panose="02020603050405020304" pitchFamily="18" charset="0"/>
                <a:ea typeface="Calibri" panose="020F0502020204030204" pitchFamily="34" charset="0"/>
              </a:rPr>
              <a:t> 10</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
        <p:nvSpPr>
          <p:cNvPr id="23" name="Rectangle 22"/>
          <p:cNvSpPr/>
          <p:nvPr/>
        </p:nvSpPr>
        <p:spPr>
          <a:xfrm>
            <a:off x="6733548" y="4058053"/>
            <a:ext cx="2903359" cy="646331"/>
          </a:xfrm>
          <a:prstGeom prst="rect">
            <a:avLst/>
          </a:prstGeom>
        </p:spPr>
        <p:txBody>
          <a:bodyPr wrap="none">
            <a:spAutoFit/>
          </a:bodyPr>
          <a:lstStyle/>
          <a:p>
            <a:pPr algn="just">
              <a:lnSpc>
                <a:spcPct val="15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a) 5        M ;  9        M</a:t>
            </a:r>
            <a:endParaRPr lang="en-US" sz="2400" dirty="0">
              <a:latin typeface="Times New Roman" panose="02020603050405020304" pitchFamily="18" charset="0"/>
              <a:ea typeface="Calibri" panose="020F0502020204030204" pitchFamily="34" charset="0"/>
            </a:endParaRPr>
          </a:p>
        </p:txBody>
      </p:sp>
      <p:sp>
        <p:nvSpPr>
          <p:cNvPr id="24" name="TextBox 23"/>
          <p:cNvSpPr txBox="1"/>
          <p:nvPr/>
        </p:nvSpPr>
        <p:spPr>
          <a:xfrm>
            <a:off x="7436224" y="4180913"/>
            <a:ext cx="2388942" cy="461665"/>
          </a:xfrm>
          <a:prstGeom prst="rect">
            <a:avLst/>
          </a:prstGeom>
          <a:noFill/>
        </p:spPr>
        <p:txBody>
          <a:bodyPr wrap="square" rtlCol="0">
            <a:spAutoFit/>
          </a:bodyPr>
          <a:lstStyle/>
          <a:p>
            <a:r>
              <a:rPr lang="en-US" sz="2400" b="1" dirty="0" smtClean="0">
                <a:solidFill>
                  <a:srgbClr val="C00000"/>
                </a:solidFill>
                <a:sym typeface="Symbol" panose="05050102010706020507" pitchFamily="18" charset="2"/>
              </a:rPr>
              <a:t>               </a:t>
            </a:r>
            <a:endParaRPr lang="en-US" sz="2400" b="1" dirty="0">
              <a:solidFill>
                <a:srgbClr val="C00000"/>
              </a:solidFill>
            </a:endParaRPr>
          </a:p>
        </p:txBody>
      </p:sp>
    </p:spTree>
    <p:extLst>
      <p:ext uri="{BB962C8B-B14F-4D97-AF65-F5344CB8AC3E}">
        <p14:creationId xmlns:p14="http://schemas.microsoft.com/office/powerpoint/2010/main" val="5290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1"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9600" b="1" cap="all" dirty="0">
                <a:ln w="0"/>
                <a:solidFill>
                  <a:srgbClr val="FF0000"/>
                </a:solidFill>
                <a:effectLst>
                  <a:reflection blurRad="12700" stA="50000" endPos="50000" dist="5000" dir="5400000" sy="-100000" rotWithShape="0"/>
                </a:effectLst>
                <a:latin typeface="Calibri"/>
              </a:rPr>
              <a:t>BẢO VỆ </a:t>
            </a:r>
          </a:p>
          <a:p>
            <a:pPr algn="ctr" defTabSz="914400"/>
            <a:r>
              <a:rPr lang="en-US" sz="9600" b="1" cap="all" dirty="0">
                <a:ln w="0"/>
                <a:solidFill>
                  <a:srgbClr val="FF0000"/>
                </a:solidFill>
                <a:effectLst>
                  <a:reflection blurRad="12700" stA="50000" endPos="50000" dist="5000" dir="5400000" sy="-100000" rotWithShape="0"/>
                </a:effectLst>
                <a:latin typeface="Calibri"/>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1821184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291280" y="1127037"/>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02600" y="1519442"/>
            <a:ext cx="793697" cy="757112"/>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233473" y="1275837"/>
            <a:ext cx="865065" cy="825191"/>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93660" y="4305696"/>
            <a:ext cx="966829" cy="922264"/>
          </a:xfrm>
          <a:prstGeom prst="rect">
            <a:avLst/>
          </a:prstGeom>
        </p:spPr>
      </p:pic>
      <p:pic>
        <p:nvPicPr>
          <p:cNvPr id="12" name="Picture 11">
            <a:hlinkClick r:id="rId20" action="ppaction://hlinksldjump"/>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10943" y="4266316"/>
            <a:ext cx="1008112" cy="961644"/>
          </a:xfrm>
          <a:prstGeom prst="rect">
            <a:avLst/>
          </a:prstGeom>
        </p:spPr>
      </p:pic>
      <p:pic>
        <p:nvPicPr>
          <p:cNvPr id="13" name="Picture 12">
            <a:hlinkClick r:id="rId17"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3600" b="1" cap="all">
                <a:ln w="0"/>
                <a:solidFill>
                  <a:srgbClr val="FF0000"/>
                </a:solidFill>
                <a:effectLst>
                  <a:reflection blurRad="12700" stA="50000" endPos="50000" dist="5000" dir="5400000" sy="-100000" rotWithShape="0"/>
                </a:effectLst>
                <a:latin typeface="Calibri"/>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240033074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2"/>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2"/>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2"/>
                                        </p:tgtEl>
                                        <p:attrNameLst>
                                          <p:attrName>ppt_w</p:attrName>
                                        </p:attrNameLst>
                                      </p:cBhvr>
                                      <p:tavLst>
                                        <p:tav tm="0">
                                          <p:val>
                                            <p:strVal val="ppt_w"/>
                                          </p:val>
                                        </p:tav>
                                        <p:tav tm="100000">
                                          <p:val>
                                            <p:fltVal val="0"/>
                                          </p:val>
                                        </p:tav>
                                      </p:tavLst>
                                    </p:anim>
                                    <p:anim calcmode="lin" valueType="num">
                                      <p:cBhvr>
                                        <p:cTn id="92" dur="1000"/>
                                        <p:tgtEl>
                                          <p:spTgt spid="12"/>
                                        </p:tgtEl>
                                        <p:attrNameLst>
                                          <p:attrName>ppt_h</p:attrName>
                                        </p:attrNameLst>
                                      </p:cBhvr>
                                      <p:tavLst>
                                        <p:tav tm="0">
                                          <p:val>
                                            <p:strVal val="ppt_h"/>
                                          </p:val>
                                        </p:tav>
                                        <p:tav tm="100000">
                                          <p:val>
                                            <p:fltVal val="0"/>
                                          </p:val>
                                        </p:tav>
                                      </p:tavLst>
                                    </p:anim>
                                    <p:anim calcmode="lin" valueType="num">
                                      <p:cBhvr>
                                        <p:cTn id="93" dur="1000"/>
                                        <p:tgtEl>
                                          <p:spTgt spid="12"/>
                                        </p:tgtEl>
                                        <p:attrNameLst>
                                          <p:attrName>style.rotation</p:attrName>
                                        </p:attrNameLst>
                                      </p:cBhvr>
                                      <p:tavLst>
                                        <p:tav tm="0">
                                          <p:val>
                                            <p:fltVal val="0"/>
                                          </p:val>
                                        </p:tav>
                                        <p:tav tm="100000">
                                          <p:val>
                                            <p:fltVal val="90"/>
                                          </p:val>
                                        </p:tav>
                                      </p:tavLst>
                                    </p:anim>
                                    <p:animEffect transition="out" filter="fade">
                                      <p:cBhvr>
                                        <p:cTn id="94" dur="1000"/>
                                        <p:tgtEl>
                                          <p:spTgt spid="12"/>
                                        </p:tgtEl>
                                      </p:cBhvr>
                                    </p:animEffect>
                                    <p:set>
                                      <p:cBhvr>
                                        <p:cTn id="9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96"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143168" y="860191"/>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3200" dirty="0" smtClean="0">
                <a:solidFill>
                  <a:schemeClr val="bg1"/>
                </a:solidFill>
                <a:latin typeface="Times New Roman" panose="02020603050405020304" pitchFamily="18" charset="0"/>
                <a:ea typeface="Times New Roman" panose="02020603050405020304" pitchFamily="18" charset="0"/>
              </a:rPr>
              <a:t>Cách </a:t>
            </a:r>
            <a:r>
              <a:rPr lang="en-US" sz="3200" dirty="0">
                <a:solidFill>
                  <a:schemeClr val="bg1"/>
                </a:solidFill>
                <a:latin typeface="Times New Roman" panose="02020603050405020304" pitchFamily="18" charset="0"/>
                <a:ea typeface="Times New Roman" panose="02020603050405020304" pitchFamily="18" charset="0"/>
              </a:rPr>
              <a:t>viết tập hợp nào sau đây đúng?</a:t>
            </a:r>
            <a:r>
              <a:rPr lang="en-US" sz="3200" dirty="0" smtClean="0">
                <a:solidFill>
                  <a:schemeClr val="bg1"/>
                </a:solidFill>
                <a:latin typeface="Calibri"/>
              </a:rPr>
              <a:t> </a:t>
            </a:r>
            <a:endParaRPr lang="en-US" sz="3200" dirty="0">
              <a:solidFill>
                <a:schemeClr val="bg1"/>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2143169" y="2228343"/>
            <a:ext cx="3984362"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a:solidFill>
                  <a:srgbClr val="FF0000"/>
                </a:solidFill>
                <a:latin typeface="Times New Roman" panose="02020603050405020304" pitchFamily="18" charset="0"/>
                <a:ea typeface="Times New Roman" panose="02020603050405020304" pitchFamily="18" charset="0"/>
              </a:rPr>
              <a:t>A) </a:t>
            </a:r>
            <a:r>
              <a:rPr lang="en-US" sz="3600" dirty="0">
                <a:latin typeface="Times New Roman" panose="02020603050405020304" pitchFamily="18" charset="0"/>
                <a:ea typeface="Times New Roman" panose="02020603050405020304" pitchFamily="18" charset="0"/>
              </a:rPr>
              <a:t>E</a:t>
            </a:r>
            <a:r>
              <a:rPr lang="en-US" sz="3600" dirty="0" smtClean="0">
                <a:latin typeface="Times New Roman" panose="02020603050405020304" pitchFamily="18" charset="0"/>
                <a:ea typeface="Calibri" panose="020F0502020204030204" pitchFamily="34" charset="0"/>
              </a:rPr>
              <a:t> = {1</a:t>
            </a:r>
            <a:r>
              <a:rPr lang="en-US" sz="3600" dirty="0">
                <a:latin typeface="Times New Roman" panose="02020603050405020304" pitchFamily="18" charset="0"/>
                <a:ea typeface="Calibri" panose="020F0502020204030204" pitchFamily="34" charset="0"/>
              </a:rPr>
              <a:t>; 2; 3; 4}</a:t>
            </a:r>
            <a:endParaRPr lang="en-US" sz="3600" dirty="0">
              <a:solidFill>
                <a:prstClr val="black"/>
              </a:solidFill>
              <a:latin typeface="Calibri"/>
            </a:endParaRPr>
          </a:p>
        </p:txBody>
      </p:sp>
      <p:sp>
        <p:nvSpPr>
          <p:cNvPr id="12" name="Snip Diagonal Corner Rectangle 11"/>
          <p:cNvSpPr/>
          <p:nvPr/>
        </p:nvSpPr>
        <p:spPr>
          <a:xfrm>
            <a:off x="6312024" y="2228343"/>
            <a:ext cx="4040056"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B) </a:t>
            </a:r>
            <a:r>
              <a:rPr lang="en-US" sz="3600" dirty="0">
                <a:solidFill>
                  <a:srgbClr val="000000"/>
                </a:solidFill>
                <a:latin typeface="Times New Roman" panose="02020603050405020304" pitchFamily="18" charset="0"/>
                <a:ea typeface="Times New Roman" panose="02020603050405020304" pitchFamily="18" charset="0"/>
              </a:rPr>
              <a:t>E</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rPr>
              <a:t>= 1; 2; 3; 4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294338" y="3956535"/>
            <a:ext cx="383319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C) </a:t>
            </a:r>
            <a:r>
              <a:rPr lang="en-US" sz="3600" dirty="0">
                <a:solidFill>
                  <a:srgbClr val="000000"/>
                </a:solidFill>
                <a:latin typeface="Times New Roman" panose="02020603050405020304" pitchFamily="18" charset="0"/>
                <a:ea typeface="Times New Roman" panose="02020603050405020304" pitchFamily="18" charset="0"/>
              </a:rPr>
              <a:t>E</a:t>
            </a:r>
            <a:r>
              <a:rPr lang="en-US" sz="3600" dirty="0" smtClean="0">
                <a:solidFill>
                  <a:srgbClr val="000000"/>
                </a:solidFill>
                <a:latin typeface="Times New Roman" panose="02020603050405020304" pitchFamily="18" charset="0"/>
                <a:ea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rPr>
              <a:t>= (1; 2; 3; 4)</a:t>
            </a:r>
            <a:endParaRPr lang="en-US" sz="3600" dirty="0">
              <a:solidFill>
                <a:prstClr val="black"/>
              </a:solidFill>
              <a:latin typeface="Calibri"/>
            </a:endParaRPr>
          </a:p>
        </p:txBody>
      </p:sp>
      <p:sp>
        <p:nvSpPr>
          <p:cNvPr id="15" name="Snip Diagonal Corner Rectangle 14"/>
          <p:cNvSpPr/>
          <p:nvPr/>
        </p:nvSpPr>
        <p:spPr>
          <a:xfrm>
            <a:off x="6312024" y="3956535"/>
            <a:ext cx="4156684"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D)</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2; 3; 4]</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9422576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66"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66"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66"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991544" y="555393"/>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3600" dirty="0">
                <a:solidFill>
                  <a:schemeClr val="bg1"/>
                </a:solidFill>
                <a:latin typeface="Times New Roman" panose="02020603050405020304" pitchFamily="18" charset="0"/>
                <a:ea typeface="Times New Roman" panose="02020603050405020304" pitchFamily="18" charset="0"/>
              </a:rPr>
              <a:t>Cho B = {2; 3; 4; 5}. Chọn đáp án sai trong các đáp án sau?</a:t>
            </a:r>
            <a:endParaRPr lang="en-US" sz="3600" dirty="0">
              <a:solidFill>
                <a:schemeClr val="bg1"/>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6277372" y="365173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D) </a:t>
            </a:r>
            <a:r>
              <a:rPr lang="en-US" sz="3600" dirty="0" smtClean="0">
                <a:latin typeface="Times New Roman" panose="02020603050405020304" pitchFamily="18" charset="0"/>
                <a:ea typeface="Calibri" panose="020F0502020204030204" pitchFamily="34" charset="0"/>
              </a:rPr>
              <a:t>6 </a:t>
            </a:r>
            <a:r>
              <a:rPr lang="en-US" sz="3600" dirty="0">
                <a:latin typeface="Cambria Math" panose="02040503050406030204" pitchFamily="18" charset="0"/>
                <a:ea typeface="Calibri" panose="020F0502020204030204" pitchFamily="34" charset="0"/>
                <a:cs typeface="Cambria Math" panose="02040503050406030204" pitchFamily="18" charset="0"/>
              </a:rPr>
              <a:t>∈</a:t>
            </a:r>
            <a:r>
              <a:rPr lang="en-US" sz="3600" dirty="0">
                <a:latin typeface="Times New Roman" panose="02020603050405020304" pitchFamily="18" charset="0"/>
                <a:ea typeface="Calibri" panose="020F0502020204030204" pitchFamily="34" charset="0"/>
              </a:rPr>
              <a:t> B</a:t>
            </a:r>
            <a:endParaRPr lang="en-US" sz="3600" dirty="0">
              <a:solidFill>
                <a:prstClr val="black"/>
              </a:solidFill>
              <a:latin typeface="Calibri"/>
            </a:endParaRPr>
          </a:p>
        </p:txBody>
      </p:sp>
      <p:sp>
        <p:nvSpPr>
          <p:cNvPr id="12" name="Snip Diagonal Corner Rectangle 11"/>
          <p:cNvSpPr/>
          <p:nvPr/>
        </p:nvSpPr>
        <p:spPr>
          <a:xfrm>
            <a:off x="6312024" y="1923545"/>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B) </a:t>
            </a:r>
            <a:r>
              <a:rPr lang="en-US" sz="3600" dirty="0" smtClean="0">
                <a:solidFill>
                  <a:srgbClr val="000000"/>
                </a:solidFill>
                <a:latin typeface="Times New Roman" panose="02020603050405020304" pitchFamily="18" charset="0"/>
                <a:ea typeface="Times New Roman" panose="02020603050405020304" pitchFamily="18" charset="0"/>
              </a:rPr>
              <a:t>5 </a:t>
            </a:r>
            <a:r>
              <a:rPr lang="en-US" sz="3600"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3600" dirty="0">
                <a:solidFill>
                  <a:srgbClr val="000000"/>
                </a:solidFill>
                <a:latin typeface="Times New Roman" panose="02020603050405020304" pitchFamily="18" charset="0"/>
                <a:ea typeface="Times New Roman" panose="02020603050405020304" pitchFamily="18" charset="0"/>
              </a:rPr>
              <a:t> B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294339" y="365173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C) </a:t>
            </a:r>
            <a:r>
              <a:rPr lang="en-US" sz="3600" dirty="0" smtClean="0">
                <a:solidFill>
                  <a:srgbClr val="000000"/>
                </a:solidFill>
                <a:latin typeface="Times New Roman" panose="02020603050405020304" pitchFamily="18" charset="0"/>
                <a:ea typeface="Times New Roman" panose="02020603050405020304" pitchFamily="18" charset="0"/>
              </a:rPr>
              <a:t>1 </a:t>
            </a:r>
            <a:r>
              <a:rPr lang="en-US" sz="3600"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3600" dirty="0">
                <a:solidFill>
                  <a:srgbClr val="000000"/>
                </a:solidFill>
                <a:latin typeface="Times New Roman" panose="02020603050405020304" pitchFamily="18" charset="0"/>
                <a:ea typeface="Times New Roman" panose="02020603050405020304" pitchFamily="18" charset="0"/>
              </a:rPr>
              <a:t> B     </a:t>
            </a:r>
            <a:endParaRPr lang="en-US" sz="3600" dirty="0">
              <a:solidFill>
                <a:prstClr val="black"/>
              </a:solidFill>
              <a:latin typeface="Calibri"/>
            </a:endParaRPr>
          </a:p>
        </p:txBody>
      </p:sp>
      <p:sp>
        <p:nvSpPr>
          <p:cNvPr id="15" name="Snip Diagonal Corner Rectangle 14"/>
          <p:cNvSpPr/>
          <p:nvPr/>
        </p:nvSpPr>
        <p:spPr>
          <a:xfrm>
            <a:off x="2238677" y="1923545"/>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A) </a:t>
            </a:r>
            <a:r>
              <a:rPr lang="en-US" sz="3600" dirty="0" smtClean="0">
                <a:solidFill>
                  <a:srgbClr val="000000"/>
                </a:solidFill>
                <a:latin typeface="Times New Roman" panose="02020603050405020304" pitchFamily="18" charset="0"/>
                <a:ea typeface="Times New Roman" panose="02020603050405020304" pitchFamily="18" charset="0"/>
              </a:rPr>
              <a:t>2 </a:t>
            </a:r>
            <a:r>
              <a:rPr lang="en-US" sz="3600"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3600" dirty="0">
                <a:solidFill>
                  <a:srgbClr val="000000"/>
                </a:solidFill>
                <a:latin typeface="Times New Roman" panose="02020603050405020304" pitchFamily="18" charset="0"/>
                <a:ea typeface="Times New Roman" panose="02020603050405020304" pitchFamily="18" charset="0"/>
              </a:rPr>
              <a:t> B     </a:t>
            </a:r>
            <a:endParaRPr lang="en-US" sz="3600"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
        <p:nvSpPr>
          <p:cNvPr id="7" name="Rectangle 6"/>
          <p:cNvSpPr/>
          <p:nvPr/>
        </p:nvSpPr>
        <p:spPr>
          <a:xfrm>
            <a:off x="5739171" y="3244334"/>
            <a:ext cx="713657"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6 </a:t>
            </a:r>
            <a:r>
              <a:rPr lang="en-US" dirty="0">
                <a:latin typeface="Cambria Math" panose="02040503050406030204" pitchFamily="18" charset="0"/>
                <a:ea typeface="Calibri" panose="020F0502020204030204" pitchFamily="34" charset="0"/>
                <a:cs typeface="Cambria Math" panose="02040503050406030204" pitchFamily="18" charset="0"/>
              </a:rPr>
              <a:t>∈</a:t>
            </a:r>
            <a:r>
              <a:rPr lang="en-US" dirty="0">
                <a:latin typeface="Times New Roman" panose="02020603050405020304" pitchFamily="18" charset="0"/>
                <a:ea typeface="Calibri" panose="020F0502020204030204" pitchFamily="34" charset="0"/>
              </a:rPr>
              <a:t> B</a:t>
            </a:r>
            <a:endParaRPr lang="en-US" dirty="0"/>
          </a:p>
        </p:txBody>
      </p:sp>
    </p:spTree>
    <p:extLst>
      <p:ext uri="{BB962C8B-B14F-4D97-AF65-F5344CB8AC3E}">
        <p14:creationId xmlns:p14="http://schemas.microsoft.com/office/powerpoint/2010/main" val="64564238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66"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66"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66"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983843" y="520224"/>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3600" dirty="0">
                <a:solidFill>
                  <a:schemeClr val="bg1"/>
                </a:solidFill>
                <a:latin typeface="Times New Roman" panose="02020603050405020304" pitchFamily="18" charset="0"/>
                <a:ea typeface="Times New Roman" panose="02020603050405020304" pitchFamily="18" charset="0"/>
              </a:rPr>
              <a:t>Viết tập hợp A các số tự nhiên lớn hơn 5 và nhỏ hơn 10.</a:t>
            </a:r>
            <a:endParaRPr lang="en-US" sz="3600" dirty="0">
              <a:solidFill>
                <a:schemeClr val="bg1"/>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1875693" y="4495793"/>
            <a:ext cx="4126522"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15000"/>
              </a:lnSpc>
              <a:spcAft>
                <a:spcPts val="1000"/>
              </a:spcAft>
            </a:pPr>
            <a:r>
              <a:rPr lang="en-US" sz="3600" b="1" dirty="0" smtClean="0">
                <a:solidFill>
                  <a:srgbClr val="FF0000"/>
                </a:solidFill>
                <a:latin typeface="Times New Roman" panose="02020603050405020304" pitchFamily="18" charset="0"/>
                <a:ea typeface="Calibri" panose="020F0502020204030204" pitchFamily="34" charset="0"/>
              </a:rPr>
              <a:t>C) </a:t>
            </a:r>
            <a:r>
              <a:rPr lang="en-US" sz="3600" dirty="0" smtClean="0">
                <a:latin typeface="Times New Roman" panose="02020603050405020304" pitchFamily="18" charset="0"/>
                <a:ea typeface="Calibri" panose="020F0502020204030204" pitchFamily="34" charset="0"/>
              </a:rPr>
              <a:t>A </a:t>
            </a:r>
            <a:r>
              <a:rPr lang="en-US" sz="3600" dirty="0">
                <a:latin typeface="Times New Roman" panose="02020603050405020304" pitchFamily="18" charset="0"/>
                <a:ea typeface="Calibri" panose="020F0502020204030204" pitchFamily="34" charset="0"/>
              </a:rPr>
              <a:t>= {6; 7; 8; 9</a:t>
            </a:r>
            <a:r>
              <a:rPr lang="en-US" sz="3600" dirty="0" smtClean="0">
                <a:latin typeface="Times New Roman" panose="02020603050405020304" pitchFamily="18" charset="0"/>
                <a:ea typeface="Calibri" panose="020F0502020204030204" pitchFamily="34" charset="0"/>
              </a:rPr>
              <a:t>}</a:t>
            </a:r>
            <a:r>
              <a:rPr lang="en-US" sz="3600" dirty="0">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Calibri" panose="020F0502020204030204" pitchFamily="34" charset="0"/>
            </a:endParaRPr>
          </a:p>
        </p:txBody>
      </p:sp>
      <p:sp>
        <p:nvSpPr>
          <p:cNvPr id="12" name="Snip Diagonal Corner Rectangle 11"/>
          <p:cNvSpPr/>
          <p:nvPr/>
        </p:nvSpPr>
        <p:spPr>
          <a:xfrm>
            <a:off x="6312023" y="2427634"/>
            <a:ext cx="413323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200" b="1" dirty="0" smtClean="0">
                <a:solidFill>
                  <a:srgbClr val="FF0000"/>
                </a:solidFill>
                <a:latin typeface="Times New Roman" panose="02020603050405020304" pitchFamily="18" charset="0"/>
                <a:ea typeface="Times New Roman" panose="02020603050405020304" pitchFamily="18" charset="0"/>
              </a:rPr>
              <a:t>B) </a:t>
            </a:r>
            <a:r>
              <a:rPr lang="en-US" sz="3200" dirty="0" smtClean="0">
                <a:solidFill>
                  <a:srgbClr val="000000"/>
                </a:solidFill>
                <a:latin typeface="Times New Roman" panose="02020603050405020304" pitchFamily="18" charset="0"/>
                <a:ea typeface="Times New Roman" panose="02020603050405020304" pitchFamily="18" charset="0"/>
              </a:rPr>
              <a:t>A </a:t>
            </a:r>
            <a:r>
              <a:rPr lang="en-US" sz="3200" dirty="0">
                <a:solidFill>
                  <a:srgbClr val="000000"/>
                </a:solidFill>
                <a:latin typeface="Times New Roman" panose="02020603050405020304" pitchFamily="18" charset="0"/>
                <a:ea typeface="Times New Roman" panose="02020603050405020304" pitchFamily="18" charset="0"/>
              </a:rPr>
              <a:t>= {6; 7; 8; 9; </a:t>
            </a:r>
            <a:r>
              <a:rPr lang="en-US" sz="3200" dirty="0" smtClean="0">
                <a:solidFill>
                  <a:srgbClr val="000000"/>
                </a:solidFill>
                <a:latin typeface="Times New Roman" panose="02020603050405020304" pitchFamily="18" charset="0"/>
                <a:ea typeface="Times New Roman" panose="02020603050405020304" pitchFamily="18" charset="0"/>
              </a:rPr>
              <a:t>10}</a:t>
            </a:r>
            <a:endParaRPr lang="en-US" sz="32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1875693" y="2427634"/>
            <a:ext cx="3919976"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200" b="1" dirty="0" smtClean="0">
                <a:solidFill>
                  <a:srgbClr val="FF0000"/>
                </a:solidFill>
                <a:latin typeface="Times New Roman" panose="02020603050405020304" pitchFamily="18" charset="0"/>
                <a:ea typeface="Times New Roman" panose="02020603050405020304" pitchFamily="18" charset="0"/>
              </a:rPr>
              <a:t>A) </a:t>
            </a:r>
            <a:r>
              <a:rPr lang="en-US" sz="3200" dirty="0" smtClean="0">
                <a:solidFill>
                  <a:srgbClr val="000000"/>
                </a:solidFill>
                <a:latin typeface="Times New Roman" panose="02020603050405020304" pitchFamily="18" charset="0"/>
                <a:ea typeface="Times New Roman" panose="02020603050405020304" pitchFamily="18" charset="0"/>
              </a:rPr>
              <a:t>A </a:t>
            </a:r>
            <a:r>
              <a:rPr lang="en-US" sz="3200" dirty="0">
                <a:solidFill>
                  <a:srgbClr val="000000"/>
                </a:solidFill>
                <a:latin typeface="Times New Roman" panose="02020603050405020304" pitchFamily="18" charset="0"/>
                <a:ea typeface="Times New Roman" panose="02020603050405020304" pitchFamily="18" charset="0"/>
              </a:rPr>
              <a:t>= {5; 6; 7; 8; 9</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solidFill>
                <a:prstClr val="black"/>
              </a:solidFill>
              <a:latin typeface="Calibri"/>
            </a:endParaRPr>
          </a:p>
        </p:txBody>
      </p:sp>
      <p:sp>
        <p:nvSpPr>
          <p:cNvPr id="15" name="Snip Diagonal Corner Rectangle 14"/>
          <p:cNvSpPr/>
          <p:nvPr/>
        </p:nvSpPr>
        <p:spPr>
          <a:xfrm>
            <a:off x="6312024" y="4495793"/>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b="1" dirty="0" smtClean="0">
                <a:solidFill>
                  <a:srgbClr val="FF0000"/>
                </a:solidFill>
                <a:latin typeface="Times New Roman" panose="02020603050405020304" pitchFamily="18" charset="0"/>
                <a:ea typeface="Times New Roman" panose="02020603050405020304" pitchFamily="18" charset="0"/>
              </a:rPr>
              <a:t>D) </a:t>
            </a:r>
            <a:r>
              <a:rPr lang="en-US" sz="3600" dirty="0" smtClean="0">
                <a:solidFill>
                  <a:srgbClr val="000000"/>
                </a:solidFill>
                <a:latin typeface="Times New Roman" panose="02020603050405020304" pitchFamily="18" charset="0"/>
                <a:ea typeface="Times New Roman" panose="02020603050405020304" pitchFamily="18" charset="0"/>
              </a:rPr>
              <a:t>A </a:t>
            </a:r>
            <a:r>
              <a:rPr lang="en-US" sz="3600" dirty="0">
                <a:solidFill>
                  <a:srgbClr val="000000"/>
                </a:solidFill>
                <a:latin typeface="Times New Roman" panose="02020603050405020304" pitchFamily="18" charset="0"/>
                <a:ea typeface="Times New Roman" panose="02020603050405020304" pitchFamily="18" charset="0"/>
              </a:rPr>
              <a:t>= {6; 7; 8}</a:t>
            </a:r>
            <a:endParaRPr lang="en-US" sz="3600"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59392651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66"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66"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66"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117204" y="452149"/>
            <a:ext cx="7889349" cy="1148193"/>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3600" dirty="0" smtClean="0">
                <a:solidFill>
                  <a:prstClr val="white"/>
                </a:solidFill>
                <a:latin typeface="Calibri"/>
              </a:rPr>
              <a:t>Viết tập hợp P các chữ cái trong từ “HỌC SINH”</a:t>
            </a:r>
            <a:endParaRPr lang="en-US" sz="36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1817077" y="1958714"/>
            <a:ext cx="4090937"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a:solidFill>
                  <a:srgbClr val="FF0000"/>
                </a:solidFill>
                <a:latin typeface="Times New Roman" panose="02020603050405020304" pitchFamily="18" charset="0"/>
                <a:ea typeface="Times New Roman" panose="02020603050405020304" pitchFamily="18" charset="0"/>
              </a:rPr>
              <a:t>A) </a:t>
            </a:r>
            <a:r>
              <a:rPr lang="en-US" sz="2800" dirty="0" smtClean="0">
                <a:latin typeface="Times New Roman" panose="02020603050405020304" pitchFamily="18" charset="0"/>
                <a:ea typeface="Calibri" panose="020F0502020204030204" pitchFamily="34" charset="0"/>
              </a:rPr>
              <a:t>P </a:t>
            </a:r>
            <a:r>
              <a:rPr lang="en-US" sz="2800" dirty="0">
                <a:latin typeface="Times New Roman" panose="02020603050405020304" pitchFamily="18" charset="0"/>
                <a:ea typeface="Calibri" panose="020F0502020204030204" pitchFamily="34" charset="0"/>
              </a:rPr>
              <a:t>= {H; O; C; S; I; N}</a:t>
            </a:r>
            <a:endParaRPr lang="en-US" sz="2800" dirty="0">
              <a:solidFill>
                <a:prstClr val="black"/>
              </a:solidFill>
              <a:latin typeface="Calibri"/>
            </a:endParaRPr>
          </a:p>
        </p:txBody>
      </p:sp>
      <p:sp>
        <p:nvSpPr>
          <p:cNvPr id="12" name="Snip Diagonal Corner Rectangle 11"/>
          <p:cNvSpPr/>
          <p:nvPr/>
        </p:nvSpPr>
        <p:spPr>
          <a:xfrm>
            <a:off x="6312024" y="1993883"/>
            <a:ext cx="4040056"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400" b="1" dirty="0" smtClean="0">
                <a:solidFill>
                  <a:srgbClr val="FF0000"/>
                </a:solidFill>
                <a:latin typeface="Times New Roman" panose="02020603050405020304" pitchFamily="18" charset="0"/>
                <a:ea typeface="Times New Roman" panose="02020603050405020304" pitchFamily="18" charset="0"/>
              </a:rPr>
              <a:t>B) </a:t>
            </a:r>
            <a:r>
              <a:rPr lang="en-US" sz="2400" dirty="0" smtClean="0">
                <a:solidFill>
                  <a:srgbClr val="000000"/>
                </a:solidFill>
                <a:latin typeface="Times New Roman" panose="02020603050405020304" pitchFamily="18" charset="0"/>
                <a:ea typeface="Times New Roman" panose="02020603050405020304" pitchFamily="18" charset="0"/>
              </a:rPr>
              <a:t>P </a:t>
            </a:r>
            <a:r>
              <a:rPr lang="en-US" sz="2400" dirty="0">
                <a:solidFill>
                  <a:srgbClr val="000000"/>
                </a:solidFill>
                <a:latin typeface="Times New Roman" panose="02020603050405020304" pitchFamily="18" charset="0"/>
                <a:ea typeface="Times New Roman" panose="02020603050405020304" pitchFamily="18" charset="0"/>
              </a:rPr>
              <a:t>= {H; O; C; S; I; N; H</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
        <p:nvSpPr>
          <p:cNvPr id="15" name="Snip Diagonal Corner Rectangle 14"/>
          <p:cNvSpPr/>
          <p:nvPr/>
        </p:nvSpPr>
        <p:spPr>
          <a:xfrm>
            <a:off x="1817077" y="3908086"/>
            <a:ext cx="4090937"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smtClean="0">
                <a:solidFill>
                  <a:srgbClr val="FF0000"/>
                </a:solidFill>
                <a:latin typeface="Times New Roman" panose="02020603050405020304" pitchFamily="18" charset="0"/>
                <a:ea typeface="Times New Roman" panose="02020603050405020304" pitchFamily="18" charset="0"/>
              </a:rPr>
              <a:t>C) </a:t>
            </a:r>
            <a:r>
              <a:rPr lang="en-US" sz="2800" dirty="0" smtClean="0">
                <a:solidFill>
                  <a:srgbClr val="000000"/>
                </a:solidFill>
                <a:latin typeface="Times New Roman" panose="02020603050405020304" pitchFamily="18" charset="0"/>
                <a:ea typeface="Times New Roman" panose="02020603050405020304" pitchFamily="18" charset="0"/>
              </a:rPr>
              <a:t>P </a:t>
            </a:r>
            <a:r>
              <a:rPr lang="en-US" sz="2800" dirty="0">
                <a:solidFill>
                  <a:srgbClr val="000000"/>
                </a:solidFill>
                <a:latin typeface="Times New Roman" panose="02020603050405020304" pitchFamily="18" charset="0"/>
                <a:ea typeface="Times New Roman" panose="02020603050405020304" pitchFamily="18" charset="0"/>
              </a:rPr>
              <a:t>= {H; C; S; I; N</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latin typeface="Calibri"/>
            </a:endParaRPr>
          </a:p>
        </p:txBody>
      </p:sp>
      <p:sp>
        <p:nvSpPr>
          <p:cNvPr id="18" name="Snip Diagonal Corner Rectangle 17"/>
          <p:cNvSpPr/>
          <p:nvPr/>
        </p:nvSpPr>
        <p:spPr>
          <a:xfrm>
            <a:off x="6312024" y="3895183"/>
            <a:ext cx="4040056"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400" b="1" dirty="0" smtClean="0">
                <a:solidFill>
                  <a:srgbClr val="FF0000"/>
                </a:solidFill>
                <a:latin typeface="Times New Roman" panose="02020603050405020304" pitchFamily="18" charset="0"/>
                <a:ea typeface="Times New Roman" panose="02020603050405020304" pitchFamily="18" charset="0"/>
              </a:rPr>
              <a:t>D) </a:t>
            </a:r>
            <a:r>
              <a:rPr lang="en-US" sz="2400" dirty="0" smtClean="0">
                <a:solidFill>
                  <a:srgbClr val="000000"/>
                </a:solidFill>
                <a:latin typeface="Times New Roman" panose="02020603050405020304" pitchFamily="18" charset="0"/>
                <a:ea typeface="Times New Roman" panose="02020603050405020304" pitchFamily="18" charset="0"/>
              </a:rPr>
              <a:t>P </a:t>
            </a:r>
            <a:r>
              <a:rPr lang="en-US" sz="2400" dirty="0">
                <a:solidFill>
                  <a:srgbClr val="000000"/>
                </a:solidFill>
                <a:latin typeface="Times New Roman" panose="02020603050405020304" pitchFamily="18" charset="0"/>
                <a:ea typeface="Times New Roman" panose="02020603050405020304" pitchFamily="18" charset="0"/>
              </a:rPr>
              <a:t>= {H; O; C; H; I; N}</a:t>
            </a:r>
            <a:endParaRPr lang="en-US" sz="2400" dirty="0">
              <a:solidFill>
                <a:prstClr val="black"/>
              </a:solidFill>
              <a:latin typeface="Calibri"/>
            </a:endParaRPr>
          </a:p>
        </p:txBody>
      </p:sp>
    </p:spTree>
    <p:extLst>
      <p:ext uri="{BB962C8B-B14F-4D97-AF65-F5344CB8AC3E}">
        <p14:creationId xmlns:p14="http://schemas.microsoft.com/office/powerpoint/2010/main" val="233746850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3"/>
                                        </p:tgtEl>
                                        <p:attrNameLst>
                                          <p:attrName>fillcolor</p:attrName>
                                        </p:attrNameLst>
                                      </p:cBhvr>
                                      <p:to>
                                        <a:srgbClr val="FF0000"/>
                                      </p:to>
                                    </p:animClr>
                                    <p:set>
                                      <p:cBhvr>
                                        <p:cTn id="36" dur="2000" fill="hold"/>
                                        <p:tgtEl>
                                          <p:spTgt spid="3"/>
                                        </p:tgtEl>
                                        <p:attrNameLst>
                                          <p:attrName>fill.type</p:attrName>
                                        </p:attrNameLst>
                                      </p:cBhvr>
                                      <p:to>
                                        <p:strVal val="solid"/>
                                      </p:to>
                                    </p:set>
                                    <p:set>
                                      <p:cBhvr>
                                        <p:cTn id="37" dur="2000" fill="hold"/>
                                        <p:tgtEl>
                                          <p:spTgt spid="3"/>
                                        </p:tgtEl>
                                        <p:attrNameLst>
                                          <p:attrName>fill.on</p:attrName>
                                        </p:attrNameLst>
                                      </p:cBhvr>
                                      <p:to>
                                        <p:strVal val="true"/>
                                      </p:to>
                                    </p:set>
                                  </p:childTnLst>
                                </p:cTn>
                              </p:par>
                              <p:par>
                                <p:cTn id="38" presetID="2" presetClass="mediacall" presetSubtype="0" fill="hold" nodeType="withEffect">
                                  <p:stCondLst>
                                    <p:cond delay="0"/>
                                  </p:stCondLst>
                                  <p:childTnLst>
                                    <p:cmd type="call" cmd="togglePause">
                                      <p:cBhvr>
                                        <p:cTn id="39" dur="1" fill="hold"/>
                                        <p:tgtEl>
                                          <p:spTgt spid="6"/>
                                        </p:tgtEl>
                                      </p:cBhvr>
                                    </p:cmd>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2"/>
                                        </p:tgtEl>
                                        <p:attrNameLst>
                                          <p:attrName>fillcolor</p:attrName>
                                        </p:attrNameLst>
                                      </p:cBhvr>
                                      <p:to>
                                        <a:srgbClr val="A5A5A5"/>
                                      </p:to>
                                    </p:animClr>
                                    <p:set>
                                      <p:cBhvr>
                                        <p:cTn id="45" dur="2000" fill="hold"/>
                                        <p:tgtEl>
                                          <p:spTgt spid="12"/>
                                        </p:tgtEl>
                                        <p:attrNameLst>
                                          <p:attrName>fill.type</p:attrName>
                                        </p:attrNameLst>
                                      </p:cBhvr>
                                      <p:to>
                                        <p:strVal val="solid"/>
                                      </p:to>
                                    </p:set>
                                    <p:set>
                                      <p:cBhvr>
                                        <p:cTn id="46" dur="2000" fill="hold"/>
                                        <p:tgtEl>
                                          <p:spTgt spid="1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2966" fill="hold"/>
                                        <p:tgtEl>
                                          <p:spTgt spid="13"/>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3"/>
                </p:tgtEl>
              </p:cMediaNode>
            </p:audio>
            <p:audio>
              <p:cMediaNode vol="80000">
                <p:cTn id="50" fill="hold" display="0">
                  <p:stCondLst>
                    <p:cond delay="indefinite"/>
                  </p:stCondLst>
                  <p:endCondLst>
                    <p:cond evt="onStopAudio" delay="0">
                      <p:tgtEl>
                        <p:sldTgt/>
                      </p:tgtEl>
                    </p:cond>
                  </p:endCondLst>
                </p:cTn>
                <p:tgtEl>
                  <p:spTgt spid="16"/>
                </p:tgtEl>
              </p:cMediaNode>
            </p:audio>
            <p:audio>
              <p:cMediaNode vol="80000">
                <p:cTn id="51" fill="hold" display="0">
                  <p:stCondLst>
                    <p:cond delay="indefinite"/>
                  </p:stCondLst>
                  <p:endCondLst>
                    <p:cond evt="onStopAudio" delay="0">
                      <p:tgtEl>
                        <p:sldTgt/>
                      </p:tgtEl>
                    </p:cond>
                  </p:endCondLst>
                </p:cTn>
                <p:tgtEl>
                  <p:spTgt spid="17"/>
                </p:tgtEl>
              </p:cMediaNode>
            </p:audio>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A5A5A5"/>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8"/>
                                        </p:tgtEl>
                                        <p:attrNameLst>
                                          <p:attrName>fillcolor</p:attrName>
                                        </p:attrNameLst>
                                      </p:cBhvr>
                                      <p:to>
                                        <a:srgbClr val="A5A5A5"/>
                                      </p:to>
                                    </p:animClr>
                                    <p:set>
                                      <p:cBhvr>
                                        <p:cTn id="64" dur="2000" fill="hold"/>
                                        <p:tgtEl>
                                          <p:spTgt spid="18"/>
                                        </p:tgtEl>
                                        <p:attrNameLst>
                                          <p:attrName>fill.type</p:attrName>
                                        </p:attrNameLst>
                                      </p:cBhvr>
                                      <p:to>
                                        <p:strVal val="solid"/>
                                      </p:to>
                                    </p:set>
                                    <p:set>
                                      <p:cBhvr>
                                        <p:cTn id="65"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2"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991544" y="590562"/>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3600" dirty="0">
                <a:solidFill>
                  <a:schemeClr val="bg1"/>
                </a:solidFill>
                <a:latin typeface="Times New Roman" panose="02020603050405020304" pitchFamily="18" charset="0"/>
                <a:ea typeface="Times New Roman" panose="02020603050405020304" pitchFamily="18" charset="0"/>
              </a:rPr>
              <a:t>Viết tập hợp A = {16; 17; 18; 19} dưới dạng chỉ ra tính chất đặc trưng</a:t>
            </a:r>
            <a:endParaRPr lang="en-US" sz="3600" dirty="0">
              <a:solidFill>
                <a:schemeClr val="bg1"/>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6312023" y="1958714"/>
            <a:ext cx="473596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smtClean="0">
                <a:solidFill>
                  <a:srgbClr val="FF0000"/>
                </a:solidFill>
                <a:latin typeface="Times New Roman" panose="02020603050405020304" pitchFamily="18" charset="0"/>
                <a:ea typeface="Times New Roman" panose="02020603050405020304" pitchFamily="18" charset="0"/>
              </a:rPr>
              <a:t>B) </a:t>
            </a:r>
            <a:r>
              <a:rPr lang="en-US" sz="2800" dirty="0" smtClean="0">
                <a:solidFill>
                  <a:srgbClr val="000000"/>
                </a:solidFill>
                <a:latin typeface="Times New Roman" panose="02020603050405020304" pitchFamily="18" charset="0"/>
                <a:ea typeface="Times New Roman" panose="02020603050405020304" pitchFamily="18" charset="0"/>
              </a:rPr>
              <a:t>A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x </a:t>
            </a:r>
            <a:r>
              <a:rPr lang="en-US" sz="2800" dirty="0">
                <a:solidFill>
                  <a:srgbClr val="000000"/>
                </a:solidFill>
                <a:latin typeface="Times New Roman" panose="02020603050405020304" pitchFamily="18" charset="0"/>
                <a:ea typeface="Times New Roman" panose="02020603050405020304" pitchFamily="18" charset="0"/>
                <a:sym typeface="Symbol"/>
              </a:rPr>
              <a:t> </a:t>
            </a:r>
            <a:r>
              <a:rPr lang="en-US" sz="2800" dirty="0" smtClean="0">
                <a:solidFill>
                  <a:srgbClr val="000000"/>
                </a:solidFill>
                <a:latin typeface="Times New Roman" panose="02020603050405020304" pitchFamily="18" charset="0"/>
                <a:ea typeface="Times New Roman" panose="02020603050405020304" pitchFamily="18" charset="0"/>
                <a:sym typeface="Symbol"/>
              </a:rPr>
              <a:t>N</a:t>
            </a:r>
            <a:r>
              <a:rPr lang="en-US" sz="2800" dirty="0" smtClean="0">
                <a:solidFill>
                  <a:srgbClr val="000000"/>
                </a:solidFill>
                <a:latin typeface="Times New Roman" panose="02020603050405020304" pitchFamily="18" charset="0"/>
                <a:ea typeface="Times New Roman" panose="02020603050405020304" pitchFamily="18" charset="0"/>
              </a:rPr>
              <a:t>|15 </a:t>
            </a:r>
            <a:r>
              <a:rPr lang="en-US" sz="2800" dirty="0">
                <a:solidFill>
                  <a:srgbClr val="000000"/>
                </a:solidFill>
                <a:latin typeface="Times New Roman" panose="02020603050405020304" pitchFamily="18" charset="0"/>
                <a:ea typeface="Times New Roman" panose="02020603050405020304" pitchFamily="18" charset="0"/>
              </a:rPr>
              <a:t>&lt; x &lt; 20</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Calibri"/>
            </a:endParaRPr>
          </a:p>
        </p:txBody>
      </p:sp>
      <p:sp>
        <p:nvSpPr>
          <p:cNvPr id="12" name="Snip Diagonal Corner Rectangle 11"/>
          <p:cNvSpPr/>
          <p:nvPr/>
        </p:nvSpPr>
        <p:spPr>
          <a:xfrm>
            <a:off x="1383323" y="3686906"/>
            <a:ext cx="443940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smtClean="0">
                <a:solidFill>
                  <a:srgbClr val="FF0000"/>
                </a:solidFill>
                <a:latin typeface="Times New Roman" panose="02020603050405020304" pitchFamily="18" charset="0"/>
                <a:ea typeface="Times New Roman" panose="02020603050405020304" pitchFamily="18" charset="0"/>
              </a:rPr>
              <a:t>C) </a:t>
            </a:r>
            <a:r>
              <a:rPr lang="en-US" sz="2800" dirty="0" smtClean="0">
                <a:solidFill>
                  <a:srgbClr val="000000"/>
                </a:solidFill>
                <a:latin typeface="Times New Roman" panose="02020603050405020304" pitchFamily="18" charset="0"/>
                <a:ea typeface="Times New Roman" panose="02020603050405020304" pitchFamily="18" charset="0"/>
              </a:rPr>
              <a:t>A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x</a:t>
            </a:r>
            <a:r>
              <a:rPr lang="en-US" sz="2800" dirty="0">
                <a:solidFill>
                  <a:srgbClr val="000000"/>
                </a:solidFill>
                <a:latin typeface="Times New Roman" panose="02020603050405020304" pitchFamily="18" charset="0"/>
                <a:ea typeface="Times New Roman" panose="02020603050405020304" pitchFamily="18" charset="0"/>
                <a:sym typeface="Symbol"/>
              </a:rPr>
              <a:t> N</a:t>
            </a:r>
            <a:r>
              <a:rPr lang="en-US" sz="2800" dirty="0" smtClean="0">
                <a:solidFill>
                  <a:srgbClr val="000000"/>
                </a:solidFill>
                <a:latin typeface="Times New Roman" panose="02020603050405020304" pitchFamily="18" charset="0"/>
                <a:ea typeface="Times New Roman" panose="02020603050405020304" pitchFamily="18" charset="0"/>
              </a:rPr>
              <a:t>|15 </a:t>
            </a:r>
            <a:r>
              <a:rPr lang="en-US" sz="2800" dirty="0">
                <a:solidFill>
                  <a:srgbClr val="000000"/>
                </a:solidFill>
                <a:latin typeface="Times New Roman" panose="02020603050405020304" pitchFamily="18" charset="0"/>
                <a:ea typeface="Times New Roman" panose="02020603050405020304" pitchFamily="18" charset="0"/>
              </a:rPr>
              <a:t>&lt; x &lt; 19</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1383323" y="1958714"/>
            <a:ext cx="4439407"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a:solidFill>
                  <a:srgbClr val="FF0000"/>
                </a:solidFill>
                <a:latin typeface="Times New Roman" panose="02020603050405020304" pitchFamily="18" charset="0"/>
                <a:ea typeface="Times New Roman" panose="02020603050405020304" pitchFamily="18" charset="0"/>
              </a:rPr>
              <a:t>A) </a:t>
            </a:r>
            <a:r>
              <a:rPr lang="en-US" sz="2800" dirty="0" smtClean="0">
                <a:solidFill>
                  <a:srgbClr val="000000"/>
                </a:solidFill>
                <a:latin typeface="Times New Roman" panose="02020603050405020304" pitchFamily="18" charset="0"/>
                <a:ea typeface="Times New Roman" panose="02020603050405020304" pitchFamily="18" charset="0"/>
              </a:rPr>
              <a:t>A </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rPr>
              <a:t>x </a:t>
            </a:r>
            <a:r>
              <a:rPr lang="en-US" sz="2800" dirty="0" smtClean="0">
                <a:solidFill>
                  <a:srgbClr val="000000"/>
                </a:solidFill>
                <a:latin typeface="Times New Roman" panose="02020603050405020304" pitchFamily="18" charset="0"/>
                <a:ea typeface="Times New Roman" panose="02020603050405020304" pitchFamily="18" charset="0"/>
                <a:sym typeface="Symbol"/>
              </a:rPr>
              <a:t> N</a:t>
            </a:r>
            <a:r>
              <a:rPr lang="en-US" sz="2800" dirty="0" smtClean="0">
                <a:solidFill>
                  <a:srgbClr val="000000"/>
                </a:solidFill>
                <a:latin typeface="Times New Roman" panose="02020603050405020304" pitchFamily="18" charset="0"/>
                <a:ea typeface="Times New Roman" panose="02020603050405020304" pitchFamily="18" charset="0"/>
              </a:rPr>
              <a:t>|16 </a:t>
            </a:r>
            <a:r>
              <a:rPr lang="en-US" sz="2800" dirty="0">
                <a:solidFill>
                  <a:srgbClr val="000000"/>
                </a:solidFill>
                <a:latin typeface="Times New Roman" panose="02020603050405020304" pitchFamily="18" charset="0"/>
                <a:ea typeface="Times New Roman" panose="02020603050405020304" pitchFamily="18" charset="0"/>
              </a:rPr>
              <a:t>&lt; x &lt; 20}</a:t>
            </a:r>
            <a:endParaRPr lang="en-US" sz="2800" dirty="0">
              <a:solidFill>
                <a:prstClr val="black"/>
              </a:solidFill>
              <a:latin typeface="Calibri"/>
            </a:endParaRPr>
          </a:p>
        </p:txBody>
      </p:sp>
      <p:sp>
        <p:nvSpPr>
          <p:cNvPr id="15" name="Snip Diagonal Corner Rectangle 14"/>
          <p:cNvSpPr/>
          <p:nvPr/>
        </p:nvSpPr>
        <p:spPr>
          <a:xfrm>
            <a:off x="6312024" y="3686906"/>
            <a:ext cx="473596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2800" b="1" dirty="0" smtClean="0">
                <a:solidFill>
                  <a:srgbClr val="FF0000"/>
                </a:solidFill>
                <a:latin typeface="Times New Roman" panose="02020603050405020304" pitchFamily="18" charset="0"/>
                <a:ea typeface="Times New Roman" panose="02020603050405020304" pitchFamily="18" charset="0"/>
              </a:rPr>
              <a:t>D) </a:t>
            </a:r>
            <a:r>
              <a:rPr lang="en-US" sz="2800" dirty="0" smtClean="0">
                <a:latin typeface="Times New Roman" panose="02020603050405020304" pitchFamily="18" charset="0"/>
                <a:ea typeface="Calibri" panose="020F0502020204030204" pitchFamily="34" charset="0"/>
              </a:rPr>
              <a:t>A </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x</a:t>
            </a:r>
            <a:r>
              <a:rPr lang="en-US" sz="2800" dirty="0">
                <a:solidFill>
                  <a:srgbClr val="000000"/>
                </a:solidFill>
                <a:latin typeface="Times New Roman" panose="02020603050405020304" pitchFamily="18" charset="0"/>
                <a:ea typeface="Times New Roman" panose="02020603050405020304" pitchFamily="18" charset="0"/>
                <a:sym typeface="Symbol"/>
              </a:rPr>
              <a:t> N</a:t>
            </a:r>
            <a:r>
              <a:rPr lang="en-US" sz="2800" dirty="0" smtClean="0">
                <a:latin typeface="Times New Roman" panose="02020603050405020304" pitchFamily="18" charset="0"/>
                <a:ea typeface="Calibri" panose="020F0502020204030204" pitchFamily="34" charset="0"/>
              </a:rPr>
              <a:t>|15 </a:t>
            </a:r>
            <a:r>
              <a:rPr lang="en-US" sz="2800" dirty="0">
                <a:latin typeface="Times New Roman" panose="02020603050405020304" pitchFamily="18" charset="0"/>
                <a:ea typeface="Calibri" panose="020F0502020204030204" pitchFamily="34" charset="0"/>
              </a:rPr>
              <a:t>&lt; x ≤ 20}</a:t>
            </a:r>
            <a:endParaRPr lang="en-US" sz="2800"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9062474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66"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66"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66"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3600" b="1" cap="all">
                <a:ln w="0"/>
                <a:solidFill>
                  <a:srgbClr val="FF0000"/>
                </a:solidFill>
                <a:effectLst>
                  <a:reflection blurRad="12700" stA="50000" endPos="50000" dist="5000" dir="5400000" sy="-100000" rotWithShape="0"/>
                </a:effectLst>
                <a:latin typeface="Calibri"/>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US" sz="3200" b="1">
                <a:solidFill>
                  <a:prstClr val="black"/>
                </a:solidFill>
                <a:latin typeface="Calibri"/>
              </a:rPr>
              <a:t>Yeah!!!</a:t>
            </a:r>
          </a:p>
          <a:p>
            <a:pPr algn="ctr" defTabSz="914400"/>
            <a:r>
              <a:rPr lang="en-US" sz="3200" b="1">
                <a:solidFill>
                  <a:prstClr val="black"/>
                </a:solidFill>
                <a:latin typeface="Calibri"/>
              </a:rPr>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107351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4051495" y="452509"/>
            <a:ext cx="4330505"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Tiết 1. TẬP HỢP</a:t>
            </a:r>
            <a:endParaRPr lang="en-US" sz="4000" b="1" dirty="0">
              <a:solidFill>
                <a:srgbClr val="002060"/>
              </a:solidFill>
              <a:latin typeface="Times New Roman" pitchFamily="18" charset="0"/>
              <a:cs typeface="Times New Roman" pitchFamily="18" charset="0"/>
            </a:endParaRPr>
          </a:p>
        </p:txBody>
      </p:sp>
      <p:sp>
        <p:nvSpPr>
          <p:cNvPr id="5" name="Rectangle 4"/>
          <p:cNvSpPr/>
          <p:nvPr/>
        </p:nvSpPr>
        <p:spPr>
          <a:xfrm>
            <a:off x="1554480" y="1149532"/>
            <a:ext cx="9326880" cy="3323987"/>
          </a:xfrm>
          <a:prstGeom prst="rect">
            <a:avLst/>
          </a:prstGeom>
        </p:spPr>
        <p:txBody>
          <a:bodyPr wrap="square">
            <a:spAutoFit/>
          </a:bodyPr>
          <a:lstStyle/>
          <a:p>
            <a:pPr algn="just">
              <a:lnSpc>
                <a:spcPct val="150000"/>
              </a:lnSpc>
              <a:spcBef>
                <a:spcPts val="600"/>
              </a:spcBef>
              <a:spcAft>
                <a:spcPts val="600"/>
              </a:spcAft>
            </a:pPr>
            <a:r>
              <a:rPr lang="fr-FR" sz="2400" b="1" dirty="0">
                <a:latin typeface="Times New Roman" panose="02020603050405020304" pitchFamily="18" charset="0"/>
                <a:ea typeface="Calibri" panose="020F0502020204030204" pitchFamily="34" charset="0"/>
              </a:rPr>
              <a:t>* HƯỚNG DẪN VỀ NHÀ</a:t>
            </a:r>
            <a:endParaRPr lang="en-US" sz="24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pt-BR" sz="2400" dirty="0">
                <a:solidFill>
                  <a:srgbClr val="000000"/>
                </a:solidFill>
                <a:latin typeface="Times New Roman" panose="02020603050405020304" pitchFamily="18" charset="0"/>
                <a:ea typeface="Calibri" panose="020F0502020204030204" pitchFamily="34" charset="0"/>
              </a:rPr>
              <a:t>- Tự lấy được hai ví dụ về tập hợp và chỉ ra phần tử của tập hợp; Hiểu và ghi nhớ hai cách viết một tập hợp. </a:t>
            </a:r>
            <a:endParaRPr lang="en-US" sz="24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pt-BR" sz="2400" dirty="0">
                <a:solidFill>
                  <a:srgbClr val="000000"/>
                </a:solidFill>
                <a:latin typeface="Times New Roman" panose="02020603050405020304" pitchFamily="18" charset="0"/>
                <a:ea typeface="Calibri" panose="020F0502020204030204" pitchFamily="34" charset="0"/>
              </a:rPr>
              <a:t> - Vận dụng hoàn thành các bài </a:t>
            </a:r>
            <a:r>
              <a:rPr lang="pt-BR" sz="2400" dirty="0" smtClean="0">
                <a:solidFill>
                  <a:srgbClr val="000000"/>
                </a:solidFill>
                <a:latin typeface="Times New Roman" panose="02020603050405020304" pitchFamily="18" charset="0"/>
                <a:ea typeface="Calibri" panose="020F0502020204030204" pitchFamily="34" charset="0"/>
              </a:rPr>
              <a:t>tập:</a:t>
            </a:r>
            <a:r>
              <a:rPr lang="pt-BR" sz="2400" b="1" dirty="0" smtClean="0">
                <a:solidFill>
                  <a:srgbClr val="000000"/>
                </a:solidFill>
                <a:latin typeface="Times New Roman" panose="02020603050405020304" pitchFamily="18" charset="0"/>
                <a:ea typeface="Calibri" panose="020F0502020204030204" pitchFamily="34" charset="0"/>
              </a:rPr>
              <a:t>1.1; 1.2;1.3; </a:t>
            </a:r>
            <a:r>
              <a:rPr lang="pt-BR" sz="2400" b="1" dirty="0">
                <a:solidFill>
                  <a:srgbClr val="000000"/>
                </a:solidFill>
                <a:latin typeface="Times New Roman" panose="02020603050405020304" pitchFamily="18" charset="0"/>
                <a:ea typeface="Calibri" panose="020F0502020204030204" pitchFamily="34" charset="0"/>
              </a:rPr>
              <a:t>1.4</a:t>
            </a:r>
            <a:r>
              <a:rPr lang="pt-BR" sz="2400" dirty="0">
                <a:solidFill>
                  <a:srgbClr val="000000"/>
                </a:solidFill>
                <a:latin typeface="Times New Roman" panose="02020603050405020304" pitchFamily="18" charset="0"/>
                <a:ea typeface="Calibri" panose="020F0502020204030204" pitchFamily="34" charset="0"/>
              </a:rPr>
              <a:t> và </a:t>
            </a:r>
            <a:r>
              <a:rPr lang="pt-BR" sz="2400" b="1" dirty="0">
                <a:solidFill>
                  <a:srgbClr val="000000"/>
                </a:solidFill>
                <a:latin typeface="Times New Roman" panose="02020603050405020304" pitchFamily="18" charset="0"/>
                <a:ea typeface="Calibri" panose="020F0502020204030204" pitchFamily="34" charset="0"/>
              </a:rPr>
              <a:t>1.5</a:t>
            </a:r>
            <a:r>
              <a:rPr lang="pt-BR" sz="2400" dirty="0">
                <a:solidFill>
                  <a:srgbClr val="000000"/>
                </a:solidFill>
                <a:latin typeface="Times New Roman" panose="02020603050405020304" pitchFamily="18" charset="0"/>
                <a:ea typeface="Calibri" panose="020F0502020204030204" pitchFamily="34" charset="0"/>
              </a:rPr>
              <a:t>- </a:t>
            </a:r>
            <a:r>
              <a:rPr lang="pt-BR" sz="2400" dirty="0" smtClean="0">
                <a:solidFill>
                  <a:srgbClr val="000000"/>
                </a:solidFill>
                <a:latin typeface="Times New Roman" panose="02020603050405020304" pitchFamily="18" charset="0"/>
                <a:ea typeface="Calibri" panose="020F0502020204030204" pitchFamily="34" charset="0"/>
              </a:rPr>
              <a:t>SGKtrang 7,8. </a:t>
            </a:r>
            <a:endParaRPr lang="en-US" sz="2400" dirty="0">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pt-BR" sz="2400"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 Chuẩn bị bài mới “ </a:t>
            </a:r>
            <a:r>
              <a:rPr lang="en-US" sz="2400" b="1" dirty="0">
                <a:solidFill>
                  <a:srgbClr val="000000"/>
                </a:solidFill>
                <a:latin typeface="Times New Roman" panose="02020603050405020304" pitchFamily="18" charset="0"/>
                <a:ea typeface="Calibri" panose="020F0502020204030204" pitchFamily="34" charset="0"/>
              </a:rPr>
              <a:t>Cách ghi số tự nhiên</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4853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xmlns="" id="{275D55D1-75A7-44BD-B370-555DB2BDBA12}"/>
              </a:ext>
            </a:extLst>
          </p:cNvPr>
          <p:cNvSpPr/>
          <p:nvPr/>
        </p:nvSpPr>
        <p:spPr>
          <a:xfrm>
            <a:off x="-990800" y="935024"/>
            <a:ext cx="13182800"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xmlns="" id="{6BE211D9-A637-48FF-A553-68217B608C82}"/>
              </a:ext>
            </a:extLst>
          </p:cNvPr>
          <p:cNvGrpSpPr/>
          <p:nvPr/>
        </p:nvGrpSpPr>
        <p:grpSpPr>
          <a:xfrm>
            <a:off x="258816" y="1"/>
            <a:ext cx="2553969" cy="1870047"/>
            <a:chOff x="194111" y="0"/>
            <a:chExt cx="1915477" cy="1402535"/>
          </a:xfrm>
        </p:grpSpPr>
        <p:sp>
          <p:nvSpPr>
            <p:cNvPr id="20" name="Google Shape;1330;p51">
              <a:extLst>
                <a:ext uri="{FF2B5EF4-FFF2-40B4-BE49-F238E27FC236}">
                  <a16:creationId xmlns:a16="http://schemas.microsoft.com/office/drawing/2014/main" xmlns=""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21" name="Google Shape;1331;p51">
              <a:extLst>
                <a:ext uri="{FF2B5EF4-FFF2-40B4-BE49-F238E27FC236}">
                  <a16:creationId xmlns:a16="http://schemas.microsoft.com/office/drawing/2014/main" xmlns=""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grpSp>
      <p:grpSp>
        <p:nvGrpSpPr>
          <p:cNvPr id="23" name="Nhóm 22">
            <a:extLst>
              <a:ext uri="{FF2B5EF4-FFF2-40B4-BE49-F238E27FC236}">
                <a16:creationId xmlns:a16="http://schemas.microsoft.com/office/drawing/2014/main" xmlns="" id="{05D82EDD-2EA4-466D-B44B-7ED7ACB2C928}"/>
              </a:ext>
            </a:extLst>
          </p:cNvPr>
          <p:cNvGrpSpPr/>
          <p:nvPr/>
        </p:nvGrpSpPr>
        <p:grpSpPr>
          <a:xfrm>
            <a:off x="665909" y="566058"/>
            <a:ext cx="1436151" cy="600228"/>
            <a:chOff x="135275" y="1055962"/>
            <a:chExt cx="1521443" cy="503650"/>
          </a:xfrm>
        </p:grpSpPr>
        <p:grpSp>
          <p:nvGrpSpPr>
            <p:cNvPr id="24" name="Google Shape;1018;p41">
              <a:extLst>
                <a:ext uri="{FF2B5EF4-FFF2-40B4-BE49-F238E27FC236}">
                  <a16:creationId xmlns:a16="http://schemas.microsoft.com/office/drawing/2014/main" xmlns=""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xmlns=""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27" name="Google Shape;1020;p41">
                <a:extLst>
                  <a:ext uri="{FF2B5EF4-FFF2-40B4-BE49-F238E27FC236}">
                    <a16:creationId xmlns:a16="http://schemas.microsoft.com/office/drawing/2014/main" xmlns=""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28" name="Google Shape;1021;p41">
                <a:extLst>
                  <a:ext uri="{FF2B5EF4-FFF2-40B4-BE49-F238E27FC236}">
                    <a16:creationId xmlns:a16="http://schemas.microsoft.com/office/drawing/2014/main" xmlns=""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grpSp>
        <p:sp>
          <p:nvSpPr>
            <p:cNvPr id="25" name="Hộp Văn bản 24">
              <a:extLst>
                <a:ext uri="{FF2B5EF4-FFF2-40B4-BE49-F238E27FC236}">
                  <a16:creationId xmlns:a16="http://schemas.microsoft.com/office/drawing/2014/main" xmlns="" id="{900A6A7A-E6D1-4514-81E3-470A28233394}"/>
                </a:ext>
              </a:extLst>
            </p:cNvPr>
            <p:cNvSpPr txBox="1"/>
            <p:nvPr/>
          </p:nvSpPr>
          <p:spPr>
            <a:xfrm>
              <a:off x="272238" y="1157213"/>
              <a:ext cx="1338485" cy="352894"/>
            </a:xfrm>
            <a:prstGeom prst="rect">
              <a:avLst/>
            </a:prstGeom>
            <a:noFill/>
          </p:spPr>
          <p:txBody>
            <a:bodyPr wrap="square" rtlCol="0">
              <a:spAutoFit/>
            </a:bodyPr>
            <a:lstStyle/>
            <a:p>
              <a:pPr algn="ctr" defTabSz="1219170">
                <a:defRPr/>
              </a:pPr>
              <a:r>
                <a:rPr lang="en-US" sz="2133" kern="0" dirty="0" smtClean="0">
                  <a:solidFill>
                    <a:sysClr val="windowText" lastClr="000000"/>
                  </a:solidFill>
                  <a:latin typeface="Patrick Hand" panose="00000500000000000000" pitchFamily="2" charset="0"/>
                </a:rPr>
                <a:t>TOAN 6</a:t>
              </a:r>
              <a:endParaRPr lang="vi-VN" sz="2133" kern="0" dirty="0">
                <a:solidFill>
                  <a:sysClr val="windowText" lastClr="000000"/>
                </a:solidFill>
                <a:latin typeface="Patrick Hand" panose="00000500000000000000" pitchFamily="2" charset="0"/>
              </a:endParaRPr>
            </a:p>
          </p:txBody>
        </p:sp>
      </p:grpSp>
      <p:sp>
        <p:nvSpPr>
          <p:cNvPr id="30" name="TextBox 29"/>
          <p:cNvSpPr txBox="1"/>
          <p:nvPr/>
        </p:nvSpPr>
        <p:spPr>
          <a:xfrm>
            <a:off x="2726868" y="291156"/>
            <a:ext cx="9263818"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CHƯƠNG 1: TẬP HỢP CÁC SỐ TỰ NHIÊN </a:t>
            </a:r>
            <a:endParaRPr lang="en-US" sz="3600" b="1" dirty="0">
              <a:latin typeface="Times New Roman" pitchFamily="18" charset="0"/>
              <a:cs typeface="Times New Roman" pitchFamily="18" charset="0"/>
            </a:endParaRPr>
          </a:p>
        </p:txBody>
      </p:sp>
      <p:pic>
        <p:nvPicPr>
          <p:cNvPr id="31" name="Picture 30"/>
          <p:cNvPicPr>
            <a:picLocks noChangeAspect="1"/>
          </p:cNvPicPr>
          <p:nvPr/>
        </p:nvPicPr>
        <p:blipFill>
          <a:blip r:embed="rId2"/>
          <a:stretch>
            <a:fillRect/>
          </a:stretch>
        </p:blipFill>
        <p:spPr>
          <a:xfrm>
            <a:off x="7754266" y="1548281"/>
            <a:ext cx="4222124" cy="20477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229" y="4061311"/>
            <a:ext cx="3207657" cy="2389187"/>
          </a:xfrm>
          <a:prstGeom prst="rect">
            <a:avLst/>
          </a:prstGeom>
        </p:spPr>
      </p:pic>
      <p:sp>
        <p:nvSpPr>
          <p:cNvPr id="3" name="TextBox 2"/>
          <p:cNvSpPr txBox="1"/>
          <p:nvPr/>
        </p:nvSpPr>
        <p:spPr>
          <a:xfrm>
            <a:off x="689518" y="3361614"/>
            <a:ext cx="6918557" cy="3216265"/>
          </a:xfrm>
          <a:prstGeom prst="rect">
            <a:avLst/>
          </a:prstGeom>
          <a:noFill/>
        </p:spPr>
        <p:txBody>
          <a:bodyPr wrap="square" rtlCol="0">
            <a:spAutoFit/>
          </a:bodyPr>
          <a:lstStyle/>
          <a:p>
            <a:r>
              <a:rPr lang="vi-VN" sz="2900" dirty="0" smtClean="0">
                <a:latin typeface="+mj-lt"/>
              </a:rPr>
              <a:t>Khi tính toán với những số nhỏ, người xưa chỉ cần dùng đến các ngón tay. Nhưng khi gặp các số lớn thì sao? Các hệ đếm xuất hiện để giúp con người tính toán với những số lớn.</a:t>
            </a:r>
            <a:r>
              <a:rPr lang="en-US" sz="2900" dirty="0" smtClean="0">
                <a:latin typeface="+mj-lt"/>
              </a:rPr>
              <a:t> </a:t>
            </a:r>
            <a:r>
              <a:rPr lang="vi-VN" sz="2900" dirty="0" smtClean="0">
                <a:latin typeface="+mj-lt"/>
              </a:rPr>
              <a:t>Chương này sẽ giúp các em làm quen với hệ (đếm)</a:t>
            </a:r>
            <a:r>
              <a:rPr lang="en-US" sz="2900" dirty="0" smtClean="0">
                <a:latin typeface="+mj-lt"/>
              </a:rPr>
              <a:t> </a:t>
            </a:r>
            <a:r>
              <a:rPr lang="vi-VN" sz="2900" dirty="0" smtClean="0">
                <a:latin typeface="+mj-lt"/>
              </a:rPr>
              <a:t>thập phân để biểu diễn và tính toán số tự</a:t>
            </a:r>
            <a:r>
              <a:rPr lang="en-US" sz="2900" dirty="0" smtClean="0">
                <a:latin typeface="+mj-lt"/>
              </a:rPr>
              <a:t> </a:t>
            </a:r>
            <a:r>
              <a:rPr lang="vi-VN" sz="2900" dirty="0" smtClean="0">
                <a:latin typeface="+mj-lt"/>
              </a:rPr>
              <a:t>nhiên. Thật dễ dàng và thuận tiện</a:t>
            </a:r>
            <a:r>
              <a:rPr lang="en-US" sz="2900" dirty="0" smtClean="0">
                <a:latin typeface="+mj-lt"/>
              </a:rPr>
              <a:t> !</a:t>
            </a:r>
            <a:endParaRPr lang="en-US" sz="2900" dirty="0">
              <a:latin typeface="+mj-lt"/>
            </a:endParaRPr>
          </a:p>
        </p:txBody>
      </p:sp>
      <p:sp>
        <p:nvSpPr>
          <p:cNvPr id="17" name="Rectangle 16">
            <a:extLst>
              <a:ext uri="{FF2B5EF4-FFF2-40B4-BE49-F238E27FC236}">
                <a16:creationId xmlns="" xmlns:a16="http://schemas.microsoft.com/office/drawing/2014/main" id="{8A1AF95E-ACBD-46E9-8F43-1F6D65A0D221}"/>
              </a:ext>
            </a:extLst>
          </p:cNvPr>
          <p:cNvSpPr/>
          <p:nvPr/>
        </p:nvSpPr>
        <p:spPr>
          <a:xfrm rot="5600923">
            <a:off x="3543064" y="1666739"/>
            <a:ext cx="2468917" cy="873996"/>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Arrow: Pentagon 30">
            <a:hlinkClick r:id="rId5" action="ppaction://hlinksldjump"/>
            <a:extLst>
              <a:ext uri="{FF2B5EF4-FFF2-40B4-BE49-F238E27FC236}">
                <a16:creationId xmlns="" xmlns:a16="http://schemas.microsoft.com/office/drawing/2014/main" id="{AA693000-41B6-4481-BACC-F3E8F4F6DBBA}"/>
              </a:ext>
            </a:extLst>
          </p:cNvPr>
          <p:cNvSpPr/>
          <p:nvPr/>
        </p:nvSpPr>
        <p:spPr>
          <a:xfrm rot="586976">
            <a:off x="3421343" y="1337910"/>
            <a:ext cx="4632465" cy="1081893"/>
          </a:xfrm>
          <a:prstGeom prst="homePlat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en-US" sz="2400" b="1" dirty="0" err="1">
                <a:solidFill>
                  <a:srgbClr val="FFFF00"/>
                </a:solidFill>
                <a:latin typeface="Times New Roman" pitchFamily="18" charset="0"/>
              </a:rPr>
              <a:t>Các</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kiến</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thức</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về</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số</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tự</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nhiên</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là</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chìa</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khóa</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để</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mở</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cửa</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vào</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thế</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giới</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các</a:t>
            </a:r>
            <a:r>
              <a:rPr lang="en-US" altLang="en-US" sz="2400" b="1" dirty="0">
                <a:solidFill>
                  <a:srgbClr val="FFFF00"/>
                </a:solidFill>
                <a:latin typeface="Times New Roman" pitchFamily="18" charset="0"/>
              </a:rPr>
              <a:t> con </a:t>
            </a:r>
            <a:r>
              <a:rPr lang="en-US" altLang="en-US" sz="2400" b="1" dirty="0" err="1" smtClean="0">
                <a:solidFill>
                  <a:srgbClr val="FFFF00"/>
                </a:solidFill>
                <a:latin typeface="Times New Roman" pitchFamily="18" charset="0"/>
              </a:rPr>
              <a:t>số</a:t>
            </a:r>
            <a:r>
              <a:rPr lang="en-US" altLang="en-US" sz="2400" b="1" dirty="0" smtClean="0">
                <a:solidFill>
                  <a:srgbClr val="FFFF00"/>
                </a:solidFill>
                <a:latin typeface="Times New Roman" pitchFamily="18" charset="0"/>
              </a:rPr>
              <a:t>.</a:t>
            </a:r>
            <a:endParaRPr lang="en-US" sz="2100" b="1" dirty="0">
              <a:solidFill>
                <a:srgbClr val="FFFF00"/>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2718483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3650" y="62397"/>
            <a:ext cx="4642995" cy="3243511"/>
          </a:xfrm>
          <a:prstGeom prst="rect">
            <a:avLst/>
          </a:prstGeom>
        </p:spPr>
      </p:pic>
      <p:pic>
        <p:nvPicPr>
          <p:cNvPr id="5" name="Picture 4"/>
          <p:cNvPicPr>
            <a:picLocks noChangeAspect="1"/>
          </p:cNvPicPr>
          <p:nvPr/>
        </p:nvPicPr>
        <p:blipFill>
          <a:blip r:embed="rId4"/>
          <a:stretch>
            <a:fillRect/>
          </a:stretch>
        </p:blipFill>
        <p:spPr>
          <a:xfrm>
            <a:off x="113650" y="3305908"/>
            <a:ext cx="4642995" cy="3302058"/>
          </a:xfrm>
          <a:prstGeom prst="rect">
            <a:avLst/>
          </a:prstGeom>
        </p:spPr>
      </p:pic>
      <p:sp>
        <p:nvSpPr>
          <p:cNvPr id="6" name="TextBox 5"/>
          <p:cNvSpPr txBox="1"/>
          <p:nvPr/>
        </p:nvSpPr>
        <p:spPr>
          <a:xfrm>
            <a:off x="6639950" y="5730802"/>
            <a:ext cx="5207056" cy="830997"/>
          </a:xfrm>
          <a:prstGeom prst="rect">
            <a:avLst/>
          </a:prstGeom>
          <a:noFill/>
        </p:spPr>
        <p:txBody>
          <a:bodyPr wrap="square" rtlCol="0">
            <a:spAutoFit/>
          </a:bodyPr>
          <a:lstStyle/>
          <a:p>
            <a:r>
              <a:rPr lang="en-US" sz="2400" dirty="0" err="1" smtClean="0">
                <a:solidFill>
                  <a:srgbClr val="C00000"/>
                </a:solidFill>
                <a:latin typeface="Times New Roman" pitchFamily="18" charset="0"/>
                <a:cs typeface="Times New Roman" pitchFamily="18" charset="0"/>
              </a:rPr>
              <a:t>Tập</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hợp</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bạn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học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sinh</a:t>
            </a:r>
            <a:r>
              <a:rPr lang="en-US" sz="2400" dirty="0" smtClean="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lớp 6A trường THCS Kim </a:t>
            </a:r>
            <a:r>
              <a:rPr lang="en-US" sz="2400" dirty="0" err="1" smtClean="0">
                <a:solidFill>
                  <a:srgbClr val="C00000"/>
                </a:solidFill>
                <a:latin typeface="Times New Roman" pitchFamily="18" charset="0"/>
                <a:cs typeface="Times New Roman" pitchFamily="18" charset="0"/>
              </a:rPr>
              <a:t>Đồng</a:t>
            </a:r>
            <a:endParaRPr lang="en-US" sz="2400" dirty="0">
              <a:solidFill>
                <a:srgbClr val="C00000"/>
              </a:solidFill>
              <a:latin typeface="Times New Roman" pitchFamily="18" charset="0"/>
              <a:cs typeface="Times New Roman" pitchFamily="18" charset="0"/>
            </a:endParaRPr>
          </a:p>
        </p:txBody>
      </p:sp>
      <p:grpSp>
        <p:nvGrpSpPr>
          <p:cNvPr id="10" name="Group 9"/>
          <p:cNvGrpSpPr/>
          <p:nvPr/>
        </p:nvGrpSpPr>
        <p:grpSpPr>
          <a:xfrm>
            <a:off x="4079629" y="2317198"/>
            <a:ext cx="3137096" cy="2433711"/>
            <a:chOff x="7695027" y="1134565"/>
            <a:chExt cx="3137096" cy="2433711"/>
          </a:xfrm>
        </p:grpSpPr>
        <p:sp>
          <p:nvSpPr>
            <p:cNvPr id="8" name="Explosion 2 7"/>
            <p:cNvSpPr/>
            <p:nvPr/>
          </p:nvSpPr>
          <p:spPr>
            <a:xfrm>
              <a:off x="7695027" y="1134565"/>
              <a:ext cx="3137096" cy="243371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76382" y="1969477"/>
              <a:ext cx="2278966" cy="1200329"/>
            </a:xfrm>
            <a:prstGeom prst="rect">
              <a:avLst/>
            </a:prstGeom>
            <a:noFill/>
          </p:spPr>
          <p:txBody>
            <a:bodyPr wrap="square" rtlCol="0">
              <a:spAutoFit/>
            </a:bodyPr>
            <a:lstStyle/>
            <a:p>
              <a:pPr algn="ctr"/>
              <a:r>
                <a:rPr lang="en-US" sz="2400" b="1" dirty="0" smtClean="0"/>
                <a:t>Tìm ví dụ tương tự trong đời sống?</a:t>
              </a:r>
              <a:endParaRPr lang="en-US" sz="2400" b="1" dirty="0"/>
            </a:p>
          </p:txBody>
        </p:sp>
      </p:grpSp>
    </p:spTree>
    <p:extLst>
      <p:ext uri="{BB962C8B-B14F-4D97-AF65-F5344CB8AC3E}">
        <p14:creationId xmlns:p14="http://schemas.microsoft.com/office/powerpoint/2010/main" val="1046728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TextBox 5"/>
          <p:cNvSpPr txBox="1"/>
          <p:nvPr/>
        </p:nvSpPr>
        <p:spPr>
          <a:xfrm>
            <a:off x="4051495" y="182880"/>
            <a:ext cx="4154659"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Tiết 1. TẬP HỢP</a:t>
            </a:r>
            <a:endParaRPr lang="en-US" sz="4000" b="1" dirty="0">
              <a:solidFill>
                <a:srgbClr val="002060"/>
              </a:solidFill>
              <a:latin typeface="Times New Roman" pitchFamily="18" charset="0"/>
              <a:cs typeface="Times New Roman" pitchFamily="18" charset="0"/>
            </a:endParaRPr>
          </a:p>
        </p:txBody>
      </p:sp>
      <p:sp>
        <p:nvSpPr>
          <p:cNvPr id="7" name="TextBox 6"/>
          <p:cNvSpPr txBox="1"/>
          <p:nvPr/>
        </p:nvSpPr>
        <p:spPr>
          <a:xfrm>
            <a:off x="450165" y="1055077"/>
            <a:ext cx="7287065" cy="461665"/>
          </a:xfrm>
          <a:prstGeom prst="rect">
            <a:avLst/>
          </a:prstGeom>
          <a:noFill/>
        </p:spPr>
        <p:txBody>
          <a:bodyPr wrap="square" rtlCol="0">
            <a:spAutoFit/>
          </a:bodyPr>
          <a:lstStyle/>
          <a:p>
            <a:r>
              <a:rPr lang="en-US" sz="2400" b="1" dirty="0" smtClean="0">
                <a:solidFill>
                  <a:schemeClr val="bg2">
                    <a:lumMod val="10000"/>
                  </a:schemeClr>
                </a:solidFill>
                <a:latin typeface="Times New Roman" pitchFamily="18" charset="0"/>
                <a:cs typeface="Times New Roman" pitchFamily="18" charset="0"/>
              </a:rPr>
              <a:t>1. TẬP HỢP VÀ CÁC PHẦN TỬ CỦA TẬP HỢP</a:t>
            </a:r>
            <a:endParaRPr lang="en-US" sz="2400" b="1" dirty="0">
              <a:solidFill>
                <a:schemeClr val="bg2">
                  <a:lumMod val="10000"/>
                </a:schemeClr>
              </a:solidFill>
              <a:latin typeface="Times New Roman" pitchFamily="18" charset="0"/>
              <a:cs typeface="Times New Roman" pitchFamily="18" charset="0"/>
            </a:endParaRPr>
          </a:p>
        </p:txBody>
      </p:sp>
      <p:grpSp>
        <p:nvGrpSpPr>
          <p:cNvPr id="10" name="Group 9"/>
          <p:cNvGrpSpPr/>
          <p:nvPr/>
        </p:nvGrpSpPr>
        <p:grpSpPr>
          <a:xfrm>
            <a:off x="4607169" y="1953064"/>
            <a:ext cx="5950634" cy="1120873"/>
            <a:chOff x="4607169" y="2607065"/>
            <a:chExt cx="5950634" cy="1120873"/>
          </a:xfrm>
        </p:grpSpPr>
        <p:sp>
          <p:nvSpPr>
            <p:cNvPr id="8" name="Right Arrow 7"/>
            <p:cNvSpPr/>
            <p:nvPr/>
          </p:nvSpPr>
          <p:spPr>
            <a:xfrm rot="10800000">
              <a:off x="4607169" y="2607065"/>
              <a:ext cx="5950634" cy="1120873"/>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TextBox 8"/>
            <p:cNvSpPr txBox="1"/>
            <p:nvPr/>
          </p:nvSpPr>
          <p:spPr>
            <a:xfrm>
              <a:off x="5226148" y="2937953"/>
              <a:ext cx="533165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Tập hợp M gồm 4 phần tử là 1; 4; 8; 9</a:t>
              </a:r>
              <a:endParaRPr lang="en-US" sz="2400" dirty="0">
                <a:latin typeface="Times New Roman" pitchFamily="18" charset="0"/>
                <a:cs typeface="Times New Roman" pitchFamily="18" charset="0"/>
              </a:endParaRPr>
            </a:p>
          </p:txBody>
        </p:sp>
      </p:grpSp>
      <p:sp>
        <p:nvSpPr>
          <p:cNvPr id="11" name="Action Button: Help 10">
            <a:hlinkClick r:id="" action="ppaction://noaction" highlightClick="1"/>
          </p:cNvPr>
          <p:cNvSpPr/>
          <p:nvPr/>
        </p:nvSpPr>
        <p:spPr>
          <a:xfrm>
            <a:off x="590843" y="5199092"/>
            <a:ext cx="942535" cy="85813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74055" y="5071701"/>
            <a:ext cx="4754880" cy="1200329"/>
          </a:xfrm>
          <a:prstGeom prst="rect">
            <a:avLst/>
          </a:prstGeom>
          <a:noFill/>
        </p:spPr>
        <p:txBody>
          <a:bodyPr wrap="square" rtlCol="0">
            <a:spAutoFit/>
          </a:bodyPr>
          <a:lstStyle/>
          <a:p>
            <a:r>
              <a:rPr lang="en-US" sz="2400" dirty="0" smtClean="0">
                <a:solidFill>
                  <a:srgbClr val="C00000"/>
                </a:solidFill>
                <a:latin typeface="Times New Roman" pitchFamily="18" charset="0"/>
                <a:cs typeface="Times New Roman" pitchFamily="18" charset="0"/>
              </a:rPr>
              <a:t>Nếu B là tập hợp các chữ cái viết hoa trong tiếng Việt thì B gồm 29 phần tử sau:</a:t>
            </a:r>
            <a:endParaRPr lang="en-US" sz="2400" dirty="0">
              <a:solidFill>
                <a:srgbClr val="C00000"/>
              </a:solidFill>
              <a:latin typeface="Times New Roman" pitchFamily="18" charset="0"/>
              <a:cs typeface="Times New Roman" pitchFamily="18" charset="0"/>
            </a:endParaRPr>
          </a:p>
        </p:txBody>
      </p:sp>
      <p:grpSp>
        <p:nvGrpSpPr>
          <p:cNvPr id="16" name="Group 15"/>
          <p:cNvGrpSpPr/>
          <p:nvPr/>
        </p:nvGrpSpPr>
        <p:grpSpPr>
          <a:xfrm>
            <a:off x="6382872" y="3073937"/>
            <a:ext cx="5715000" cy="3333750"/>
            <a:chOff x="6289088" y="3073937"/>
            <a:chExt cx="5715000" cy="3333750"/>
          </a:xfrm>
        </p:grpSpPr>
        <p:grpSp>
          <p:nvGrpSpPr>
            <p:cNvPr id="14" name="Group 13"/>
            <p:cNvGrpSpPr/>
            <p:nvPr/>
          </p:nvGrpSpPr>
          <p:grpSpPr>
            <a:xfrm>
              <a:off x="6289088" y="3073937"/>
              <a:ext cx="5715000" cy="3333750"/>
              <a:chOff x="6289088" y="3073937"/>
              <a:chExt cx="5715000" cy="3333750"/>
            </a:xfrm>
          </p:grpSpPr>
          <p:pic>
            <p:nvPicPr>
              <p:cNvPr id="1026" name="Picture 2" descr="Cách dạy bé học bảng chữ cái tiếng Việt nhanh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088" y="3073937"/>
                <a:ext cx="571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79698" y="3104531"/>
                <a:ext cx="548640" cy="369332"/>
              </a:xfrm>
              <a:prstGeom prst="rect">
                <a:avLst/>
              </a:prstGeom>
              <a:solidFill>
                <a:schemeClr val="bg1"/>
              </a:solidFill>
            </p:spPr>
            <p:txBody>
              <a:bodyPr wrap="square" rtlCol="0">
                <a:spAutoFit/>
              </a:bodyPr>
              <a:lstStyle/>
              <a:p>
                <a:endParaRPr lang="en-US" dirty="0"/>
              </a:p>
            </p:txBody>
          </p:sp>
        </p:grpSp>
        <p:sp>
          <p:nvSpPr>
            <p:cNvPr id="15" name="TextBox 14"/>
            <p:cNvSpPr txBox="1"/>
            <p:nvPr/>
          </p:nvSpPr>
          <p:spPr>
            <a:xfrm>
              <a:off x="11521440" y="4136235"/>
              <a:ext cx="337625" cy="2250497"/>
            </a:xfrm>
            <a:prstGeom prst="rect">
              <a:avLst/>
            </a:prstGeom>
            <a:solidFill>
              <a:schemeClr val="bg1"/>
            </a:solidFill>
          </p:spPr>
          <p:txBody>
            <a:bodyPr wrap="square" rtlCol="0">
              <a:spAutoFit/>
            </a:bodyPr>
            <a:lstStyle/>
            <a:p>
              <a:endParaRPr lang="en-US" dirty="0"/>
            </a:p>
          </p:txBody>
        </p:sp>
      </p:gr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854"/>
          <a:stretch/>
        </p:blipFill>
        <p:spPr bwMode="auto">
          <a:xfrm>
            <a:off x="248528" y="1681664"/>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4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1" nodeType="clickEffect">
                                  <p:stCondLst>
                                    <p:cond delay="0"/>
                                  </p:stCondLst>
                                  <p:childTnLst>
                                    <p:animRot by="21600000">
                                      <p:cBhvr>
                                        <p:cTn id="21" dur="2000" fill="hold"/>
                                        <p:tgtEl>
                                          <p:spTgt spid="11"/>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xmlns="" id="{56F2F223-2ED4-468B-BB06-18FA5511A41D}"/>
              </a:ext>
            </a:extLst>
          </p:cNvPr>
          <p:cNvSpPr/>
          <p:nvPr/>
        </p:nvSpPr>
        <p:spPr>
          <a:xfrm>
            <a:off x="-990800" y="1043398"/>
            <a:ext cx="13182800" cy="148013"/>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xmlns="" id="{7827091E-1A5D-4FDC-9CC1-F7504DA45EDC}"/>
              </a:ext>
            </a:extLst>
          </p:cNvPr>
          <p:cNvGrpSpPr/>
          <p:nvPr/>
        </p:nvGrpSpPr>
        <p:grpSpPr>
          <a:xfrm>
            <a:off x="-53066" y="-149070"/>
            <a:ext cx="3048449" cy="1538493"/>
            <a:chOff x="194111" y="0"/>
            <a:chExt cx="1915477" cy="1402535"/>
          </a:xfrm>
        </p:grpSpPr>
        <p:sp>
          <p:nvSpPr>
            <p:cNvPr id="399" name="Google Shape;1330;p51">
              <a:extLst>
                <a:ext uri="{FF2B5EF4-FFF2-40B4-BE49-F238E27FC236}">
                  <a16:creationId xmlns:a16="http://schemas.microsoft.com/office/drawing/2014/main" xmlns=""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sp>
          <p:nvSpPr>
            <p:cNvPr id="400" name="Google Shape;1331;p51">
              <a:extLst>
                <a:ext uri="{FF2B5EF4-FFF2-40B4-BE49-F238E27FC236}">
                  <a16:creationId xmlns:a16="http://schemas.microsoft.com/office/drawing/2014/main" xmlns=""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21900" tIns="121900" rIns="121900" bIns="121900" anchor="ctr" anchorCtr="0">
              <a:noAutofit/>
            </a:bodyPr>
            <a:lstStyle/>
            <a:p>
              <a:pPr defTabSz="1219170">
                <a:defRPr/>
              </a:pPr>
              <a:endParaRPr sz="240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xmlns="" id="{ABFADD51-A28F-4769-9E5F-0A8A551C56B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90" y="-233722"/>
            <a:ext cx="1293248" cy="1168597"/>
          </a:xfrm>
          <a:prstGeom prst="rect">
            <a:avLst/>
          </a:prstGeom>
          <a:noFill/>
          <a:extLst>
            <a:ext uri="{909E8E84-426E-40DD-AFC4-6F175D3DCCD1}">
              <a14:hiddenFill xmlns:a14="http://schemas.microsoft.com/office/drawing/2010/main">
                <a:solidFill>
                  <a:srgbClr val="FFFFFF"/>
                </a:solidFill>
              </a14:hiddenFill>
            </a:ext>
          </a:extLst>
        </p:spPr>
      </p:pic>
      <p:sp>
        <p:nvSpPr>
          <p:cNvPr id="403" name="Hộp Văn bản 14">
            <a:extLst>
              <a:ext uri="{FF2B5EF4-FFF2-40B4-BE49-F238E27FC236}">
                <a16:creationId xmlns:a16="http://schemas.microsoft.com/office/drawing/2014/main" xmlns="" id="{C4DACE11-8BEF-4395-8F85-BFB8B72CE8C1}"/>
              </a:ext>
            </a:extLst>
          </p:cNvPr>
          <p:cNvSpPr txBox="1"/>
          <p:nvPr/>
        </p:nvSpPr>
        <p:spPr>
          <a:xfrm>
            <a:off x="2885784" y="405358"/>
            <a:ext cx="7988079"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1, </a:t>
            </a:r>
            <a:r>
              <a:rPr lang="en-US" sz="4000" b="1" dirty="0" err="1" smtClean="0">
                <a:latin typeface="Times New Roman" pitchFamily="18" charset="0"/>
                <a:cs typeface="Times New Roman" pitchFamily="18" charset="0"/>
              </a:rPr>
              <a:t>Tập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hợp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phần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tập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hợp</a:t>
            </a:r>
            <a:r>
              <a:rPr lang="en-US" sz="4000" b="1" dirty="0" smtClean="0">
                <a:latin typeface="Times New Roman" pitchFamily="18" charset="0"/>
                <a:cs typeface="Times New Roman" pitchFamily="18" charset="0"/>
              </a:rPr>
              <a:t>.</a:t>
            </a:r>
            <a:endParaRPr lang="vi-VN" sz="4000" b="1" dirty="0">
              <a:latin typeface="Times New Roman" pitchFamily="18" charset="0"/>
              <a:cs typeface="Times New Roman" pitchFamily="18" charset="0"/>
            </a:endParaRPr>
          </a:p>
        </p:txBody>
      </p:sp>
      <p:pic>
        <p:nvPicPr>
          <p:cNvPr id="4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914" y="1478024"/>
            <a:ext cx="403179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692438" y="1579595"/>
            <a:ext cx="7348476" cy="1200329"/>
          </a:xfrm>
          <a:prstGeom prst="rect">
            <a:avLst/>
          </a:prstGeom>
          <a:noFill/>
        </p:spPr>
        <p:txBody>
          <a:bodyPr wrap="square" rtlCol="0">
            <a:spAutoFit/>
          </a:bodyPr>
          <a:lstStyle/>
          <a:p>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a:t>
            </a:r>
            <a:endParaRPr lang="en-US" sz="2400" dirty="0" smtClean="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6" name="TextBox 395"/>
              <p:cNvSpPr txBox="1"/>
              <p:nvPr/>
            </p:nvSpPr>
            <p:spPr>
              <a:xfrm>
                <a:off x="600590" y="2961687"/>
                <a:ext cx="6434775" cy="2862322"/>
              </a:xfrm>
              <a:prstGeom prst="rect">
                <a:avLst/>
              </a:prstGeom>
              <a:noFill/>
            </p:spPr>
            <p:txBody>
              <a:bodyPr wrap="none" rtlCol="0">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 x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Kí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x</a:t>
                </a:r>
                <a:r>
                  <a:rPr lang="en-US"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24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x </a:t>
                </a:r>
                <a:r>
                  <a:rPr lang="en-US" sz="2400"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thuộc</a:t>
                </a:r>
                <a:r>
                  <a:rPr lang="en-US" sz="2400" dirty="0" smtClean="0">
                    <a:solidFill>
                      <a:srgbClr val="FF0000"/>
                    </a:solidFill>
                    <a:latin typeface="Times New Roman" panose="02020603050405020304" pitchFamily="18" charset="0"/>
                    <a:cs typeface="Times New Roman" panose="02020603050405020304" pitchFamily="18" charset="0"/>
                  </a:rPr>
                  <a:t> A</a:t>
                </a:r>
                <a:r>
                  <a:rPr lang="en-US" sz="2400" dirty="0" smtClean="0">
                    <a:latin typeface="Times New Roman" panose="02020603050405020304" pitchFamily="18" charset="0"/>
                    <a:cs typeface="Times New Roman" panose="02020603050405020304" pitchFamily="18" charset="0"/>
                  </a:rPr>
                  <a:t>( x </a:t>
                </a:r>
                <a:r>
                  <a:rPr lang="en-US" sz="2400" dirty="0" err="1" smtClean="0">
                    <a:latin typeface="Times New Roman" panose="02020603050405020304" pitchFamily="18" charset="0"/>
                    <a:cs typeface="Times New Roman" panose="02020603050405020304" pitchFamily="18" charset="0"/>
                  </a:rPr>
                  <a:t>nằm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chứa</a:t>
                </a:r>
                <a:r>
                  <a:rPr lang="en-US" sz="2400" dirty="0" smtClean="0">
                    <a:latin typeface="Times New Roman" panose="02020603050405020304" pitchFamily="18" charset="0"/>
                    <a:cs typeface="Times New Roman" panose="02020603050405020304" pitchFamily="18" charset="0"/>
                  </a:rPr>
                  <a:t> x)</a:t>
                </a:r>
              </a:p>
              <a:p>
                <a:pPr>
                  <a:lnSpc>
                    <a:spcPct val="150000"/>
                  </a:lnSpc>
                </a:pPr>
                <a:r>
                  <a:rPr lang="en-US" sz="2400" dirty="0" smtClean="0">
                    <a:latin typeface="Times New Roman" panose="02020603050405020304" pitchFamily="18" charset="0"/>
                    <a:cs typeface="Times New Roman" panose="02020603050405020304" pitchFamily="18" charset="0"/>
                  </a:rPr>
                  <a:t>- y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Kí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y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thuộc</a:t>
                </a:r>
                <a:r>
                  <a:rPr lang="en-US" sz="2400" dirty="0" smtClean="0">
                    <a:solidFill>
                      <a:srgbClr val="FF0000"/>
                    </a:solidFill>
                    <a:latin typeface="Times New Roman" panose="02020603050405020304" pitchFamily="18" charset="0"/>
                    <a:cs typeface="Times New Roman" panose="02020603050405020304" pitchFamily="18" charset="0"/>
                  </a:rPr>
                  <a:t> A.</a:t>
                </a:r>
              </a:p>
              <a:p>
                <a:pPr>
                  <a:lnSpc>
                    <a:spcPct val="150000"/>
                  </a:lnSpc>
                </a:pPr>
                <a:r>
                  <a:rPr lang="en-US" sz="2400" dirty="0" err="1" smtClean="0">
                    <a:solidFill>
                      <a:srgbClr val="FF0000"/>
                    </a:solidFill>
                    <a:latin typeface="Times New Roman" panose="02020603050405020304" pitchFamily="18" charset="0"/>
                    <a:cs typeface="Times New Roman" panose="02020603050405020304" pitchFamily="18" charset="0"/>
                  </a:rPr>
                  <a:t>Ví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dụ</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mc:Choice>
        <mc:Fallback>
          <p:sp>
            <p:nvSpPr>
              <p:cNvPr id="396" name="TextBox 395"/>
              <p:cNvSpPr txBox="1">
                <a:spLocks noRot="1" noChangeAspect="1" noMove="1" noResize="1" noEditPoints="1" noAdjustHandles="1" noChangeArrowheads="1" noChangeShapeType="1" noTextEdit="1"/>
              </p:cNvSpPr>
              <p:nvPr/>
            </p:nvSpPr>
            <p:spPr>
              <a:xfrm>
                <a:off x="600590" y="2961687"/>
                <a:ext cx="6434775" cy="2862322"/>
              </a:xfrm>
              <a:prstGeom prst="rect">
                <a:avLst/>
              </a:prstGeom>
              <a:blipFill rotWithShape="1">
                <a:blip r:embed="rId5"/>
                <a:stretch>
                  <a:fillRect l="-1517" r="-474" b="-1919"/>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565384062"/>
              </p:ext>
            </p:extLst>
          </p:nvPr>
        </p:nvGraphicFramePr>
        <p:xfrm>
          <a:off x="6102072" y="4272050"/>
          <a:ext cx="711200" cy="342900"/>
        </p:xfrm>
        <a:graphic>
          <a:graphicData uri="http://schemas.openxmlformats.org/presentationml/2006/ole">
            <mc:AlternateContent xmlns:mc="http://schemas.openxmlformats.org/markup-compatibility/2006">
              <mc:Choice xmlns:v="urn:schemas-microsoft-com:vml" Requires="v">
                <p:oleObj spid="_x0000_s1212" name="Equation" r:id="rId6" imgW="711000" imgH="342720" progId="Equation.DSMT4">
                  <p:embed/>
                </p:oleObj>
              </mc:Choice>
              <mc:Fallback>
                <p:oleObj name="Equation" r:id="rId6" imgW="711000" imgH="342720" progId="Equation.DSMT4">
                  <p:embed/>
                  <p:pic>
                    <p:nvPicPr>
                      <p:cNvPr id="0" name=""/>
                      <p:cNvPicPr/>
                      <p:nvPr/>
                    </p:nvPicPr>
                    <p:blipFill>
                      <a:blip r:embed="rId7"/>
                      <a:stretch>
                        <a:fillRect/>
                      </a:stretch>
                    </p:blipFill>
                    <p:spPr>
                      <a:xfrm>
                        <a:off x="6102072" y="4272050"/>
                        <a:ext cx="711200" cy="34290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854"/>
          <a:stretch/>
        </p:blipFill>
        <p:spPr bwMode="auto">
          <a:xfrm>
            <a:off x="8609658" y="4312552"/>
            <a:ext cx="3463054" cy="21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678343371"/>
              </p:ext>
            </p:extLst>
          </p:nvPr>
        </p:nvGraphicFramePr>
        <p:xfrm>
          <a:off x="744309" y="5559654"/>
          <a:ext cx="842963" cy="333375"/>
        </p:xfrm>
        <a:graphic>
          <a:graphicData uri="http://schemas.openxmlformats.org/presentationml/2006/ole">
            <mc:AlternateContent xmlns:mc="http://schemas.openxmlformats.org/markup-compatibility/2006">
              <mc:Choice xmlns:v="urn:schemas-microsoft-com:vml" Requires="v">
                <p:oleObj spid="_x0000_s1213" name="Equation" r:id="rId9" imgW="419040" imgH="164880" progId="Equation.DSMT4">
                  <p:embed/>
                </p:oleObj>
              </mc:Choice>
              <mc:Fallback>
                <p:oleObj name="Equation" r:id="rId9" imgW="419040" imgH="164880" progId="Equation.DSMT4">
                  <p:embed/>
                  <p:pic>
                    <p:nvPicPr>
                      <p:cNvPr id="0" name=""/>
                      <p:cNvPicPr>
                        <a:picLocks noChangeAspect="1" noChangeArrowheads="1"/>
                      </p:cNvPicPr>
                      <p:nvPr/>
                    </p:nvPicPr>
                    <p:blipFill>
                      <a:blip r:embed="rId10"/>
                      <a:srcRect/>
                      <a:stretch>
                        <a:fillRect/>
                      </a:stretch>
                    </p:blipFill>
                    <p:spPr bwMode="auto">
                      <a:xfrm>
                        <a:off x="744309" y="5559654"/>
                        <a:ext cx="8429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2633003933"/>
              </p:ext>
            </p:extLst>
          </p:nvPr>
        </p:nvGraphicFramePr>
        <p:xfrm>
          <a:off x="2152422" y="5559654"/>
          <a:ext cx="842962" cy="358775"/>
        </p:xfrm>
        <a:graphic>
          <a:graphicData uri="http://schemas.openxmlformats.org/presentationml/2006/ole">
            <mc:AlternateContent xmlns:mc="http://schemas.openxmlformats.org/markup-compatibility/2006">
              <mc:Choice xmlns:v="urn:schemas-microsoft-com:vml" Requires="v">
                <p:oleObj spid="_x0000_s1214" name="Equation" r:id="rId11" imgW="419040" imgH="177480" progId="Equation.DSMT4">
                  <p:embed/>
                </p:oleObj>
              </mc:Choice>
              <mc:Fallback>
                <p:oleObj name="Equation" r:id="rId11" imgW="419040" imgH="177480" progId="Equation.DSMT4">
                  <p:embed/>
                  <p:pic>
                    <p:nvPicPr>
                      <p:cNvPr id="0" name=""/>
                      <p:cNvPicPr>
                        <a:picLocks noChangeAspect="1" noChangeArrowheads="1"/>
                      </p:cNvPicPr>
                      <p:nvPr/>
                    </p:nvPicPr>
                    <p:blipFill>
                      <a:blip r:embed="rId12"/>
                      <a:srcRect/>
                      <a:stretch>
                        <a:fillRect/>
                      </a:stretch>
                    </p:blipFill>
                    <p:spPr bwMode="auto">
                      <a:xfrm>
                        <a:off x="2152422" y="5559654"/>
                        <a:ext cx="842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3421744841"/>
              </p:ext>
            </p:extLst>
          </p:nvPr>
        </p:nvGraphicFramePr>
        <p:xfrm>
          <a:off x="3825647" y="5546954"/>
          <a:ext cx="844550" cy="358775"/>
        </p:xfrm>
        <a:graphic>
          <a:graphicData uri="http://schemas.openxmlformats.org/presentationml/2006/ole">
            <mc:AlternateContent xmlns:mc="http://schemas.openxmlformats.org/markup-compatibility/2006">
              <mc:Choice xmlns:v="urn:schemas-microsoft-com:vml" Requires="v">
                <p:oleObj spid="_x0000_s1215" name="Equation" r:id="rId13" imgW="419040" imgH="177480" progId="Equation.DSMT4">
                  <p:embed/>
                </p:oleObj>
              </mc:Choice>
              <mc:Fallback>
                <p:oleObj name="Equation" r:id="rId13" imgW="419040" imgH="177480" progId="Equation.DSMT4">
                  <p:embed/>
                  <p:pic>
                    <p:nvPicPr>
                      <p:cNvPr id="0" name=""/>
                      <p:cNvPicPr>
                        <a:picLocks noChangeAspect="1" noChangeArrowheads="1"/>
                      </p:cNvPicPr>
                      <p:nvPr/>
                    </p:nvPicPr>
                    <p:blipFill>
                      <a:blip r:embed="rId14"/>
                      <a:srcRect/>
                      <a:stretch>
                        <a:fillRect/>
                      </a:stretch>
                    </p:blipFill>
                    <p:spPr bwMode="auto">
                      <a:xfrm>
                        <a:off x="3825647" y="5546954"/>
                        <a:ext cx="844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619356787"/>
              </p:ext>
            </p:extLst>
          </p:nvPr>
        </p:nvGraphicFramePr>
        <p:xfrm>
          <a:off x="5236934" y="5600929"/>
          <a:ext cx="711200" cy="266700"/>
        </p:xfrm>
        <a:graphic>
          <a:graphicData uri="http://schemas.openxmlformats.org/presentationml/2006/ole">
            <mc:AlternateContent xmlns:mc="http://schemas.openxmlformats.org/markup-compatibility/2006">
              <mc:Choice xmlns:v="urn:schemas-microsoft-com:vml" Requires="v">
                <p:oleObj spid="_x0000_s1216" name="Equation" r:id="rId15" imgW="711000" imgH="266400" progId="Equation.DSMT4">
                  <p:embed/>
                </p:oleObj>
              </mc:Choice>
              <mc:Fallback>
                <p:oleObj name="Equation" r:id="rId15" imgW="711000" imgH="266400" progId="Equation.DSMT4">
                  <p:embed/>
                  <p:pic>
                    <p:nvPicPr>
                      <p:cNvPr id="0" name=""/>
                      <p:cNvPicPr/>
                      <p:nvPr/>
                    </p:nvPicPr>
                    <p:blipFill>
                      <a:blip r:embed="rId16"/>
                      <a:stretch>
                        <a:fillRect/>
                      </a:stretch>
                    </p:blipFill>
                    <p:spPr>
                      <a:xfrm>
                        <a:off x="5236934" y="5600929"/>
                        <a:ext cx="711200" cy="26670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2527181819"/>
              </p:ext>
            </p:extLst>
          </p:nvPr>
        </p:nvGraphicFramePr>
        <p:xfrm>
          <a:off x="6970484" y="5619979"/>
          <a:ext cx="673100" cy="254000"/>
        </p:xfrm>
        <a:graphic>
          <a:graphicData uri="http://schemas.openxmlformats.org/presentationml/2006/ole">
            <mc:AlternateContent xmlns:mc="http://schemas.openxmlformats.org/markup-compatibility/2006">
              <mc:Choice xmlns:v="urn:schemas-microsoft-com:vml" Requires="v">
                <p:oleObj spid="_x0000_s1217" name="Equation" r:id="rId17" imgW="672840" imgH="253800" progId="Equation.DSMT4">
                  <p:embed/>
                </p:oleObj>
              </mc:Choice>
              <mc:Fallback>
                <p:oleObj name="Equation" r:id="rId17" imgW="672840" imgH="253800" progId="Equation.DSMT4">
                  <p:embed/>
                  <p:pic>
                    <p:nvPicPr>
                      <p:cNvPr id="0" name=""/>
                      <p:cNvPicPr/>
                      <p:nvPr/>
                    </p:nvPicPr>
                    <p:blipFill>
                      <a:blip r:embed="rId18"/>
                      <a:stretch>
                        <a:fillRect/>
                      </a:stretch>
                    </p:blipFill>
                    <p:spPr>
                      <a:xfrm>
                        <a:off x="6970484" y="5619979"/>
                        <a:ext cx="673100" cy="254000"/>
                      </a:xfrm>
                      <a:prstGeom prst="rect">
                        <a:avLst/>
                      </a:prstGeom>
                    </p:spPr>
                  </p:pic>
                </p:oleObj>
              </mc:Fallback>
            </mc:AlternateContent>
          </a:graphicData>
        </a:graphic>
      </p:graphicFrame>
      <p:sp>
        <p:nvSpPr>
          <p:cNvPr id="407" name="Rectangle 406"/>
          <p:cNvSpPr/>
          <p:nvPr/>
        </p:nvSpPr>
        <p:spPr>
          <a:xfrm>
            <a:off x="333901" y="6278765"/>
            <a:ext cx="8275663" cy="830997"/>
          </a:xfrm>
          <a:prstGeom prst="rect">
            <a:avLst/>
          </a:prstGeom>
        </p:spPr>
        <p:txBody>
          <a:bodyPr wrap="none">
            <a:spAutoFit/>
          </a:bodyPr>
          <a:lstStyle/>
          <a:p>
            <a:pPr marL="342900" indent="-342900" fontAlgn="base">
              <a:spcBef>
                <a:spcPct val="0"/>
              </a:spcBef>
              <a:spcAft>
                <a:spcPct val="0"/>
              </a:spcAft>
              <a:buFontTx/>
              <a:buChar char="-"/>
              <a:tabLst>
                <a:tab pos="457200" algn="l"/>
              </a:tabLst>
            </a:pPr>
            <a:r>
              <a:rPr lang="nl-NL" sz="2400" dirty="0" smtClean="0">
                <a:solidFill>
                  <a:schemeClr val="tx2">
                    <a:lumMod val="50000"/>
                  </a:schemeClr>
                </a:solidFill>
                <a:latin typeface="Times New Roman" pitchFamily="18" charset="0"/>
                <a:ea typeface="Times New Roman" pitchFamily="18" charset="0"/>
                <a:cs typeface="Times New Roman" pitchFamily="18" charset="0"/>
              </a:rPr>
              <a:t>Người ta thường đặt tên tập hợp bằng chữ cái in hoa : </a:t>
            </a:r>
            <a:r>
              <a:rPr lang="nl-NL" sz="2400" dirty="0">
                <a:solidFill>
                  <a:schemeClr val="tx2">
                    <a:lumMod val="50000"/>
                  </a:schemeClr>
                </a:solidFill>
                <a:latin typeface="Times New Roman" pitchFamily="18" charset="0"/>
                <a:ea typeface="Times New Roman" pitchFamily="18" charset="0"/>
                <a:cs typeface="Times New Roman" pitchFamily="18" charset="0"/>
              </a:rPr>
              <a:t>A,B,C</a:t>
            </a:r>
            <a:r>
              <a:rPr lang="nl-NL" sz="2400" dirty="0" smtClean="0">
                <a:solidFill>
                  <a:schemeClr val="tx2">
                    <a:lumMod val="50000"/>
                  </a:schemeClr>
                </a:solidFill>
                <a:latin typeface="Times New Roman" pitchFamily="18" charset="0"/>
                <a:ea typeface="Times New Roman" pitchFamily="18" charset="0"/>
                <a:cs typeface="Times New Roman" pitchFamily="18" charset="0"/>
              </a:rPr>
              <a:t>,...</a:t>
            </a:r>
          </a:p>
          <a:p>
            <a:pPr marL="342900" indent="-342900" fontAlgn="base">
              <a:spcBef>
                <a:spcPct val="0"/>
              </a:spcBef>
              <a:spcAft>
                <a:spcPct val="0"/>
              </a:spcAft>
              <a:buFontTx/>
              <a:buChar char="-"/>
              <a:tabLst>
                <a:tab pos="457200" algn="l"/>
              </a:tabLst>
            </a:pPr>
            <a:endParaRPr lang="en-US" sz="24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88075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6">
                                            <p:txEl>
                                              <p:pRg st="0" end="0"/>
                                            </p:txEl>
                                          </p:spTgt>
                                        </p:tgtEl>
                                        <p:attrNameLst>
                                          <p:attrName>style.visibility</p:attrName>
                                        </p:attrNameLst>
                                      </p:cBhvr>
                                      <p:to>
                                        <p:strVal val="visible"/>
                                      </p:to>
                                    </p:set>
                                    <p:anim calcmode="lin" valueType="num">
                                      <p:cBhvr additive="base">
                                        <p:cTn id="35" dur="500" fill="hold"/>
                                        <p:tgtEl>
                                          <p:spTgt spid="39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9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396">
                                            <p:txEl>
                                              <p:pRg st="1" end="1"/>
                                            </p:txEl>
                                          </p:spTgt>
                                        </p:tgtEl>
                                        <p:attrNameLst>
                                          <p:attrName>style.visibility</p:attrName>
                                        </p:attrNameLst>
                                      </p:cBhvr>
                                      <p:to>
                                        <p:strVal val="visible"/>
                                      </p:to>
                                    </p:set>
                                    <p:anim calcmode="lin" valueType="num">
                                      <p:cBhvr additive="base">
                                        <p:cTn id="40" dur="500" fill="hold"/>
                                        <p:tgtEl>
                                          <p:spTgt spid="39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6">
                                            <p:txEl>
                                              <p:pRg st="2" end="2"/>
                                            </p:txEl>
                                          </p:spTgt>
                                        </p:tgtEl>
                                        <p:attrNameLst>
                                          <p:attrName>style.visibility</p:attrName>
                                        </p:attrNameLst>
                                      </p:cBhvr>
                                      <p:to>
                                        <p:strVal val="visible"/>
                                      </p:to>
                                    </p:set>
                                    <p:anim calcmode="lin" valueType="num">
                                      <p:cBhvr additive="base">
                                        <p:cTn id="46" dur="500" fill="hold"/>
                                        <p:tgtEl>
                                          <p:spTgt spid="396">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96">
                                            <p:txEl>
                                              <p:pRg st="2" end="2"/>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397"/>
                                        </p:tgtEl>
                                        <p:attrNameLst>
                                          <p:attrName>style.visibility</p:attrName>
                                        </p:attrNameLst>
                                      </p:cBhvr>
                                      <p:to>
                                        <p:strVal val="visible"/>
                                      </p:to>
                                    </p:set>
                                    <p:anim calcmode="lin" valueType="num">
                                      <p:cBhvr additive="base">
                                        <p:cTn id="51" dur="500" fill="hold"/>
                                        <p:tgtEl>
                                          <p:spTgt spid="397"/>
                                        </p:tgtEl>
                                        <p:attrNameLst>
                                          <p:attrName>ppt_x</p:attrName>
                                        </p:attrNameLst>
                                      </p:cBhvr>
                                      <p:tavLst>
                                        <p:tav tm="0">
                                          <p:val>
                                            <p:strVal val="#ppt_x"/>
                                          </p:val>
                                        </p:tav>
                                        <p:tav tm="100000">
                                          <p:val>
                                            <p:strVal val="#ppt_x"/>
                                          </p:val>
                                        </p:tav>
                                      </p:tavLst>
                                    </p:anim>
                                    <p:anim calcmode="lin" valueType="num">
                                      <p:cBhvr additive="base">
                                        <p:cTn id="52" dur="500" fill="hold"/>
                                        <p:tgtEl>
                                          <p:spTgt spid="39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6">
                                            <p:txEl>
                                              <p:pRg st="3" end="3"/>
                                            </p:txEl>
                                          </p:spTgt>
                                        </p:tgtEl>
                                        <p:attrNameLst>
                                          <p:attrName>style.visibility</p:attrName>
                                        </p:attrNameLst>
                                      </p:cBhvr>
                                      <p:to>
                                        <p:strVal val="visible"/>
                                      </p:to>
                                    </p:set>
                                    <p:anim calcmode="lin" valueType="num">
                                      <p:cBhvr additive="base">
                                        <p:cTn id="55" dur="500" fill="hold"/>
                                        <p:tgtEl>
                                          <p:spTgt spid="39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96">
                                            <p:txEl>
                                              <p:pRg st="4" end="4"/>
                                            </p:txEl>
                                          </p:spTgt>
                                        </p:tgtEl>
                                        <p:attrNameLst>
                                          <p:attrName>style.visibility</p:attrName>
                                        </p:attrNameLst>
                                      </p:cBhvr>
                                      <p:to>
                                        <p:strVal val="visible"/>
                                      </p:to>
                                    </p:set>
                                    <p:anim calcmode="lin" valueType="num">
                                      <p:cBhvr additive="base">
                                        <p:cTn id="59" dur="500" fill="hold"/>
                                        <p:tgtEl>
                                          <p:spTgt spid="39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24"/>
                                        </p:tgtEl>
                                        <p:attrNameLst>
                                          <p:attrName>style.visibility</p:attrName>
                                        </p:attrNameLst>
                                      </p:cBhvr>
                                      <p:to>
                                        <p:strVal val="visible"/>
                                      </p:to>
                                    </p:set>
                                    <p:animEffect transition="in" filter="barn(inVertical)">
                                      <p:cBhvr>
                                        <p:cTn id="65" dur="500"/>
                                        <p:tgtEl>
                                          <p:spTgt spid="42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25"/>
                                        </p:tgtEl>
                                        <p:attrNameLst>
                                          <p:attrName>style.visibility</p:attrName>
                                        </p:attrNameLst>
                                      </p:cBhvr>
                                      <p:to>
                                        <p:strVal val="visible"/>
                                      </p:to>
                                    </p:set>
                                    <p:animEffect transition="in" filter="fade">
                                      <p:cBhvr>
                                        <p:cTn id="70" dur="1000"/>
                                        <p:tgtEl>
                                          <p:spTgt spid="425"/>
                                        </p:tgtEl>
                                      </p:cBhvr>
                                    </p:animEffect>
                                    <p:anim calcmode="lin" valueType="num">
                                      <p:cBhvr>
                                        <p:cTn id="71" dur="1000" fill="hold"/>
                                        <p:tgtEl>
                                          <p:spTgt spid="425"/>
                                        </p:tgtEl>
                                        <p:attrNameLst>
                                          <p:attrName>ppt_x</p:attrName>
                                        </p:attrNameLst>
                                      </p:cBhvr>
                                      <p:tavLst>
                                        <p:tav tm="0">
                                          <p:val>
                                            <p:strVal val="#ppt_x"/>
                                          </p:val>
                                        </p:tav>
                                        <p:tav tm="100000">
                                          <p:val>
                                            <p:strVal val="#ppt_x"/>
                                          </p:val>
                                        </p:tav>
                                      </p:tavLst>
                                    </p:anim>
                                    <p:anim calcmode="lin" valueType="num">
                                      <p:cBhvr>
                                        <p:cTn id="7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fade">
                                      <p:cBhvr>
                                        <p:cTn id="77" dur="500"/>
                                        <p:tgtEl>
                                          <p:spTgt spid="426"/>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27"/>
                                        </p:tgtEl>
                                        <p:attrNameLst>
                                          <p:attrName>style.visibility</p:attrName>
                                        </p:attrNameLst>
                                      </p:cBhvr>
                                      <p:to>
                                        <p:strVal val="visible"/>
                                      </p:to>
                                    </p:set>
                                    <p:animEffect transition="in" filter="fade">
                                      <p:cBhvr>
                                        <p:cTn id="82" dur="1000"/>
                                        <p:tgtEl>
                                          <p:spTgt spid="427"/>
                                        </p:tgtEl>
                                      </p:cBhvr>
                                    </p:animEffect>
                                    <p:anim calcmode="lin" valueType="num">
                                      <p:cBhvr>
                                        <p:cTn id="83" dur="1000" fill="hold"/>
                                        <p:tgtEl>
                                          <p:spTgt spid="427"/>
                                        </p:tgtEl>
                                        <p:attrNameLst>
                                          <p:attrName>ppt_x</p:attrName>
                                        </p:attrNameLst>
                                      </p:cBhvr>
                                      <p:tavLst>
                                        <p:tav tm="0">
                                          <p:val>
                                            <p:strVal val="#ppt_x"/>
                                          </p:val>
                                        </p:tav>
                                        <p:tav tm="100000">
                                          <p:val>
                                            <p:strVal val="#ppt_x"/>
                                          </p:val>
                                        </p:tav>
                                      </p:tavLst>
                                    </p:anim>
                                    <p:anim calcmode="lin" valueType="num">
                                      <p:cBhvr>
                                        <p:cTn id="8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04"/>
                                        </p:tgtEl>
                                        <p:attrNameLst>
                                          <p:attrName>style.visibility</p:attrName>
                                        </p:attrNameLst>
                                      </p:cBhvr>
                                      <p:to>
                                        <p:strVal val="visible"/>
                                      </p:to>
                                    </p:set>
                                    <p:anim calcmode="lin" valueType="num">
                                      <p:cBhvr additive="base">
                                        <p:cTn id="89" dur="500" fill="hold"/>
                                        <p:tgtEl>
                                          <p:spTgt spid="404"/>
                                        </p:tgtEl>
                                        <p:attrNameLst>
                                          <p:attrName>ppt_x</p:attrName>
                                        </p:attrNameLst>
                                      </p:cBhvr>
                                      <p:tavLst>
                                        <p:tav tm="0">
                                          <p:val>
                                            <p:strVal val="#ppt_x"/>
                                          </p:val>
                                        </p:tav>
                                        <p:tav tm="100000">
                                          <p:val>
                                            <p:strVal val="#ppt_x"/>
                                          </p:val>
                                        </p:tav>
                                      </p:tavLst>
                                    </p:anim>
                                    <p:anim calcmode="lin" valueType="num">
                                      <p:cBhvr additive="base">
                                        <p:cTn id="9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05"/>
                                        </p:tgtEl>
                                        <p:attrNameLst>
                                          <p:attrName>style.visibility</p:attrName>
                                        </p:attrNameLst>
                                      </p:cBhvr>
                                      <p:to>
                                        <p:strVal val="visible"/>
                                      </p:to>
                                    </p:set>
                                    <p:animEffect transition="in" filter="fade">
                                      <p:cBhvr>
                                        <p:cTn id="95" dur="500"/>
                                        <p:tgtEl>
                                          <p:spTgt spid="405"/>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407"/>
                                        </p:tgtEl>
                                        <p:attrNameLst>
                                          <p:attrName>style.visibility</p:attrName>
                                        </p:attrNameLst>
                                      </p:cBhvr>
                                      <p:to>
                                        <p:strVal val="visible"/>
                                      </p:to>
                                    </p:set>
                                    <p:animEffect transition="in" filter="wheel(1)">
                                      <p:cBhvr>
                                        <p:cTn id="10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40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4051495" y="182880"/>
            <a:ext cx="4236720" cy="707886"/>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Tiết 1. TẬP HỢP</a:t>
            </a:r>
            <a:endParaRPr lang="en-US" sz="4000" b="1" dirty="0">
              <a:solidFill>
                <a:srgbClr val="002060"/>
              </a:solidFill>
              <a:latin typeface="Times New Roman" pitchFamily="18" charset="0"/>
              <a:cs typeface="Times New Roman" pitchFamily="18" charset="0"/>
            </a:endParaRPr>
          </a:p>
        </p:txBody>
      </p:sp>
      <p:sp>
        <p:nvSpPr>
          <p:cNvPr id="3" name="TextBox 2"/>
          <p:cNvSpPr txBox="1"/>
          <p:nvPr/>
        </p:nvSpPr>
        <p:spPr>
          <a:xfrm>
            <a:off x="450166" y="945314"/>
            <a:ext cx="6203852" cy="461665"/>
          </a:xfrm>
          <a:prstGeom prst="rect">
            <a:avLst/>
          </a:prstGeom>
          <a:noFill/>
        </p:spPr>
        <p:txBody>
          <a:bodyPr wrap="square" rtlCol="0">
            <a:spAutoFit/>
          </a:bodyPr>
          <a:lstStyle/>
          <a:p>
            <a:r>
              <a:rPr lang="en-US" sz="2400" b="1" dirty="0" smtClean="0">
                <a:solidFill>
                  <a:schemeClr val="bg2">
                    <a:lumMod val="10000"/>
                  </a:schemeClr>
                </a:solidFill>
                <a:latin typeface="Times New Roman" pitchFamily="18" charset="0"/>
                <a:cs typeface="Times New Roman" pitchFamily="18" charset="0"/>
              </a:rPr>
              <a:t>2. MÔ TẢ MỘT TẬP HỢP</a:t>
            </a:r>
            <a:endParaRPr lang="en-US" sz="2400" b="1" dirty="0">
              <a:solidFill>
                <a:schemeClr val="bg2">
                  <a:lumMod val="10000"/>
                </a:schemeClr>
              </a:solidFill>
              <a:latin typeface="Times New Roman" pitchFamily="18" charset="0"/>
              <a:cs typeface="Times New Roman" pitchFamily="18" charset="0"/>
            </a:endParaRPr>
          </a:p>
        </p:txBody>
      </p:sp>
      <p:sp>
        <p:nvSpPr>
          <p:cNvPr id="4" name="TextBox 3"/>
          <p:cNvSpPr txBox="1"/>
          <p:nvPr/>
        </p:nvSpPr>
        <p:spPr>
          <a:xfrm>
            <a:off x="450166" y="1582590"/>
            <a:ext cx="990164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Mô tả một tập hợp là cho biết cách xác định các phần tử của tập hợp đó.</a:t>
            </a:r>
            <a:endParaRPr lang="en-US" sz="2400" b="1" dirty="0">
              <a:latin typeface="Times New Roman" pitchFamily="18" charset="0"/>
              <a:cs typeface="Times New Roman" pitchFamily="18" charset="0"/>
            </a:endParaRPr>
          </a:p>
        </p:txBody>
      </p:sp>
      <p:sp>
        <p:nvSpPr>
          <p:cNvPr id="5" name="TextBox 4"/>
          <p:cNvSpPr txBox="1"/>
          <p:nvPr/>
        </p:nvSpPr>
        <p:spPr>
          <a:xfrm>
            <a:off x="409496" y="2324197"/>
            <a:ext cx="8604905" cy="830997"/>
          </a:xfrm>
          <a:prstGeom prst="rect">
            <a:avLst/>
          </a:prstGeom>
          <a:noFill/>
        </p:spPr>
        <p:txBody>
          <a:bodyPr wrap="square" rtlCol="0">
            <a:spAutoFit/>
          </a:bodyPr>
          <a:lstStyle/>
          <a:p>
            <a:r>
              <a:rPr lang="en-US" sz="2400" dirty="0" smtClean="0">
                <a:solidFill>
                  <a:srgbClr val="C00000"/>
                </a:solidFill>
                <a:latin typeface="Times New Roman" pitchFamily="18" charset="0"/>
                <a:cs typeface="Times New Roman" pitchFamily="18" charset="0"/>
              </a:rPr>
              <a:t>Hãy đọc thông tin SGK và cho biết có mấy cách mô tả một tập hợp. Đó là những cách nào?</a:t>
            </a:r>
            <a:endParaRPr lang="en-US" sz="2400" dirty="0">
              <a:solidFill>
                <a:srgbClr val="C00000"/>
              </a:solidFill>
              <a:latin typeface="Times New Roman" pitchFamily="18" charset="0"/>
              <a:cs typeface="Times New Roman" pitchFamily="18" charset="0"/>
            </a:endParaRPr>
          </a:p>
        </p:txBody>
      </p:sp>
      <p:grpSp>
        <p:nvGrpSpPr>
          <p:cNvPr id="11" name="Group 10"/>
          <p:cNvGrpSpPr/>
          <p:nvPr/>
        </p:nvGrpSpPr>
        <p:grpSpPr>
          <a:xfrm>
            <a:off x="409496" y="4072412"/>
            <a:ext cx="1351502" cy="1706752"/>
            <a:chOff x="1045029" y="4746299"/>
            <a:chExt cx="1351502" cy="1706752"/>
          </a:xfrm>
        </p:grpSpPr>
        <p:sp>
          <p:nvSpPr>
            <p:cNvPr id="9" name="Vertical Scroll 8"/>
            <p:cNvSpPr/>
            <p:nvPr/>
          </p:nvSpPr>
          <p:spPr>
            <a:xfrm>
              <a:off x="1045029" y="4746299"/>
              <a:ext cx="1351502" cy="1706752"/>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1296237" y="5276509"/>
              <a:ext cx="849086" cy="83099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2 </a:t>
              </a:r>
            </a:p>
            <a:p>
              <a:pPr algn="ctr"/>
              <a:r>
                <a:rPr lang="en-US" sz="2400" dirty="0" smtClean="0">
                  <a:latin typeface="Times New Roman" pitchFamily="18" charset="0"/>
                  <a:cs typeface="Times New Roman" pitchFamily="18" charset="0"/>
                </a:rPr>
                <a:t>cách</a:t>
              </a:r>
              <a:endParaRPr lang="en-US" sz="2400" dirty="0">
                <a:latin typeface="Times New Roman" pitchFamily="18" charset="0"/>
                <a:cs typeface="Times New Roman" pitchFamily="18" charset="0"/>
              </a:endParaRPr>
            </a:p>
          </p:txBody>
        </p:sp>
      </p:grpSp>
      <p:pic>
        <p:nvPicPr>
          <p:cNvPr id="20" name="Picture 19"/>
          <p:cNvPicPr>
            <a:picLocks noChangeAspect="1"/>
          </p:cNvPicPr>
          <p:nvPr/>
        </p:nvPicPr>
        <p:blipFill>
          <a:blip r:embed="rId3"/>
          <a:stretch>
            <a:fillRect/>
          </a:stretch>
        </p:blipFill>
        <p:spPr>
          <a:xfrm>
            <a:off x="9044587" y="2787697"/>
            <a:ext cx="2741488" cy="1900541"/>
          </a:xfrm>
          <a:prstGeom prst="rect">
            <a:avLst/>
          </a:prstGeom>
        </p:spPr>
      </p:pic>
      <p:grpSp>
        <p:nvGrpSpPr>
          <p:cNvPr id="27" name="Group 26"/>
          <p:cNvGrpSpPr/>
          <p:nvPr/>
        </p:nvGrpSpPr>
        <p:grpSpPr>
          <a:xfrm>
            <a:off x="1746651" y="3363503"/>
            <a:ext cx="3564025" cy="1294013"/>
            <a:chOff x="2338251" y="3434741"/>
            <a:chExt cx="3564025" cy="1294013"/>
          </a:xfrm>
        </p:grpSpPr>
        <p:grpSp>
          <p:nvGrpSpPr>
            <p:cNvPr id="17" name="Group 16"/>
            <p:cNvGrpSpPr/>
            <p:nvPr/>
          </p:nvGrpSpPr>
          <p:grpSpPr>
            <a:xfrm>
              <a:off x="3104817" y="3434741"/>
              <a:ext cx="2797459" cy="1286243"/>
              <a:chOff x="2939144" y="3902344"/>
              <a:chExt cx="2797459" cy="1286243"/>
            </a:xfrm>
          </p:grpSpPr>
          <p:sp>
            <p:nvSpPr>
              <p:cNvPr id="13" name="Flowchart: Alternate Process 12"/>
              <p:cNvSpPr/>
              <p:nvPr/>
            </p:nvSpPr>
            <p:spPr>
              <a:xfrm>
                <a:off x="2939144" y="3902344"/>
                <a:ext cx="2797459" cy="11887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TextBox 13"/>
              <p:cNvSpPr txBox="1"/>
              <p:nvPr/>
            </p:nvSpPr>
            <p:spPr>
              <a:xfrm>
                <a:off x="3189346" y="3988258"/>
                <a:ext cx="2466871"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1. Liệt kê các phần tử của tập hợp</a:t>
                </a:r>
                <a:endParaRPr lang="en-US" sz="2400" dirty="0">
                  <a:latin typeface="Times New Roman" pitchFamily="18" charset="0"/>
                  <a:cs typeface="Times New Roman" pitchFamily="18" charset="0"/>
                </a:endParaRPr>
              </a:p>
            </p:txBody>
          </p:sp>
        </p:grpSp>
        <p:sp>
          <p:nvSpPr>
            <p:cNvPr id="25" name="Freeform 24"/>
            <p:cNvSpPr/>
            <p:nvPr/>
          </p:nvSpPr>
          <p:spPr>
            <a:xfrm>
              <a:off x="2338251" y="4023350"/>
              <a:ext cx="718457" cy="705404"/>
            </a:xfrm>
            <a:custGeom>
              <a:avLst/>
              <a:gdLst>
                <a:gd name="connsiteX0" fmla="*/ 0 w 718457"/>
                <a:gd name="connsiteY0" fmla="*/ 705404 h 705404"/>
                <a:gd name="connsiteX1" fmla="*/ 143691 w 718457"/>
                <a:gd name="connsiteY1" fmla="*/ 600901 h 705404"/>
                <a:gd name="connsiteX2" fmla="*/ 182880 w 718457"/>
                <a:gd name="connsiteY2" fmla="*/ 574776 h 705404"/>
                <a:gd name="connsiteX3" fmla="*/ 222068 w 718457"/>
                <a:gd name="connsiteY3" fmla="*/ 548650 h 705404"/>
                <a:gd name="connsiteX4" fmla="*/ 287383 w 718457"/>
                <a:gd name="connsiteY4" fmla="*/ 470273 h 705404"/>
                <a:gd name="connsiteX5" fmla="*/ 339634 w 718457"/>
                <a:gd name="connsiteY5" fmla="*/ 391896 h 705404"/>
                <a:gd name="connsiteX6" fmla="*/ 391886 w 718457"/>
                <a:gd name="connsiteY6" fmla="*/ 313519 h 705404"/>
                <a:gd name="connsiteX7" fmla="*/ 418011 w 718457"/>
                <a:gd name="connsiteY7" fmla="*/ 274330 h 705404"/>
                <a:gd name="connsiteX8" fmla="*/ 431074 w 718457"/>
                <a:gd name="connsiteY8" fmla="*/ 235141 h 705404"/>
                <a:gd name="connsiteX9" fmla="*/ 483326 w 718457"/>
                <a:gd name="connsiteY9" fmla="*/ 156764 h 705404"/>
                <a:gd name="connsiteX10" fmla="*/ 522514 w 718457"/>
                <a:gd name="connsiteY10" fmla="*/ 78387 h 705404"/>
                <a:gd name="connsiteX11" fmla="*/ 640080 w 718457"/>
                <a:gd name="connsiteY11" fmla="*/ 13073 h 705404"/>
                <a:gd name="connsiteX12" fmla="*/ 718457 w 718457"/>
                <a:gd name="connsiteY12" fmla="*/ 10 h 7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457" h="705404">
                  <a:moveTo>
                    <a:pt x="0" y="705404"/>
                  </a:moveTo>
                  <a:cubicBezTo>
                    <a:pt x="89825" y="633544"/>
                    <a:pt x="42124" y="668612"/>
                    <a:pt x="143691" y="600901"/>
                  </a:cubicBezTo>
                  <a:lnTo>
                    <a:pt x="182880" y="574776"/>
                  </a:lnTo>
                  <a:lnTo>
                    <a:pt x="222068" y="548650"/>
                  </a:lnTo>
                  <a:cubicBezTo>
                    <a:pt x="315429" y="408609"/>
                    <a:pt x="170037" y="621146"/>
                    <a:pt x="287383" y="470273"/>
                  </a:cubicBezTo>
                  <a:cubicBezTo>
                    <a:pt x="306660" y="445488"/>
                    <a:pt x="322217" y="418022"/>
                    <a:pt x="339634" y="391896"/>
                  </a:cubicBezTo>
                  <a:lnTo>
                    <a:pt x="391886" y="313519"/>
                  </a:lnTo>
                  <a:cubicBezTo>
                    <a:pt x="400595" y="300456"/>
                    <a:pt x="413046" y="289224"/>
                    <a:pt x="418011" y="274330"/>
                  </a:cubicBezTo>
                  <a:cubicBezTo>
                    <a:pt x="422365" y="261267"/>
                    <a:pt x="424387" y="247178"/>
                    <a:pt x="431074" y="235141"/>
                  </a:cubicBezTo>
                  <a:cubicBezTo>
                    <a:pt x="446323" y="207693"/>
                    <a:pt x="483326" y="156764"/>
                    <a:pt x="483326" y="156764"/>
                  </a:cubicBezTo>
                  <a:cubicBezTo>
                    <a:pt x="492644" y="128809"/>
                    <a:pt x="498680" y="99242"/>
                    <a:pt x="522514" y="78387"/>
                  </a:cubicBezTo>
                  <a:cubicBezTo>
                    <a:pt x="561431" y="44334"/>
                    <a:pt x="593432" y="24735"/>
                    <a:pt x="640080" y="13073"/>
                  </a:cubicBezTo>
                  <a:cubicBezTo>
                    <a:pt x="695747" y="-844"/>
                    <a:pt x="685921" y="10"/>
                    <a:pt x="718457" y="10"/>
                  </a:cubicBezTo>
                </a:path>
              </a:pathLst>
            </a:cu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grpSp>
        <p:nvGrpSpPr>
          <p:cNvPr id="28" name="Group 27"/>
          <p:cNvGrpSpPr/>
          <p:nvPr/>
        </p:nvGrpSpPr>
        <p:grpSpPr>
          <a:xfrm>
            <a:off x="1732398" y="4904671"/>
            <a:ext cx="3639388" cy="1229523"/>
            <a:chOff x="2338251" y="4976628"/>
            <a:chExt cx="3639388" cy="1229523"/>
          </a:xfrm>
        </p:grpSpPr>
        <p:grpSp>
          <p:nvGrpSpPr>
            <p:cNvPr id="18" name="Group 17"/>
            <p:cNvGrpSpPr/>
            <p:nvPr/>
          </p:nvGrpSpPr>
          <p:grpSpPr>
            <a:xfrm>
              <a:off x="3095956" y="4976628"/>
              <a:ext cx="2881683" cy="1229523"/>
              <a:chOff x="3845688" y="4612707"/>
              <a:chExt cx="2881683" cy="1229523"/>
            </a:xfrm>
          </p:grpSpPr>
          <p:sp>
            <p:nvSpPr>
              <p:cNvPr id="15" name="Flowchart: Alternate Process 14"/>
              <p:cNvSpPr/>
              <p:nvPr/>
            </p:nvSpPr>
            <p:spPr>
              <a:xfrm>
                <a:off x="3856559" y="4653510"/>
                <a:ext cx="2870812" cy="11887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TextBox 15"/>
              <p:cNvSpPr txBox="1"/>
              <p:nvPr/>
            </p:nvSpPr>
            <p:spPr>
              <a:xfrm>
                <a:off x="3845688" y="4612707"/>
                <a:ext cx="2820573" cy="1200329"/>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2. Nêu dấu hiệu đặc trưng cho các phần tử của tập hợp</a:t>
                </a:r>
                <a:endParaRPr lang="en-US" sz="2400" dirty="0">
                  <a:latin typeface="Times New Roman" pitchFamily="18" charset="0"/>
                  <a:cs typeface="Times New Roman" pitchFamily="18" charset="0"/>
                </a:endParaRPr>
              </a:p>
            </p:txBody>
          </p:sp>
        </p:grpSp>
        <p:sp>
          <p:nvSpPr>
            <p:cNvPr id="26" name="Freeform 25"/>
            <p:cNvSpPr/>
            <p:nvPr/>
          </p:nvSpPr>
          <p:spPr>
            <a:xfrm>
              <a:off x="2338251" y="5251269"/>
              <a:ext cx="770709" cy="352697"/>
            </a:xfrm>
            <a:custGeom>
              <a:avLst/>
              <a:gdLst>
                <a:gd name="connsiteX0" fmla="*/ 0 w 770709"/>
                <a:gd name="connsiteY0" fmla="*/ 0 h 352697"/>
                <a:gd name="connsiteX1" fmla="*/ 65315 w 770709"/>
                <a:gd name="connsiteY1" fmla="*/ 26125 h 352697"/>
                <a:gd name="connsiteX2" fmla="*/ 143692 w 770709"/>
                <a:gd name="connsiteY2" fmla="*/ 78377 h 352697"/>
                <a:gd name="connsiteX3" fmla="*/ 222069 w 770709"/>
                <a:gd name="connsiteY3" fmla="*/ 104502 h 352697"/>
                <a:gd name="connsiteX4" fmla="*/ 313509 w 770709"/>
                <a:gd name="connsiteY4" fmla="*/ 143691 h 352697"/>
                <a:gd name="connsiteX5" fmla="*/ 391886 w 770709"/>
                <a:gd name="connsiteY5" fmla="*/ 195942 h 352697"/>
                <a:gd name="connsiteX6" fmla="*/ 431075 w 770709"/>
                <a:gd name="connsiteY6" fmla="*/ 222068 h 352697"/>
                <a:gd name="connsiteX7" fmla="*/ 522515 w 770709"/>
                <a:gd name="connsiteY7" fmla="*/ 248194 h 352697"/>
                <a:gd name="connsiteX8" fmla="*/ 600892 w 770709"/>
                <a:gd name="connsiteY8" fmla="*/ 300445 h 352697"/>
                <a:gd name="connsiteX9" fmla="*/ 718458 w 770709"/>
                <a:gd name="connsiteY9" fmla="*/ 352697 h 352697"/>
                <a:gd name="connsiteX10" fmla="*/ 770709 w 770709"/>
                <a:gd name="connsiteY10" fmla="*/ 352697 h 35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709" h="352697">
                  <a:moveTo>
                    <a:pt x="0" y="0"/>
                  </a:moveTo>
                  <a:cubicBezTo>
                    <a:pt x="21772" y="8708"/>
                    <a:pt x="44729" y="14897"/>
                    <a:pt x="65315" y="26125"/>
                  </a:cubicBezTo>
                  <a:cubicBezTo>
                    <a:pt x="92880" y="41161"/>
                    <a:pt x="113904" y="68448"/>
                    <a:pt x="143692" y="78377"/>
                  </a:cubicBezTo>
                  <a:lnTo>
                    <a:pt x="222069" y="104502"/>
                  </a:lnTo>
                  <a:cubicBezTo>
                    <a:pt x="364713" y="199598"/>
                    <a:pt x="144806" y="59339"/>
                    <a:pt x="313509" y="143691"/>
                  </a:cubicBezTo>
                  <a:cubicBezTo>
                    <a:pt x="341593" y="157733"/>
                    <a:pt x="365760" y="178525"/>
                    <a:pt x="391886" y="195942"/>
                  </a:cubicBezTo>
                  <a:cubicBezTo>
                    <a:pt x="404949" y="204651"/>
                    <a:pt x="416181" y="217103"/>
                    <a:pt x="431075" y="222068"/>
                  </a:cubicBezTo>
                  <a:cubicBezTo>
                    <a:pt x="487295" y="240808"/>
                    <a:pt x="456905" y="231791"/>
                    <a:pt x="522515" y="248194"/>
                  </a:cubicBezTo>
                  <a:lnTo>
                    <a:pt x="600892" y="300445"/>
                  </a:lnTo>
                  <a:cubicBezTo>
                    <a:pt x="636409" y="324123"/>
                    <a:pt x="671820" y="352697"/>
                    <a:pt x="718458" y="352697"/>
                  </a:cubicBezTo>
                  <a:lnTo>
                    <a:pt x="770709" y="35269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32" name="Group 31"/>
          <p:cNvGrpSpPr/>
          <p:nvPr/>
        </p:nvGrpSpPr>
        <p:grpSpPr>
          <a:xfrm>
            <a:off x="5416880" y="3561687"/>
            <a:ext cx="3300029" cy="538965"/>
            <a:chOff x="5977639" y="3939277"/>
            <a:chExt cx="3300029" cy="538965"/>
          </a:xfrm>
        </p:grpSpPr>
        <p:pic>
          <p:nvPicPr>
            <p:cNvPr id="22" name="Picture 21"/>
            <p:cNvPicPr>
              <a:picLocks noChangeAspect="1"/>
            </p:cNvPicPr>
            <p:nvPr/>
          </p:nvPicPr>
          <p:blipFill>
            <a:blip r:embed="rId4"/>
            <a:stretch>
              <a:fillRect/>
            </a:stretch>
          </p:blipFill>
          <p:spPr>
            <a:xfrm>
              <a:off x="6452748" y="3939277"/>
              <a:ext cx="2824920" cy="538965"/>
            </a:xfrm>
            <a:prstGeom prst="rect">
              <a:avLst/>
            </a:prstGeom>
          </p:spPr>
        </p:pic>
        <p:cxnSp>
          <p:nvCxnSpPr>
            <p:cNvPr id="30" name="Straight Arrow Connector 29"/>
            <p:cNvCxnSpPr/>
            <p:nvPr/>
          </p:nvCxnSpPr>
          <p:spPr>
            <a:xfrm>
              <a:off x="5977639" y="4302162"/>
              <a:ext cx="4751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432357" y="5275824"/>
            <a:ext cx="5883181" cy="528019"/>
            <a:chOff x="5977639" y="5429626"/>
            <a:chExt cx="5883181" cy="528019"/>
          </a:xfrm>
        </p:grpSpPr>
        <p:grpSp>
          <p:nvGrpSpPr>
            <p:cNvPr id="33" name="Group 32"/>
            <p:cNvGrpSpPr/>
            <p:nvPr/>
          </p:nvGrpSpPr>
          <p:grpSpPr>
            <a:xfrm>
              <a:off x="5977639" y="5429626"/>
              <a:ext cx="5883181" cy="528019"/>
              <a:chOff x="5977639" y="5429626"/>
              <a:chExt cx="5883181" cy="528019"/>
            </a:xfrm>
          </p:grpSpPr>
          <p:pic>
            <p:nvPicPr>
              <p:cNvPr id="24" name="Picture 23"/>
              <p:cNvPicPr>
                <a:picLocks noChangeAspect="1"/>
              </p:cNvPicPr>
              <p:nvPr/>
            </p:nvPicPr>
            <p:blipFill>
              <a:blip r:embed="rId5"/>
              <a:stretch>
                <a:fillRect/>
              </a:stretch>
            </p:blipFill>
            <p:spPr>
              <a:xfrm>
                <a:off x="6452748" y="5429626"/>
                <a:ext cx="5408072" cy="528019"/>
              </a:xfrm>
              <a:prstGeom prst="rect">
                <a:avLst/>
              </a:prstGeom>
            </p:spPr>
          </p:pic>
          <p:cxnSp>
            <p:nvCxnSpPr>
              <p:cNvPr id="31" name="Straight Arrow Connector 30"/>
              <p:cNvCxnSpPr/>
              <p:nvPr/>
            </p:nvCxnSpPr>
            <p:spPr>
              <a:xfrm>
                <a:off x="5977639" y="5693635"/>
                <a:ext cx="4751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452748" y="5453743"/>
              <a:ext cx="5397201" cy="461665"/>
            </a:xfrm>
            <a:prstGeom prst="rect">
              <a:avLst/>
            </a:prstGeom>
            <a:solidFill>
              <a:schemeClr val="bg1"/>
            </a:solidFill>
          </p:spPr>
          <p:txBody>
            <a:bodyPr wrap="square" rtlCol="0">
              <a:spAutoFit/>
            </a:bodyPr>
            <a:lstStyle/>
            <a:p>
              <a:r>
                <a:rPr lang="en-US" sz="2400" dirty="0" smtClean="0">
                  <a:latin typeface="Times New Roman" pitchFamily="18" charset="0"/>
                  <a:cs typeface="Times New Roman" pitchFamily="18" charset="0"/>
                </a:rPr>
                <a:t>P={n| n là số tự nhiên nhỏ hơn 6}</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3374897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ircle(in)">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circle(in)">
                                      <p:cBhvr>
                                        <p:cTn id="5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xmlns="" id="{CDE15A72-B613-4A54-87EC-0AD3EADF5A0D}"/>
              </a:ext>
            </a:extLst>
          </p:cNvPr>
          <p:cNvGrpSpPr/>
          <p:nvPr/>
        </p:nvGrpSpPr>
        <p:grpSpPr>
          <a:xfrm flipH="1">
            <a:off x="1175397" y="926705"/>
            <a:ext cx="3744001" cy="276508"/>
            <a:chOff x="4345425" y="2175475"/>
            <a:chExt cx="800750" cy="176025"/>
          </a:xfrm>
        </p:grpSpPr>
        <p:sp>
          <p:nvSpPr>
            <p:cNvPr id="32" name="Google Shape;915;p32">
              <a:extLst>
                <a:ext uri="{FF2B5EF4-FFF2-40B4-BE49-F238E27FC236}">
                  <a16:creationId xmlns:a16="http://schemas.microsoft.com/office/drawing/2014/main" xmlns=""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400"/>
            </a:p>
          </p:txBody>
        </p:sp>
        <p:sp>
          <p:nvSpPr>
            <p:cNvPr id="33" name="Google Shape;916;p32">
              <a:extLst>
                <a:ext uri="{FF2B5EF4-FFF2-40B4-BE49-F238E27FC236}">
                  <a16:creationId xmlns:a16="http://schemas.microsoft.com/office/drawing/2014/main" xmlns=""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40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940" y="1480456"/>
            <a:ext cx="325225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9260116" y="3185892"/>
            <a:ext cx="293188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400" i="1" dirty="0" err="1">
                <a:solidFill>
                  <a:prstClr val="black"/>
                </a:solidFill>
                <a:latin typeface="Times New Roman" pitchFamily="18" charset="0"/>
                <a:ea typeface="Times New Roman" pitchFamily="18" charset="0"/>
                <a:cs typeface="Times New Roman" pitchFamily="18" charset="0"/>
              </a:rPr>
              <a:t>Hình</a:t>
            </a:r>
            <a:r>
              <a:rPr lang="en-US" sz="2400" i="1" dirty="0">
                <a:solidFill>
                  <a:prstClr val="black"/>
                </a:solidFill>
                <a:latin typeface="Times New Roman" pitchFamily="18" charset="0"/>
                <a:ea typeface="Times New Roman" pitchFamily="18" charset="0"/>
                <a:cs typeface="Times New Roman" pitchFamily="18" charset="0"/>
              </a:rPr>
              <a:t> 1.4. </a:t>
            </a:r>
            <a:r>
              <a:rPr lang="en-US" sz="2400" i="1" dirty="0" err="1">
                <a:solidFill>
                  <a:prstClr val="black"/>
                </a:solidFill>
                <a:latin typeface="Times New Roman" pitchFamily="18" charset="0"/>
                <a:ea typeface="Times New Roman" pitchFamily="18" charset="0"/>
                <a:cs typeface="Times New Roman" pitchFamily="18" charset="0"/>
              </a:rPr>
              <a:t>Tập</a:t>
            </a:r>
            <a:r>
              <a:rPr lang="en-US" sz="2400" i="1" dirty="0">
                <a:solidFill>
                  <a:prstClr val="black"/>
                </a:solidFill>
                <a:latin typeface="Times New Roman" pitchFamily="18" charset="0"/>
                <a:ea typeface="Times New Roman" pitchFamily="18" charset="0"/>
                <a:cs typeface="Times New Roman" pitchFamily="18" charset="0"/>
              </a:rPr>
              <a:t> </a:t>
            </a:r>
            <a:r>
              <a:rPr lang="en-US" sz="2400" i="1" dirty="0" err="1">
                <a:solidFill>
                  <a:prstClr val="black"/>
                </a:solidFill>
                <a:latin typeface="Times New Roman" pitchFamily="18" charset="0"/>
                <a:ea typeface="Times New Roman" pitchFamily="18" charset="0"/>
                <a:cs typeface="Times New Roman" pitchFamily="18" charset="0"/>
              </a:rPr>
              <a:t>hợp</a:t>
            </a:r>
            <a:r>
              <a:rPr lang="en-US" sz="2400" i="1" dirty="0">
                <a:solidFill>
                  <a:prstClr val="black"/>
                </a:solidFill>
                <a:latin typeface="Times New Roman" pitchFamily="18" charset="0"/>
                <a:ea typeface="Times New Roman" pitchFamily="18" charset="0"/>
                <a:cs typeface="Times New Roman" pitchFamily="18" charset="0"/>
              </a:rPr>
              <a:t>  </a:t>
            </a:r>
            <a:r>
              <a:rPr lang="en-US" sz="2400" b="1" i="1" dirty="0">
                <a:solidFill>
                  <a:prstClr val="black"/>
                </a:solidFill>
                <a:latin typeface="Times New Roman" pitchFamily="18" charset="0"/>
                <a:ea typeface="Times New Roman" pitchFamily="18" charset="0"/>
                <a:cs typeface="Times New Roman" pitchFamily="18" charset="0"/>
              </a:rPr>
              <a:t>P</a:t>
            </a:r>
            <a:endParaRPr lang="en-US" sz="2400" dirty="0">
              <a:solidFill>
                <a:prstClr val="black"/>
              </a:solidFill>
              <a:latin typeface="Times New Roman" pitchFamily="18" charset="0"/>
              <a:cs typeface="Times New Roman" pitchFamily="18" charset="0"/>
            </a:endParaRPr>
          </a:p>
        </p:txBody>
      </p:sp>
      <p:sp>
        <p:nvSpPr>
          <p:cNvPr id="4" name="Rectangle 3"/>
          <p:cNvSpPr/>
          <p:nvPr/>
        </p:nvSpPr>
        <p:spPr>
          <a:xfrm>
            <a:off x="1645680" y="1280892"/>
            <a:ext cx="3560264" cy="446272"/>
          </a:xfrm>
          <a:prstGeom prst="rect">
            <a:avLst/>
          </a:prstGeom>
        </p:spPr>
        <p:txBody>
          <a:bodyPr wrap="none" lIns="76197" tIns="38098" rIns="76197" bIns="38098">
            <a:spAutoFit/>
          </a:bodyPr>
          <a:lstStyle/>
          <a:p>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1544498" y="1829713"/>
            <a:ext cx="668971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eaLnBrk="0" fontAlgn="base" hangingPunct="0">
              <a:spcBef>
                <a:spcPct val="0"/>
              </a:spcBef>
              <a:spcAft>
                <a:spcPct val="0"/>
              </a:spcAft>
            </a:pPr>
            <a:r>
              <a:rPr lang="en-US" altLang="en-US"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en-US" sz="24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ngoặc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tuỳ</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ý</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2400" i="1" dirty="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P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0: 1: 2; 3: 4; 5 ở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1.4, ta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3531575" y="3679064"/>
            <a:ext cx="48042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spAutoFit/>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40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1793867" y="4812952"/>
            <a:ext cx="184722" cy="43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endParaRPr lang="en-US" sz="2200"/>
          </a:p>
        </p:txBody>
      </p:sp>
      <p:sp>
        <p:nvSpPr>
          <p:cNvPr id="99" name="Rectangle 7"/>
          <p:cNvSpPr>
            <a:spLocks noChangeArrowheads="1"/>
          </p:cNvSpPr>
          <p:nvPr/>
        </p:nvSpPr>
        <p:spPr bwMode="auto">
          <a:xfrm>
            <a:off x="1645680" y="4161473"/>
            <a:ext cx="7903117"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6" tIns="45718" rIns="91436" bIns="45718" numCol="1" anchor="ctr" anchorCtr="0" compatLnSpc="1">
            <a:prstTxWarp prst="textNoShape">
              <a:avLst/>
            </a:prstTxWarp>
            <a:spAutoFit/>
          </a:bodyPr>
          <a:lstStyle/>
          <a:p>
            <a:pPr eaLnBrk="0" fontAlgn="base" hangingPunct="0">
              <a:spcBef>
                <a:spcPct val="0"/>
              </a:spcBef>
              <a:spcAft>
                <a:spcPct val="0"/>
              </a:spcAft>
            </a:pP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Cách</a:t>
            </a:r>
            <a:r>
              <a:rPr lang="en-US" sz="2400" i="1" dirty="0" smtClean="0">
                <a:solidFill>
                  <a:srgbClr val="FF000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2.</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Nêu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dấu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hiệu</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đặc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trưng</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cho</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các</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phần</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tử</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của</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tập</a:t>
            </a:r>
            <a:r>
              <a:rPr lang="en-US" sz="2400" i="1" dirty="0">
                <a:solidFill>
                  <a:prstClr val="black"/>
                </a:solidFill>
                <a:latin typeface="Times New Roman" pitchFamily="18" charset="0"/>
                <a:cs typeface="Times New Roman" pitchFamily="18" charset="0"/>
              </a:rPr>
              <a:t> </a:t>
            </a:r>
            <a:r>
              <a:rPr lang="en-US" sz="2400" i="1" dirty="0" err="1">
                <a:solidFill>
                  <a:prstClr val="black"/>
                </a:solidFill>
                <a:latin typeface="Times New Roman" pitchFamily="18" charset="0"/>
                <a:cs typeface="Times New Roman" pitchFamily="18" charset="0"/>
              </a:rPr>
              <a:t>hợp</a:t>
            </a:r>
            <a:r>
              <a:rPr lang="en-US" sz="2400" i="1" dirty="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00" name="Rectangle 99"/>
          <p:cNvSpPr/>
          <p:nvPr/>
        </p:nvSpPr>
        <p:spPr>
          <a:xfrm>
            <a:off x="1683523" y="4780620"/>
            <a:ext cx="9185276" cy="926429"/>
          </a:xfrm>
          <a:prstGeom prst="rect">
            <a:avLst/>
          </a:prstGeom>
        </p:spPr>
        <p:txBody>
          <a:bodyPr wrap="square" lIns="76197" tIns="38098" rIns="76197" bIns="38098">
            <a:spAutoFit/>
          </a:bodyPr>
          <a:lstStyle/>
          <a:p>
            <a:pPr>
              <a:lnSpc>
                <a:spcPct val="115000"/>
              </a:lnSpc>
            </a:pPr>
            <a:r>
              <a:rPr lang="en-US" sz="2400" dirty="0" err="1">
                <a:solidFill>
                  <a:prstClr val="black"/>
                </a:solidFill>
                <a:latin typeface="Times New Roman" pitchFamily="18" charset="0"/>
                <a:ea typeface="Times New Roman"/>
                <a:cs typeface="Times New Roman" pitchFamily="18" charset="0"/>
              </a:rPr>
              <a:t>Ví</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dụ</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với</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tập</a:t>
            </a:r>
            <a:r>
              <a:rPr lang="en-US" sz="2400" dirty="0">
                <a:solidFill>
                  <a:prstClr val="black"/>
                </a:solidFill>
                <a:latin typeface="Times New Roman" pitchFamily="18" charset="0"/>
                <a:ea typeface="Times New Roman"/>
                <a:cs typeface="Times New Roman" pitchFamily="18" charset="0"/>
              </a:rPr>
              <a:t> P (</a:t>
            </a:r>
            <a:r>
              <a:rPr lang="en-US" sz="2400" dirty="0" err="1">
                <a:solidFill>
                  <a:prstClr val="black"/>
                </a:solidFill>
                <a:latin typeface="Times New Roman" pitchFamily="18" charset="0"/>
                <a:ea typeface="Times New Roman"/>
                <a:cs typeface="Times New Roman" pitchFamily="18" charset="0"/>
              </a:rPr>
              <a:t>xem</a:t>
            </a:r>
            <a:r>
              <a:rPr lang="en-US" sz="2400" dirty="0">
                <a:solidFill>
                  <a:prstClr val="black"/>
                </a:solidFill>
                <a:latin typeface="Times New Roman" pitchFamily="18" charset="0"/>
                <a:ea typeface="Times New Roman"/>
                <a:cs typeface="Times New Roman" pitchFamily="18" charset="0"/>
              </a:rPr>
              <a:t> H.1.4) ta </a:t>
            </a:r>
            <a:r>
              <a:rPr lang="en-US" sz="2400" dirty="0" err="1">
                <a:solidFill>
                  <a:prstClr val="black"/>
                </a:solidFill>
                <a:latin typeface="Times New Roman" pitchFamily="18" charset="0"/>
                <a:ea typeface="Times New Roman"/>
                <a:cs typeface="Times New Roman" pitchFamily="18" charset="0"/>
              </a:rPr>
              <a:t>cũng</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có</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thể</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viết</a:t>
            </a:r>
            <a:r>
              <a:rPr lang="en-US" sz="2400" dirty="0">
                <a:solidFill>
                  <a:prstClr val="black"/>
                </a:solidFill>
                <a:latin typeface="Times New Roman" pitchFamily="18" charset="0"/>
                <a:ea typeface="Times New Roman"/>
                <a:cs typeface="Times New Roman" pitchFamily="18" charset="0"/>
              </a:rPr>
              <a:t>:</a:t>
            </a:r>
          </a:p>
          <a:p>
            <a:pPr>
              <a:lnSpc>
                <a:spcPct val="115000"/>
              </a:lnSpc>
            </a:pPr>
            <a:r>
              <a:rPr lang="en-US" sz="2400" dirty="0">
                <a:solidFill>
                  <a:prstClr val="black"/>
                </a:solidFill>
                <a:latin typeface="Times New Roman" pitchFamily="18" charset="0"/>
                <a:ea typeface="Times New Roman"/>
                <a:cs typeface="Times New Roman" pitchFamily="18" charset="0"/>
              </a:rPr>
              <a:t>P</a:t>
            </a:r>
            <a:r>
              <a:rPr lang="en-US" sz="2400" i="1" dirty="0">
                <a:solidFill>
                  <a:prstClr val="black"/>
                </a:solidFill>
                <a:latin typeface="Times New Roman" pitchFamily="18" charset="0"/>
                <a:ea typeface="Times New Roman"/>
                <a:cs typeface="Times New Roman" pitchFamily="18" charset="0"/>
              </a:rPr>
              <a:t> = {n </a:t>
            </a:r>
            <a:r>
              <a:rPr lang="en-US" sz="2400" dirty="0">
                <a:solidFill>
                  <a:prstClr val="black"/>
                </a:solidFill>
                <a:latin typeface="Times New Roman" pitchFamily="18" charset="0"/>
                <a:ea typeface="Times New Roman"/>
                <a:cs typeface="Times New Roman" pitchFamily="18" charset="0"/>
              </a:rPr>
              <a:t>| </a:t>
            </a:r>
            <a:r>
              <a:rPr lang="en-US" sz="2400" i="1" dirty="0">
                <a:solidFill>
                  <a:prstClr val="black"/>
                </a:solidFill>
                <a:latin typeface="Times New Roman" pitchFamily="18" charset="0"/>
                <a:ea typeface="Times New Roman"/>
                <a:cs typeface="Times New Roman" pitchFamily="18" charset="0"/>
              </a:rPr>
              <a:t>n</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là</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số</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tự</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nhiên</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nhỏ</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hơn</a:t>
            </a:r>
            <a:r>
              <a:rPr lang="en-US" sz="240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xmlns="" id="{C4DACE11-8BEF-4395-8F85-BFB8B72CE8C1}"/>
              </a:ext>
            </a:extLst>
          </p:cNvPr>
          <p:cNvSpPr txBox="1"/>
          <p:nvPr/>
        </p:nvSpPr>
        <p:spPr>
          <a:xfrm>
            <a:off x="1211905" y="392196"/>
            <a:ext cx="7988079" cy="507832"/>
          </a:xfrm>
          <a:prstGeom prst="rect">
            <a:avLst/>
          </a:prstGeom>
          <a:noFill/>
        </p:spPr>
        <p:txBody>
          <a:bodyPr wrap="square" lIns="76197" tIns="38098" rIns="76197" bIns="38098" rtlCol="0">
            <a:spAutoFit/>
          </a:bodyPr>
          <a:lstStyle/>
          <a:p>
            <a:r>
              <a:rPr lang="en-US" sz="2800">
                <a:latin typeface="SVN-A Love Of Thunder" panose="02040603050506020204" pitchFamily="18" charset="0"/>
              </a:rPr>
              <a:t>2, Mô tả một tập hợp.</a:t>
            </a:r>
            <a:endParaRPr lang="vi-VN" sz="2800">
              <a:latin typeface="Patrick Hand" panose="00000500000000000000" pitchFamily="2" charset="0"/>
            </a:endParaRPr>
          </a:p>
        </p:txBody>
      </p:sp>
    </p:spTree>
    <p:extLst>
      <p:ext uri="{BB962C8B-B14F-4D97-AF65-F5344CB8AC3E}">
        <p14:creationId xmlns:p14="http://schemas.microsoft.com/office/powerpoint/2010/main" val="1918408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4051495" y="182880"/>
            <a:ext cx="3530991"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Tiết 1. TẬP HỢP</a:t>
            </a:r>
            <a:endParaRPr lang="en-US" sz="2800" b="1" dirty="0">
              <a:solidFill>
                <a:srgbClr val="002060"/>
              </a:solidFill>
              <a:latin typeface="Times New Roman" pitchFamily="18" charset="0"/>
              <a:cs typeface="Times New Roman" pitchFamily="18" charset="0"/>
            </a:endParaRPr>
          </a:p>
        </p:txBody>
      </p:sp>
      <p:sp>
        <p:nvSpPr>
          <p:cNvPr id="3" name="TextBox 2"/>
          <p:cNvSpPr txBox="1"/>
          <p:nvPr/>
        </p:nvSpPr>
        <p:spPr>
          <a:xfrm>
            <a:off x="450166" y="1055077"/>
            <a:ext cx="6203852" cy="523220"/>
          </a:xfrm>
          <a:prstGeom prst="rect">
            <a:avLst/>
          </a:prstGeom>
          <a:noFill/>
        </p:spPr>
        <p:txBody>
          <a:bodyPr wrap="square" rtlCol="0">
            <a:spAutoFit/>
          </a:bodyPr>
          <a:lstStyle/>
          <a:p>
            <a:r>
              <a:rPr lang="en-US" sz="2800" b="1" dirty="0" smtClean="0">
                <a:solidFill>
                  <a:schemeClr val="bg2">
                    <a:lumMod val="10000"/>
                  </a:schemeClr>
                </a:solidFill>
                <a:latin typeface="Times New Roman" pitchFamily="18" charset="0"/>
                <a:cs typeface="Times New Roman" pitchFamily="18" charset="0"/>
              </a:rPr>
              <a:t>2. MÔ TẢ MỘT TẬP HỢP</a:t>
            </a:r>
            <a:endParaRPr lang="en-US" sz="2800" b="1" dirty="0">
              <a:solidFill>
                <a:schemeClr val="bg2">
                  <a:lumMod val="1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3"/>
          <a:stretch>
            <a:fillRect/>
          </a:stretch>
        </p:blipFill>
        <p:spPr>
          <a:xfrm>
            <a:off x="450166" y="1681053"/>
            <a:ext cx="6522833" cy="2281347"/>
          </a:xfrm>
          <a:prstGeom prst="rect">
            <a:avLst/>
          </a:prstGeom>
        </p:spPr>
      </p:pic>
      <p:pic>
        <p:nvPicPr>
          <p:cNvPr id="9" name="Picture 8"/>
          <p:cNvPicPr>
            <a:picLocks noChangeAspect="1"/>
          </p:cNvPicPr>
          <p:nvPr/>
        </p:nvPicPr>
        <p:blipFill>
          <a:blip r:embed="rId4"/>
          <a:stretch>
            <a:fillRect/>
          </a:stretch>
        </p:blipFill>
        <p:spPr>
          <a:xfrm>
            <a:off x="9117875" y="3865108"/>
            <a:ext cx="2390671" cy="1255532"/>
          </a:xfrm>
          <a:prstGeom prst="rect">
            <a:avLst/>
          </a:prstGeom>
        </p:spPr>
      </p:pic>
      <p:grpSp>
        <p:nvGrpSpPr>
          <p:cNvPr id="18" name="Group 17"/>
          <p:cNvGrpSpPr/>
          <p:nvPr/>
        </p:nvGrpSpPr>
        <p:grpSpPr>
          <a:xfrm>
            <a:off x="7150630" y="1985337"/>
            <a:ext cx="4888970" cy="1028818"/>
            <a:chOff x="7150630" y="1985337"/>
            <a:chExt cx="4888970" cy="1028818"/>
          </a:xfrm>
        </p:grpSpPr>
        <p:sp>
          <p:nvSpPr>
            <p:cNvPr id="10" name="Right Arrow 9"/>
            <p:cNvSpPr/>
            <p:nvPr/>
          </p:nvSpPr>
          <p:spPr>
            <a:xfrm>
              <a:off x="7150630" y="1985337"/>
              <a:ext cx="1436915" cy="6582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itchFamily="18" charset="0"/>
                <a:cs typeface="Times New Roman" pitchFamily="18" charset="0"/>
              </a:endParaRPr>
            </a:p>
          </p:txBody>
        </p:sp>
        <p:sp>
          <p:nvSpPr>
            <p:cNvPr id="14" name="TextBox 13"/>
            <p:cNvSpPr txBox="1"/>
            <p:nvPr/>
          </p:nvSpPr>
          <p:spPr>
            <a:xfrm>
              <a:off x="8765176" y="2060048"/>
              <a:ext cx="3274424"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Nam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L={N;H;A;T;R;G}</a:t>
              </a:r>
              <a:endParaRPr lang="en-US" sz="2800" dirty="0">
                <a:latin typeface="Times New Roman" pitchFamily="18" charset="0"/>
                <a:cs typeface="Times New Roman" pitchFamily="18" charset="0"/>
              </a:endParaRPr>
            </a:p>
          </p:txBody>
        </p:sp>
      </p:grpSp>
      <p:grpSp>
        <p:nvGrpSpPr>
          <p:cNvPr id="17" name="Group 16"/>
          <p:cNvGrpSpPr/>
          <p:nvPr/>
        </p:nvGrpSpPr>
        <p:grpSpPr>
          <a:xfrm>
            <a:off x="2899954" y="2831962"/>
            <a:ext cx="1802674" cy="249529"/>
            <a:chOff x="2899954" y="2363042"/>
            <a:chExt cx="1802674" cy="249529"/>
          </a:xfrm>
        </p:grpSpPr>
        <p:sp>
          <p:nvSpPr>
            <p:cNvPr id="11" name="Oval 10"/>
            <p:cNvSpPr/>
            <p:nvPr/>
          </p:nvSpPr>
          <p:spPr>
            <a:xfrm>
              <a:off x="2899954" y="2363042"/>
              <a:ext cx="287383" cy="2495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5245" y="2363042"/>
              <a:ext cx="287383" cy="2495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24199" y="2363042"/>
              <a:ext cx="287383" cy="24952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16529" y="2363042"/>
              <a:ext cx="287383" cy="24952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5094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718269" y="1379346"/>
                <a:ext cx="10099786"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400" dirty="0" smtClean="0">
                    <a:solidFill>
                      <a:srgbClr val="FF0000"/>
                    </a:solidFill>
                    <a:latin typeface="Times New Roman" pitchFamily="18" charset="0"/>
                    <a:ea typeface="Times New Roman" pitchFamily="18" charset="0"/>
                    <a:cs typeface="Times New Roman" pitchFamily="18" charset="0"/>
                  </a:rPr>
                  <a:t>1. </a:t>
                </a:r>
                <a:r>
                  <a:rPr lang="en-US" sz="2400" dirty="0" err="1" smtClean="0">
                    <a:solidFill>
                      <a:prstClr val="black"/>
                    </a:solidFill>
                    <a:latin typeface="Times New Roman" pitchFamily="18" charset="0"/>
                    <a:ea typeface="Times New Roman" pitchFamily="18" charset="0"/>
                    <a:cs typeface="Times New Roman" pitchFamily="18" charset="0"/>
                  </a:rPr>
                  <a:t>Gọi</a:t>
                </a:r>
                <a:r>
                  <a:rPr lang="en-US" sz="2400" dirty="0" smtClean="0">
                    <a:solidFill>
                      <a:prstClr val="black"/>
                    </a:solidFill>
                    <a:latin typeface="Times New Roman" pitchFamily="18" charset="0"/>
                    <a:ea typeface="Times New Roman" pitchFamily="18" charset="0"/>
                    <a:cs typeface="Times New Roman" pitchFamily="18" charset="0"/>
                  </a:rPr>
                  <a:t> N </a:t>
                </a:r>
                <a:r>
                  <a:rPr lang="en-US" sz="2400" dirty="0" err="1" smtClean="0">
                    <a:solidFill>
                      <a:prstClr val="black"/>
                    </a:solidFill>
                    <a:latin typeface="Times New Roman" pitchFamily="18" charset="0"/>
                    <a:ea typeface="Times New Roman" pitchFamily="18" charset="0"/>
                    <a:cs typeface="Times New Roman" pitchFamily="18" charset="0"/>
                  </a:rPr>
                  <a:t>là</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tập</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hợp</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gồm</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các</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số</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tự</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nhiên</a:t>
                </a:r>
                <a:r>
                  <a:rPr lang="en-US" sz="2400" dirty="0" smtClean="0">
                    <a:solidFill>
                      <a:prstClr val="black"/>
                    </a:solidFill>
                    <a:latin typeface="Times New Roman" pitchFamily="18" charset="0"/>
                    <a:ea typeface="Times New Roman" pitchFamily="18" charset="0"/>
                    <a:cs typeface="Times New Roman" pitchFamily="18" charset="0"/>
                  </a:rPr>
                  <a:t> 0; 1; 2; 3;...</a:t>
                </a:r>
                <a:endParaRPr lang="en-US" sz="2400" dirty="0" smtClean="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     Ta </a:t>
                </a:r>
                <a:r>
                  <a:rPr lang="en-US" sz="2400" dirty="0" err="1" smtClean="0">
                    <a:solidFill>
                      <a:prstClr val="black"/>
                    </a:solidFill>
                    <a:latin typeface="Times New Roman" pitchFamily="18" charset="0"/>
                    <a:ea typeface="Times New Roman" pitchFamily="18" charset="0"/>
                    <a:cs typeface="Times New Roman" pitchFamily="18" charset="0"/>
                  </a:rPr>
                  <a:t>viết</a:t>
                </a:r>
                <a:r>
                  <a:rPr lang="en-US" sz="2400" dirty="0" smtClean="0">
                    <a:solidFill>
                      <a:prstClr val="black"/>
                    </a:solidFill>
                    <a:latin typeface="Times New Roman" pitchFamily="18" charset="0"/>
                    <a:ea typeface="Times New Roman" pitchFamily="18" charset="0"/>
                    <a:cs typeface="Times New Roman" pitchFamily="18" charset="0"/>
                  </a:rPr>
                  <a:t>: N = {0; 1; 2; 3;...}.</a:t>
                </a:r>
                <a:endParaRPr lang="en-US" sz="240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400" dirty="0">
                    <a:solidFill>
                      <a:srgbClr val="FF0000"/>
                    </a:solidFill>
                    <a:latin typeface="Times New Roman" pitchFamily="18" charset="0"/>
                    <a:ea typeface="Times New Roman" pitchFamily="18" charset="0"/>
                    <a:cs typeface="Times New Roman" pitchFamily="18" charset="0"/>
                  </a:rPr>
                  <a:t>2</a:t>
                </a:r>
                <a:r>
                  <a:rPr lang="en-US" sz="2400" dirty="0" smtClean="0">
                    <a:solidFill>
                      <a:prstClr val="black"/>
                    </a:solidFill>
                    <a:latin typeface="Times New Roman" pitchFamily="18" charset="0"/>
                    <a:ea typeface="Times New Roman" pitchFamily="18" charset="0"/>
                    <a:cs typeface="Times New Roman" pitchFamily="18" charset="0"/>
                  </a:rPr>
                  <a:t>. Ta </a:t>
                </a:r>
                <a:r>
                  <a:rPr lang="en-US" sz="2400" dirty="0" err="1" smtClean="0">
                    <a:solidFill>
                      <a:prstClr val="black"/>
                    </a:solidFill>
                    <a:latin typeface="Times New Roman" pitchFamily="18" charset="0"/>
                    <a:ea typeface="Times New Roman" pitchFamily="18" charset="0"/>
                    <a:cs typeface="Times New Roman" pitchFamily="18" charset="0"/>
                  </a:rPr>
                  <a:t>viết</a:t>
                </a:r>
                <a:r>
                  <a:rPr lang="en-US" sz="2400" dirty="0" smtClean="0">
                    <a:solidFill>
                      <a:prstClr val="black"/>
                    </a:solidFill>
                    <a:latin typeface="Times New Roman" pitchFamily="18" charset="0"/>
                    <a:ea typeface="Times New Roman" pitchFamily="18" charset="0"/>
                    <a:cs typeface="Times New Roman" pitchFamily="18" charset="0"/>
                  </a:rPr>
                  <a:t> x  </a:t>
                </a:r>
                <a14:m>
                  <m:oMath xmlns:m="http://schemas.openxmlformats.org/officeDocument/2006/math">
                    <m:r>
                      <a:rPr lang="en-US" sz="2400" i="1" smtClean="0">
                        <a:solidFill>
                          <a:prstClr val="black"/>
                        </a:solidFill>
                        <a:latin typeface="Cambria Math"/>
                        <a:ea typeface="Cambria Math"/>
                        <a:cs typeface="Times New Roman" pitchFamily="18" charset="0"/>
                      </a:rPr>
                      <m:t>∈</m:t>
                    </m:r>
                  </m:oMath>
                </a14:m>
                <a:r>
                  <a:rPr lang="en-US" sz="2400" dirty="0" smtClean="0">
                    <a:solidFill>
                      <a:prstClr val="black"/>
                    </a:solidFill>
                    <a:latin typeface="Times New Roman" pitchFamily="18" charset="0"/>
                    <a:ea typeface="Times New Roman" pitchFamily="18" charset="0"/>
                    <a:cs typeface="Times New Roman" pitchFamily="18" charset="0"/>
                  </a:rPr>
                  <a:t>  N </a:t>
                </a:r>
                <a:r>
                  <a:rPr lang="en-US" sz="2400" dirty="0" err="1">
                    <a:solidFill>
                      <a:prstClr val="black"/>
                    </a:solidFill>
                    <a:latin typeface="Times New Roman" pitchFamily="18" charset="0"/>
                    <a:ea typeface="Times New Roman" pitchFamily="18" charset="0"/>
                    <a:cs typeface="Times New Roman" pitchFamily="18" charset="0"/>
                  </a:rPr>
                  <a:t>có</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nghĩa</a:t>
                </a:r>
                <a:r>
                  <a:rPr lang="en-US" sz="2400" dirty="0">
                    <a:solidFill>
                      <a:prstClr val="black"/>
                    </a:solidFill>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x </a:t>
                </a:r>
                <a:r>
                  <a:rPr lang="en-US" sz="2400" dirty="0" err="1">
                    <a:solidFill>
                      <a:prstClr val="black"/>
                    </a:solidFill>
                    <a:latin typeface="Times New Roman" pitchFamily="18" charset="0"/>
                    <a:ea typeface="Times New Roman" pitchFamily="18" charset="0"/>
                    <a:cs typeface="Times New Roman" pitchFamily="18" charset="0"/>
                  </a:rPr>
                  <a:t>là</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một</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số</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tự</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nhiên</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Chẳng</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hạn</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tập</a:t>
                </a:r>
                <a:r>
                  <a:rPr lang="en-US" sz="2400" dirty="0">
                    <a:solidFill>
                      <a:prstClr val="black"/>
                    </a:solidFill>
                    <a:latin typeface="Times New Roman" pitchFamily="18" charset="0"/>
                    <a:ea typeface="Times New Roman" pitchFamily="18" charset="0"/>
                    <a:cs typeface="Times New Roman" pitchFamily="18" charset="0"/>
                  </a:rPr>
                  <a:t> P </a:t>
                </a:r>
                <a:r>
                  <a:rPr lang="en-US" sz="2400" dirty="0" err="1">
                    <a:solidFill>
                      <a:prstClr val="black"/>
                    </a:solidFill>
                    <a:latin typeface="Times New Roman" pitchFamily="18" charset="0"/>
                    <a:ea typeface="Times New Roman" pitchFamily="18" charset="0"/>
                    <a:cs typeface="Times New Roman" pitchFamily="18" charset="0"/>
                  </a:rPr>
                  <a:t>các</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a:solidFill>
                      <a:prstClr val="black"/>
                    </a:solidFill>
                    <a:latin typeface="Times New Roman" pitchFamily="18" charset="0"/>
                    <a:ea typeface="Times New Roman" pitchFamily="18" charset="0"/>
                    <a:cs typeface="Times New Roman" pitchFamily="18" charset="0"/>
                  </a:rPr>
                  <a:t>số</a:t>
                </a:r>
                <a:r>
                  <a:rPr lang="en-US" sz="2400" dirty="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tự</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nhiên</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nhỏ</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hơn</a:t>
                </a:r>
                <a:r>
                  <a:rPr lang="en-US" sz="2400" dirty="0" smtClean="0">
                    <a:solidFill>
                      <a:prstClr val="black"/>
                    </a:solidFill>
                    <a:latin typeface="Times New Roman" pitchFamily="18" charset="0"/>
                    <a:ea typeface="Times New Roman" pitchFamily="18" charset="0"/>
                    <a:cs typeface="Times New Roman" pitchFamily="18" charset="0"/>
                  </a:rPr>
                  <a:t> 6 </a:t>
                </a:r>
                <a:r>
                  <a:rPr lang="en-US" sz="2400" dirty="0" err="1" smtClean="0">
                    <a:solidFill>
                      <a:prstClr val="black"/>
                    </a:solidFill>
                    <a:latin typeface="Times New Roman" pitchFamily="18" charset="0"/>
                    <a:ea typeface="Times New Roman" pitchFamily="18" charset="0"/>
                    <a:cs typeface="Times New Roman" pitchFamily="18" charset="0"/>
                  </a:rPr>
                  <a:t>có</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thể</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viết</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là</a:t>
                </a:r>
                <a:r>
                  <a:rPr lang="en-US" sz="2400" dirty="0" smtClean="0">
                    <a:solidFill>
                      <a:prstClr val="black"/>
                    </a:solidFill>
                    <a:latin typeface="Times New Roman" pitchFamily="18" charset="0"/>
                    <a:ea typeface="Times New Roman" pitchFamily="18" charset="0"/>
                    <a:cs typeface="Times New Roman" pitchFamily="18" charset="0"/>
                  </a:rPr>
                  <a:t>:    P</a:t>
                </a:r>
                <a:r>
                  <a:rPr lang="en-US" sz="2400" i="1" dirty="0" smtClean="0">
                    <a:solidFill>
                      <a:prstClr val="black"/>
                    </a:solidFill>
                    <a:latin typeface="Times New Roman" pitchFamily="18" charset="0"/>
                    <a:ea typeface="Times New Roman" pitchFamily="18" charset="0"/>
                    <a:cs typeface="Times New Roman" pitchFamily="18" charset="0"/>
                  </a:rPr>
                  <a:t> = {x</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a:solidFill>
                      <a:prstClr val="black"/>
                    </a:solidFill>
                    <a:latin typeface="Times New Roman" pitchFamily="18" charset="0"/>
                    <a:ea typeface="Times New Roman" pitchFamily="18" charset="0"/>
                    <a:cs typeface="Times New Roman" pitchFamily="18" charset="0"/>
                  </a:rPr>
                  <a:t>x</a:t>
                </a:r>
                <a:r>
                  <a:rPr lang="en-US" sz="2400" dirty="0" smtClean="0">
                    <a:solidFill>
                      <a:prstClr val="black"/>
                    </a:solidFill>
                    <a:latin typeface="Times New Roman" pitchFamily="18" charset="0"/>
                    <a:ea typeface="Times New Roman" pitchFamily="18" charset="0"/>
                    <a:cs typeface="Times New Roman" pitchFamily="18" charset="0"/>
                  </a:rPr>
                  <a:t> </a:t>
                </a:r>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cs typeface="Times New Roman" pitchFamily="18" charset="0"/>
                      </a:rPr>
                      <m:t>∈</m:t>
                    </m:r>
                    <m:r>
                      <a:rPr lang="en-US" sz="2400" b="0" i="1" smtClean="0">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400" dirty="0" smtClean="0">
                    <a:solidFill>
                      <a:prstClr val="black"/>
                    </a:solidFill>
                    <a:latin typeface="Times New Roman" pitchFamily="18" charset="0"/>
                    <a:ea typeface="Times New Roman" pitchFamily="18" charset="0"/>
                    <a:cs typeface="Times New Roman" pitchFamily="18" charset="0"/>
                  </a:rPr>
                  <a:t>N </a:t>
                </a:r>
                <a:r>
                  <a:rPr lang="en-US" sz="2400" dirty="0" smtClean="0">
                    <a:solidFill>
                      <a:prstClr val="black"/>
                    </a:solidFill>
                    <a:latin typeface="Times New Roman" pitchFamily="18" charset="0"/>
                    <a:ea typeface="Times New Roman" pitchFamily="18" charset="0"/>
                    <a:cs typeface="Times New Roman" pitchFamily="18" charset="0"/>
                  </a:rPr>
                  <a:t>|</a:t>
                </a:r>
                <a:r>
                  <a:rPr lang="en-US" sz="2400" dirty="0">
                    <a:solidFill>
                      <a:prstClr val="black"/>
                    </a:solidFill>
                    <a:latin typeface="Times New Roman" pitchFamily="18" charset="0"/>
                    <a:ea typeface="Times New Roman" pitchFamily="18" charset="0"/>
                    <a:cs typeface="Times New Roman" pitchFamily="18" charset="0"/>
                  </a:rPr>
                  <a:t>x</a:t>
                </a:r>
                <a:r>
                  <a:rPr lang="en-US" sz="2400" dirty="0" smtClean="0">
                    <a:solidFill>
                      <a:prstClr val="black"/>
                    </a:solidFill>
                    <a:latin typeface="Times New Roman" pitchFamily="18" charset="0"/>
                    <a:ea typeface="Times New Roman" pitchFamily="18" charset="0"/>
                    <a:cs typeface="Times New Roman" pitchFamily="18" charset="0"/>
                  </a:rPr>
                  <a:t> &lt; 6}. </a:t>
                </a:r>
              </a:p>
              <a:p>
                <a:pPr fontAlgn="base">
                  <a:lnSpc>
                    <a:spcPct val="150000"/>
                  </a:lnSpc>
                  <a:spcBef>
                    <a:spcPct val="0"/>
                  </a:spcBef>
                  <a:spcAft>
                    <a:spcPct val="0"/>
                  </a:spcAft>
                </a:pP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hoặc</a:t>
                </a:r>
                <a:r>
                  <a:rPr lang="en-US" sz="2400" dirty="0" smtClean="0">
                    <a:solidFill>
                      <a:prstClr val="black"/>
                    </a:solidFill>
                    <a:latin typeface="Times New Roman" pitchFamily="18" charset="0"/>
                    <a:ea typeface="Times New Roman" pitchFamily="18" charset="0"/>
                    <a:cs typeface="Times New Roman" pitchFamily="18" charset="0"/>
                  </a:rPr>
                  <a:t> P </a:t>
                </a:r>
                <a:r>
                  <a:rPr lang="en-US" sz="2400" dirty="0">
                    <a:solidFill>
                      <a:prstClr val="black"/>
                    </a:solidFill>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{x </a:t>
                </a:r>
                <a14:m>
                  <m:oMath xmlns:m="http://schemas.openxmlformats.org/officeDocument/2006/math">
                    <m:r>
                      <a:rPr lang="en-US" sz="2400" i="1" smtClean="0">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𝑁</m:t>
                    </m:r>
                    <m:r>
                      <a:rPr lang="en-US" sz="2400" b="0" i="1" smtClean="0">
                        <a:solidFill>
                          <a:prstClr val="black"/>
                        </a:solidFill>
                        <a:latin typeface="Cambria Math"/>
                        <a:ea typeface="Cambria Math"/>
                        <a:cs typeface="Times New Roman" pitchFamily="18" charset="0"/>
                      </a:rPr>
                      <m:t> </m:t>
                    </m:r>
                    <m:r>
                      <m:rPr>
                        <m:nor/>
                      </m:rPr>
                      <a:rPr lang="en-US" sz="2400" dirty="0">
                        <a:solidFill>
                          <a:prstClr val="black"/>
                        </a:solidFill>
                        <a:latin typeface="Times New Roman" pitchFamily="18" charset="0"/>
                        <a:ea typeface="Times New Roman" pitchFamily="18" charset="0"/>
                        <a:cs typeface="Times New Roman" pitchFamily="18" charset="0"/>
                      </a:rPr>
                      <m:t>|</m:t>
                    </m:r>
                  </m:oMath>
                </a14:m>
                <a:r>
                  <a:rPr lang="en-US" sz="2400" dirty="0" smtClean="0">
                    <a:solidFill>
                      <a:prstClr val="black"/>
                    </a:solidFill>
                    <a:latin typeface="Times New Roman" pitchFamily="18" charset="0"/>
                    <a:cs typeface="Times New Roman" pitchFamily="18" charset="0"/>
                  </a:rPr>
                  <a:t> x &lt; 6}</a:t>
                </a:r>
                <a:endParaRPr lang="en-US" sz="240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718269" y="1379346"/>
                <a:ext cx="10099786" cy="2862322"/>
              </a:xfrm>
              <a:prstGeom prst="rect">
                <a:avLst/>
              </a:prstGeom>
              <a:blipFill rotWithShape="1">
                <a:blip r:embed="rId2"/>
                <a:stretch>
                  <a:fillRect l="-966" b="-3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253218" y="4287835"/>
            <a:ext cx="105648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0850" eaLnBrk="0" fontAlgn="base" hangingPunct="0">
              <a:lnSpc>
                <a:spcPct val="150000"/>
              </a:lnSpc>
              <a:spcBef>
                <a:spcPct val="0"/>
              </a:spcBef>
              <a:spcAft>
                <a:spcPct val="0"/>
              </a:spcAft>
              <a:tabLst>
                <a:tab pos="4897438" algn="l"/>
              </a:tabLst>
            </a:pPr>
            <a:r>
              <a:rPr lang="en-US" sz="2400" dirty="0">
                <a:solidFill>
                  <a:srgbClr val="FF0000"/>
                </a:solidFill>
                <a:latin typeface="Times New Roman" pitchFamily="18" charset="0"/>
                <a:ea typeface="Times New Roman" pitchFamily="18" charset="0"/>
                <a:cs typeface="Times New Roman" pitchFamily="18" charset="0"/>
              </a:rPr>
              <a:t>3</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dirty="0" smtClean="0">
                <a:solidFill>
                  <a:prstClr val="black"/>
                </a:solidFill>
                <a:latin typeface="Times New Roman" pitchFamily="18" charset="0"/>
                <a:ea typeface="Times New Roman" pitchFamily="18" charset="0"/>
                <a:cs typeface="Times New Roman" pitchFamily="18" charset="0"/>
              </a:rPr>
              <a:t>Ta </a:t>
            </a:r>
            <a:r>
              <a:rPr lang="en-US" sz="2400" dirty="0" err="1" smtClean="0">
                <a:solidFill>
                  <a:prstClr val="black"/>
                </a:solidFill>
                <a:latin typeface="Times New Roman" pitchFamily="18" charset="0"/>
                <a:ea typeface="Times New Roman" pitchFamily="18" charset="0"/>
                <a:cs typeface="Times New Roman" pitchFamily="18" charset="0"/>
              </a:rPr>
              <a:t>còn</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dùng</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kí</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hiệu</a:t>
            </a:r>
            <a:r>
              <a:rPr lang="en-US" sz="2400" dirty="0" smtClean="0">
                <a:solidFill>
                  <a:prstClr val="black"/>
                </a:solidFill>
                <a:latin typeface="Times New Roman" pitchFamily="18" charset="0"/>
                <a:ea typeface="Times New Roman" pitchFamily="18" charset="0"/>
                <a:cs typeface="Times New Roman" pitchFamily="18" charset="0"/>
              </a:rPr>
              <a:t> N* </a:t>
            </a:r>
            <a:r>
              <a:rPr lang="en-US" sz="2400" dirty="0" err="1" smtClean="0">
                <a:solidFill>
                  <a:prstClr val="black"/>
                </a:solidFill>
                <a:latin typeface="Times New Roman" pitchFamily="18" charset="0"/>
                <a:ea typeface="Times New Roman" pitchFamily="18" charset="0"/>
                <a:cs typeface="Times New Roman" pitchFamily="18" charset="0"/>
              </a:rPr>
              <a:t>để</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chỉ</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tập</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hợp</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các</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số</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tự</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nhiên</a:t>
            </a:r>
            <a:r>
              <a:rPr lang="en-US" sz="2400" dirty="0" smtClean="0">
                <a:solidFill>
                  <a:prstClr val="black"/>
                </a:solidFill>
                <a:latin typeface="Times New Roman" pitchFamily="18" charset="0"/>
                <a:ea typeface="Times New Roman" pitchFamily="18" charset="0"/>
                <a:cs typeface="Times New Roman" pitchFamily="18" charset="0"/>
              </a:rPr>
              <a:t> </a:t>
            </a:r>
            <a:r>
              <a:rPr lang="en-US" sz="2400" dirty="0" err="1" smtClean="0">
                <a:solidFill>
                  <a:prstClr val="black"/>
                </a:solidFill>
                <a:latin typeface="Times New Roman" pitchFamily="18" charset="0"/>
                <a:ea typeface="Times New Roman" pitchFamily="18" charset="0"/>
                <a:cs typeface="Times New Roman" pitchFamily="18" charset="0"/>
              </a:rPr>
              <a:t>khác</a:t>
            </a:r>
            <a:r>
              <a:rPr lang="en-US" sz="2400" dirty="0" smtClean="0">
                <a:solidFill>
                  <a:prstClr val="black"/>
                </a:solidFill>
                <a:latin typeface="Times New Roman" pitchFamily="18" charset="0"/>
                <a:ea typeface="Times New Roman" pitchFamily="18" charset="0"/>
                <a:cs typeface="Times New Roman" pitchFamily="18" charset="0"/>
              </a:rPr>
              <a:t> 0</a:t>
            </a:r>
            <a:r>
              <a:rPr lang="en-US" sz="2400" dirty="0">
                <a:solidFill>
                  <a:prstClr val="black"/>
                </a:solidFill>
                <a:latin typeface="Times New Roman" pitchFamily="18" charset="0"/>
                <a:ea typeface="Times New Roman" pitchFamily="18" charset="0"/>
                <a:cs typeface="Times New Roman" pitchFamily="18" charset="0"/>
              </a:rPr>
              <a:t>.</a:t>
            </a:r>
            <a:endParaRPr lang="en-US" sz="2400" dirty="0" smtClean="0">
              <a:solidFill>
                <a:prstClr val="black"/>
              </a:solidFill>
              <a:latin typeface="Times New Roman" pitchFamily="18" charset="0"/>
              <a:cs typeface="Times New Roman" pitchFamily="18" charset="0"/>
            </a:endParaRPr>
          </a:p>
          <a:p>
            <a:pPr indent="450850" eaLnBrk="0" fontAlgn="base" hangingPunct="0">
              <a:lnSpc>
                <a:spcPct val="150000"/>
              </a:lnSpc>
              <a:spcBef>
                <a:spcPct val="0"/>
              </a:spcBef>
              <a:spcAft>
                <a:spcPct val="0"/>
              </a:spcAft>
              <a:tabLst>
                <a:tab pos="4897438" algn="l"/>
              </a:tabLst>
            </a:pPr>
            <a:r>
              <a:rPr lang="en-US" sz="2400" dirty="0" smtClean="0">
                <a:solidFill>
                  <a:prstClr val="black"/>
                </a:solidFill>
                <a:latin typeface="Times New Roman" pitchFamily="18" charset="0"/>
                <a:ea typeface="Times New Roman" pitchFamily="18" charset="0"/>
                <a:cs typeface="Times New Roman" pitchFamily="18" charset="0"/>
              </a:rPr>
              <a:t>    Ta </a:t>
            </a:r>
            <a:r>
              <a:rPr lang="en-US" sz="2400" dirty="0" err="1">
                <a:solidFill>
                  <a:prstClr val="black"/>
                </a:solidFill>
                <a:latin typeface="Times New Roman" pitchFamily="18" charset="0"/>
                <a:ea typeface="Times New Roman" pitchFamily="18" charset="0"/>
                <a:cs typeface="Times New Roman" pitchFamily="18" charset="0"/>
              </a:rPr>
              <a:t>viết</a:t>
            </a:r>
            <a:r>
              <a:rPr lang="en-US" sz="2400" dirty="0">
                <a:solidFill>
                  <a:prstClr val="black"/>
                </a:solidFill>
                <a:latin typeface="Times New Roman" pitchFamily="18" charset="0"/>
                <a:ea typeface="Times New Roman" pitchFamily="18" charset="0"/>
                <a:cs typeface="Times New Roman" pitchFamily="18" charset="0"/>
              </a:rPr>
              <a:t>: N</a:t>
            </a:r>
            <a:r>
              <a:rPr lang="en-US" sz="2400" dirty="0" smtClean="0">
                <a:solidFill>
                  <a:prstClr val="black"/>
                </a:solidFill>
                <a:latin typeface="Times New Roman" pitchFamily="18" charset="0"/>
                <a:ea typeface="Times New Roman" pitchFamily="18" charset="0"/>
                <a:cs typeface="Times New Roman" pitchFamily="18" charset="0"/>
              </a:rPr>
              <a:t>* = {1; 2; 3;...}.</a:t>
            </a:r>
            <a:endParaRPr lang="en-US" sz="2400" dirty="0" smtClean="0">
              <a:solidFill>
                <a:prstClr val="black"/>
              </a:solidFill>
              <a:latin typeface="Times New Roman" pitchFamily="18" charset="0"/>
              <a:cs typeface="Times New Roman" pitchFamily="18" charset="0"/>
            </a:endParaRPr>
          </a:p>
        </p:txBody>
      </p:sp>
      <p:sp>
        <p:nvSpPr>
          <p:cNvPr id="6" name="Rectangle 5"/>
          <p:cNvSpPr/>
          <p:nvPr/>
        </p:nvSpPr>
        <p:spPr>
          <a:xfrm>
            <a:off x="4734868" y="337726"/>
            <a:ext cx="2066591" cy="905056"/>
          </a:xfrm>
          <a:prstGeom prst="rect">
            <a:avLst/>
          </a:prstGeom>
        </p:spPr>
        <p:txBody>
          <a:bodyPr wrap="none">
            <a:spAutoFit/>
          </a:bodyPr>
          <a:lstStyle/>
          <a:p>
            <a:pPr algn="ctr" fontAlgn="base">
              <a:lnSpc>
                <a:spcPct val="150000"/>
              </a:lnSpc>
              <a:spcBef>
                <a:spcPct val="0"/>
              </a:spcBef>
              <a:spcAft>
                <a:spcPct val="0"/>
              </a:spcAft>
            </a:pPr>
            <a:r>
              <a:rPr lang="en-US" sz="4000" b="1" dirty="0">
                <a:solidFill>
                  <a:srgbClr val="FF0000"/>
                </a:solidFill>
                <a:latin typeface="SVN-A Love Of Thunder" panose="02040603050506020204" pitchFamily="18" charset="0"/>
                <a:ea typeface="Times New Roman" pitchFamily="18" charset="0"/>
                <a:cs typeface="Times New Roman" pitchFamily="18" charset="0"/>
              </a:rPr>
              <a:t>* </a:t>
            </a:r>
            <a:r>
              <a:rPr lang="en-US" sz="4000" b="1" dirty="0" err="1">
                <a:solidFill>
                  <a:srgbClr val="FF0000"/>
                </a:solidFill>
                <a:latin typeface="SVN-A Love Of Thunder" panose="02040603050506020204" pitchFamily="18" charset="0"/>
                <a:ea typeface="Times New Roman" pitchFamily="18" charset="0"/>
                <a:cs typeface="Times New Roman" pitchFamily="18" charset="0"/>
              </a:rPr>
              <a:t>Chú</a:t>
            </a:r>
            <a:r>
              <a:rPr lang="en-US" sz="4000" b="1" dirty="0">
                <a:solidFill>
                  <a:srgbClr val="FF0000"/>
                </a:solidFill>
                <a:latin typeface="SVN-A Love Of Thunder" panose="02040603050506020204" pitchFamily="18" charset="0"/>
                <a:ea typeface="Times New Roman" pitchFamily="18" charset="0"/>
                <a:cs typeface="Times New Roman" pitchFamily="18" charset="0"/>
              </a:rPr>
              <a:t> ý:</a:t>
            </a:r>
            <a:endParaRPr lang="en-US" sz="4000" dirty="0">
              <a:solidFill>
                <a:srgbClr val="FF0000"/>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1175277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535</TotalTime>
  <Words>1175</Words>
  <Application>Microsoft Office PowerPoint</Application>
  <PresentationFormat>Custom</PresentationFormat>
  <Paragraphs>94</Paragraphs>
  <Slides>19</Slides>
  <Notes>1</Notes>
  <HiddenSlides>0</HiddenSlides>
  <MMClips>23</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Retrospect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BINH MINH</dc:creator>
  <cp:lastModifiedBy>PC</cp:lastModifiedBy>
  <cp:revision>64</cp:revision>
  <dcterms:created xsi:type="dcterms:W3CDTF">2021-08-16T09:22:53Z</dcterms:created>
  <dcterms:modified xsi:type="dcterms:W3CDTF">2021-09-07T02:15:15Z</dcterms:modified>
</cp:coreProperties>
</file>