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40"/>
  </p:notesMasterIdLst>
  <p:handoutMasterIdLst>
    <p:handoutMasterId r:id="rId41"/>
  </p:handoutMasterIdLst>
  <p:sldIdLst>
    <p:sldId id="413" r:id="rId2"/>
    <p:sldId id="257" r:id="rId3"/>
    <p:sldId id="414" r:id="rId4"/>
    <p:sldId id="415" r:id="rId5"/>
    <p:sldId id="417" r:id="rId6"/>
    <p:sldId id="416" r:id="rId7"/>
    <p:sldId id="419" r:id="rId8"/>
    <p:sldId id="420" r:id="rId9"/>
    <p:sldId id="462" r:id="rId10"/>
    <p:sldId id="421" r:id="rId11"/>
    <p:sldId id="471" r:id="rId12"/>
    <p:sldId id="459" r:id="rId13"/>
    <p:sldId id="363" r:id="rId14"/>
    <p:sldId id="470" r:id="rId15"/>
    <p:sldId id="446" r:id="rId16"/>
    <p:sldId id="424" r:id="rId17"/>
    <p:sldId id="465" r:id="rId18"/>
    <p:sldId id="304" r:id="rId19"/>
    <p:sldId id="464" r:id="rId20"/>
    <p:sldId id="472" r:id="rId21"/>
    <p:sldId id="463" r:id="rId22"/>
    <p:sldId id="466" r:id="rId23"/>
    <p:sldId id="467" r:id="rId24"/>
    <p:sldId id="468" r:id="rId25"/>
    <p:sldId id="469" r:id="rId26"/>
    <p:sldId id="429" r:id="rId27"/>
    <p:sldId id="432" r:id="rId28"/>
    <p:sldId id="451" r:id="rId29"/>
    <p:sldId id="433" r:id="rId30"/>
    <p:sldId id="435" r:id="rId31"/>
    <p:sldId id="454" r:id="rId32"/>
    <p:sldId id="460" r:id="rId33"/>
    <p:sldId id="461" r:id="rId34"/>
    <p:sldId id="437" r:id="rId35"/>
    <p:sldId id="457" r:id="rId36"/>
    <p:sldId id="441" r:id="rId37"/>
    <p:sldId id="438" r:id="rId38"/>
    <p:sldId id="442" r:id="rId39"/>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00FF"/>
    <a:srgbClr val="FF0000"/>
    <a:srgbClr val="333399"/>
    <a:srgbClr val="0066FF"/>
    <a:srgbClr val="FFFF00"/>
    <a:srgbClr val="FF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8097" autoAdjust="0"/>
  </p:normalViewPr>
  <p:slideViewPr>
    <p:cSldViewPr>
      <p:cViewPr varScale="1">
        <p:scale>
          <a:sx n="73" d="100"/>
          <a:sy n="73" d="100"/>
        </p:scale>
        <p:origin x="1296" y="9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69635" name="Rectangle 3"/>
          <p:cNvSpPr>
            <a:spLocks noGrp="1" noChangeArrowheads="1"/>
          </p:cNvSpPr>
          <p:nvPr>
            <p:ph type="dt" sz="quarter"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fld id="{7912A9BF-89E5-4509-A905-285702C5BC47}" type="datetime2">
              <a:rPr lang="en-US"/>
              <a:pPr>
                <a:defRPr/>
              </a:pPr>
              <a:t>Sunday, February 26, 2023</a:t>
            </a:fld>
            <a:endParaRPr lang="en-US"/>
          </a:p>
        </p:txBody>
      </p:sp>
      <p:sp>
        <p:nvSpPr>
          <p:cNvPr id="69636" name="Rectangle 4"/>
          <p:cNvSpPr>
            <a:spLocks noGrp="1" noChangeArrowheads="1"/>
          </p:cNvSpPr>
          <p:nvPr>
            <p:ph type="ftr" sz="quarter" idx="2"/>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69637" name="Rectangle 5"/>
          <p:cNvSpPr>
            <a:spLocks noGrp="1" noChangeArrowheads="1"/>
          </p:cNvSpPr>
          <p:nvPr>
            <p:ph type="sldNum" sz="quarter" idx="3"/>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DA080D15-AB4A-415A-8EDB-C81D09B5BD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67587"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fld id="{985E5012-7CE3-45A5-92F1-A9F4778A2765}" type="datetime2">
              <a:rPr lang="en-US"/>
              <a:pPr>
                <a:defRPr/>
              </a:pPr>
              <a:t>Sunday, February 26, 2023</a:t>
            </a:fld>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BECBA0A5-F0D8-441C-A5DB-2C589F962E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124"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607478DB-533C-4C23-B4CD-2C64C4FD88A6}"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5125"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3BCF69CA-0151-4FD0-B008-E8CC6D729F4E}" type="slidenum">
              <a:rPr lang="en-US" altLang="en-US" sz="1200" b="0" smtClean="0">
                <a:latin typeface="Arial" panose="020B0604020202020204" pitchFamily="34" charset="0"/>
              </a:rPr>
              <a:pPr/>
              <a:t>1</a:t>
            </a:fld>
            <a:endParaRPr lang="en-US" altLang="en-US" sz="1200" b="0"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1748" name="Date Placeholder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0F5FDE3-FD3F-4B20-81CE-94DDC367DF7B}" type="datetime2">
              <a:rPr lang="en-US" altLang="en-US" b="0">
                <a:solidFill>
                  <a:srgbClr val="000000"/>
                </a:solidFill>
              </a:rPr>
              <a:pPr algn="r" eaLnBrk="1" hangingPunct="1">
                <a:spcBef>
                  <a:spcPct val="0"/>
                </a:spcBef>
              </a:pPr>
              <a:t>Sunday, February 26, 2023</a:t>
            </a:fld>
            <a:endParaRPr lang="en-US" altLang="en-US" b="0">
              <a:solidFill>
                <a:srgbClr val="000000"/>
              </a:solidFill>
            </a:endParaRPr>
          </a:p>
        </p:txBody>
      </p:sp>
      <p:sp>
        <p:nvSpPr>
          <p:cNvPr id="31749"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EF50D25-C516-4865-8066-11C3B178DCF2}" type="slidenum">
              <a:rPr lang="en-US" altLang="en-US" b="0">
                <a:solidFill>
                  <a:srgbClr val="000000"/>
                </a:solidFill>
              </a:rPr>
              <a:pPr algn="r" eaLnBrk="1" hangingPunct="1">
                <a:spcBef>
                  <a:spcPct val="0"/>
                </a:spcBef>
              </a:pPr>
              <a:t>17</a:t>
            </a:fld>
            <a:endParaRPr lang="en-US" altLang="en-US" b="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379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5E3EB921-BBD4-4460-8899-6282EC23FC9C}"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3379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BDCC36A2-4842-450E-AB8F-6A91936D64B2}" type="slidenum">
              <a:rPr lang="en-US" altLang="en-US" sz="1200" b="0" smtClean="0">
                <a:latin typeface="Arial" panose="020B0604020202020204" pitchFamily="34" charset="0"/>
              </a:rPr>
              <a:pPr/>
              <a:t>18</a:t>
            </a:fld>
            <a:endParaRPr lang="en-US" altLang="en-US" sz="1200" b="0"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5844" name="Date Placeholder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r" eaLnBrk="1" hangingPunct="1"/>
            <a:fld id="{0C15E056-3C37-480F-94B7-90D9D3C1449D}" type="datetime2">
              <a:rPr lang="en-US" altLang="en-US" sz="1200" b="0">
                <a:latin typeface="Arial" panose="020B0604020202020204" pitchFamily="34" charset="0"/>
              </a:rPr>
              <a:pPr algn="r" eaLnBrk="1" hangingPunct="1"/>
              <a:t>Sunday, February 26, 2023</a:t>
            </a:fld>
            <a:endParaRPr lang="en-US" altLang="en-US" sz="1200" b="0">
              <a:latin typeface="Arial" panose="020B0604020202020204" pitchFamily="34" charset="0"/>
            </a:endParaRPr>
          </a:p>
        </p:txBody>
      </p:sp>
      <p:sp>
        <p:nvSpPr>
          <p:cNvPr id="35845"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r" eaLnBrk="1" hangingPunct="1"/>
            <a:fld id="{26F2694C-1C9D-4A9B-8FCE-9B75A8E125C1}" type="slidenum">
              <a:rPr lang="en-US" altLang="en-US" sz="1200" b="0">
                <a:latin typeface="Arial" panose="020B0604020202020204" pitchFamily="34" charset="0"/>
              </a:rPr>
              <a:pPr algn="r" eaLnBrk="1" hangingPunct="1"/>
              <a:t>19</a:t>
            </a:fld>
            <a:endParaRPr lang="en-US" altLang="en-US" sz="1200" b="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00F4C75A-B0BE-4E4E-BC87-81988D583878}"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3789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BE8CC34F-423A-47C8-9637-A12755128A62}" type="slidenum">
              <a:rPr lang="en-US" altLang="en-US" sz="1200" b="0" smtClean="0">
                <a:latin typeface="Arial" panose="020B0604020202020204" pitchFamily="34" charset="0"/>
              </a:rPr>
              <a:pPr/>
              <a:t>20</a:t>
            </a:fld>
            <a:endParaRPr lang="en-US" altLang="en-US" sz="1200" b="0" smtClean="0">
              <a:latin typeface="Arial" panose="020B0604020202020204" pitchFamily="34" charset="0"/>
            </a:endParaRPr>
          </a:p>
        </p:txBody>
      </p:sp>
      <p:sp>
        <p:nvSpPr>
          <p:cNvPr id="37892" name="Rectangle 2"/>
          <p:cNvSpPr>
            <a:spLocks noRot="1" noChangeArrowheads="1" noTextEdit="1"/>
          </p:cNvSpPr>
          <p:nvPr>
            <p:ph type="sldImg"/>
          </p:nvPr>
        </p:nvSpPr>
        <p:spPr>
          <a:ln/>
        </p:spPr>
      </p:sp>
      <p:sp>
        <p:nvSpPr>
          <p:cNvPr id="3789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59E17098-3755-48DE-BB83-7469FA89E6B4}"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3993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EE0D8F58-6885-476F-9447-D1A3574A809E}" type="slidenum">
              <a:rPr lang="en-US" altLang="en-US" sz="1200" b="0" smtClean="0">
                <a:latin typeface="Arial" panose="020B0604020202020204" pitchFamily="34" charset="0"/>
              </a:rPr>
              <a:pPr/>
              <a:t>21</a:t>
            </a:fld>
            <a:endParaRPr lang="en-US" altLang="en-US" sz="1200" b="0" smtClean="0">
              <a:latin typeface="Arial" panose="020B0604020202020204" pitchFamily="34" charset="0"/>
            </a:endParaRPr>
          </a:p>
        </p:txBody>
      </p:sp>
      <p:sp>
        <p:nvSpPr>
          <p:cNvPr id="39940" name="Rectangle 2"/>
          <p:cNvSpPr>
            <a:spLocks noRot="1" noChangeArrowheads="1" noTextEdit="1"/>
          </p:cNvSpPr>
          <p:nvPr>
            <p:ph type="sldImg"/>
          </p:nvPr>
        </p:nvSpPr>
        <p:spPr>
          <a:ln/>
        </p:spPr>
      </p:sp>
      <p:sp>
        <p:nvSpPr>
          <p:cNvPr id="3994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A928494A-C943-40DB-AA06-D041072361D4}"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4608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C48E7740-FE0D-40CF-A149-96F943AD1BE1}" type="slidenum">
              <a:rPr lang="en-US" altLang="en-US" sz="1200" b="0" smtClean="0">
                <a:latin typeface="Arial" panose="020B0604020202020204" pitchFamily="34" charset="0"/>
              </a:rPr>
              <a:pPr/>
              <a:t>26</a:t>
            </a:fld>
            <a:endParaRPr lang="en-US" altLang="en-US" sz="1200" b="0" smtClean="0">
              <a:latin typeface="Arial" panose="020B0604020202020204" pitchFamily="34" charset="0"/>
            </a:endParaRPr>
          </a:p>
        </p:txBody>
      </p:sp>
      <p:sp>
        <p:nvSpPr>
          <p:cNvPr id="46084" name="Rectangle 2"/>
          <p:cNvSpPr>
            <a:spLocks noRot="1" noChangeArrowheads="1" noTextEdit="1"/>
          </p:cNvSpPr>
          <p:nvPr>
            <p:ph type="sldImg"/>
          </p:nvPr>
        </p:nvSpPr>
        <p:spPr>
          <a:ln/>
        </p:spPr>
      </p:sp>
      <p:sp>
        <p:nvSpPr>
          <p:cNvPr id="4608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BEB5EAE4-79A4-4AB7-AB09-404708A7FFD4}"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4813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96D4B48F-55B5-49AF-8630-39E0C163CF9B}" type="slidenum">
              <a:rPr lang="en-US" altLang="en-US" sz="1200" b="0" smtClean="0">
                <a:latin typeface="Arial" panose="020B0604020202020204" pitchFamily="34" charset="0"/>
              </a:rPr>
              <a:pPr/>
              <a:t>27</a:t>
            </a:fld>
            <a:endParaRPr lang="en-US" altLang="en-US" sz="1200" b="0" smtClean="0">
              <a:latin typeface="Arial" panose="020B0604020202020204" pitchFamily="34" charset="0"/>
            </a:endParaRPr>
          </a:p>
        </p:txBody>
      </p:sp>
      <p:sp>
        <p:nvSpPr>
          <p:cNvPr id="48132" name="Rectangle 2"/>
          <p:cNvSpPr>
            <a:spLocks noRot="1" noChangeArrowheads="1" noTextEdit="1"/>
          </p:cNvSpPr>
          <p:nvPr>
            <p:ph type="sldImg"/>
          </p:nvPr>
        </p:nvSpPr>
        <p:spPr>
          <a:ln/>
        </p:spPr>
      </p:sp>
      <p:sp>
        <p:nvSpPr>
          <p:cNvPr id="481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65509FE9-E0B6-4BAF-9328-6FC3F0C81E5C}"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5120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5B784C9E-C250-4674-9A9B-95DB7B39E4E4}" type="slidenum">
              <a:rPr lang="en-US" altLang="en-US" sz="1200" b="0" smtClean="0">
                <a:latin typeface="Arial" panose="020B0604020202020204" pitchFamily="34" charset="0"/>
              </a:rPr>
              <a:pPr/>
              <a:t>29</a:t>
            </a:fld>
            <a:endParaRPr lang="en-US" altLang="en-US" sz="1200" b="0" smtClean="0">
              <a:latin typeface="Arial" panose="020B0604020202020204" pitchFamily="34" charset="0"/>
            </a:endParaRPr>
          </a:p>
        </p:txBody>
      </p:sp>
      <p:sp>
        <p:nvSpPr>
          <p:cNvPr id="51204" name="Rectangle 2"/>
          <p:cNvSpPr>
            <a:spLocks noRot="1" noChangeArrowheads="1" noTextEdit="1"/>
          </p:cNvSpPr>
          <p:nvPr>
            <p:ph type="sldImg"/>
          </p:nvPr>
        </p:nvSpPr>
        <p:spPr>
          <a:ln/>
        </p:spPr>
      </p:sp>
      <p:sp>
        <p:nvSpPr>
          <p:cNvPr id="5120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5C6CFD80-20E3-48C4-B480-EF0622D9E5DD}"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5427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DFBE834F-3E6C-4437-9EC9-B4A5B6DAC9F6}" type="slidenum">
              <a:rPr lang="en-US" altLang="en-US" sz="1200" b="0" smtClean="0">
                <a:latin typeface="Arial" panose="020B0604020202020204" pitchFamily="34" charset="0"/>
              </a:rPr>
              <a:pPr/>
              <a:t>31</a:t>
            </a:fld>
            <a:endParaRPr lang="en-US" altLang="en-US" sz="1200" b="0" smtClean="0">
              <a:latin typeface="Arial" panose="020B0604020202020204" pitchFamily="34" charset="0"/>
            </a:endParaRPr>
          </a:p>
        </p:txBody>
      </p:sp>
      <p:sp>
        <p:nvSpPr>
          <p:cNvPr id="54276" name="Rectangle 2"/>
          <p:cNvSpPr>
            <a:spLocks noRot="1" noChangeArrowheads="1" noTextEdit="1"/>
          </p:cNvSpPr>
          <p:nvPr>
            <p:ph type="sldImg"/>
          </p:nvPr>
        </p:nvSpPr>
        <p:spPr>
          <a:ln/>
        </p:spPr>
      </p:sp>
      <p:sp>
        <p:nvSpPr>
          <p:cNvPr id="5427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3F9CDF50-336D-4755-B00C-875AFFBB1058}"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5632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79F4FF97-A8B6-488D-9A6F-E8F0EE5F1A7E}" type="slidenum">
              <a:rPr lang="en-US" altLang="en-US" sz="1200" b="0" smtClean="0">
                <a:latin typeface="Arial" panose="020B0604020202020204" pitchFamily="34" charset="0"/>
              </a:rPr>
              <a:pPr/>
              <a:t>32</a:t>
            </a:fld>
            <a:endParaRPr lang="en-US" altLang="en-US" sz="1200" b="0" smtClean="0">
              <a:latin typeface="Arial" panose="020B0604020202020204" pitchFamily="34" charset="0"/>
            </a:endParaRPr>
          </a:p>
        </p:txBody>
      </p:sp>
      <p:sp>
        <p:nvSpPr>
          <p:cNvPr id="56324" name="Rectangle 2"/>
          <p:cNvSpPr>
            <a:spLocks noRot="1" noChangeArrowheads="1" noTextEdit="1"/>
          </p:cNvSpPr>
          <p:nvPr>
            <p:ph type="sldImg"/>
          </p:nvPr>
        </p:nvSpPr>
        <p:spPr>
          <a:ln/>
        </p:spPr>
      </p:sp>
      <p:sp>
        <p:nvSpPr>
          <p:cNvPr id="5632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01DD4145-53C9-47B4-BC41-002BA12B8BF3}"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819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E2696160-F0AB-4942-8828-61DEC8FDDD65}" type="slidenum">
              <a:rPr lang="en-US" altLang="en-US" sz="1200" b="0" smtClean="0">
                <a:latin typeface="Arial" panose="020B0604020202020204" pitchFamily="34" charset="0"/>
              </a:rPr>
              <a:pPr/>
              <a:t>2</a:t>
            </a:fld>
            <a:endParaRPr lang="en-US" altLang="en-US" sz="1200" b="0" smtClean="0">
              <a:latin typeface="Arial" panose="020B0604020202020204" pitchFamily="34" charset="0"/>
            </a:endParaRPr>
          </a:p>
        </p:txBody>
      </p:sp>
      <p:sp>
        <p:nvSpPr>
          <p:cNvPr id="8196" name="Rectangle 2"/>
          <p:cNvSpPr>
            <a:spLocks noRot="1" noChangeArrowheads="1" noTextEdit="1"/>
          </p:cNvSpPr>
          <p:nvPr>
            <p:ph type="sldImg"/>
          </p:nvPr>
        </p:nvSpPr>
        <p:spPr>
          <a:ln/>
        </p:spPr>
      </p:sp>
      <p:sp>
        <p:nvSpPr>
          <p:cNvPr id="819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60ECF1BD-39A0-4474-A009-16E07072834E}"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1024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18A2BDC0-722B-46E6-AB4C-43D0F6EB03D7}" type="slidenum">
              <a:rPr lang="en-US" altLang="en-US" sz="1200" b="0" smtClean="0">
                <a:latin typeface="Arial" panose="020B0604020202020204" pitchFamily="34" charset="0"/>
              </a:rPr>
              <a:pPr/>
              <a:t>3</a:t>
            </a:fld>
            <a:endParaRPr lang="en-US" altLang="en-US" sz="1200" b="0" smtClean="0">
              <a:latin typeface="Arial" panose="020B0604020202020204" pitchFamily="34" charset="0"/>
            </a:endParaRPr>
          </a:p>
        </p:txBody>
      </p:sp>
      <p:sp>
        <p:nvSpPr>
          <p:cNvPr id="10244" name="Rectangle 2"/>
          <p:cNvSpPr>
            <a:spLocks noRot="1" noChangeArrowheads="1" noTextEdit="1"/>
          </p:cNvSpPr>
          <p:nvPr>
            <p:ph type="sldImg"/>
          </p:nvPr>
        </p:nvSpPr>
        <p:spPr>
          <a:ln/>
        </p:spPr>
      </p:sp>
      <p:sp>
        <p:nvSpPr>
          <p:cNvPr id="1024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8BC707F2-7434-4EA9-88DB-7CEA51F49832}"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1433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BA712778-C42A-4851-BE9A-A8B5352A99D2}" type="slidenum">
              <a:rPr lang="en-US" altLang="en-US" sz="1200" b="0" smtClean="0">
                <a:latin typeface="Arial" panose="020B0604020202020204" pitchFamily="34" charset="0"/>
              </a:rPr>
              <a:pPr/>
              <a:t>6</a:t>
            </a:fld>
            <a:endParaRPr lang="en-US" altLang="en-US" sz="1200" b="0" smtClean="0">
              <a:latin typeface="Arial" panose="020B0604020202020204" pitchFamily="34" charset="0"/>
            </a:endParaRPr>
          </a:p>
        </p:txBody>
      </p:sp>
      <p:sp>
        <p:nvSpPr>
          <p:cNvPr id="14340" name="Rectangle 2"/>
          <p:cNvSpPr>
            <a:spLocks noRot="1" noChangeArrowheads="1" noTextEdit="1"/>
          </p:cNvSpPr>
          <p:nvPr>
            <p:ph type="sldImg"/>
          </p:nvPr>
        </p:nvSpPr>
        <p:spPr>
          <a:ln/>
        </p:spPr>
      </p:sp>
      <p:sp>
        <p:nvSpPr>
          <p:cNvPr id="1434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6388"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90F8876B-957D-4E2B-B397-927E4399389F}"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16389"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BB2602C8-1609-4633-8126-2A729A7E1CE3}" type="slidenum">
              <a:rPr lang="en-US" altLang="en-US" sz="1200" b="0" smtClean="0">
                <a:latin typeface="Arial" panose="020B0604020202020204" pitchFamily="34" charset="0"/>
              </a:rPr>
              <a:pPr/>
              <a:t>7</a:t>
            </a:fld>
            <a:endParaRPr lang="en-US" altLang="en-US" sz="1200" b="0"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9460"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AB6518-DEDC-4D8E-9957-A8414713C371}" type="datetime2">
              <a:rPr lang="en-US" altLang="en-US" smtClean="0">
                <a:solidFill>
                  <a:srgbClr val="000000"/>
                </a:solidFill>
              </a:rPr>
              <a:pPr>
                <a:spcBef>
                  <a:spcPct val="0"/>
                </a:spcBef>
              </a:pPr>
              <a:t>Sunday, February 26, 2023</a:t>
            </a:fld>
            <a:endParaRPr lang="en-US" altLang="en-US" smtClean="0">
              <a:solidFill>
                <a:srgbClr val="000000"/>
              </a:solidFill>
            </a:endParaRPr>
          </a:p>
        </p:txBody>
      </p:sp>
      <p:sp>
        <p:nvSpPr>
          <p:cNvPr id="19461"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87EDD6-1B9F-4361-A429-C53DA26F65AA}" type="slidenum">
              <a:rPr lang="en-US" altLang="en-US" smtClean="0">
                <a:solidFill>
                  <a:srgbClr val="000000"/>
                </a:solidFill>
              </a:rPr>
              <a:pPr>
                <a:spcBef>
                  <a:spcPct val="0"/>
                </a:spcBef>
              </a:pPr>
              <a:t>9</a:t>
            </a:fld>
            <a:endParaRPr lang="en-US" alt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FAF76048-DB51-4C26-B3E0-4828133158AF}"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2253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F7756542-F826-4951-910F-99B4027CB8D3}" type="slidenum">
              <a:rPr lang="en-US" altLang="en-US" sz="1200" b="0" smtClean="0">
                <a:latin typeface="Arial" panose="020B0604020202020204" pitchFamily="34" charset="0"/>
              </a:rPr>
              <a:pPr/>
              <a:t>11</a:t>
            </a:fld>
            <a:endParaRPr lang="en-US" altLang="en-US" sz="1200" b="0" smtClean="0">
              <a:latin typeface="Arial" panose="020B0604020202020204" pitchFamily="34" charset="0"/>
            </a:endParaRPr>
          </a:p>
        </p:txBody>
      </p:sp>
      <p:sp>
        <p:nvSpPr>
          <p:cNvPr id="22532" name="Rectangle 2"/>
          <p:cNvSpPr>
            <a:spLocks noRot="1" noChangeArrowheads="1" noTextEdit="1"/>
          </p:cNvSpPr>
          <p:nvPr>
            <p:ph type="sldImg"/>
          </p:nvPr>
        </p:nvSpPr>
        <p:spPr>
          <a:ln/>
        </p:spPr>
      </p:sp>
      <p:sp>
        <p:nvSpPr>
          <p:cNvPr id="225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1CCC512C-920A-4314-B401-A3B1C46BD4F4}"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2662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9CB521DD-CCA3-4F22-8FBA-3CDB21302909}" type="slidenum">
              <a:rPr lang="en-US" altLang="en-US" sz="1200" b="0" smtClean="0">
                <a:latin typeface="Arial" panose="020B0604020202020204" pitchFamily="34" charset="0"/>
              </a:rPr>
              <a:pPr/>
              <a:t>14</a:t>
            </a:fld>
            <a:endParaRPr lang="en-US" altLang="en-US" sz="1200" b="0" smtClean="0">
              <a:latin typeface="Arial" panose="020B0604020202020204" pitchFamily="34" charset="0"/>
            </a:endParaRPr>
          </a:p>
        </p:txBody>
      </p:sp>
      <p:sp>
        <p:nvSpPr>
          <p:cNvPr id="26628" name="Rectangle 2"/>
          <p:cNvSpPr>
            <a:spLocks noRot="1" noChangeArrowheads="1" noTextEdit="1"/>
          </p:cNvSpPr>
          <p:nvPr>
            <p:ph type="sldImg"/>
          </p:nvPr>
        </p:nvSpPr>
        <p:spPr>
          <a:ln/>
        </p:spPr>
      </p:sp>
      <p:sp>
        <p:nvSpPr>
          <p:cNvPr id="2662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FF2E07D8-974C-4887-8687-1D393A015B62}" type="datetime2">
              <a:rPr lang="en-US" altLang="en-US" sz="1200" b="0" smtClean="0">
                <a:latin typeface="Arial" panose="020B0604020202020204" pitchFamily="34" charset="0"/>
              </a:rPr>
              <a:pPr/>
              <a:t>Sunday, February 26, 2023</a:t>
            </a:fld>
            <a:endParaRPr lang="en-US" altLang="en-US" sz="1200" b="0" smtClean="0">
              <a:latin typeface="Arial" panose="020B0604020202020204" pitchFamily="34" charset="0"/>
            </a:endParaRPr>
          </a:p>
        </p:txBody>
      </p:sp>
      <p:sp>
        <p:nvSpPr>
          <p:cNvPr id="2867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A5F1940C-E872-4D87-8185-6DB394C542C6}" type="slidenum">
              <a:rPr lang="en-US" altLang="en-US" sz="1200" b="0" smtClean="0">
                <a:latin typeface="Arial" panose="020B0604020202020204" pitchFamily="34" charset="0"/>
              </a:rPr>
              <a:pPr/>
              <a:t>15</a:t>
            </a:fld>
            <a:endParaRPr lang="en-US" altLang="en-US" sz="1200" b="0" smtClean="0">
              <a:latin typeface="Arial" panose="020B0604020202020204" pitchFamily="34" charset="0"/>
            </a:endParaRPr>
          </a:p>
        </p:txBody>
      </p:sp>
      <p:sp>
        <p:nvSpPr>
          <p:cNvPr id="28676" name="Rectangle 2"/>
          <p:cNvSpPr>
            <a:spLocks noRot="1" noChangeArrowheads="1" noTextEdit="1"/>
          </p:cNvSpPr>
          <p:nvPr>
            <p:ph type="sldImg"/>
          </p:nvPr>
        </p:nvSpPr>
        <p:spPr>
          <a:ln/>
        </p:spPr>
      </p:sp>
      <p:sp>
        <p:nvSpPr>
          <p:cNvPr id="2867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CF40CBA0-1F26-431A-AA23-61F7EB3968FE}" type="datetime1">
              <a:rPr lang="en-US"/>
              <a:pPr>
                <a:defRPr/>
              </a:pPr>
              <a:t>2/26/2023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p:cNvSpPr>
            <a:spLocks noGrp="1" noChangeArrowheads="1"/>
          </p:cNvSpPr>
          <p:nvPr>
            <p:ph type="sldNum" sz="quarter" idx="12"/>
          </p:nvPr>
        </p:nvSpPr>
        <p:spPr>
          <a:ln/>
        </p:spPr>
        <p:txBody>
          <a:bodyPr/>
          <a:lstStyle>
            <a:lvl1pPr>
              <a:defRPr/>
            </a:lvl1pPr>
          </a:lstStyle>
          <a:p>
            <a:pPr>
              <a:defRPr/>
            </a:pPr>
            <a:fld id="{1C386FC5-4D43-4FA1-9B6B-84065CFAC7F7}" type="slidenum">
              <a:rPr lang="en-US" altLang="en-US"/>
              <a:pPr>
                <a:defRPr/>
              </a:pPr>
              <a:t>‹#›</a:t>
            </a:fld>
            <a:endParaRPr lang="en-US" altLang="en-US"/>
          </a:p>
        </p:txBody>
      </p:sp>
    </p:spTree>
    <p:extLst>
      <p:ext uri="{BB962C8B-B14F-4D97-AF65-F5344CB8AC3E}">
        <p14:creationId xmlns:p14="http://schemas.microsoft.com/office/powerpoint/2010/main" val="221218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D340B5F-8CE6-4C68-A267-5C0C1BA2A2DE}" type="datetime1">
              <a:rPr lang="en-US"/>
              <a:pPr>
                <a:defRPr/>
              </a:pPr>
              <a:t>2/26/2023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p:cNvSpPr>
            <a:spLocks noGrp="1" noChangeArrowheads="1"/>
          </p:cNvSpPr>
          <p:nvPr>
            <p:ph type="sldNum" sz="quarter" idx="12"/>
          </p:nvPr>
        </p:nvSpPr>
        <p:spPr>
          <a:ln/>
        </p:spPr>
        <p:txBody>
          <a:bodyPr/>
          <a:lstStyle>
            <a:lvl1pPr>
              <a:defRPr/>
            </a:lvl1pPr>
          </a:lstStyle>
          <a:p>
            <a:pPr>
              <a:defRPr/>
            </a:pPr>
            <a:fld id="{15762D4E-D26D-4E4C-96B2-7B17E73F7AF0}" type="slidenum">
              <a:rPr lang="en-US" altLang="en-US"/>
              <a:pPr>
                <a:defRPr/>
              </a:pPr>
              <a:t>‹#›</a:t>
            </a:fld>
            <a:endParaRPr lang="en-US" altLang="en-US"/>
          </a:p>
        </p:txBody>
      </p:sp>
    </p:spTree>
    <p:extLst>
      <p:ext uri="{BB962C8B-B14F-4D97-AF65-F5344CB8AC3E}">
        <p14:creationId xmlns:p14="http://schemas.microsoft.com/office/powerpoint/2010/main" val="328257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AE959D7-237E-4340-A6F1-A94C51068D3F}" type="datetime1">
              <a:rPr lang="en-US"/>
              <a:pPr>
                <a:defRPr/>
              </a:pPr>
              <a:t>2/26/2023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p:cNvSpPr>
            <a:spLocks noGrp="1" noChangeArrowheads="1"/>
          </p:cNvSpPr>
          <p:nvPr>
            <p:ph type="sldNum" sz="quarter" idx="12"/>
          </p:nvPr>
        </p:nvSpPr>
        <p:spPr>
          <a:ln/>
        </p:spPr>
        <p:txBody>
          <a:bodyPr/>
          <a:lstStyle>
            <a:lvl1pPr>
              <a:defRPr/>
            </a:lvl1pPr>
          </a:lstStyle>
          <a:p>
            <a:pPr>
              <a:defRPr/>
            </a:pPr>
            <a:fld id="{03220CE7-AE4E-4F1A-9792-72098AFA9FAE}" type="slidenum">
              <a:rPr lang="en-US" altLang="en-US"/>
              <a:pPr>
                <a:defRPr/>
              </a:pPr>
              <a:t>‹#›</a:t>
            </a:fld>
            <a:endParaRPr lang="en-US" altLang="en-US"/>
          </a:p>
        </p:txBody>
      </p:sp>
    </p:spTree>
    <p:extLst>
      <p:ext uri="{BB962C8B-B14F-4D97-AF65-F5344CB8AC3E}">
        <p14:creationId xmlns:p14="http://schemas.microsoft.com/office/powerpoint/2010/main" val="234861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1E6CCEC-124A-4C92-ABBA-1A4D06E36B75}" type="datetime1">
              <a:rPr lang="en-US"/>
              <a:pPr>
                <a:defRPr/>
              </a:pPr>
              <a:t>2/26/2023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p:cNvSpPr>
            <a:spLocks noGrp="1" noChangeArrowheads="1"/>
          </p:cNvSpPr>
          <p:nvPr>
            <p:ph type="sldNum" sz="quarter" idx="12"/>
          </p:nvPr>
        </p:nvSpPr>
        <p:spPr>
          <a:ln/>
        </p:spPr>
        <p:txBody>
          <a:bodyPr/>
          <a:lstStyle>
            <a:lvl1pPr>
              <a:defRPr/>
            </a:lvl1pPr>
          </a:lstStyle>
          <a:p>
            <a:pPr>
              <a:defRPr/>
            </a:pPr>
            <a:fld id="{9E2A96A6-E7FE-41FB-A37C-9A3C3EF8503B}" type="slidenum">
              <a:rPr lang="en-US" altLang="en-US"/>
              <a:pPr>
                <a:defRPr/>
              </a:pPr>
              <a:t>‹#›</a:t>
            </a:fld>
            <a:endParaRPr lang="en-US" altLang="en-US"/>
          </a:p>
        </p:txBody>
      </p:sp>
    </p:spTree>
    <p:extLst>
      <p:ext uri="{BB962C8B-B14F-4D97-AF65-F5344CB8AC3E}">
        <p14:creationId xmlns:p14="http://schemas.microsoft.com/office/powerpoint/2010/main" val="94616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7100C48-625D-4FF1-A32D-5EF6A200B4E3}" type="datetime1">
              <a:rPr lang="en-US"/>
              <a:pPr>
                <a:defRPr/>
              </a:pPr>
              <a:t>2/26/2023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p:cNvSpPr>
            <a:spLocks noGrp="1" noChangeArrowheads="1"/>
          </p:cNvSpPr>
          <p:nvPr>
            <p:ph type="sldNum" sz="quarter" idx="12"/>
          </p:nvPr>
        </p:nvSpPr>
        <p:spPr>
          <a:ln/>
        </p:spPr>
        <p:txBody>
          <a:bodyPr/>
          <a:lstStyle>
            <a:lvl1pPr>
              <a:defRPr/>
            </a:lvl1pPr>
          </a:lstStyle>
          <a:p>
            <a:pPr>
              <a:defRPr/>
            </a:pPr>
            <a:fld id="{89670CA4-D663-4C91-B6F8-B1B6F88D5790}" type="slidenum">
              <a:rPr lang="en-US" altLang="en-US"/>
              <a:pPr>
                <a:defRPr/>
              </a:pPr>
              <a:t>‹#›</a:t>
            </a:fld>
            <a:endParaRPr lang="en-US" altLang="en-US"/>
          </a:p>
        </p:txBody>
      </p:sp>
    </p:spTree>
    <p:extLst>
      <p:ext uri="{BB962C8B-B14F-4D97-AF65-F5344CB8AC3E}">
        <p14:creationId xmlns:p14="http://schemas.microsoft.com/office/powerpoint/2010/main" val="196384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A410CAC-BDB8-46DC-8FA1-6303B98D4D4C}" type="datetime1">
              <a:rPr lang="en-US"/>
              <a:pPr>
                <a:defRPr/>
              </a:pPr>
              <a:t>2/26/2023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7" name="Rectangle 6"/>
          <p:cNvSpPr>
            <a:spLocks noGrp="1" noChangeArrowheads="1"/>
          </p:cNvSpPr>
          <p:nvPr>
            <p:ph type="sldNum" sz="quarter" idx="12"/>
          </p:nvPr>
        </p:nvSpPr>
        <p:spPr>
          <a:ln/>
        </p:spPr>
        <p:txBody>
          <a:bodyPr/>
          <a:lstStyle>
            <a:lvl1pPr>
              <a:defRPr/>
            </a:lvl1pPr>
          </a:lstStyle>
          <a:p>
            <a:pPr>
              <a:defRPr/>
            </a:pPr>
            <a:fld id="{AF9C44E2-D66E-44F3-87D6-027C546A49E7}" type="slidenum">
              <a:rPr lang="en-US" altLang="en-US"/>
              <a:pPr>
                <a:defRPr/>
              </a:pPr>
              <a:t>‹#›</a:t>
            </a:fld>
            <a:endParaRPr lang="en-US" altLang="en-US"/>
          </a:p>
        </p:txBody>
      </p:sp>
    </p:spTree>
    <p:extLst>
      <p:ext uri="{BB962C8B-B14F-4D97-AF65-F5344CB8AC3E}">
        <p14:creationId xmlns:p14="http://schemas.microsoft.com/office/powerpoint/2010/main" val="1808987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A14E290-6B7C-4ED4-A4C1-6F030DD4F8F8}" type="datetime1">
              <a:rPr lang="en-US"/>
              <a:pPr>
                <a:defRPr/>
              </a:pPr>
              <a:t>2/26/2023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9" name="Rectangle 6"/>
          <p:cNvSpPr>
            <a:spLocks noGrp="1" noChangeArrowheads="1"/>
          </p:cNvSpPr>
          <p:nvPr>
            <p:ph type="sldNum" sz="quarter" idx="12"/>
          </p:nvPr>
        </p:nvSpPr>
        <p:spPr>
          <a:ln/>
        </p:spPr>
        <p:txBody>
          <a:bodyPr/>
          <a:lstStyle>
            <a:lvl1pPr>
              <a:defRPr/>
            </a:lvl1pPr>
          </a:lstStyle>
          <a:p>
            <a:pPr>
              <a:defRPr/>
            </a:pPr>
            <a:fld id="{633AD587-7BAB-4A8C-8847-7030B990E3C5}" type="slidenum">
              <a:rPr lang="en-US" altLang="en-US"/>
              <a:pPr>
                <a:defRPr/>
              </a:pPr>
              <a:t>‹#›</a:t>
            </a:fld>
            <a:endParaRPr lang="en-US" altLang="en-US"/>
          </a:p>
        </p:txBody>
      </p:sp>
    </p:spTree>
    <p:extLst>
      <p:ext uri="{BB962C8B-B14F-4D97-AF65-F5344CB8AC3E}">
        <p14:creationId xmlns:p14="http://schemas.microsoft.com/office/powerpoint/2010/main" val="1333726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38281BD9-981D-41B0-8D72-BE60C888A6A2}" type="datetime1">
              <a:rPr lang="en-US"/>
              <a:pPr>
                <a:defRPr/>
              </a:pPr>
              <a:t>2/26/2023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5" name="Rectangle 6"/>
          <p:cNvSpPr>
            <a:spLocks noGrp="1" noChangeArrowheads="1"/>
          </p:cNvSpPr>
          <p:nvPr>
            <p:ph type="sldNum" sz="quarter" idx="12"/>
          </p:nvPr>
        </p:nvSpPr>
        <p:spPr>
          <a:ln/>
        </p:spPr>
        <p:txBody>
          <a:bodyPr/>
          <a:lstStyle>
            <a:lvl1pPr>
              <a:defRPr/>
            </a:lvl1pPr>
          </a:lstStyle>
          <a:p>
            <a:pPr>
              <a:defRPr/>
            </a:pPr>
            <a:fld id="{A0CF61BD-3D5F-479D-923D-668D4FD5352E}" type="slidenum">
              <a:rPr lang="en-US" altLang="en-US"/>
              <a:pPr>
                <a:defRPr/>
              </a:pPr>
              <a:t>‹#›</a:t>
            </a:fld>
            <a:endParaRPr lang="en-US" altLang="en-US"/>
          </a:p>
        </p:txBody>
      </p:sp>
    </p:spTree>
    <p:extLst>
      <p:ext uri="{BB962C8B-B14F-4D97-AF65-F5344CB8AC3E}">
        <p14:creationId xmlns:p14="http://schemas.microsoft.com/office/powerpoint/2010/main" val="145479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E2DBD0E-A5A1-43F1-A1A2-BD4622CFEDA1}" type="datetime1">
              <a:rPr lang="en-US"/>
              <a:pPr>
                <a:defRPr/>
              </a:pPr>
              <a:t>2/26/2023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4" name="Rectangle 6"/>
          <p:cNvSpPr>
            <a:spLocks noGrp="1" noChangeArrowheads="1"/>
          </p:cNvSpPr>
          <p:nvPr>
            <p:ph type="sldNum" sz="quarter" idx="12"/>
          </p:nvPr>
        </p:nvSpPr>
        <p:spPr>
          <a:ln/>
        </p:spPr>
        <p:txBody>
          <a:bodyPr/>
          <a:lstStyle>
            <a:lvl1pPr>
              <a:defRPr/>
            </a:lvl1pPr>
          </a:lstStyle>
          <a:p>
            <a:pPr>
              <a:defRPr/>
            </a:pPr>
            <a:fld id="{19B5D7B6-C697-4F86-9884-761A0B67868F}" type="slidenum">
              <a:rPr lang="en-US" altLang="en-US"/>
              <a:pPr>
                <a:defRPr/>
              </a:pPr>
              <a:t>‹#›</a:t>
            </a:fld>
            <a:endParaRPr lang="en-US" altLang="en-US"/>
          </a:p>
        </p:txBody>
      </p:sp>
    </p:spTree>
    <p:extLst>
      <p:ext uri="{BB962C8B-B14F-4D97-AF65-F5344CB8AC3E}">
        <p14:creationId xmlns:p14="http://schemas.microsoft.com/office/powerpoint/2010/main" val="271197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0DDD53C-C85C-4B68-8B1E-9B351404AC50}" type="datetime1">
              <a:rPr lang="en-US"/>
              <a:pPr>
                <a:defRPr/>
              </a:pPr>
              <a:t>2/26/2023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7" name="Rectangle 6"/>
          <p:cNvSpPr>
            <a:spLocks noGrp="1" noChangeArrowheads="1"/>
          </p:cNvSpPr>
          <p:nvPr>
            <p:ph type="sldNum" sz="quarter" idx="12"/>
          </p:nvPr>
        </p:nvSpPr>
        <p:spPr>
          <a:ln/>
        </p:spPr>
        <p:txBody>
          <a:bodyPr/>
          <a:lstStyle>
            <a:lvl1pPr>
              <a:defRPr/>
            </a:lvl1pPr>
          </a:lstStyle>
          <a:p>
            <a:pPr>
              <a:defRPr/>
            </a:pPr>
            <a:fld id="{DE759E84-4C7F-4CAD-8FE9-7741959D93DF}" type="slidenum">
              <a:rPr lang="en-US" altLang="en-US"/>
              <a:pPr>
                <a:defRPr/>
              </a:pPr>
              <a:t>‹#›</a:t>
            </a:fld>
            <a:endParaRPr lang="en-US" altLang="en-US"/>
          </a:p>
        </p:txBody>
      </p:sp>
    </p:spTree>
    <p:extLst>
      <p:ext uri="{BB962C8B-B14F-4D97-AF65-F5344CB8AC3E}">
        <p14:creationId xmlns:p14="http://schemas.microsoft.com/office/powerpoint/2010/main" val="153240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CDACF21-57D6-4125-91F1-7F0C382B50F5}" type="datetime1">
              <a:rPr lang="en-US"/>
              <a:pPr>
                <a:defRPr/>
              </a:pPr>
              <a:t>2/26/2023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7" name="Rectangle 6"/>
          <p:cNvSpPr>
            <a:spLocks noGrp="1" noChangeArrowheads="1"/>
          </p:cNvSpPr>
          <p:nvPr>
            <p:ph type="sldNum" sz="quarter" idx="12"/>
          </p:nvPr>
        </p:nvSpPr>
        <p:spPr>
          <a:ln/>
        </p:spPr>
        <p:txBody>
          <a:bodyPr/>
          <a:lstStyle>
            <a:lvl1pPr>
              <a:defRPr/>
            </a:lvl1pPr>
          </a:lstStyle>
          <a:p>
            <a:pPr>
              <a:defRPr/>
            </a:pPr>
            <a:fld id="{34CC2C91-4F31-4879-87D1-B34372EEAEBE}" type="slidenum">
              <a:rPr lang="en-US" altLang="en-US"/>
              <a:pPr>
                <a:defRPr/>
              </a:pPr>
              <a:t>‹#›</a:t>
            </a:fld>
            <a:endParaRPr lang="en-US" altLang="en-US"/>
          </a:p>
        </p:txBody>
      </p:sp>
    </p:spTree>
    <p:extLst>
      <p:ext uri="{BB962C8B-B14F-4D97-AF65-F5344CB8AC3E}">
        <p14:creationId xmlns:p14="http://schemas.microsoft.com/office/powerpoint/2010/main" val="196207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fld id="{6DCE5116-2EBA-42A0-B2D5-4232D5D2482A}" type="datetime1">
              <a:rPr lang="en-US"/>
              <a:pPr>
                <a:defRPr/>
              </a:pPr>
              <a:t>2/26/2023</a:t>
            </a:fld>
            <a:endParaRPr lang="en-US"/>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r>
              <a:rPr lang="en-US"/>
              <a:t>Nguyễn Thị Duyến</a:t>
            </a: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pPr>
              <a:defRPr/>
            </a:pPr>
            <a:fld id="{9FC4F9DC-01A4-4B98-8CA7-732CBBD276B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file:///D:\Downloads\H&#7897;i%20ngh&#7883;%20TW%20l&#7847;n%20th&#7913;%208%20th&#224;nh%20l&#7853;p%20m&#7863;t%20tr&#7853;n%20Vi&#7879;t%20Minh%2019%205%201941.web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55563"/>
            <a:ext cx="9053512"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Group 4"/>
          <p:cNvGrpSpPr>
            <a:grpSpLocks/>
          </p:cNvGrpSpPr>
          <p:nvPr/>
        </p:nvGrpSpPr>
        <p:grpSpPr bwMode="auto">
          <a:xfrm>
            <a:off x="4564063" y="26988"/>
            <a:ext cx="3429000" cy="6629400"/>
            <a:chOff x="1248" y="240"/>
            <a:chExt cx="2544" cy="4080"/>
          </a:xfrm>
        </p:grpSpPr>
        <p:grpSp>
          <p:nvGrpSpPr>
            <p:cNvPr id="4101" name="Group 5"/>
            <p:cNvGrpSpPr>
              <a:grpSpLocks/>
            </p:cNvGrpSpPr>
            <p:nvPr/>
          </p:nvGrpSpPr>
          <p:grpSpPr bwMode="auto">
            <a:xfrm>
              <a:off x="1248" y="240"/>
              <a:ext cx="2544" cy="4080"/>
              <a:chOff x="1440" y="240"/>
              <a:chExt cx="2544" cy="4080"/>
            </a:xfrm>
          </p:grpSpPr>
          <p:grpSp>
            <p:nvGrpSpPr>
              <p:cNvPr id="4103" name="Group 6"/>
              <p:cNvGrpSpPr>
                <a:grpSpLocks/>
              </p:cNvGrpSpPr>
              <p:nvPr/>
            </p:nvGrpSpPr>
            <p:grpSpPr bwMode="auto">
              <a:xfrm>
                <a:off x="1440" y="240"/>
                <a:ext cx="2544" cy="4080"/>
                <a:chOff x="1488" y="144"/>
                <a:chExt cx="2544" cy="4080"/>
              </a:xfrm>
            </p:grpSpPr>
            <p:grpSp>
              <p:nvGrpSpPr>
                <p:cNvPr id="4105" name="Group 7"/>
                <p:cNvGrpSpPr>
                  <a:grpSpLocks/>
                </p:cNvGrpSpPr>
                <p:nvPr/>
              </p:nvGrpSpPr>
              <p:grpSpPr bwMode="auto">
                <a:xfrm>
                  <a:off x="1488" y="144"/>
                  <a:ext cx="2544" cy="4080"/>
                  <a:chOff x="1488" y="144"/>
                  <a:chExt cx="2544" cy="4080"/>
                </a:xfrm>
              </p:grpSpPr>
              <p:grpSp>
                <p:nvGrpSpPr>
                  <p:cNvPr id="4107" name="Group 11"/>
                  <p:cNvGrpSpPr>
                    <a:grpSpLocks/>
                  </p:cNvGrpSpPr>
                  <p:nvPr/>
                </p:nvGrpSpPr>
                <p:grpSpPr bwMode="auto">
                  <a:xfrm>
                    <a:off x="1488" y="144"/>
                    <a:ext cx="2544" cy="4080"/>
                    <a:chOff x="1488" y="144"/>
                    <a:chExt cx="2544" cy="4080"/>
                  </a:xfrm>
                </p:grpSpPr>
                <p:grpSp>
                  <p:nvGrpSpPr>
                    <p:cNvPr id="4109" name="Group 9"/>
                    <p:cNvGrpSpPr>
                      <a:grpSpLocks/>
                    </p:cNvGrpSpPr>
                    <p:nvPr/>
                  </p:nvGrpSpPr>
                  <p:grpSpPr bwMode="auto">
                    <a:xfrm>
                      <a:off x="1488" y="144"/>
                      <a:ext cx="2544" cy="4080"/>
                      <a:chOff x="1056" y="288"/>
                      <a:chExt cx="2304" cy="3840"/>
                    </a:xfrm>
                  </p:grpSpPr>
                  <p:grpSp>
                    <p:nvGrpSpPr>
                      <p:cNvPr id="4111" name="Group 10"/>
                      <p:cNvGrpSpPr>
                        <a:grpSpLocks/>
                      </p:cNvGrpSpPr>
                      <p:nvPr/>
                    </p:nvGrpSpPr>
                    <p:grpSpPr bwMode="auto">
                      <a:xfrm>
                        <a:off x="1056" y="288"/>
                        <a:ext cx="2304" cy="3840"/>
                        <a:chOff x="1056" y="288"/>
                        <a:chExt cx="2304" cy="3840"/>
                      </a:xfrm>
                    </p:grpSpPr>
                    <p:grpSp>
                      <p:nvGrpSpPr>
                        <p:cNvPr id="4113" name="Group 11"/>
                        <p:cNvGrpSpPr>
                          <a:grpSpLocks/>
                        </p:cNvGrpSpPr>
                        <p:nvPr/>
                      </p:nvGrpSpPr>
                      <p:grpSpPr bwMode="auto">
                        <a:xfrm>
                          <a:off x="1056" y="288"/>
                          <a:ext cx="2304" cy="3840"/>
                          <a:chOff x="1200" y="288"/>
                          <a:chExt cx="2304" cy="3840"/>
                        </a:xfrm>
                      </p:grpSpPr>
                      <p:grpSp>
                        <p:nvGrpSpPr>
                          <p:cNvPr id="4115" name="Group 12"/>
                          <p:cNvGrpSpPr>
                            <a:grpSpLocks/>
                          </p:cNvGrpSpPr>
                          <p:nvPr/>
                        </p:nvGrpSpPr>
                        <p:grpSpPr bwMode="auto">
                          <a:xfrm>
                            <a:off x="1200" y="288"/>
                            <a:ext cx="2304" cy="3840"/>
                            <a:chOff x="1200" y="288"/>
                            <a:chExt cx="2304" cy="3840"/>
                          </a:xfrm>
                        </p:grpSpPr>
                        <p:grpSp>
                          <p:nvGrpSpPr>
                            <p:cNvPr id="4117" name="Group 13"/>
                            <p:cNvGrpSpPr>
                              <a:grpSpLocks/>
                            </p:cNvGrpSpPr>
                            <p:nvPr/>
                          </p:nvGrpSpPr>
                          <p:grpSpPr bwMode="auto">
                            <a:xfrm>
                              <a:off x="1200" y="288"/>
                              <a:ext cx="2304" cy="3840"/>
                              <a:chOff x="1200" y="288"/>
                              <a:chExt cx="2304" cy="3840"/>
                            </a:xfrm>
                          </p:grpSpPr>
                          <p:grpSp>
                            <p:nvGrpSpPr>
                              <p:cNvPr id="4119" name="Group 14"/>
                              <p:cNvGrpSpPr>
                                <a:grpSpLocks/>
                              </p:cNvGrpSpPr>
                              <p:nvPr/>
                            </p:nvGrpSpPr>
                            <p:grpSpPr bwMode="auto">
                              <a:xfrm>
                                <a:off x="1200" y="288"/>
                                <a:ext cx="2304" cy="3840"/>
                                <a:chOff x="1200" y="288"/>
                                <a:chExt cx="2304" cy="3840"/>
                              </a:xfrm>
                            </p:grpSpPr>
                            <p:grpSp>
                              <p:nvGrpSpPr>
                                <p:cNvPr id="4121" name="Group 15"/>
                                <p:cNvGrpSpPr>
                                  <a:grpSpLocks/>
                                </p:cNvGrpSpPr>
                                <p:nvPr/>
                              </p:nvGrpSpPr>
                              <p:grpSpPr bwMode="auto">
                                <a:xfrm>
                                  <a:off x="1200" y="288"/>
                                  <a:ext cx="2304" cy="3840"/>
                                  <a:chOff x="1200" y="288"/>
                                  <a:chExt cx="2304" cy="3840"/>
                                </a:xfrm>
                              </p:grpSpPr>
                              <p:grpSp>
                                <p:nvGrpSpPr>
                                  <p:cNvPr id="4123" name="Group 16"/>
                                  <p:cNvGrpSpPr>
                                    <a:grpSpLocks/>
                                  </p:cNvGrpSpPr>
                                  <p:nvPr/>
                                </p:nvGrpSpPr>
                                <p:grpSpPr bwMode="auto">
                                  <a:xfrm>
                                    <a:off x="1200" y="288"/>
                                    <a:ext cx="2304" cy="3840"/>
                                    <a:chOff x="1200" y="288"/>
                                    <a:chExt cx="2304" cy="3840"/>
                                  </a:xfrm>
                                </p:grpSpPr>
                                <p:grpSp>
                                  <p:nvGrpSpPr>
                                    <p:cNvPr id="4125" name="Group 17"/>
                                    <p:cNvGrpSpPr>
                                      <a:grpSpLocks/>
                                    </p:cNvGrpSpPr>
                                    <p:nvPr/>
                                  </p:nvGrpSpPr>
                                  <p:grpSpPr bwMode="auto">
                                    <a:xfrm>
                                      <a:off x="1200" y="288"/>
                                      <a:ext cx="2304" cy="3840"/>
                                      <a:chOff x="1200" y="288"/>
                                      <a:chExt cx="2304" cy="3840"/>
                                    </a:xfrm>
                                  </p:grpSpPr>
                                  <p:grpSp>
                                    <p:nvGrpSpPr>
                                      <p:cNvPr id="4127" name="Group 18"/>
                                      <p:cNvGrpSpPr>
                                        <a:grpSpLocks/>
                                      </p:cNvGrpSpPr>
                                      <p:nvPr/>
                                    </p:nvGrpSpPr>
                                    <p:grpSpPr bwMode="auto">
                                      <a:xfrm>
                                        <a:off x="1200" y="288"/>
                                        <a:ext cx="2304" cy="3840"/>
                                        <a:chOff x="1200" y="288"/>
                                        <a:chExt cx="2304" cy="3840"/>
                                      </a:xfrm>
                                    </p:grpSpPr>
                                    <p:grpSp>
                                      <p:nvGrpSpPr>
                                        <p:cNvPr id="4129" name="Group 19"/>
                                        <p:cNvGrpSpPr>
                                          <a:grpSpLocks/>
                                        </p:cNvGrpSpPr>
                                        <p:nvPr/>
                                      </p:nvGrpSpPr>
                                      <p:grpSpPr bwMode="auto">
                                        <a:xfrm>
                                          <a:off x="1200" y="288"/>
                                          <a:ext cx="2304" cy="3840"/>
                                          <a:chOff x="1200" y="288"/>
                                          <a:chExt cx="2304" cy="3840"/>
                                        </a:xfrm>
                                      </p:grpSpPr>
                                      <p:sp>
                                        <p:nvSpPr>
                                          <p:cNvPr id="4131" name="Freeform 20"/>
                                          <p:cNvSpPr>
                                            <a:spLocks/>
                                          </p:cNvSpPr>
                                          <p:nvPr/>
                                        </p:nvSpPr>
                                        <p:spPr bwMode="auto">
                                          <a:xfrm>
                                            <a:off x="1200" y="288"/>
                                            <a:ext cx="2304" cy="3840"/>
                                          </a:xfrm>
                                          <a:custGeom>
                                            <a:avLst/>
                                            <a:gdLst>
                                              <a:gd name="T0" fmla="*/ 572 w 2339"/>
                                              <a:gd name="T1" fmla="*/ 487 h 3833"/>
                                              <a:gd name="T2" fmla="*/ 538 w 2339"/>
                                              <a:gd name="T3" fmla="*/ 183 h 3833"/>
                                              <a:gd name="T4" fmla="*/ 481 w 2339"/>
                                              <a:gd name="T5" fmla="*/ 128 h 3833"/>
                                              <a:gd name="T6" fmla="*/ 390 w 2339"/>
                                              <a:gd name="T7" fmla="*/ 46 h 3833"/>
                                              <a:gd name="T8" fmla="*/ 319 w 2339"/>
                                              <a:gd name="T9" fmla="*/ 64 h 3833"/>
                                              <a:gd name="T10" fmla="*/ 261 w 2339"/>
                                              <a:gd name="T11" fmla="*/ 165 h 3833"/>
                                              <a:gd name="T12" fmla="*/ 202 w 2339"/>
                                              <a:gd name="T13" fmla="*/ 183 h 3833"/>
                                              <a:gd name="T14" fmla="*/ 160 w 2339"/>
                                              <a:gd name="T15" fmla="*/ 201 h 3833"/>
                                              <a:gd name="T16" fmla="*/ 73 w 2339"/>
                                              <a:gd name="T17" fmla="*/ 156 h 3833"/>
                                              <a:gd name="T18" fmla="*/ 33 w 2339"/>
                                              <a:gd name="T19" fmla="*/ 377 h 3833"/>
                                              <a:gd name="T20" fmla="*/ 90 w 2339"/>
                                              <a:gd name="T21" fmla="*/ 468 h 3833"/>
                                              <a:gd name="T22" fmla="*/ 160 w 2339"/>
                                              <a:gd name="T23" fmla="*/ 734 h 3833"/>
                                              <a:gd name="T24" fmla="*/ 224 w 2339"/>
                                              <a:gd name="T25" fmla="*/ 715 h 3833"/>
                                              <a:gd name="T26" fmla="*/ 278 w 2339"/>
                                              <a:gd name="T27" fmla="*/ 761 h 3833"/>
                                              <a:gd name="T28" fmla="*/ 312 w 2339"/>
                                              <a:gd name="T29" fmla="*/ 982 h 3833"/>
                                              <a:gd name="T30" fmla="*/ 276 w 2339"/>
                                              <a:gd name="T31" fmla="*/ 1120 h 3833"/>
                                              <a:gd name="T32" fmla="*/ 215 w 2339"/>
                                              <a:gd name="T33" fmla="*/ 1147 h 3833"/>
                                              <a:gd name="T34" fmla="*/ 305 w 2339"/>
                                              <a:gd name="T35" fmla="*/ 1312 h 3833"/>
                                              <a:gd name="T36" fmla="*/ 383 w 2339"/>
                                              <a:gd name="T37" fmla="*/ 1579 h 3833"/>
                                              <a:gd name="T38" fmla="*/ 471 w 2339"/>
                                              <a:gd name="T39" fmla="*/ 1798 h 3833"/>
                                              <a:gd name="T40" fmla="*/ 478 w 2339"/>
                                              <a:gd name="T41" fmla="*/ 1853 h 3833"/>
                                              <a:gd name="T42" fmla="*/ 512 w 2339"/>
                                              <a:gd name="T43" fmla="*/ 2038 h 3833"/>
                                              <a:gd name="T44" fmla="*/ 579 w 2339"/>
                                              <a:gd name="T45" fmla="*/ 2137 h 3833"/>
                                              <a:gd name="T46" fmla="*/ 603 w 2339"/>
                                              <a:gd name="T47" fmla="*/ 2312 h 3833"/>
                                              <a:gd name="T48" fmla="*/ 616 w 2339"/>
                                              <a:gd name="T49" fmla="*/ 2808 h 3833"/>
                                              <a:gd name="T50" fmla="*/ 600 w 2339"/>
                                              <a:gd name="T51" fmla="*/ 3183 h 3833"/>
                                              <a:gd name="T52" fmla="*/ 561 w 2339"/>
                                              <a:gd name="T53" fmla="*/ 3294 h 3833"/>
                                              <a:gd name="T54" fmla="*/ 494 w 2339"/>
                                              <a:gd name="T55" fmla="*/ 3337 h 3833"/>
                                              <a:gd name="T56" fmla="*/ 440 w 2339"/>
                                              <a:gd name="T57" fmla="*/ 3403 h 3833"/>
                                              <a:gd name="T58" fmla="*/ 444 w 2339"/>
                                              <a:gd name="T59" fmla="*/ 3550 h 3833"/>
                                              <a:gd name="T60" fmla="*/ 420 w 2339"/>
                                              <a:gd name="T61" fmla="*/ 3560 h 3833"/>
                                              <a:gd name="T62" fmla="*/ 276 w 2339"/>
                                              <a:gd name="T63" fmla="*/ 3719 h 3833"/>
                                              <a:gd name="T64" fmla="*/ 327 w 2339"/>
                                              <a:gd name="T65" fmla="*/ 3858 h 3833"/>
                                              <a:gd name="T66" fmla="*/ 337 w 2339"/>
                                              <a:gd name="T67" fmla="*/ 4277 h 3833"/>
                                              <a:gd name="T68" fmla="*/ 386 w 2339"/>
                                              <a:gd name="T69" fmla="*/ 4183 h 3833"/>
                                              <a:gd name="T70" fmla="*/ 468 w 2339"/>
                                              <a:gd name="T71" fmla="*/ 3996 h 3833"/>
                                              <a:gd name="T72" fmla="*/ 514 w 2339"/>
                                              <a:gd name="T73" fmla="*/ 3943 h 3833"/>
                                              <a:gd name="T74" fmla="*/ 555 w 2339"/>
                                              <a:gd name="T75" fmla="*/ 3761 h 3833"/>
                                              <a:gd name="T76" fmla="*/ 730 w 2339"/>
                                              <a:gd name="T77" fmla="*/ 3612 h 3833"/>
                                              <a:gd name="T78" fmla="*/ 799 w 2339"/>
                                              <a:gd name="T79" fmla="*/ 3523 h 3833"/>
                                              <a:gd name="T80" fmla="*/ 827 w 2339"/>
                                              <a:gd name="T81" fmla="*/ 3370 h 3833"/>
                                              <a:gd name="T82" fmla="*/ 847 w 2339"/>
                                              <a:gd name="T83" fmla="*/ 3117 h 3833"/>
                                              <a:gd name="T84" fmla="*/ 825 w 2339"/>
                                              <a:gd name="T85" fmla="*/ 2808 h 3833"/>
                                              <a:gd name="T86" fmla="*/ 752 w 2339"/>
                                              <a:gd name="T87" fmla="*/ 2330 h 3833"/>
                                              <a:gd name="T88" fmla="*/ 687 w 2339"/>
                                              <a:gd name="T89" fmla="*/ 2111 h 3833"/>
                                              <a:gd name="T90" fmla="*/ 568 w 2339"/>
                                              <a:gd name="T91" fmla="*/ 1835 h 3833"/>
                                              <a:gd name="T92" fmla="*/ 501 w 2339"/>
                                              <a:gd name="T93" fmla="*/ 1679 h 3833"/>
                                              <a:gd name="T94" fmla="*/ 478 w 2339"/>
                                              <a:gd name="T95" fmla="*/ 1570 h 3833"/>
                                              <a:gd name="T96" fmla="*/ 404 w 2339"/>
                                              <a:gd name="T97" fmla="*/ 1321 h 3833"/>
                                              <a:gd name="T98" fmla="*/ 433 w 2339"/>
                                              <a:gd name="T99" fmla="*/ 1101 h 3833"/>
                                              <a:gd name="T100" fmla="*/ 542 w 2339"/>
                                              <a:gd name="T101" fmla="*/ 697 h 3833"/>
                                              <a:gd name="T102" fmla="*/ 613 w 2339"/>
                                              <a:gd name="T103" fmla="*/ 715 h 3833"/>
                                              <a:gd name="T104" fmla="*/ 640 w 2339"/>
                                              <a:gd name="T105" fmla="*/ 615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58038"/>
                                            </a:srgbClr>
                                          </a:solidFill>
                                          <a:ln w="25400">
                                            <a:solidFill>
                                              <a:srgbClr val="FF0000"/>
                                            </a:solidFill>
                                            <a:round/>
                                            <a:headEnd/>
                                            <a:tailEnd/>
                                          </a:ln>
                                        </p:spPr>
                                        <p:txBody>
                                          <a:bodyPr/>
                                          <a:lstStyle/>
                                          <a:p>
                                            <a:endParaRPr lang="en-US"/>
                                          </a:p>
                                        </p:txBody>
                                      </p:sp>
                                      <p:sp>
                                        <p:nvSpPr>
                                          <p:cNvPr id="4132" name="Freeform 21"/>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0" name="Freeform 22"/>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8" name="Freeform 23"/>
                                      <p:cNvSpPr>
                                        <a:spLocks/>
                                      </p:cNvSpPr>
                                      <p:nvPr/>
                                    </p:nvSpPr>
                                    <p:spPr bwMode="auto">
                                      <a:xfrm>
                                        <a:off x="2045" y="968"/>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6" name="Freeform 24"/>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4" name="Freeform 25"/>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2" name="Freeform 26"/>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0" name="Freeform 27"/>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18" name="Freeform 28"/>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16" name="Freeform 29"/>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14" name="Freeform 30"/>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12" name="Freeform 31"/>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10" name="Oval 32"/>
                    <p:cNvSpPr>
                      <a:spLocks noChangeArrowheads="1"/>
                    </p:cNvSpPr>
                    <p:nvPr/>
                  </p:nvSpPr>
                  <p:spPr bwMode="auto">
                    <a:xfrm>
                      <a:off x="2640" y="768"/>
                      <a:ext cx="48" cy="48"/>
                    </a:xfrm>
                    <a:prstGeom prst="ellipse">
                      <a:avLst/>
                    </a:prstGeom>
                    <a:solidFill>
                      <a:srgbClr val="FF0000"/>
                    </a:solidFill>
                    <a:ln w="9525">
                      <a:solidFill>
                        <a:srgbClr val="80008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b="0">
                        <a:cs typeface="Arial" panose="020B0604020202020204" pitchFamily="34" charset="0"/>
                      </a:endParaRPr>
                    </a:p>
                  </p:txBody>
                </p:sp>
              </p:grpSp>
              <p:sp>
                <p:nvSpPr>
                  <p:cNvPr id="4108" name="Oval 33"/>
                  <p:cNvSpPr>
                    <a:spLocks noChangeArrowheads="1"/>
                  </p:cNvSpPr>
                  <p:nvPr/>
                </p:nvSpPr>
                <p:spPr bwMode="auto">
                  <a:xfrm>
                    <a:off x="2640" y="1392"/>
                    <a:ext cx="48" cy="48"/>
                  </a:xfrm>
                  <a:prstGeom prst="ellipse">
                    <a:avLst/>
                  </a:prstGeom>
                  <a:solidFill>
                    <a:srgbClr val="FF0000"/>
                  </a:solidFill>
                  <a:ln w="9525">
                    <a:solidFill>
                      <a:srgbClr val="80008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b="0">
                      <a:cs typeface="Arial" panose="020B0604020202020204" pitchFamily="34" charset="0"/>
                    </a:endParaRPr>
                  </a:p>
                </p:txBody>
              </p:sp>
            </p:grpSp>
            <p:sp>
              <p:nvSpPr>
                <p:cNvPr id="4106" name="Oval 34"/>
                <p:cNvSpPr>
                  <a:spLocks noChangeArrowheads="1"/>
                </p:cNvSpPr>
                <p:nvPr/>
              </p:nvSpPr>
              <p:spPr bwMode="auto">
                <a:xfrm>
                  <a:off x="3120" y="3552"/>
                  <a:ext cx="48" cy="48"/>
                </a:xfrm>
                <a:prstGeom prst="ellipse">
                  <a:avLst/>
                </a:prstGeom>
                <a:solidFill>
                  <a:srgbClr val="FF0000"/>
                </a:solidFill>
                <a:ln w="9525">
                  <a:solidFill>
                    <a:srgbClr val="80008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b="0">
                    <a:cs typeface="Arial" panose="020B0604020202020204" pitchFamily="34" charset="0"/>
                  </a:endParaRPr>
                </a:p>
              </p:txBody>
            </p:sp>
          </p:grpSp>
          <p:sp>
            <p:nvSpPr>
              <p:cNvPr id="4104" name="Oval 35"/>
              <p:cNvSpPr>
                <a:spLocks noChangeArrowheads="1"/>
              </p:cNvSpPr>
              <p:nvPr/>
            </p:nvSpPr>
            <p:spPr bwMode="auto">
              <a:xfrm>
                <a:off x="3408" y="2256"/>
                <a:ext cx="48" cy="48"/>
              </a:xfrm>
              <a:prstGeom prst="ellipse">
                <a:avLst/>
              </a:prstGeom>
              <a:solidFill>
                <a:srgbClr val="FF0000"/>
              </a:solidFill>
              <a:ln w="9525">
                <a:solidFill>
                  <a:srgbClr val="80008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b="0">
                  <a:cs typeface="Arial" panose="020B0604020202020204" pitchFamily="34" charset="0"/>
                </a:endParaRPr>
              </a:p>
            </p:txBody>
          </p:sp>
        </p:grpSp>
        <p:sp>
          <p:nvSpPr>
            <p:cNvPr id="4102" name="Oval 36"/>
            <p:cNvSpPr>
              <a:spLocks noChangeArrowheads="1"/>
            </p:cNvSpPr>
            <p:nvPr/>
          </p:nvSpPr>
          <p:spPr bwMode="auto">
            <a:xfrm>
              <a:off x="2688" y="1008"/>
              <a:ext cx="48" cy="48"/>
            </a:xfrm>
            <a:prstGeom prst="ellipse">
              <a:avLst/>
            </a:prstGeom>
            <a:solidFill>
              <a:srgbClr val="FF0000"/>
            </a:solidFill>
            <a:ln w="9525">
              <a:solidFill>
                <a:srgbClr val="80008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b="0">
                <a:cs typeface="Arial" panose="020B0604020202020204" pitchFamily="34" charset="0"/>
              </a:endParaRPr>
            </a:p>
          </p:txBody>
        </p:sp>
      </p:grpSp>
      <p:sp>
        <p:nvSpPr>
          <p:cNvPr id="38" name="Oval 37"/>
          <p:cNvSpPr/>
          <p:nvPr/>
        </p:nvSpPr>
        <p:spPr>
          <a:xfrm>
            <a:off x="1265238" y="3048000"/>
            <a:ext cx="5364162" cy="14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rgbClr val="FF0000"/>
                </a:solidFill>
                <a:latin typeface="Times New Roman" pitchFamily="18" charset="0"/>
                <a:cs typeface="Times New Roman" pitchFamily="18" charset="0"/>
              </a:rPr>
              <a:t>MÔN LỊCH SỬ 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30163"/>
            <a:ext cx="9134475"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9525" y="6273800"/>
            <a:ext cx="9144000" cy="584200"/>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defRPr/>
            </a:pPr>
            <a:r>
              <a:rPr lang="en-US" altLang="en-US" sz="3200" dirty="0">
                <a:solidFill>
                  <a:srgbClr val="FF0000"/>
                </a:solidFill>
              </a:rPr>
              <a:t>Hang </a:t>
            </a:r>
            <a:r>
              <a:rPr lang="en-US" altLang="en-US" sz="3200" dirty="0" err="1">
                <a:solidFill>
                  <a:srgbClr val="FF0000"/>
                </a:solidFill>
              </a:rPr>
              <a:t>Pắc</a:t>
            </a:r>
            <a:r>
              <a:rPr lang="en-US" altLang="en-US" sz="3200" dirty="0">
                <a:solidFill>
                  <a:srgbClr val="FF0000"/>
                </a:solidFill>
              </a:rPr>
              <a:t> </a:t>
            </a:r>
            <a:r>
              <a:rPr lang="en-US" altLang="en-US" sz="3200" dirty="0" err="1">
                <a:solidFill>
                  <a:srgbClr val="FF0000"/>
                </a:solidFill>
              </a:rPr>
              <a:t>bó</a:t>
            </a:r>
            <a:r>
              <a:rPr lang="en-US" altLang="en-US" sz="3200" dirty="0">
                <a:solidFill>
                  <a:srgbClr val="FF0000"/>
                </a:solidFill>
              </a:rPr>
              <a:t> – Cao </a:t>
            </a:r>
            <a:r>
              <a:rPr lang="en-US" altLang="en-US" sz="3200" dirty="0" err="1">
                <a:solidFill>
                  <a:srgbClr val="FF0000"/>
                </a:solidFill>
              </a:rPr>
              <a:t>Bằng</a:t>
            </a:r>
            <a:r>
              <a:rPr lang="en-US" altLang="en-US" sz="3200" dirty="0">
                <a:solidFill>
                  <a:srgbClr val="FF0000"/>
                </a:solidFill>
              </a:rPr>
              <a:t>, </a:t>
            </a:r>
            <a:r>
              <a:rPr lang="en-US" altLang="en-US" sz="3200" dirty="0" err="1">
                <a:solidFill>
                  <a:srgbClr val="FF0000"/>
                </a:solidFill>
              </a:rPr>
              <a:t>nơi</a:t>
            </a:r>
            <a:r>
              <a:rPr lang="en-US" altLang="en-US" sz="3200" dirty="0">
                <a:solidFill>
                  <a:srgbClr val="FF0000"/>
                </a:solidFill>
              </a:rPr>
              <a:t> </a:t>
            </a:r>
            <a:r>
              <a:rPr lang="en-US" altLang="en-US" sz="3200" dirty="0" err="1">
                <a:solidFill>
                  <a:srgbClr val="FF0000"/>
                </a:solidFill>
              </a:rPr>
              <a:t>Bác</a:t>
            </a:r>
            <a:r>
              <a:rPr lang="en-US" altLang="en-US" sz="3200" dirty="0">
                <a:solidFill>
                  <a:srgbClr val="FF0000"/>
                </a:solidFill>
              </a:rPr>
              <a:t> ở </a:t>
            </a:r>
            <a:r>
              <a:rPr lang="en-US" altLang="en-US" sz="3200" dirty="0" err="1">
                <a:solidFill>
                  <a:srgbClr val="FF0000"/>
                </a:solidFill>
              </a:rPr>
              <a:t>năm</a:t>
            </a:r>
            <a:r>
              <a:rPr lang="en-US" altLang="en-US" sz="3200" dirty="0">
                <a:solidFill>
                  <a:srgbClr val="FF0000"/>
                </a:solidFill>
              </a:rPr>
              <a:t> 1941.</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3175"/>
            <a:ext cx="91344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9525" y="5287963"/>
            <a:ext cx="9144000" cy="1570037"/>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defRPr/>
            </a:pPr>
            <a:r>
              <a:rPr lang="en-US" sz="2400" b="0" i="1" dirty="0"/>
              <a:t>L</a:t>
            </a:r>
            <a:r>
              <a:rPr lang="vi-VN" sz="2400" b="0" i="1" dirty="0"/>
              <a:t>án Khuổi Nậm ở Pác Bó, xã Trường Hà, huyện Hà Quảng, Cao Bằng, nơi diễn ra Hội nghị Trung ương Đảng cộng sản Đông dương lần thứ VIII (5/1941) quyết định đặt nhiệm vụ giải phóng dân tộc lên hàng đầu và thành lập Mặt trận Việt Minh </a:t>
            </a:r>
            <a:endParaRPr lang="en-US" alt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0" y="922338"/>
            <a:ext cx="7924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 MẶT TRẬN VIỆT MINH RA ĐỜI (19/5/1941).</a:t>
            </a:r>
          </a:p>
        </p:txBody>
      </p:sp>
      <p:sp>
        <p:nvSpPr>
          <p:cNvPr id="21507" name="Text Box 7"/>
          <p:cNvSpPr txBox="1">
            <a:spLocks noChangeArrowheads="1"/>
          </p:cNvSpPr>
          <p:nvPr/>
        </p:nvSpPr>
        <p:spPr bwMode="auto">
          <a:xfrm>
            <a:off x="1588" y="1271588"/>
            <a:ext cx="7239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00"/>
                </a:solidFill>
                <a:latin typeface="Times New Roman" panose="02020603050405020304" pitchFamily="18" charset="0"/>
              </a:rPr>
              <a:t>1. Hoàn cảnh ra đời mặt trận Việt Minh.</a:t>
            </a:r>
          </a:p>
        </p:txBody>
      </p:sp>
      <p:sp>
        <p:nvSpPr>
          <p:cNvPr id="21508" name="TextBox 4"/>
          <p:cNvSpPr txBox="1">
            <a:spLocks noChangeArrowheads="1"/>
          </p:cNvSpPr>
          <p:nvPr/>
        </p:nvSpPr>
        <p:spPr bwMode="auto">
          <a:xfrm>
            <a:off x="14288" y="1646238"/>
            <a:ext cx="1724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i="1">
                <a:latin typeface="Times New Roman" panose="02020603050405020304" pitchFamily="18" charset="0"/>
              </a:rPr>
              <a:t>*Thế giới:</a:t>
            </a:r>
          </a:p>
        </p:txBody>
      </p:sp>
      <p:sp>
        <p:nvSpPr>
          <p:cNvPr id="21509" name="Text Box 22"/>
          <p:cNvSpPr txBox="1">
            <a:spLocks noChangeArrowheads="1"/>
          </p:cNvSpPr>
          <p:nvPr/>
        </p:nvSpPr>
        <p:spPr bwMode="auto">
          <a:xfrm>
            <a:off x="42863" y="2054225"/>
            <a:ext cx="4051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i="1">
                <a:latin typeface="Times New Roman" panose="02020603050405020304" pitchFamily="18" charset="0"/>
              </a:rPr>
              <a:t>* Tình hình trong nước. </a:t>
            </a:r>
          </a:p>
        </p:txBody>
      </p:sp>
      <p:sp>
        <p:nvSpPr>
          <p:cNvPr id="9" name="TextBox 8"/>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
        <p:nvSpPr>
          <p:cNvPr id="21511" name="TextBox 5"/>
          <p:cNvSpPr txBox="1">
            <a:spLocks noChangeArrowheads="1"/>
          </p:cNvSpPr>
          <p:nvPr/>
        </p:nvSpPr>
        <p:spPr bwMode="auto">
          <a:xfrm>
            <a:off x="150813" y="2841625"/>
            <a:ext cx="8883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b="0">
                <a:latin typeface="Times New Roman" panose="02020603050405020304" pitchFamily="18" charset="0"/>
              </a:rPr>
              <a:t>- Ngày 28-1-1941, lãnh tụ Nguyễn Ái Quốc về nước</a:t>
            </a:r>
            <a:r>
              <a:rPr lang="en-US" altLang="en-US" sz="2800" b="0">
                <a:latin typeface="Times New Roman" panose="02020603050405020304" pitchFamily="18" charset="0"/>
              </a:rPr>
              <a:t> trực tiếp lãnh đạo cách mạng</a:t>
            </a:r>
            <a:endParaRPr lang="vi-VN" altLang="en-US" sz="2800" b="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ội nghị TW lần thứ 8 thành lập mặt trận Việt Minh 19 5 1941.webm">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5"/>
          <p:cNvSpPr txBox="1">
            <a:spLocks noChangeArrowheads="1"/>
          </p:cNvSpPr>
          <p:nvPr/>
        </p:nvSpPr>
        <p:spPr bwMode="auto">
          <a:xfrm>
            <a:off x="4800600" y="7620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b="0">
              <a:latin typeface="Times New Roman" panose="02020603050405020304" pitchFamily="18" charset="0"/>
            </a:endParaRPr>
          </a:p>
        </p:txBody>
      </p:sp>
      <p:sp>
        <p:nvSpPr>
          <p:cNvPr id="23555" name="Text Box 4"/>
          <p:cNvSpPr txBox="1">
            <a:spLocks noChangeArrowheads="1"/>
          </p:cNvSpPr>
          <p:nvPr/>
        </p:nvSpPr>
        <p:spPr bwMode="auto">
          <a:xfrm>
            <a:off x="3505200" y="268288"/>
            <a:ext cx="5334000" cy="2892425"/>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latin typeface="Times New Roman" panose="02020603050405020304" pitchFamily="18" charset="0"/>
              </a:rPr>
              <a:t>G</a:t>
            </a:r>
            <a:r>
              <a:rPr lang="de-DE" altLang="en-US" sz="2800">
                <a:latin typeface="Times New Roman" panose="02020603050405020304" pitchFamily="18" charset="0"/>
              </a:rPr>
              <a:t>iải phóng các dân tộc Đông Dương ra khỏi ách Pháp - Nhật.</a:t>
            </a:r>
            <a:endParaRPr lang="en-US" altLang="en-US" sz="2800">
              <a:latin typeface="Times New Roman" panose="02020603050405020304" pitchFamily="18" charset="0"/>
            </a:endParaRPr>
          </a:p>
          <a:p>
            <a:pPr algn="just" eaLnBrk="1" hangingPunct="1">
              <a:spcBef>
                <a:spcPct val="50000"/>
              </a:spcBef>
              <a:buFontTx/>
              <a:buNone/>
            </a:pPr>
            <a:r>
              <a:rPr lang="en-US" altLang="en-US" sz="2800" b="0">
                <a:solidFill>
                  <a:srgbClr val="333399"/>
                </a:solidFill>
                <a:latin typeface="Times New Roman" panose="02020603050405020304" pitchFamily="18" charset="0"/>
              </a:rPr>
              <a:t>(</a:t>
            </a:r>
            <a:r>
              <a:rPr lang="vi-VN" altLang="en-US" sz="2800" b="0">
                <a:solidFill>
                  <a:srgbClr val="333399"/>
                </a:solidFill>
                <a:latin typeface="Times New Roman" panose="02020603050405020304" pitchFamily="18" charset="0"/>
              </a:rPr>
              <a:t>Thực hiện</a:t>
            </a:r>
            <a:r>
              <a:rPr lang="en-US" altLang="en-US" sz="2800" b="0">
                <a:solidFill>
                  <a:srgbClr val="333399"/>
                </a:solidFill>
                <a:latin typeface="Times New Roman" panose="02020603050405020304" pitchFamily="18" charset="0"/>
              </a:rPr>
              <a:t> khẩu hiệu</a:t>
            </a:r>
            <a:r>
              <a:rPr lang="vi-VN" altLang="en-US" sz="2800" b="0">
                <a:solidFill>
                  <a:srgbClr val="333399"/>
                </a:solidFill>
                <a:latin typeface="Times New Roman" panose="02020603050405020304" pitchFamily="18" charset="0"/>
              </a:rPr>
              <a:t> “</a:t>
            </a:r>
            <a:r>
              <a:rPr lang="en-US" altLang="en-US" sz="2800" b="0" i="1">
                <a:solidFill>
                  <a:srgbClr val="333399"/>
                </a:solidFill>
                <a:latin typeface="Times New Roman" panose="02020603050405020304" pitchFamily="18" charset="0"/>
              </a:rPr>
              <a:t>Tịch thu ruộng đất của đế quốc và Việt gian chia cho dân cày nghèo, giảm tô, giảm tức, chia lại ruộng công</a:t>
            </a:r>
            <a:r>
              <a:rPr lang="vi-VN" altLang="en-US" sz="2800" b="0" i="1">
                <a:solidFill>
                  <a:srgbClr val="333399"/>
                </a:solidFill>
                <a:latin typeface="Times New Roman" panose="02020603050405020304" pitchFamily="18" charset="0"/>
              </a:rPr>
              <a:t>”.</a:t>
            </a:r>
            <a:r>
              <a:rPr lang="en-US" altLang="en-US" sz="2800" b="0" i="1">
                <a:solidFill>
                  <a:srgbClr val="333399"/>
                </a:solidFill>
                <a:latin typeface="Times New Roman" panose="02020603050405020304" pitchFamily="18" charset="0"/>
              </a:rPr>
              <a:t>)</a:t>
            </a:r>
            <a:endParaRPr lang="en-US" altLang="en-US" sz="2800">
              <a:solidFill>
                <a:srgbClr val="333399"/>
              </a:solidFill>
            </a:endParaRPr>
          </a:p>
        </p:txBody>
      </p:sp>
      <p:sp>
        <p:nvSpPr>
          <p:cNvPr id="23556" name="Text Box 4"/>
          <p:cNvSpPr txBox="1">
            <a:spLocks noChangeArrowheads="1"/>
          </p:cNvSpPr>
          <p:nvPr/>
        </p:nvSpPr>
        <p:spPr bwMode="auto">
          <a:xfrm>
            <a:off x="3505200" y="3603625"/>
            <a:ext cx="5334000" cy="3108325"/>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2800">
                <a:latin typeface="Times New Roman" panose="02020603050405020304" pitchFamily="18" charset="0"/>
              </a:rPr>
              <a:t>Thành lập Việt Nam độc lập đồng </a:t>
            </a:r>
            <a:r>
              <a:rPr lang="en-US" altLang="en-US" sz="2800">
                <a:latin typeface="Times New Roman" panose="02020603050405020304" pitchFamily="18" charset="0"/>
              </a:rPr>
              <a:t>m</a:t>
            </a:r>
            <a:r>
              <a:rPr lang="de-DE" altLang="en-US" sz="2800">
                <a:latin typeface="Times New Roman" panose="02020603050405020304" pitchFamily="18" charset="0"/>
              </a:rPr>
              <a:t>inh (</a:t>
            </a:r>
            <a:r>
              <a:rPr lang="en-US" altLang="en-US" sz="2800">
                <a:latin typeface="Times New Roman" panose="02020603050405020304" pitchFamily="18" charset="0"/>
              </a:rPr>
              <a:t>gọi tắt là </a:t>
            </a:r>
            <a:r>
              <a:rPr lang="de-DE" altLang="en-US" sz="2800">
                <a:latin typeface="Times New Roman" panose="02020603050405020304" pitchFamily="18" charset="0"/>
              </a:rPr>
              <a:t>Việt Minh)</a:t>
            </a:r>
          </a:p>
          <a:p>
            <a:pPr algn="just">
              <a:spcBef>
                <a:spcPct val="0"/>
              </a:spcBef>
              <a:buFontTx/>
              <a:buNone/>
            </a:pPr>
            <a:r>
              <a:rPr lang="en-US" altLang="en-US" sz="2800" b="0" i="1">
                <a:solidFill>
                  <a:srgbClr val="333399"/>
                </a:solidFill>
                <a:latin typeface="Times New Roman" panose="02020603050405020304" pitchFamily="18" charset="0"/>
                <a:cs typeface="Times New Roman" panose="02020603050405020304" pitchFamily="18" charset="0"/>
              </a:rPr>
              <a:t>“L</a:t>
            </a:r>
            <a:r>
              <a:rPr lang="de-DE" altLang="en-US" sz="2800" b="0" i="1">
                <a:solidFill>
                  <a:srgbClr val="333399"/>
                </a:solidFill>
                <a:latin typeface="Times New Roman" panose="02020603050405020304" pitchFamily="18" charset="0"/>
                <a:cs typeface="Times New Roman" panose="02020603050405020304" pitchFamily="18" charset="0"/>
              </a:rPr>
              <a:t>iên hợp hết thảy các giới đồng bào yêu nước không p</a:t>
            </a:r>
            <a:r>
              <a:rPr lang="en-US" altLang="en-US" sz="2800" b="0" i="1">
                <a:solidFill>
                  <a:srgbClr val="333399"/>
                </a:solidFill>
                <a:latin typeface="Times New Roman" panose="02020603050405020304" pitchFamily="18" charset="0"/>
                <a:cs typeface="Times New Roman" panose="02020603050405020304" pitchFamily="18" charset="0"/>
              </a:rPr>
              <a:t>hân biệt già trẻ, gái trai, giàu nghèo, tôn giáo...v...v…</a:t>
            </a:r>
            <a:r>
              <a:rPr lang="de-DE" altLang="en-US" sz="2800" b="0" i="1">
                <a:solidFill>
                  <a:srgbClr val="333399"/>
                </a:solidFill>
                <a:latin typeface="Times New Roman" panose="02020603050405020304" pitchFamily="18" charset="0"/>
                <a:cs typeface="Times New Roman" panose="02020603050405020304" pitchFamily="18" charset="0"/>
              </a:rPr>
              <a:t> cùng đấu tranh giải phóng và sinh tồn</a:t>
            </a:r>
            <a:r>
              <a:rPr lang="en-US" altLang="en-US" sz="2800" b="0" i="1">
                <a:solidFill>
                  <a:srgbClr val="333399"/>
                </a:solidFill>
                <a:latin typeface="Times New Roman" panose="02020603050405020304" pitchFamily="18" charset="0"/>
                <a:cs typeface="Times New Roman" panose="02020603050405020304" pitchFamily="18" charset="0"/>
              </a:rPr>
              <a:t>”</a:t>
            </a:r>
            <a:r>
              <a:rPr lang="vi-VN" altLang="en-US" sz="2800" b="0" i="1">
                <a:solidFill>
                  <a:srgbClr val="333399"/>
                </a:solidFill>
                <a:latin typeface="Times New Roman" panose="02020603050405020304" pitchFamily="18" charset="0"/>
              </a:rPr>
              <a:t> </a:t>
            </a:r>
            <a:endParaRPr lang="en-US" altLang="en-US" sz="2800" b="0" i="1">
              <a:solidFill>
                <a:srgbClr val="333399"/>
              </a:solidFill>
              <a:latin typeface="Times New Roman" panose="02020603050405020304" pitchFamily="18" charset="0"/>
            </a:endParaRPr>
          </a:p>
        </p:txBody>
      </p:sp>
      <p:sp>
        <p:nvSpPr>
          <p:cNvPr id="23557" name="Line 9"/>
          <p:cNvSpPr>
            <a:spLocks noChangeShapeType="1"/>
          </p:cNvSpPr>
          <p:nvPr/>
        </p:nvSpPr>
        <p:spPr bwMode="auto">
          <a:xfrm>
            <a:off x="2362200" y="4038600"/>
            <a:ext cx="1143000" cy="990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8" name="Line 9"/>
          <p:cNvSpPr>
            <a:spLocks noChangeShapeType="1"/>
          </p:cNvSpPr>
          <p:nvPr/>
        </p:nvSpPr>
        <p:spPr bwMode="auto">
          <a:xfrm flipV="1">
            <a:off x="2362200" y="2743200"/>
            <a:ext cx="1143000" cy="1295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Oval 76"/>
          <p:cNvSpPr>
            <a:spLocks noChangeArrowheads="1"/>
          </p:cNvSpPr>
          <p:nvPr/>
        </p:nvSpPr>
        <p:spPr bwMode="auto">
          <a:xfrm>
            <a:off x="0" y="2971800"/>
            <a:ext cx="2362200" cy="2057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Times New Roman" panose="02020603050405020304" pitchFamily="18" charset="0"/>
              </a:rPr>
              <a:t>Chủ trương </a:t>
            </a:r>
          </a:p>
          <a:p>
            <a:pPr algn="ctr">
              <a:spcBef>
                <a:spcPct val="0"/>
              </a:spcBef>
              <a:buFontTx/>
              <a:buNone/>
            </a:pPr>
            <a:r>
              <a:rPr lang="en-US" altLang="en-US" sz="2800">
                <a:latin typeface="Times New Roman" panose="02020603050405020304" pitchFamily="18" charset="0"/>
              </a:rPr>
              <a:t> của hội nghị</a:t>
            </a:r>
          </a:p>
          <a:p>
            <a:pPr algn="ctr">
              <a:spcBef>
                <a:spcPct val="0"/>
              </a:spcBef>
              <a:buFontTx/>
              <a:buNone/>
            </a:pPr>
            <a:r>
              <a:rPr lang="en-US" altLang="en-US" sz="2800">
                <a:latin typeface="Times New Roman" panose="02020603050405020304" pitchFamily="18" charset="0"/>
              </a:rPr>
              <a:t>trung ương 8</a:t>
            </a:r>
            <a:endParaRPr lang="en-US" altLang="en-US" sz="2800" b="0">
              <a:latin typeface="Times New Roman" panose="02020603050405020304" pitchFamily="18" charset="0"/>
            </a:endParaRPr>
          </a:p>
        </p:txBody>
      </p:sp>
      <p:sp>
        <p:nvSpPr>
          <p:cNvPr id="8" name="Rectangle 7"/>
          <p:cNvSpPr>
            <a:spLocks noChangeArrowheads="1"/>
          </p:cNvSpPr>
          <p:nvPr/>
        </p:nvSpPr>
        <p:spPr bwMode="auto">
          <a:xfrm>
            <a:off x="249238" y="436563"/>
            <a:ext cx="3048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rPr>
              <a:t>Hội nghị Trung ương lần thứ 8</a:t>
            </a:r>
            <a:r>
              <a:rPr lang="en-US" altLang="en-US" sz="2800">
                <a:latin typeface="Times New Roman" panose="02020603050405020304" pitchFamily="18" charset="0"/>
              </a:rPr>
              <a:t> </a:t>
            </a:r>
            <a:r>
              <a:rPr lang="en-US" altLang="en-US" sz="2800">
                <a:solidFill>
                  <a:srgbClr val="FF0000"/>
                </a:solidFill>
                <a:latin typeface="Times New Roman" panose="02020603050405020304" pitchFamily="18" charset="0"/>
              </a:rPr>
              <a:t>có chủ trương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fade">
                                      <p:cBhvr>
                                        <p:cTn id="17" dur="500"/>
                                        <p:tgtEl>
                                          <p:spTgt spid="2355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555"/>
                                        </p:tgtEl>
                                        <p:attrNameLst>
                                          <p:attrName>style.visibility</p:attrName>
                                        </p:attrNameLst>
                                      </p:cBhvr>
                                      <p:to>
                                        <p:strVal val="visible"/>
                                      </p:to>
                                    </p:set>
                                    <p:animEffect transition="in" filter="fade">
                                      <p:cBhvr>
                                        <p:cTn id="20" dur="500"/>
                                        <p:tgtEl>
                                          <p:spTgt spid="2355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3557"/>
                                        </p:tgtEl>
                                        <p:attrNameLst>
                                          <p:attrName>style.visibility</p:attrName>
                                        </p:attrNameLst>
                                      </p:cBhvr>
                                      <p:to>
                                        <p:strVal val="visible"/>
                                      </p:to>
                                    </p:set>
                                    <p:animEffect transition="in" filter="fade">
                                      <p:cBhvr>
                                        <p:cTn id="25" dur="500"/>
                                        <p:tgtEl>
                                          <p:spTgt spid="235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556"/>
                                        </p:tgtEl>
                                        <p:attrNameLst>
                                          <p:attrName>style.visibility</p:attrName>
                                        </p:attrNameLst>
                                      </p:cBhvr>
                                      <p:to>
                                        <p:strVal val="visible"/>
                                      </p:to>
                                    </p:set>
                                    <p:animEffect transition="in" filter="fade">
                                      <p:cBhvr>
                                        <p:cTn id="28"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56" grpId="0" animBg="1"/>
      <p:bldP spid="1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0" y="922338"/>
            <a:ext cx="7924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 MẶT TRẬN VIỆT MINH RA ĐỜI (19/5/1941).</a:t>
            </a:r>
          </a:p>
        </p:txBody>
      </p:sp>
      <p:sp>
        <p:nvSpPr>
          <p:cNvPr id="25603" name="Text Box 7"/>
          <p:cNvSpPr txBox="1">
            <a:spLocks noChangeArrowheads="1"/>
          </p:cNvSpPr>
          <p:nvPr/>
        </p:nvSpPr>
        <p:spPr bwMode="auto">
          <a:xfrm>
            <a:off x="0" y="1438275"/>
            <a:ext cx="7239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00"/>
                </a:solidFill>
                <a:latin typeface="Times New Roman" panose="02020603050405020304" pitchFamily="18" charset="0"/>
              </a:rPr>
              <a:t>2. Hội nghị Trung ương 8.</a:t>
            </a:r>
          </a:p>
        </p:txBody>
      </p:sp>
      <p:sp>
        <p:nvSpPr>
          <p:cNvPr id="9" name="TextBox 8"/>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
        <p:nvSpPr>
          <p:cNvPr id="25605" name="TextBox 5"/>
          <p:cNvSpPr txBox="1">
            <a:spLocks noChangeArrowheads="1"/>
          </p:cNvSpPr>
          <p:nvPr/>
        </p:nvSpPr>
        <p:spPr bwMode="auto">
          <a:xfrm>
            <a:off x="150813" y="2039938"/>
            <a:ext cx="8883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b="0">
                <a:latin typeface="Times New Roman" panose="02020603050405020304" pitchFamily="18" charset="0"/>
              </a:rPr>
              <a:t>-Thời gian: </a:t>
            </a:r>
            <a:r>
              <a:rPr lang="vi-VN" altLang="en-US" sz="2800" b="0">
                <a:latin typeface="Times New Roman" panose="02020603050405020304" pitchFamily="18" charset="0"/>
              </a:rPr>
              <a:t>từ ngày 10 đến ngày 19-5-1941</a:t>
            </a:r>
            <a:r>
              <a:rPr lang="en-US" altLang="en-US" sz="2800" b="0">
                <a:latin typeface="Times New Roman" panose="02020603050405020304" pitchFamily="18" charset="0"/>
              </a:rPr>
              <a:t>.</a:t>
            </a:r>
            <a:endParaRPr lang="vi-VN" altLang="en-US" sz="2800" b="0">
              <a:latin typeface="Times New Roman" panose="02020603050405020304" pitchFamily="18" charset="0"/>
            </a:endParaRPr>
          </a:p>
        </p:txBody>
      </p:sp>
      <p:sp>
        <p:nvSpPr>
          <p:cNvPr id="2" name="TextBox 1"/>
          <p:cNvSpPr txBox="1">
            <a:spLocks noChangeArrowheads="1"/>
          </p:cNvSpPr>
          <p:nvPr/>
        </p:nvSpPr>
        <p:spPr bwMode="auto">
          <a:xfrm>
            <a:off x="150813" y="3189288"/>
            <a:ext cx="88836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b="0">
                <a:latin typeface="Times New Roman" panose="02020603050405020304" pitchFamily="18" charset="0"/>
              </a:rPr>
              <a:t>+ Đặt nhiệm vụ giải phóng dân tộc lên trên hết.</a:t>
            </a:r>
          </a:p>
          <a:p>
            <a:pPr>
              <a:spcBef>
                <a:spcPct val="0"/>
              </a:spcBef>
              <a:buFontTx/>
              <a:buNone/>
            </a:pPr>
            <a:r>
              <a:rPr lang="vi-VN" altLang="en-US" sz="2800" b="0">
                <a:latin typeface="Times New Roman" panose="02020603050405020304" pitchFamily="18" charset="0"/>
              </a:rPr>
              <a:t>+ Chủ trương thành lập </a:t>
            </a:r>
            <a:r>
              <a:rPr lang="vi-VN" altLang="en-US" sz="2800" i="1">
                <a:solidFill>
                  <a:srgbClr val="0000FF"/>
                </a:solidFill>
                <a:latin typeface="Times New Roman" panose="02020603050405020304" pitchFamily="18" charset="0"/>
              </a:rPr>
              <a:t>“Việt Nam độc lập đồng minh" </a:t>
            </a:r>
            <a:r>
              <a:rPr lang="vi-VN" altLang="en-US" sz="2800" b="0">
                <a:latin typeface="Times New Roman" panose="02020603050405020304" pitchFamily="18" charset="0"/>
              </a:rPr>
              <a:t>gọi là Việt Minh</a:t>
            </a:r>
            <a:r>
              <a:rPr lang="en-US" altLang="en-US" sz="2800" b="0">
                <a:latin typeface="Times New Roman" panose="02020603050405020304" pitchFamily="18" charset="0"/>
              </a:rPr>
              <a:t> (19/5/1941)</a:t>
            </a:r>
            <a:r>
              <a:rPr lang="vi-VN" altLang="en-US" sz="2800" b="0">
                <a:latin typeface="Times New Roman" panose="02020603050405020304" pitchFamily="18" charset="0"/>
              </a:rPr>
              <a:t>.</a:t>
            </a:r>
          </a:p>
          <a:p>
            <a:pPr>
              <a:spcBef>
                <a:spcPct val="0"/>
              </a:spcBef>
              <a:buFontTx/>
              <a:buNone/>
            </a:pPr>
            <a:endParaRPr lang="en-US" altLang="en-US" sz="2000">
              <a:latin typeface="Times New Roman" panose="02020603050405020304" pitchFamily="18" charset="0"/>
            </a:endParaRPr>
          </a:p>
        </p:txBody>
      </p:sp>
      <p:sp>
        <p:nvSpPr>
          <p:cNvPr id="25607" name="TextBox 2"/>
          <p:cNvSpPr txBox="1">
            <a:spLocks noChangeArrowheads="1"/>
          </p:cNvSpPr>
          <p:nvPr/>
        </p:nvSpPr>
        <p:spPr bwMode="auto">
          <a:xfrm>
            <a:off x="150813" y="2667000"/>
            <a:ext cx="5638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0">
                <a:latin typeface="Times New Roman" panose="02020603050405020304" pitchFamily="18" charset="0"/>
              </a:rPr>
              <a:t>- Nội</a:t>
            </a:r>
            <a:r>
              <a:rPr lang="en-US" altLang="en-US" sz="2000" b="0">
                <a:latin typeface="Times New Roman" panose="02020603050405020304" pitchFamily="18" charset="0"/>
              </a:rPr>
              <a:t> </a:t>
            </a:r>
            <a:r>
              <a:rPr lang="en-US" altLang="en-US" sz="2800" b="0">
                <a:latin typeface="Times New Roman" panose="02020603050405020304" pitchFamily="18" charset="0"/>
              </a:rPr>
              <a:t>dung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0" y="730250"/>
            <a:ext cx="792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 MẶT TRẬN VIỆT MINH RA ĐỜI (19/5/1941).</a:t>
            </a:r>
          </a:p>
        </p:txBody>
      </p:sp>
      <p:sp>
        <p:nvSpPr>
          <p:cNvPr id="24581" name="Text Box 22"/>
          <p:cNvSpPr txBox="1">
            <a:spLocks noChangeArrowheads="1"/>
          </p:cNvSpPr>
          <p:nvPr/>
        </p:nvSpPr>
        <p:spPr bwMode="auto">
          <a:xfrm>
            <a:off x="26988" y="1335088"/>
            <a:ext cx="7418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3. Vai trò và ý nghĩa</a:t>
            </a:r>
            <a:r>
              <a:rPr lang="vi-VN" altLang="en-US" sz="2800">
                <a:latin typeface="Times New Roman" panose="02020603050405020304" pitchFamily="18" charset="0"/>
              </a:rPr>
              <a:t> của Mặt trận Việt Min</a:t>
            </a:r>
            <a:r>
              <a:rPr lang="en-US" altLang="en-US" sz="2800">
                <a:latin typeface="Times New Roman" panose="02020603050405020304" pitchFamily="18" charset="0"/>
              </a:rPr>
              <a:t>h.</a:t>
            </a:r>
            <a:endParaRPr lang="vi-VN" altLang="en-US" sz="2800">
              <a:latin typeface="Times New Roman" panose="02020603050405020304" pitchFamily="18" charset="0"/>
            </a:endParaRPr>
          </a:p>
        </p:txBody>
      </p:sp>
      <p:sp>
        <p:nvSpPr>
          <p:cNvPr id="8" name="TextBox 7"/>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
        <p:nvSpPr>
          <p:cNvPr id="7" name="TextBox 6"/>
          <p:cNvSpPr txBox="1">
            <a:spLocks noChangeArrowheads="1"/>
          </p:cNvSpPr>
          <p:nvPr/>
        </p:nvSpPr>
        <p:spPr bwMode="auto">
          <a:xfrm>
            <a:off x="84138" y="1944688"/>
            <a:ext cx="905986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latin typeface="Times New Roman" panose="02020603050405020304" pitchFamily="18" charset="0"/>
                <a:cs typeface="Times New Roman" panose="02020603050405020304" pitchFamily="18" charset="0"/>
              </a:rPr>
              <a:t>*Vai trò:</a:t>
            </a:r>
            <a:endParaRPr lang="vi-VN" altLang="en-US" sz="2800" b="0">
              <a:latin typeface="Times New Roman" panose="02020603050405020304" pitchFamily="18" charset="0"/>
              <a:cs typeface="Times New Roman" panose="02020603050405020304" pitchFamily="18" charset="0"/>
            </a:endParaRPr>
          </a:p>
          <a:p>
            <a:pPr>
              <a:spcBef>
                <a:spcPct val="0"/>
              </a:spcBef>
              <a:buFontTx/>
              <a:buNone/>
            </a:pPr>
            <a:r>
              <a:rPr lang="vi-VN" altLang="en-US" sz="2800" b="0">
                <a:latin typeface="Times New Roman" panose="02020603050405020304" pitchFamily="18" charset="0"/>
                <a:cs typeface="Times New Roman" panose="02020603050405020304" pitchFamily="18" charset="0"/>
              </a:rPr>
              <a:t>- Xây dựng lực lượng vũ trang:</a:t>
            </a:r>
          </a:p>
          <a:p>
            <a:pPr>
              <a:spcBef>
                <a:spcPct val="0"/>
              </a:spcBef>
              <a:buFontTx/>
              <a:buNone/>
            </a:pPr>
            <a:r>
              <a:rPr lang="vi-VN" altLang="en-US" sz="2800" b="0">
                <a:latin typeface="Times New Roman" panose="02020603050405020304" pitchFamily="18" charset="0"/>
                <a:cs typeface="Times New Roman" panose="02020603050405020304" pitchFamily="18" charset="0"/>
              </a:rPr>
              <a:t>+ 1941: thành đội Cứu Quốc </a:t>
            </a:r>
            <a:r>
              <a:rPr lang="en-US" altLang="en-US" sz="2800" b="0">
                <a:latin typeface="Times New Roman" panose="02020603050405020304" pitchFamily="18" charset="0"/>
                <a:cs typeface="Times New Roman" panose="02020603050405020304" pitchFamily="18" charset="0"/>
              </a:rPr>
              <a:t>quân,</a:t>
            </a:r>
            <a:r>
              <a:rPr lang="vi-VN" altLang="en-US" sz="2800" b="0">
                <a:latin typeface="Times New Roman" panose="02020603050405020304" pitchFamily="18" charset="0"/>
                <a:cs typeface="Times New Roman" panose="02020603050405020304" pitchFamily="18" charset="0"/>
              </a:rPr>
              <a:t> </a:t>
            </a:r>
            <a:r>
              <a:rPr lang="en-US" altLang="en-US" sz="2800" b="0">
                <a:latin typeface="Times New Roman" panose="02020603050405020304" pitchFamily="18" charset="0"/>
                <a:cs typeface="Times New Roman" panose="02020603050405020304" pitchFamily="18" charset="0"/>
              </a:rPr>
              <a:t>p</a:t>
            </a:r>
            <a:r>
              <a:rPr lang="vi-VN" altLang="en-US" sz="2800" b="0">
                <a:latin typeface="Times New Roman" panose="02020603050405020304" pitchFamily="18" charset="0"/>
                <a:cs typeface="Times New Roman" panose="02020603050405020304" pitchFamily="18" charset="0"/>
              </a:rPr>
              <a:t>hát động chiến tranh du kích</a:t>
            </a:r>
            <a:endParaRPr lang="en-US" altLang="en-US" sz="2800" b="0">
              <a:latin typeface="Times New Roman" panose="02020603050405020304" pitchFamily="18" charset="0"/>
              <a:cs typeface="Times New Roman" panose="02020603050405020304" pitchFamily="18" charset="0"/>
            </a:endParaRPr>
          </a:p>
          <a:p>
            <a:pPr>
              <a:spcBef>
                <a:spcPct val="0"/>
              </a:spcBef>
              <a:buFontTx/>
              <a:buNone/>
            </a:pPr>
            <a:r>
              <a:rPr lang="vi-VN" altLang="en-US" sz="2800" b="0">
                <a:latin typeface="Times New Roman" panose="02020603050405020304" pitchFamily="18" charset="0"/>
                <a:cs typeface="Times New Roman" panose="02020603050405020304" pitchFamily="18" charset="0"/>
              </a:rPr>
              <a:t>- 22/</a:t>
            </a:r>
            <a:r>
              <a:rPr lang="en-US" altLang="en-US" sz="2800" b="0">
                <a:latin typeface="Times New Roman" panose="02020603050405020304" pitchFamily="18" charset="0"/>
                <a:cs typeface="Times New Roman" panose="02020603050405020304" pitchFamily="18" charset="0"/>
              </a:rPr>
              <a:t>1</a:t>
            </a:r>
            <a:r>
              <a:rPr lang="vi-VN" altLang="en-US" sz="2800" b="0">
                <a:latin typeface="Times New Roman" panose="02020603050405020304" pitchFamily="18" charset="0"/>
                <a:cs typeface="Times New Roman" panose="02020603050405020304" pitchFamily="18" charset="0"/>
              </a:rPr>
              <a:t>2/1944: thành lập đội Việt Nam tuyên truyền giải phóng quân</a:t>
            </a:r>
          </a:p>
          <a:p>
            <a:pPr>
              <a:spcBef>
                <a:spcPct val="0"/>
              </a:spcBef>
              <a:buFontTx/>
              <a:buNone/>
            </a:pPr>
            <a:endParaRPr lang="vi-VN" altLang="en-US" sz="2800" b="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barn(inVertical)">
                                      <p:cBhvr>
                                        <p:cTn id="7" dur="500"/>
                                        <p:tgtEl>
                                          <p:spTgt spid="24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0" y="6273800"/>
            <a:ext cx="9144000" cy="584200"/>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defRPr/>
            </a:pPr>
            <a:r>
              <a:rPr lang="pt-BR" altLang="en-US" sz="3200" dirty="0">
                <a:solidFill>
                  <a:srgbClr val="FF0000"/>
                </a:solidFill>
              </a:rPr>
              <a:t>Trung đội Cứu quốc quân 1941</a:t>
            </a:r>
            <a:endParaRPr lang="en-US" alt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val 33"/>
          <p:cNvSpPr>
            <a:spLocks noChangeArrowheads="1"/>
          </p:cNvSpPr>
          <p:nvPr/>
        </p:nvSpPr>
        <p:spPr bwMode="auto">
          <a:xfrm>
            <a:off x="0" y="3943350"/>
            <a:ext cx="3505200" cy="2057400"/>
          </a:xfrm>
          <a:prstGeom prst="ellipse">
            <a:avLst/>
          </a:prstGeom>
          <a:solidFill>
            <a:schemeClr val="bg1"/>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00"/>
                </a:solidFill>
                <a:latin typeface="Times New Roman" panose="02020603050405020304" pitchFamily="18" charset="0"/>
              </a:rPr>
              <a:t>Đội Việt Nam</a:t>
            </a:r>
          </a:p>
          <a:p>
            <a:pPr algn="ctr">
              <a:spcBef>
                <a:spcPct val="0"/>
              </a:spcBef>
              <a:buFontTx/>
              <a:buNone/>
            </a:pPr>
            <a:r>
              <a:rPr lang="en-US" altLang="en-US">
                <a:solidFill>
                  <a:srgbClr val="000000"/>
                </a:solidFill>
                <a:latin typeface="Times New Roman" panose="02020603050405020304" pitchFamily="18" charset="0"/>
              </a:rPr>
              <a:t> tuyên truyền </a:t>
            </a:r>
          </a:p>
          <a:p>
            <a:pPr algn="ctr">
              <a:spcBef>
                <a:spcPct val="0"/>
              </a:spcBef>
              <a:buFontTx/>
              <a:buNone/>
            </a:pPr>
            <a:r>
              <a:rPr lang="en-US" altLang="en-US">
                <a:solidFill>
                  <a:srgbClr val="000000"/>
                </a:solidFill>
                <a:latin typeface="Times New Roman" panose="02020603050405020304" pitchFamily="18" charset="0"/>
              </a:rPr>
              <a:t>giải phóng quân </a:t>
            </a:r>
          </a:p>
        </p:txBody>
      </p:sp>
      <p:sp>
        <p:nvSpPr>
          <p:cNvPr id="24" name="Line 9"/>
          <p:cNvSpPr>
            <a:spLocks noChangeShapeType="1"/>
          </p:cNvSpPr>
          <p:nvPr/>
        </p:nvSpPr>
        <p:spPr bwMode="auto">
          <a:xfrm flipV="1">
            <a:off x="1524000" y="1828800"/>
            <a:ext cx="1752600" cy="21145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9"/>
          <p:cNvSpPr>
            <a:spLocks noChangeShapeType="1"/>
          </p:cNvSpPr>
          <p:nvPr/>
        </p:nvSpPr>
        <p:spPr bwMode="auto">
          <a:xfrm flipV="1">
            <a:off x="1524000" y="1600200"/>
            <a:ext cx="4191000" cy="23431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Oval 76"/>
          <p:cNvSpPr>
            <a:spLocks noChangeArrowheads="1"/>
          </p:cNvSpPr>
          <p:nvPr/>
        </p:nvSpPr>
        <p:spPr bwMode="auto">
          <a:xfrm>
            <a:off x="0" y="1828800"/>
            <a:ext cx="2590800" cy="628650"/>
          </a:xfrm>
          <a:prstGeom prst="ellipse">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solidFill>
                  <a:srgbClr val="000000"/>
                </a:solidFill>
                <a:latin typeface="Times New Roman" panose="02020603050405020304" pitchFamily="18" charset="0"/>
              </a:rPr>
              <a:t>Ngày 22/12/1944</a:t>
            </a:r>
          </a:p>
        </p:txBody>
      </p:sp>
      <p:sp>
        <p:nvSpPr>
          <p:cNvPr id="2" name="Line 9"/>
          <p:cNvSpPr>
            <a:spLocks noChangeShapeType="1"/>
          </p:cNvSpPr>
          <p:nvPr/>
        </p:nvSpPr>
        <p:spPr bwMode="auto">
          <a:xfrm flipH="1" flipV="1">
            <a:off x="1371600" y="2457450"/>
            <a:ext cx="152400" cy="14859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Oval 76"/>
          <p:cNvSpPr>
            <a:spLocks noChangeArrowheads="1"/>
          </p:cNvSpPr>
          <p:nvPr/>
        </p:nvSpPr>
        <p:spPr bwMode="auto">
          <a:xfrm>
            <a:off x="1905000" y="857250"/>
            <a:ext cx="3200400" cy="987425"/>
          </a:xfrm>
          <a:prstGeom prst="ellipse">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solidFill>
                  <a:srgbClr val="000000"/>
                </a:solidFill>
                <a:latin typeface="Times New Roman" panose="02020603050405020304" pitchFamily="18" charset="0"/>
              </a:rPr>
              <a:t>Có 34 chiến sĩ </a:t>
            </a:r>
          </a:p>
          <a:p>
            <a:pPr algn="ctr">
              <a:spcBef>
                <a:spcPct val="0"/>
              </a:spcBef>
              <a:buFontTx/>
              <a:buNone/>
            </a:pPr>
            <a:r>
              <a:rPr lang="en-US" altLang="en-US" sz="2800">
                <a:solidFill>
                  <a:srgbClr val="000000"/>
                </a:solidFill>
                <a:latin typeface="Times New Roman" panose="02020603050405020304" pitchFamily="18" charset="0"/>
              </a:rPr>
              <a:t>và 34 khẩu súng</a:t>
            </a:r>
          </a:p>
        </p:txBody>
      </p:sp>
      <p:sp>
        <p:nvSpPr>
          <p:cNvPr id="4" name="Oval 76"/>
          <p:cNvSpPr>
            <a:spLocks noChangeArrowheads="1"/>
          </p:cNvSpPr>
          <p:nvPr/>
        </p:nvSpPr>
        <p:spPr bwMode="auto">
          <a:xfrm>
            <a:off x="5562600" y="857250"/>
            <a:ext cx="3048000" cy="1123950"/>
          </a:xfrm>
          <a:prstGeom prst="ellipse">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solidFill>
                  <a:srgbClr val="000000"/>
                </a:solidFill>
                <a:latin typeface="Times New Roman" panose="02020603050405020304" pitchFamily="18" charset="0"/>
              </a:rPr>
              <a:t>Võ Nguyên Giáp</a:t>
            </a:r>
          </a:p>
          <a:p>
            <a:pPr algn="ctr">
              <a:spcBef>
                <a:spcPct val="0"/>
              </a:spcBef>
              <a:buFontTx/>
              <a:buNone/>
            </a:pPr>
            <a:r>
              <a:rPr lang="en-US" altLang="en-US" sz="2800">
                <a:solidFill>
                  <a:srgbClr val="000000"/>
                </a:solidFill>
                <a:latin typeface="Times New Roman" panose="02020603050405020304" pitchFamily="18" charset="0"/>
              </a:rPr>
              <a:t>làm Đội trưởng </a:t>
            </a:r>
          </a:p>
        </p:txBody>
      </p:sp>
      <p:pic>
        <p:nvPicPr>
          <p:cNvPr id="30729" name="Picture 4" descr="Imag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971800"/>
            <a:ext cx="56388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auto">
          <a:xfrm flipV="1">
            <a:off x="1524000" y="2457450"/>
            <a:ext cx="3124200" cy="14859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Oval 76"/>
          <p:cNvSpPr>
            <a:spLocks noChangeArrowheads="1"/>
          </p:cNvSpPr>
          <p:nvPr/>
        </p:nvSpPr>
        <p:spPr bwMode="auto">
          <a:xfrm>
            <a:off x="4572000" y="2057400"/>
            <a:ext cx="4572000" cy="800100"/>
          </a:xfrm>
          <a:prstGeom prst="ellipse">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solidFill>
                  <a:srgbClr val="000000"/>
                </a:solidFill>
                <a:latin typeface="Times New Roman" panose="02020603050405020304" pitchFamily="18" charset="0"/>
              </a:rPr>
              <a:t>Ở khu rừng Trần Hưng Đạo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childTnLst>
                          </p:cTn>
                        </p:par>
                        <p:par>
                          <p:cTn id="17" fill="hold" nodeType="afterGroup">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nodeType="afterGroup">
                            <p:stCondLst>
                              <p:cond delay="0"/>
                            </p:stCondLst>
                            <p:childTnLst>
                              <p:par>
                                <p:cTn id="26" presetID="3" presetClass="entr" presetSubtype="1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nodeType="afterGroup">
                            <p:stCondLst>
                              <p:cond delay="0"/>
                            </p:stCondLst>
                            <p:childTnLst>
                              <p:par>
                                <p:cTn id="34" presetID="3"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7"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144000" cy="60594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0" y="5778500"/>
            <a:ext cx="9144000" cy="1076325"/>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defRPr/>
            </a:pPr>
            <a:r>
              <a:rPr lang="en-US" altLang="en-US" sz="3200" dirty="0" err="1">
                <a:solidFill>
                  <a:srgbClr val="FF0000"/>
                </a:solidFill>
                <a:cs typeface="Times New Roman" panose="02020603050405020304" pitchFamily="18" charset="0"/>
              </a:rPr>
              <a:t>Lễ</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thành</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lập</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đội</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Việt</a:t>
            </a:r>
            <a:r>
              <a:rPr lang="en-US" altLang="en-US" sz="3200" dirty="0">
                <a:solidFill>
                  <a:srgbClr val="FF0000"/>
                </a:solidFill>
                <a:cs typeface="Times New Roman" panose="02020603050405020304" pitchFamily="18" charset="0"/>
              </a:rPr>
              <a:t> Nam </a:t>
            </a:r>
            <a:r>
              <a:rPr lang="en-US" altLang="en-US" sz="3200" dirty="0" err="1">
                <a:solidFill>
                  <a:srgbClr val="FF0000"/>
                </a:solidFill>
                <a:cs typeface="Times New Roman" panose="02020603050405020304" pitchFamily="18" charset="0"/>
              </a:rPr>
              <a:t>tuyên</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truyền</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giải</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phóng</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quân</a:t>
            </a:r>
            <a:r>
              <a:rPr lang="en-US" altLang="en-US" sz="3200" dirty="0">
                <a:solidFill>
                  <a:srgbClr val="FF0000"/>
                </a:solidFill>
                <a:cs typeface="Times New Roman" panose="02020603050405020304" pitchFamily="18" charset="0"/>
              </a:rPr>
              <a:t> (22/12/1944).</a:t>
            </a:r>
            <a:endParaRPr lang="en-US" alt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barn(inVertical)">
                                      <p:cBhvr>
                                        <p:cTn id="10"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Luoc do khu giai phong Viet 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69850"/>
            <a:ext cx="9132887"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a:spLocks noChangeArrowheads="1"/>
          </p:cNvSpPr>
          <p:nvPr/>
        </p:nvSpPr>
        <p:spPr bwMode="auto">
          <a:xfrm>
            <a:off x="5334000" y="1219200"/>
            <a:ext cx="1677988" cy="792163"/>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b="0">
              <a:latin typeface="Times New Roman" panose="02020603050405020304" pitchFamily="18" charset="0"/>
            </a:endParaRPr>
          </a:p>
        </p:txBody>
      </p:sp>
      <p:sp>
        <p:nvSpPr>
          <p:cNvPr id="24" name="Line 9"/>
          <p:cNvSpPr>
            <a:spLocks noChangeShapeType="1"/>
          </p:cNvSpPr>
          <p:nvPr/>
        </p:nvSpPr>
        <p:spPr bwMode="auto">
          <a:xfrm flipH="1">
            <a:off x="5486400" y="1752600"/>
            <a:ext cx="762000" cy="990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Line 9"/>
          <p:cNvSpPr>
            <a:spLocks noChangeShapeType="1"/>
          </p:cNvSpPr>
          <p:nvPr/>
        </p:nvSpPr>
        <p:spPr bwMode="auto">
          <a:xfrm flipH="1" flipV="1">
            <a:off x="6324600" y="1752600"/>
            <a:ext cx="533400" cy="1219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Line 9"/>
          <p:cNvSpPr>
            <a:spLocks noChangeShapeType="1"/>
          </p:cNvSpPr>
          <p:nvPr/>
        </p:nvSpPr>
        <p:spPr bwMode="auto">
          <a:xfrm>
            <a:off x="5486400" y="2743200"/>
            <a:ext cx="13716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Line 9"/>
          <p:cNvSpPr>
            <a:spLocks noChangeShapeType="1"/>
          </p:cNvSpPr>
          <p:nvPr/>
        </p:nvSpPr>
        <p:spPr bwMode="auto">
          <a:xfrm flipH="1">
            <a:off x="5638800" y="2727325"/>
            <a:ext cx="533400" cy="990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childTnLst>
                          </p:cTn>
                        </p:par>
                        <p:par>
                          <p:cTn id="14" fill="hold" nodeType="afterGroup">
                            <p:stCondLst>
                              <p:cond delay="500"/>
                            </p:stCondLst>
                            <p:childTnLst>
                              <p:par>
                                <p:cTn id="15" presetID="3"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par>
                          <p:cTn id="18" fill="hold" nodeType="afterGroup">
                            <p:stCondLst>
                              <p:cond delay="1000"/>
                            </p:stCondLst>
                            <p:childTnLst>
                              <p:par>
                                <p:cTn id="19" presetID="3" presetClass="entr" presetSubtype="1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2225" y="847725"/>
            <a:ext cx="792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 MẶT TRẬN VIỆT MINH RA ĐỜI (19/5/1941).</a:t>
            </a:r>
          </a:p>
        </p:txBody>
      </p:sp>
      <p:sp>
        <p:nvSpPr>
          <p:cNvPr id="4" name="Text Box 7"/>
          <p:cNvSpPr txBox="1">
            <a:spLocks noChangeArrowheads="1"/>
          </p:cNvSpPr>
          <p:nvPr/>
        </p:nvSpPr>
        <p:spPr bwMode="auto">
          <a:xfrm>
            <a:off x="-22225" y="1271588"/>
            <a:ext cx="7239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00"/>
                </a:solidFill>
                <a:latin typeface="Times New Roman" panose="02020603050405020304" pitchFamily="18" charset="0"/>
              </a:rPr>
              <a:t>1. Hoàn cảnh ra đời mặt trận Việt Minh.</a:t>
            </a:r>
          </a:p>
        </p:txBody>
      </p:sp>
      <p:sp>
        <p:nvSpPr>
          <p:cNvPr id="5" name="TextBox 4"/>
          <p:cNvSpPr txBox="1">
            <a:spLocks noChangeArrowheads="1"/>
          </p:cNvSpPr>
          <p:nvPr/>
        </p:nvSpPr>
        <p:spPr bwMode="auto">
          <a:xfrm>
            <a:off x="26988" y="1692275"/>
            <a:ext cx="17240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i="1">
                <a:latin typeface="Times New Roman" panose="02020603050405020304" pitchFamily="18" charset="0"/>
              </a:rPr>
              <a:t>*Thế giới:</a:t>
            </a:r>
          </a:p>
        </p:txBody>
      </p:sp>
      <p:sp>
        <p:nvSpPr>
          <p:cNvPr id="6" name="TextBox 5"/>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smtClean="0">
                <a:solidFill>
                  <a:srgbClr val="0000FF"/>
                </a:solidFill>
              </a:rPr>
              <a:t>TIẾT 25,26: </a:t>
            </a:r>
            <a:r>
              <a:rPr lang="en-US" sz="2600" dirty="0">
                <a:solidFill>
                  <a:srgbClr val="0000FF"/>
                </a:solidFill>
              </a:rPr>
              <a:t>CAO TRÀO CÁCH MẠNG TIẾN TỚI TỔNG KHỞI NGHĨA THÁNG TÁM 1945.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0" y="730250"/>
            <a:ext cx="792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 MẶT TRẬN VIỆT MINH RA ĐỜI (19/5/1941).</a:t>
            </a:r>
          </a:p>
        </p:txBody>
      </p:sp>
      <p:sp>
        <p:nvSpPr>
          <p:cNvPr id="24581" name="Text Box 22"/>
          <p:cNvSpPr txBox="1">
            <a:spLocks noChangeArrowheads="1"/>
          </p:cNvSpPr>
          <p:nvPr/>
        </p:nvSpPr>
        <p:spPr bwMode="auto">
          <a:xfrm>
            <a:off x="26988" y="1335088"/>
            <a:ext cx="7418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3. Vai trò và ý nghĩa</a:t>
            </a:r>
            <a:r>
              <a:rPr lang="vi-VN" altLang="en-US" sz="2800">
                <a:latin typeface="Times New Roman" panose="02020603050405020304" pitchFamily="18" charset="0"/>
              </a:rPr>
              <a:t> của Mặt trận Việt Min</a:t>
            </a:r>
            <a:r>
              <a:rPr lang="en-US" altLang="en-US" sz="2800">
                <a:latin typeface="Times New Roman" panose="02020603050405020304" pitchFamily="18" charset="0"/>
              </a:rPr>
              <a:t>h.</a:t>
            </a:r>
            <a:endParaRPr lang="vi-VN" altLang="en-US" sz="2800">
              <a:latin typeface="Times New Roman" panose="02020603050405020304" pitchFamily="18" charset="0"/>
            </a:endParaRPr>
          </a:p>
        </p:txBody>
      </p:sp>
      <p:sp>
        <p:nvSpPr>
          <p:cNvPr id="8" name="TextBox 7"/>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
        <p:nvSpPr>
          <p:cNvPr id="7" name="TextBox 6"/>
          <p:cNvSpPr txBox="1">
            <a:spLocks noChangeArrowheads="1"/>
          </p:cNvSpPr>
          <p:nvPr/>
        </p:nvSpPr>
        <p:spPr bwMode="auto">
          <a:xfrm>
            <a:off x="84138" y="1944688"/>
            <a:ext cx="90598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latin typeface="Times New Roman" panose="02020603050405020304" pitchFamily="18" charset="0"/>
                <a:cs typeface="Times New Roman" panose="02020603050405020304" pitchFamily="18" charset="0"/>
              </a:rPr>
              <a:t>*Vai trò:</a:t>
            </a:r>
            <a:endParaRPr lang="vi-VN" altLang="en-US" sz="2800" b="0">
              <a:latin typeface="Times New Roman" panose="02020603050405020304" pitchFamily="18" charset="0"/>
              <a:cs typeface="Times New Roman" panose="02020603050405020304" pitchFamily="18" charset="0"/>
            </a:endParaRPr>
          </a:p>
          <a:p>
            <a:pPr>
              <a:spcBef>
                <a:spcPct val="0"/>
              </a:spcBef>
              <a:buFontTx/>
              <a:buNone/>
            </a:pPr>
            <a:r>
              <a:rPr lang="vi-VN" altLang="en-US" sz="2800" b="0">
                <a:latin typeface="Times New Roman" panose="02020603050405020304" pitchFamily="18" charset="0"/>
                <a:cs typeface="Times New Roman" panose="02020603050405020304" pitchFamily="18" charset="0"/>
              </a:rPr>
              <a:t>- Xây dựng lực lượng vũ trang:</a:t>
            </a:r>
          </a:p>
          <a:p>
            <a:pPr>
              <a:spcBef>
                <a:spcPct val="0"/>
              </a:spcBef>
              <a:buFontTx/>
              <a:buNone/>
            </a:pPr>
            <a:r>
              <a:rPr lang="vi-VN" altLang="en-US" sz="2800" b="0">
                <a:latin typeface="Times New Roman" panose="02020603050405020304" pitchFamily="18" charset="0"/>
                <a:cs typeface="Times New Roman" panose="02020603050405020304" pitchFamily="18" charset="0"/>
              </a:rPr>
              <a:t>- Xây dựng lực lượng chính trị: bao gồm các đoàn thể Cứu quốc</a:t>
            </a:r>
          </a:p>
          <a:p>
            <a:pPr algn="just">
              <a:spcBef>
                <a:spcPct val="0"/>
              </a:spcBef>
              <a:buFontTx/>
              <a:buNone/>
            </a:pPr>
            <a:endParaRPr lang="en-US" altLang="vi-VN" sz="2800" b="0">
              <a:solidFill>
                <a:srgbClr val="000000"/>
              </a:solidFill>
              <a:latin typeface="Times New Roman" panose="02020603050405020304" pitchFamily="18" charset="0"/>
            </a:endParaRPr>
          </a:p>
        </p:txBody>
      </p:sp>
      <p:sp>
        <p:nvSpPr>
          <p:cNvPr id="27655" name="Rectangle 4"/>
          <p:cNvSpPr>
            <a:spLocks noChangeArrowheads="1"/>
          </p:cNvSpPr>
          <p:nvPr/>
        </p:nvSpPr>
        <p:spPr bwMode="auto">
          <a:xfrm>
            <a:off x="84138" y="3668713"/>
            <a:ext cx="3371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0">
                <a:latin typeface="Times New Roman" panose="02020603050405020304" pitchFamily="18" charset="0"/>
              </a:rPr>
              <a:t>- Xây dựng căn cứ địa</a:t>
            </a:r>
          </a:p>
        </p:txBody>
      </p:sp>
      <p:sp>
        <p:nvSpPr>
          <p:cNvPr id="10" name="TextBox 5"/>
          <p:cNvSpPr txBox="1">
            <a:spLocks noChangeArrowheads="1"/>
          </p:cNvSpPr>
          <p:nvPr/>
        </p:nvSpPr>
        <p:spPr bwMode="auto">
          <a:xfrm>
            <a:off x="85725" y="4175125"/>
            <a:ext cx="9070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0">
                <a:latin typeface="Times New Roman" panose="02020603050405020304" pitchFamily="18" charset="0"/>
              </a:rPr>
              <a:t>Từ căn cứ Bắc Sơn, Võ Nhai, mở rộng ra các tỉnh Cao Bằng, Bắc Kạn, Lạng Sơn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barn(inVertical)">
                                      <p:cBhvr>
                                        <p:cTn id="7" dur="500"/>
                                        <p:tgtEl>
                                          <p:spTgt spid="24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655"/>
                                        </p:tgtEl>
                                        <p:attrNameLst>
                                          <p:attrName>style.visibility</p:attrName>
                                        </p:attrNameLst>
                                      </p:cBhvr>
                                      <p:to>
                                        <p:strVal val="visible"/>
                                      </p:to>
                                    </p:set>
                                    <p:animEffect transition="in" filter="fade">
                                      <p:cBhvr>
                                        <p:cTn id="27" dur="500"/>
                                        <p:tgtEl>
                                          <p:spTgt spid="276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7655"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0" y="730250"/>
            <a:ext cx="792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 MẶT TRẬN VIỆT MINH RA ĐỜI (19/5/1941).</a:t>
            </a:r>
          </a:p>
        </p:txBody>
      </p:sp>
      <p:sp>
        <p:nvSpPr>
          <p:cNvPr id="38915" name="Text Box 22"/>
          <p:cNvSpPr txBox="1">
            <a:spLocks noChangeArrowheads="1"/>
          </p:cNvSpPr>
          <p:nvPr/>
        </p:nvSpPr>
        <p:spPr bwMode="auto">
          <a:xfrm>
            <a:off x="26988" y="1249363"/>
            <a:ext cx="7418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3. Vai trò và ý nghĩa</a:t>
            </a:r>
            <a:r>
              <a:rPr lang="vi-VN" altLang="en-US" sz="2800">
                <a:latin typeface="Times New Roman" panose="02020603050405020304" pitchFamily="18" charset="0"/>
              </a:rPr>
              <a:t> của Mặt trận Việt Min</a:t>
            </a:r>
            <a:r>
              <a:rPr lang="en-US" altLang="en-US" sz="2800">
                <a:latin typeface="Times New Roman" panose="02020603050405020304" pitchFamily="18" charset="0"/>
              </a:rPr>
              <a:t>h.</a:t>
            </a:r>
            <a:endParaRPr lang="vi-VN" altLang="en-US" sz="2800">
              <a:latin typeface="Times New Roman" panose="02020603050405020304" pitchFamily="18" charset="0"/>
            </a:endParaRPr>
          </a:p>
        </p:txBody>
      </p:sp>
      <p:sp>
        <p:nvSpPr>
          <p:cNvPr id="8" name="TextBox 7"/>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
        <p:nvSpPr>
          <p:cNvPr id="7" name="TextBox 6"/>
          <p:cNvSpPr txBox="1">
            <a:spLocks noChangeArrowheads="1"/>
          </p:cNvSpPr>
          <p:nvPr/>
        </p:nvSpPr>
        <p:spPr bwMode="auto">
          <a:xfrm>
            <a:off x="228600" y="1773238"/>
            <a:ext cx="8229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latin typeface="Times New Roman" panose="02020603050405020304" pitchFamily="18" charset="0"/>
                <a:cs typeface="Times New Roman" panose="02020603050405020304" pitchFamily="18" charset="0"/>
              </a:rPr>
              <a:t>*Vai trò:</a:t>
            </a:r>
            <a:endParaRPr lang="vi-VN" altLang="en-US" sz="2800" b="0">
              <a:latin typeface="Times New Roman" panose="02020603050405020304" pitchFamily="18" charset="0"/>
              <a:cs typeface="Times New Roman" panose="02020603050405020304" pitchFamily="18" charset="0"/>
            </a:endParaRPr>
          </a:p>
          <a:p>
            <a:pPr>
              <a:spcBef>
                <a:spcPct val="0"/>
              </a:spcBef>
              <a:buFontTx/>
              <a:buNone/>
            </a:pPr>
            <a:r>
              <a:rPr lang="vi-VN" altLang="en-US" sz="2800">
                <a:latin typeface="Times New Roman" panose="02020603050405020304" pitchFamily="18" charset="0"/>
                <a:cs typeface="Times New Roman" panose="02020603050405020304" pitchFamily="18" charset="0"/>
              </a:rPr>
              <a:t>*Ý nghĩa:</a:t>
            </a:r>
            <a:endParaRPr lang="vi-VN" altLang="en-US" sz="2800" b="0">
              <a:latin typeface="Times New Roman" panose="02020603050405020304" pitchFamily="18" charset="0"/>
              <a:cs typeface="Times New Roman" panose="02020603050405020304" pitchFamily="18" charset="0"/>
            </a:endParaRPr>
          </a:p>
          <a:p>
            <a:pPr>
              <a:spcBef>
                <a:spcPct val="0"/>
              </a:spcBef>
              <a:buFontTx/>
              <a:buNone/>
            </a:pPr>
            <a:r>
              <a:rPr lang="vi-VN" altLang="en-US" sz="2800" b="0">
                <a:latin typeface="Times New Roman" panose="02020603050405020304" pitchFamily="18" charset="0"/>
                <a:cs typeface="Times New Roman" panose="02020603050405020304" pitchFamily="18" charset="0"/>
              </a:rPr>
              <a:t>- Tập hợp các tầng lớp nhân dân vào mặt trận cứu quốc</a:t>
            </a:r>
          </a:p>
          <a:p>
            <a:pPr algn="just">
              <a:spcBef>
                <a:spcPct val="0"/>
              </a:spcBef>
              <a:buFontTx/>
              <a:buNone/>
            </a:pPr>
            <a:endParaRPr lang="en-US" altLang="vi-VN" sz="2800" b="0">
              <a:solidFill>
                <a:srgbClr val="0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huong trinh Viet Minh thang 5-19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015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6"/>
          <p:cNvSpPr txBox="1">
            <a:spLocks noChangeArrowheads="1"/>
          </p:cNvSpPr>
          <p:nvPr/>
        </p:nvSpPr>
        <p:spPr bwMode="auto">
          <a:xfrm>
            <a:off x="2346325" y="5570538"/>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b="0">
              <a:solidFill>
                <a:srgbClr val="000000"/>
              </a:solidFill>
              <a:latin typeface="Times New Roman" panose="02020603050405020304" pitchFamily="18" charset="0"/>
            </a:endParaRPr>
          </a:p>
        </p:txBody>
      </p:sp>
      <p:sp>
        <p:nvSpPr>
          <p:cNvPr id="40964" name="Text Box 4"/>
          <p:cNvSpPr txBox="1">
            <a:spLocks noChangeArrowheads="1"/>
          </p:cNvSpPr>
          <p:nvPr/>
        </p:nvSpPr>
        <p:spPr bwMode="auto">
          <a:xfrm>
            <a:off x="0" y="906463"/>
            <a:ext cx="9144000" cy="461962"/>
          </a:xfrm>
          <a:prstGeom prst="rect">
            <a:avLst/>
          </a:prstGeom>
          <a:solidFill>
            <a:srgbClr val="99CC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C00000"/>
                </a:solidFill>
              </a:rPr>
              <a:t>Báo chí của Mặt trận Việt Minh ra đời</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71438" y="866775"/>
            <a:ext cx="91440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1: Hội nghị Ban chấp hành Trung ương Đảng Cộng sản Đông Dương lần thứ VIII đã xác định mâu thuẫn cơ bản trong lòng xã hội Việt Nam là gì?</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Mâu thuẫn giữa nhân dân ta với thực dân Pháp.</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B. Mâu thuẫn giữa nhân dân ta với phát xít Pháp-Nhật.</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C. Mâu thuẫn giữa nhân dân ta với thực dân Pháp và phong kiến tay sai.</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D. Mâu thuẫn giữa nhân dân ta với phát xít Nhật và phong kiến tay sai.</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2: Mặt trận Việt Minh ra đời vào ngày tháng năm nào?</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19/5/1940.	B. 19/5/1942.	C. 19/5/1941.	D. 19/5/1943.</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3: Hội nghị Ban chấp hành Trung ương Đảng Cộng sản Đông Dương lần thứ VIII quyết định tạm gác khẩu hiệu nào?</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“Đánh đổ địa chủ, chia ruộng đất cho dân cày”.</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B. Thực hiện “Người cày có ruộng”.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C. “Giảm tô, giảm tức chia lại ruộng công”.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D. “Tịch thu ruộng đất của đế quốc và Việt gian chia cho dân cày nghèo”</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4: Đội du kích đầu tiên của cách mạng Việt Nam là gì?</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Đội du kích Bắc Sơn.	B. Đội du kích Đình Bảng.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C. Đội du kích Ba Tơ.	D. Đội du kích Võ Nhai.</a:t>
            </a:r>
            <a:endParaRPr lang="vi-VN" altLang="vi-VN" sz="1600" b="0">
              <a:latin typeface=".VnTime" pitchFamily="34" charset="0"/>
              <a:cs typeface="Times New Roman" panose="02020603050405020304" pitchFamily="18" charset="0"/>
            </a:endParaRPr>
          </a:p>
        </p:txBody>
      </p:sp>
      <p:sp>
        <p:nvSpPr>
          <p:cNvPr id="4" name="Oval 3"/>
          <p:cNvSpPr/>
          <p:nvPr/>
        </p:nvSpPr>
        <p:spPr>
          <a:xfrm>
            <a:off x="3733800" y="2563813"/>
            <a:ext cx="271463" cy="347662"/>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
        <p:nvSpPr>
          <p:cNvPr id="5" name="Oval 4"/>
          <p:cNvSpPr/>
          <p:nvPr/>
        </p:nvSpPr>
        <p:spPr>
          <a:xfrm>
            <a:off x="550863" y="3276600"/>
            <a:ext cx="322262" cy="371475"/>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
        <p:nvSpPr>
          <p:cNvPr id="6" name="Oval 5"/>
          <p:cNvSpPr/>
          <p:nvPr/>
        </p:nvSpPr>
        <p:spPr>
          <a:xfrm>
            <a:off x="496888" y="4495800"/>
            <a:ext cx="376237" cy="344488"/>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
        <p:nvSpPr>
          <p:cNvPr id="7" name="Oval 6"/>
          <p:cNvSpPr/>
          <p:nvPr/>
        </p:nvSpPr>
        <p:spPr>
          <a:xfrm>
            <a:off x="496888" y="1600200"/>
            <a:ext cx="377825" cy="304800"/>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0" y="866775"/>
            <a:ext cx="9144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5: Nơi thí điểm xây dựng các Hội Cứu quốc trong Mặt trận Việt Minh là ở đâu?</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Lạng Sơn	B. Cao Bằng	C. Thái Nguyên	D. Bắc Kạn</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6: Nhà thơ Tố Hữu viết</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“Ba mươi năm bước chân không mỏi</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Mà bây giờ mới tới nơi”</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Đó là hai câu thơ viết về quá trình đi tìm đường cứu nước của Nguyễn Ái Quốc và đến khi Người về Tổ Quốc. Vậy Nguyễn Ái Quốc về nước vào ngày tháng năm nào và ở đâu?</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Ngày 28/2/1941, tại Tân Trào, Tuyên Quang.	</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B. Ngày 28/1/1941, tại Pác Bó, Cao Bằng.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C. Ngày 25/1/1941, tại Pác Bó, Cao Bằng.	</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D. Ngày 28/1/1942, tại Tân Trào, Tuyên Quang.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7: Hội nghị Ban chấp hành Trung ương Đảng Cộng sản Đông Dương lần thứ VIII tổ chức trong khoảng thời gian nào?</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Từ 10-15/5/1941     B. Từ 10-25 /5/1941       C. Từ 10-29/5/1941	D. Từ 10-19/5/1941</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8: Tại Hội nghị Ban chấp hành Trung ương Đảng lần VIII, Hội nghị đã chủ trương thành lập mặt trận nào?</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Mặt trận nhân dân phản đế Đông Dương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B. Mặt trận Liên Việt.</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C. Mặt trận Đồng minh.</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D. Việt Nam độc lập đồng minh (gọi tắt là Việt Minh).</a:t>
            </a:r>
            <a:endParaRPr lang="vi-VN" altLang="vi-VN" sz="1600" b="0">
              <a:latin typeface=".VnTime" pitchFamily="34" charset="0"/>
              <a:cs typeface="Times New Roman" panose="02020603050405020304" pitchFamily="18" charset="0"/>
            </a:endParaRPr>
          </a:p>
        </p:txBody>
      </p:sp>
      <p:sp>
        <p:nvSpPr>
          <p:cNvPr id="3" name="Oval 2"/>
          <p:cNvSpPr/>
          <p:nvPr/>
        </p:nvSpPr>
        <p:spPr>
          <a:xfrm>
            <a:off x="1828800" y="1143000"/>
            <a:ext cx="377825" cy="344488"/>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
        <p:nvSpPr>
          <p:cNvPr id="4" name="Oval 3"/>
          <p:cNvSpPr/>
          <p:nvPr/>
        </p:nvSpPr>
        <p:spPr>
          <a:xfrm>
            <a:off x="420688" y="2819400"/>
            <a:ext cx="377825" cy="344488"/>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
        <p:nvSpPr>
          <p:cNvPr id="5" name="Oval 4"/>
          <p:cNvSpPr/>
          <p:nvPr/>
        </p:nvSpPr>
        <p:spPr>
          <a:xfrm>
            <a:off x="6400800" y="4038600"/>
            <a:ext cx="377825" cy="344488"/>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
        <p:nvSpPr>
          <p:cNvPr id="6" name="Oval 5"/>
          <p:cNvSpPr/>
          <p:nvPr/>
        </p:nvSpPr>
        <p:spPr>
          <a:xfrm>
            <a:off x="420688" y="5476875"/>
            <a:ext cx="377825" cy="344488"/>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36513" y="1219200"/>
            <a:ext cx="910748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7: Hội nghị Ban Chấp hành Trung ương Đảng Cộng sản Đông Dương lần thứ VIII tổ chức tại đâu?</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Bắc Kạn	                            B. Tân Trào (Tuyên Quang)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C. Bắc Sơn (Lạng sơn)	          D. Pác Bó (Cao Bằng)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8: Tỉnh nào được coi là nơi thí điểm cuộc vận động xây dựng các hội cứu quốc trong Mặt trận Việt Minh?</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Bắc Kạn.	B. Cao Bằng	C. Lạng sơn	D. Hà Giang.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9 : Đội Việt Nam tuyên truyền giải phóng quân được thành lập vào ngày tháng năm nào?</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22/12/1945.	B. 22/12/1944.	C. 22/12/1943.	D. 22/12/1942.</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a:latin typeface="Times New Roman" panose="02020603050405020304" pitchFamily="18" charset="0"/>
                <a:cs typeface="Times New Roman" panose="02020603050405020304" pitchFamily="18" charset="0"/>
              </a:rPr>
              <a:t>Câu 10: “Liên hiệp hết thảy với các giới đồng bào yêu nước, không phân biệt giàu nghèo, già trẻ gái trai, không phân biệt tôn giáo và xu hướng chính trị, để cùng nhau mưu cuộc dân tộc giải phóng và sinh tồn”, đó là chủ trương của Đảng Cộng sản Đông Dương khi thành lập</a:t>
            </a:r>
            <a:endParaRPr lang="vi-VN" altLang="vi-VN" sz="160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A. Mặt trận Dân tộc thống nhất Đông Dương.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B. Mặt trận Dân chủ Đông Dương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C. Mặt trận Dân chủ thống nhất Đông Dương.</a:t>
            </a:r>
            <a:endParaRPr lang="vi-VN" altLang="vi-VN" sz="1600" b="0">
              <a:latin typeface=".VnTime" pitchFamily="34" charset="0"/>
              <a:cs typeface="Times New Roman" panose="02020603050405020304" pitchFamily="18" charset="0"/>
            </a:endParaRPr>
          </a:p>
          <a:p>
            <a:pPr algn="just" eaLnBrk="1" hangingPunct="1">
              <a:spcBef>
                <a:spcPct val="0"/>
              </a:spcBef>
              <a:buFontTx/>
              <a:buNone/>
            </a:pPr>
            <a:r>
              <a:rPr lang="vi-VN" altLang="vi-VN" sz="1600" b="0">
                <a:latin typeface="Times New Roman" panose="02020603050405020304" pitchFamily="18" charset="0"/>
                <a:cs typeface="Times New Roman" panose="02020603050405020304" pitchFamily="18" charset="0"/>
              </a:rPr>
              <a:t>D. Các tổ chức quần chúng (Hội cứu quốc) của mặt trận Việt Minh.</a:t>
            </a:r>
            <a:endParaRPr lang="vi-VN" altLang="vi-VN" sz="1600" b="0">
              <a:latin typeface=".VnTime" pitchFamily="34" charset="0"/>
              <a:cs typeface="Times New Roman" panose="02020603050405020304" pitchFamily="18" charset="0"/>
            </a:endParaRPr>
          </a:p>
        </p:txBody>
      </p:sp>
      <p:sp>
        <p:nvSpPr>
          <p:cNvPr id="3" name="Oval 2"/>
          <p:cNvSpPr/>
          <p:nvPr/>
        </p:nvSpPr>
        <p:spPr>
          <a:xfrm>
            <a:off x="3276600" y="1676400"/>
            <a:ext cx="377825" cy="344488"/>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
        <p:nvSpPr>
          <p:cNvPr id="4" name="Oval 3"/>
          <p:cNvSpPr/>
          <p:nvPr/>
        </p:nvSpPr>
        <p:spPr>
          <a:xfrm>
            <a:off x="1828800" y="2667000"/>
            <a:ext cx="377825" cy="344488"/>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
        <p:nvSpPr>
          <p:cNvPr id="5" name="Oval 4"/>
          <p:cNvSpPr/>
          <p:nvPr/>
        </p:nvSpPr>
        <p:spPr>
          <a:xfrm>
            <a:off x="1828800" y="3195638"/>
            <a:ext cx="377825" cy="342900"/>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
        <p:nvSpPr>
          <p:cNvPr id="6" name="Oval 5"/>
          <p:cNvSpPr/>
          <p:nvPr/>
        </p:nvSpPr>
        <p:spPr>
          <a:xfrm>
            <a:off x="425450" y="4906963"/>
            <a:ext cx="377825" cy="344487"/>
          </a:xfrm>
          <a:prstGeom prst="ellipse">
            <a:avLst/>
          </a:prstGeom>
          <a:noFill/>
          <a:ln w="38100" cap="flat" cmpd="sng" algn="ctr">
            <a:solidFill>
              <a:srgbClr val="FF0000"/>
            </a:solidFill>
            <a:prstDash val="solid"/>
          </a:ln>
          <a:effectLst/>
        </p:spPr>
        <p:txBody>
          <a:bodyPr anchor="ctr"/>
          <a:lstStyle/>
          <a:p>
            <a:pPr fontAlgn="auto">
              <a:spcBef>
                <a:spcPts val="0"/>
              </a:spcBef>
              <a:spcAft>
                <a:spcPts val="0"/>
              </a:spcAft>
              <a:defRPr/>
            </a:pPr>
            <a:endParaRPr lang="en-US" b="0" kern="0">
              <a:solidFill>
                <a:srgbClr val="FFFFD9"/>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4288" y="806450"/>
            <a:ext cx="91138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II. </a:t>
            </a:r>
            <a:r>
              <a:rPr lang="en-US" altLang="en-US" sz="2800" u="sng">
                <a:solidFill>
                  <a:srgbClr val="FF0000"/>
                </a:solidFill>
                <a:latin typeface="Times New Roman" panose="02020603050405020304" pitchFamily="18" charset="0"/>
                <a:cs typeface="Times New Roman" panose="02020603050405020304" pitchFamily="18" charset="0"/>
              </a:rPr>
              <a:t>CAO TRÀO KHÁNG NHẬT ,CỨU NƯỚC TIẾN TỚI TỔNG KHỞI NGHĨA THÁNG TÁM NĂM 1945 </a:t>
            </a:r>
          </a:p>
        </p:txBody>
      </p:sp>
      <p:sp>
        <p:nvSpPr>
          <p:cNvPr id="10" name="Text Box 3"/>
          <p:cNvSpPr txBox="1">
            <a:spLocks noChangeArrowheads="1"/>
          </p:cNvSpPr>
          <p:nvPr/>
        </p:nvSpPr>
        <p:spPr bwMode="auto">
          <a:xfrm>
            <a:off x="0" y="1743075"/>
            <a:ext cx="5589588"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cs typeface="Times New Roman" panose="02020603050405020304" pitchFamily="18" charset="0"/>
              </a:rPr>
              <a:t>1. Nhật đảo chính Pháp ( 9/3/1945 ) </a:t>
            </a:r>
          </a:p>
        </p:txBody>
      </p:sp>
      <p:sp>
        <p:nvSpPr>
          <p:cNvPr id="8" name="TextBox 7"/>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730250"/>
            <a:ext cx="9113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II. </a:t>
            </a:r>
            <a:r>
              <a:rPr lang="en-US" altLang="en-US" sz="2800" u="sng">
                <a:solidFill>
                  <a:srgbClr val="FF0000"/>
                </a:solidFill>
                <a:latin typeface="Times New Roman" panose="02020603050405020304" pitchFamily="18" charset="0"/>
                <a:cs typeface="Times New Roman" panose="02020603050405020304" pitchFamily="18" charset="0"/>
              </a:rPr>
              <a:t>CAO TRÀO KHÁNG NHẬT ,CỨU NƯỚC TIẾN TỚI TỔNG KHỞI NGHĨA THÁNG TÁM NĂM 1945 </a:t>
            </a:r>
          </a:p>
        </p:txBody>
      </p:sp>
      <p:sp>
        <p:nvSpPr>
          <p:cNvPr id="10" name="Text Box 3"/>
          <p:cNvSpPr txBox="1">
            <a:spLocks noChangeArrowheads="1"/>
          </p:cNvSpPr>
          <p:nvPr/>
        </p:nvSpPr>
        <p:spPr bwMode="auto">
          <a:xfrm>
            <a:off x="42863" y="1576388"/>
            <a:ext cx="55895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cs typeface="Times New Roman" panose="02020603050405020304" pitchFamily="18" charset="0"/>
              </a:rPr>
              <a:t>1. Nhật đảo chính Pháp ( 9/3/1945 ) </a:t>
            </a:r>
          </a:p>
        </p:txBody>
      </p:sp>
      <p:sp>
        <p:nvSpPr>
          <p:cNvPr id="8" name="TextBox 7"/>
          <p:cNvSpPr txBox="1">
            <a:spLocks noChangeArrowheads="1"/>
          </p:cNvSpPr>
          <p:nvPr/>
        </p:nvSpPr>
        <p:spPr bwMode="auto">
          <a:xfrm>
            <a:off x="76200" y="2411413"/>
            <a:ext cx="88392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b="0">
                <a:latin typeface="Times New Roman" panose="02020603050405020304" pitchFamily="18" charset="0"/>
              </a:rPr>
              <a:t>- </a:t>
            </a:r>
            <a:r>
              <a:rPr lang="en-US" altLang="en-US" sz="2800" b="0">
                <a:latin typeface="Times New Roman" panose="02020603050405020304" pitchFamily="18" charset="0"/>
              </a:rPr>
              <a:t>Đ</a:t>
            </a:r>
            <a:r>
              <a:rPr lang="vi-VN" altLang="en-US" sz="2800" b="0">
                <a:latin typeface="Times New Roman" panose="02020603050405020304" pitchFamily="18" charset="0"/>
              </a:rPr>
              <a:t>ầu 1945, chiến tranh thế giới </a:t>
            </a:r>
            <a:r>
              <a:rPr lang="en-US" altLang="en-US" sz="2800" b="0">
                <a:latin typeface="Times New Roman" panose="02020603050405020304" pitchFamily="18" charset="0"/>
              </a:rPr>
              <a:t>sắp </a:t>
            </a:r>
            <a:r>
              <a:rPr lang="vi-VN" altLang="en-US" sz="2800" b="0">
                <a:latin typeface="Times New Roman" panose="02020603050405020304" pitchFamily="18" charset="0"/>
              </a:rPr>
              <a:t>kết thúc. </a:t>
            </a:r>
            <a:r>
              <a:rPr lang="en-US" altLang="en-US" sz="2800" b="0">
                <a:latin typeface="Times New Roman" panose="02020603050405020304" pitchFamily="18" charset="0"/>
              </a:rPr>
              <a:t>Ở </a:t>
            </a:r>
            <a:r>
              <a:rPr lang="vi-VN" altLang="en-US" sz="2800" b="0">
                <a:latin typeface="Times New Roman" panose="02020603050405020304" pitchFamily="18" charset="0"/>
              </a:rPr>
              <a:t>châu Âu, phát xít Đức </a:t>
            </a:r>
            <a:r>
              <a:rPr lang="en-US" altLang="en-US" sz="2800" b="0">
                <a:latin typeface="Times New Roman" panose="02020603050405020304" pitchFamily="18" charset="0"/>
              </a:rPr>
              <a:t>bị thất bại, </a:t>
            </a:r>
            <a:r>
              <a:rPr lang="vi-VN" altLang="en-US" sz="2800" b="0">
                <a:latin typeface="Times New Roman" panose="02020603050405020304" pitchFamily="18" charset="0"/>
              </a:rPr>
              <a:t>nước Pháp được giải phóng.</a:t>
            </a:r>
          </a:p>
          <a:p>
            <a:pPr algn="just">
              <a:spcBef>
                <a:spcPct val="0"/>
              </a:spcBef>
              <a:buFontTx/>
              <a:buNone/>
            </a:pPr>
            <a:r>
              <a:rPr lang="vi-VN" altLang="en-US" sz="2800" b="0">
                <a:latin typeface="Times New Roman" panose="02020603050405020304" pitchFamily="18" charset="0"/>
              </a:rPr>
              <a:t>- Ở </a:t>
            </a:r>
            <a:r>
              <a:rPr lang="en-US" altLang="en-US" sz="2800" b="0">
                <a:latin typeface="Times New Roman" panose="02020603050405020304" pitchFamily="18" charset="0"/>
              </a:rPr>
              <a:t>châu Á </a:t>
            </a:r>
            <a:r>
              <a:rPr lang="vi-VN" altLang="en-US" sz="2800" b="0">
                <a:latin typeface="Times New Roman" panose="02020603050405020304" pitchFamily="18" charset="0"/>
              </a:rPr>
              <a:t>phát xít Nhật khốn đốn vì những đòn tấn công của Anh, Mĩ.</a:t>
            </a:r>
          </a:p>
          <a:p>
            <a:pPr algn="just">
              <a:spcBef>
                <a:spcPct val="0"/>
              </a:spcBef>
              <a:buFontTx/>
              <a:buNone/>
            </a:pPr>
            <a:r>
              <a:rPr lang="vi-VN" altLang="en-US" sz="2800" b="0">
                <a:latin typeface="Times New Roman" panose="02020603050405020304" pitchFamily="18" charset="0"/>
              </a:rPr>
              <a:t>- Ở Đông Dương: Thực dân Pháp ráo riết chuẩn bị chờ quân </a:t>
            </a:r>
            <a:r>
              <a:rPr lang="en-US" altLang="en-US" sz="2800" b="0">
                <a:latin typeface="Times New Roman" panose="02020603050405020304" pitchFamily="18" charset="0"/>
              </a:rPr>
              <a:t>Đ</a:t>
            </a:r>
            <a:r>
              <a:rPr lang="vi-VN" altLang="en-US" sz="2800" b="0">
                <a:latin typeface="Times New Roman" panose="02020603050405020304" pitchFamily="18" charset="0"/>
              </a:rPr>
              <a:t>ồng </a:t>
            </a:r>
            <a:r>
              <a:rPr lang="en-US" altLang="en-US" sz="2800" b="0">
                <a:latin typeface="Times New Roman" panose="02020603050405020304" pitchFamily="18" charset="0"/>
              </a:rPr>
              <a:t>M</a:t>
            </a:r>
            <a:r>
              <a:rPr lang="vi-VN" altLang="en-US" sz="2800" b="0">
                <a:latin typeface="Times New Roman" panose="02020603050405020304" pitchFamily="18" charset="0"/>
              </a:rPr>
              <a:t>inh vào</a:t>
            </a:r>
            <a:r>
              <a:rPr lang="en-US" altLang="en-US" sz="2800" b="0">
                <a:latin typeface="Times New Roman" panose="02020603050405020304" pitchFamily="18" charset="0"/>
              </a:rPr>
              <a:t> </a:t>
            </a:r>
            <a:r>
              <a:rPr lang="nl-NL" altLang="en-US" sz="2800" b="0">
                <a:latin typeface="Times New Roman" panose="02020603050405020304" pitchFamily="18" charset="0"/>
                <a:cs typeface="Times New Roman" panose="02020603050405020304" pitchFamily="18" charset="0"/>
              </a:rPr>
              <a:t>=&gt;  Nhật đảo chính Pháp để độc chiếm Đông Dương.</a:t>
            </a:r>
            <a:endParaRPr lang="en-US" altLang="en-US" sz="2800" b="0">
              <a:latin typeface="Times New Roman" panose="02020603050405020304" pitchFamily="18" charset="0"/>
              <a:cs typeface="Times New Roman" panose="02020603050405020304" pitchFamily="18" charset="0"/>
            </a:endParaRPr>
          </a:p>
          <a:p>
            <a:pPr algn="just">
              <a:spcBef>
                <a:spcPct val="0"/>
              </a:spcBef>
              <a:buFontTx/>
              <a:buNone/>
            </a:pPr>
            <a:endParaRPr lang="vi-VN" altLang="en-US" sz="2800" b="0">
              <a:latin typeface="Times New Roman" panose="02020603050405020304" pitchFamily="18" charset="0"/>
            </a:endParaRPr>
          </a:p>
        </p:txBody>
      </p:sp>
      <p:sp>
        <p:nvSpPr>
          <p:cNvPr id="11" name="TextBox 10"/>
          <p:cNvSpPr txBox="1">
            <a:spLocks noChangeArrowheads="1"/>
          </p:cNvSpPr>
          <p:nvPr/>
        </p:nvSpPr>
        <p:spPr bwMode="auto">
          <a:xfrm>
            <a:off x="155575" y="1974850"/>
            <a:ext cx="2120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i="1">
                <a:latin typeface="Times New Roman" panose="02020603050405020304" pitchFamily="18" charset="0"/>
              </a:rPr>
              <a:t>* Hoàn cảnh</a:t>
            </a:r>
          </a:p>
        </p:txBody>
      </p:sp>
      <p:sp>
        <p:nvSpPr>
          <p:cNvPr id="7" name="TextBox 6"/>
          <p:cNvSpPr txBox="1">
            <a:spLocks noChangeArrowheads="1"/>
          </p:cNvSpPr>
          <p:nvPr/>
        </p:nvSpPr>
        <p:spPr bwMode="auto">
          <a:xfrm>
            <a:off x="76200" y="5400675"/>
            <a:ext cx="21097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i="1">
                <a:latin typeface="Times New Roman" panose="02020603050405020304" pitchFamily="18" charset="0"/>
              </a:rPr>
              <a:t>* Diễn biến: </a:t>
            </a:r>
          </a:p>
        </p:txBody>
      </p:sp>
      <p:sp>
        <p:nvSpPr>
          <p:cNvPr id="9" name="TextBox 8"/>
          <p:cNvSpPr txBox="1">
            <a:spLocks noChangeArrowheads="1"/>
          </p:cNvSpPr>
          <p:nvPr/>
        </p:nvSpPr>
        <p:spPr bwMode="auto">
          <a:xfrm>
            <a:off x="155575" y="5838825"/>
            <a:ext cx="8912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b="0">
                <a:latin typeface="Times New Roman" panose="02020603050405020304" pitchFamily="18" charset="0"/>
              </a:rPr>
              <a:t>- </a:t>
            </a:r>
            <a:r>
              <a:rPr lang="vi-VN" altLang="en-US" sz="2800" b="0">
                <a:latin typeface="Times New Roman" panose="02020603050405020304" pitchFamily="18" charset="0"/>
              </a:rPr>
              <a:t>Đêm 9-3-1945</a:t>
            </a:r>
            <a:r>
              <a:rPr lang="en-US" altLang="en-US" sz="2800" b="0">
                <a:latin typeface="Times New Roman" panose="02020603050405020304" pitchFamily="18" charset="0"/>
              </a:rPr>
              <a:t> Nhật nổ súng lật đổ</a:t>
            </a:r>
            <a:r>
              <a:rPr lang="vi-VN" altLang="en-US" sz="2800" b="0">
                <a:latin typeface="Times New Roman" panose="02020603050405020304" pitchFamily="18" charset="0"/>
              </a:rPr>
              <a:t> Pháp </a:t>
            </a:r>
            <a:r>
              <a:rPr lang="en-US" altLang="en-US" sz="2800" b="0">
                <a:latin typeface="Times New Roman" panose="02020603050405020304" pitchFamily="18" charset="0"/>
              </a:rPr>
              <a:t>trên toàn</a:t>
            </a:r>
            <a:r>
              <a:rPr lang="vi-VN" altLang="en-US" sz="2800" b="0">
                <a:latin typeface="Times New Roman" panose="02020603050405020304" pitchFamily="18" charset="0"/>
              </a:rPr>
              <a:t> Đông Dương.</a:t>
            </a:r>
            <a:r>
              <a:rPr lang="en-US" altLang="en-US" sz="2800" b="0">
                <a:latin typeface="Times New Roman" panose="02020603050405020304" pitchFamily="18" charset="0"/>
              </a:rPr>
              <a:t> Pháp chống cự yếu ớt và nhanh chóng đầu hàng</a:t>
            </a:r>
            <a:endParaRPr lang="en-US" altLang="en-US" sz="2800">
              <a:latin typeface="Times New Roman" panose="02020603050405020304" pitchFamily="18" charset="0"/>
            </a:endParaRPr>
          </a:p>
        </p:txBody>
      </p:sp>
      <p:sp>
        <p:nvSpPr>
          <p:cNvPr id="12" name="TextBox 11"/>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KHÁNG NHẬT TIẾN TỚI TỔNG KHỞI NGHĨA THÁNG TÁM 1945.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8" grpId="0"/>
      <p:bldP spid="11"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3175" y="6350000"/>
            <a:ext cx="9144000" cy="523875"/>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defRPr/>
            </a:pPr>
            <a:r>
              <a:rPr lang="pt-BR" altLang="en-US" sz="2800" dirty="0">
                <a:solidFill>
                  <a:srgbClr val="FF0000"/>
                </a:solidFill>
              </a:rPr>
              <a:t>Nhật đảo chính Pháp tại Hà Nội (9/3/1945)</a:t>
            </a:r>
            <a:endParaRPr lang="en-US" altLang="en-US" sz="2800" dirty="0">
              <a:solidFill>
                <a:srgbClr val="FF00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0638"/>
            <a:ext cx="91408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20638"/>
            <a:ext cx="916305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0" y="730250"/>
            <a:ext cx="91138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II. </a:t>
            </a:r>
            <a:r>
              <a:rPr lang="en-US" altLang="en-US" sz="2800" u="sng">
                <a:solidFill>
                  <a:srgbClr val="FF0000"/>
                </a:solidFill>
                <a:latin typeface="Times New Roman" panose="02020603050405020304" pitchFamily="18" charset="0"/>
                <a:cs typeface="Times New Roman" panose="02020603050405020304" pitchFamily="18" charset="0"/>
              </a:rPr>
              <a:t>CAO TRÀO KHÁNG NHẬT ,CỨU NƯỚC TIẾN TỚI TỔNG KHỞI NGHĨA THÁNG TÁM NĂM 1945 </a:t>
            </a:r>
          </a:p>
          <a:p>
            <a:pPr eaLnBrk="1" hangingPunct="1">
              <a:spcBef>
                <a:spcPct val="50000"/>
              </a:spcBef>
              <a:buFontTx/>
              <a:buNone/>
            </a:pPr>
            <a:endParaRPr lang="en-US" altLang="en-US" sz="2800">
              <a:solidFill>
                <a:srgbClr val="FF0000"/>
              </a:solidFill>
              <a:latin typeface="Times New Roman" panose="02020603050405020304" pitchFamily="18" charset="0"/>
            </a:endParaRPr>
          </a:p>
        </p:txBody>
      </p:sp>
      <p:sp>
        <p:nvSpPr>
          <p:cNvPr id="10" name="Text Box 3"/>
          <p:cNvSpPr txBox="1">
            <a:spLocks noChangeArrowheads="1"/>
          </p:cNvSpPr>
          <p:nvPr/>
        </p:nvSpPr>
        <p:spPr bwMode="auto">
          <a:xfrm>
            <a:off x="6350" y="1563688"/>
            <a:ext cx="63515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2. Tiến tới khởi nghĩa tháng Tám 1945. </a:t>
            </a:r>
            <a:endParaRPr lang="en-US" altLang="en-US" sz="2800">
              <a:latin typeface="Times New Roman" panose="02020603050405020304" pitchFamily="18" charset="0"/>
              <a:cs typeface="Times New Roman" panose="02020603050405020304" pitchFamily="18" charset="0"/>
            </a:endParaRPr>
          </a:p>
        </p:txBody>
      </p:sp>
      <p:sp>
        <p:nvSpPr>
          <p:cNvPr id="45061" name="Rectangle 3"/>
          <p:cNvSpPr>
            <a:spLocks noChangeArrowheads="1"/>
          </p:cNvSpPr>
          <p:nvPr/>
        </p:nvSpPr>
        <p:spPr bwMode="auto">
          <a:xfrm>
            <a:off x="-9525" y="1947863"/>
            <a:ext cx="39258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a:latin typeface="Times New Roman" panose="02020603050405020304" pitchFamily="18" charset="0"/>
              </a:rPr>
              <a:t>a. Chủ trương của Đảng </a:t>
            </a:r>
          </a:p>
        </p:txBody>
      </p:sp>
      <p:sp>
        <p:nvSpPr>
          <p:cNvPr id="9" name="Text Box 11"/>
          <p:cNvSpPr txBox="1">
            <a:spLocks noChangeArrowheads="1"/>
          </p:cNvSpPr>
          <p:nvPr/>
        </p:nvSpPr>
        <p:spPr bwMode="auto">
          <a:xfrm>
            <a:off x="61913" y="2387600"/>
            <a:ext cx="8991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latin typeface="Times New Roman" panose="02020603050405020304" pitchFamily="18" charset="0"/>
                <a:cs typeface="Times New Roman" panose="02020603050405020304" pitchFamily="18" charset="0"/>
              </a:rPr>
              <a:t>- Ra chỉ thị : “</a:t>
            </a:r>
            <a:r>
              <a:rPr lang="en-US" altLang="en-US" sz="2400" b="0" i="1">
                <a:latin typeface="Times New Roman" panose="02020603050405020304" pitchFamily="18" charset="0"/>
                <a:cs typeface="Times New Roman" panose="02020603050405020304" pitchFamily="18" charset="0"/>
              </a:rPr>
              <a:t>Nhật Pháp bắn nhau và hành động của chúng ta” </a:t>
            </a:r>
          </a:p>
          <a:p>
            <a:pPr eaLnBrk="1" hangingPunct="1">
              <a:spcBef>
                <a:spcPct val="0"/>
              </a:spcBef>
              <a:buFontTx/>
              <a:buNone/>
            </a:pPr>
            <a:r>
              <a:rPr lang="en-US" altLang="en-US" sz="2400" b="0">
                <a:latin typeface="Times New Roman" panose="02020603050405020304" pitchFamily="18" charset="0"/>
                <a:cs typeface="Times New Roman" panose="02020603050405020304" pitchFamily="18" charset="0"/>
              </a:rPr>
              <a:t>- Xác định kẻ thù chính là phát xít Nhật.  </a:t>
            </a:r>
          </a:p>
          <a:p>
            <a:pPr eaLnBrk="1" hangingPunct="1">
              <a:spcBef>
                <a:spcPct val="0"/>
              </a:spcBef>
              <a:buFontTx/>
              <a:buNone/>
            </a:pPr>
            <a:r>
              <a:rPr lang="en-US" altLang="en-US" sz="2400" b="0">
                <a:latin typeface="Times New Roman" panose="02020603050405020304" pitchFamily="18" charset="0"/>
                <a:cs typeface="Times New Roman" panose="02020603050405020304" pitchFamily="18" charset="0"/>
              </a:rPr>
              <a:t>- Phát động cao trào kháng Nhật tiến tới tổng khởi nghĩa. </a:t>
            </a:r>
          </a:p>
        </p:txBody>
      </p:sp>
      <p:sp>
        <p:nvSpPr>
          <p:cNvPr id="45063" name="Rectangle 11"/>
          <p:cNvSpPr>
            <a:spLocks noChangeArrowheads="1"/>
          </p:cNvSpPr>
          <p:nvPr/>
        </p:nvSpPr>
        <p:spPr bwMode="auto">
          <a:xfrm>
            <a:off x="41275" y="3644900"/>
            <a:ext cx="3687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a:latin typeface="Times New Roman" panose="02020603050405020304" pitchFamily="18" charset="0"/>
              </a:rPr>
              <a:t>b. Cao trào kháng Nhật</a:t>
            </a:r>
          </a:p>
        </p:txBody>
      </p:sp>
      <p:sp>
        <p:nvSpPr>
          <p:cNvPr id="50183" name="TextBox 10"/>
          <p:cNvSpPr txBox="1">
            <a:spLocks noChangeArrowheads="1"/>
          </p:cNvSpPr>
          <p:nvPr/>
        </p:nvSpPr>
        <p:spPr bwMode="auto">
          <a:xfrm>
            <a:off x="26988" y="-52388"/>
            <a:ext cx="9129712" cy="89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600">
                <a:solidFill>
                  <a:srgbClr val="0000FF"/>
                </a:solidFill>
                <a:latin typeface="Times New Roman" panose="02020603050405020304" pitchFamily="18" charset="0"/>
              </a:rPr>
              <a:t>BÀI 22: CAO TRÀO KHÁNG NHẬT TIẾN TỚI TỔNG KHỞI NGHĨA THÁNG TÁM 1945.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5061"/>
                                        </p:tgtEl>
                                        <p:attrNameLst>
                                          <p:attrName>style.visibility</p:attrName>
                                        </p:attrNameLst>
                                      </p:cBhvr>
                                      <p:to>
                                        <p:strVal val="visible"/>
                                      </p:to>
                                    </p:set>
                                    <p:animEffect transition="in" filter="barn(inVertical)">
                                      <p:cBhvr>
                                        <p:cTn id="25" dur="500"/>
                                        <p:tgtEl>
                                          <p:spTgt spid="4506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5063"/>
                                        </p:tgtEl>
                                        <p:attrNameLst>
                                          <p:attrName>style.visibility</p:attrName>
                                        </p:attrNameLst>
                                      </p:cBhvr>
                                      <p:to>
                                        <p:strVal val="visible"/>
                                      </p:to>
                                    </p:set>
                                    <p:animEffect transition="in" filter="fade">
                                      <p:cBhvr>
                                        <p:cTn id="35" dur="1000"/>
                                        <p:tgtEl>
                                          <p:spTgt spid="45063"/>
                                        </p:tgtEl>
                                      </p:cBhvr>
                                    </p:animEffect>
                                    <p:anim calcmode="lin" valueType="num">
                                      <p:cBhvr>
                                        <p:cTn id="36" dur="1000" fill="hold"/>
                                        <p:tgtEl>
                                          <p:spTgt spid="45063"/>
                                        </p:tgtEl>
                                        <p:attrNameLst>
                                          <p:attrName>ppt_x</p:attrName>
                                        </p:attrNameLst>
                                      </p:cBhvr>
                                      <p:tavLst>
                                        <p:tav tm="0">
                                          <p:val>
                                            <p:strVal val="#ppt_x"/>
                                          </p:val>
                                        </p:tav>
                                        <p:tav tm="100000">
                                          <p:val>
                                            <p:strVal val="#ppt_x"/>
                                          </p:val>
                                        </p:tav>
                                      </p:tavLst>
                                    </p:anim>
                                    <p:anim calcmode="lin" valueType="num">
                                      <p:cBhvr>
                                        <p:cTn id="37" dur="1000" fill="hold"/>
                                        <p:tgtEl>
                                          <p:spTgt spid="450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5061" grpId="0"/>
      <p:bldP spid="9" grpId="0"/>
      <p:bldP spid="450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868363"/>
            <a:ext cx="792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 MẶT TRẬN VIỆT MINH RA ĐỜI (19/5/1941).</a:t>
            </a:r>
          </a:p>
        </p:txBody>
      </p:sp>
      <p:sp>
        <p:nvSpPr>
          <p:cNvPr id="4" name="Text Box 7"/>
          <p:cNvSpPr txBox="1">
            <a:spLocks noChangeArrowheads="1"/>
          </p:cNvSpPr>
          <p:nvPr/>
        </p:nvSpPr>
        <p:spPr bwMode="auto">
          <a:xfrm>
            <a:off x="0" y="1311275"/>
            <a:ext cx="7239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00"/>
                </a:solidFill>
                <a:latin typeface="Times New Roman" panose="02020603050405020304" pitchFamily="18" charset="0"/>
              </a:rPr>
              <a:t>1. Hoàn cảnh ra đời mặt trận Việt Minh.</a:t>
            </a:r>
          </a:p>
        </p:txBody>
      </p:sp>
      <p:sp>
        <p:nvSpPr>
          <p:cNvPr id="9221" name="TextBox 1"/>
          <p:cNvSpPr txBox="1">
            <a:spLocks noChangeArrowheads="1"/>
          </p:cNvSpPr>
          <p:nvPr/>
        </p:nvSpPr>
        <p:spPr bwMode="auto">
          <a:xfrm>
            <a:off x="52388" y="2163763"/>
            <a:ext cx="88947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b="0">
                <a:latin typeface="Times New Roman" panose="02020603050405020304" pitchFamily="18" charset="0"/>
              </a:rPr>
              <a:t>- Tháng 6-1941, phát xít Đức mở cuộc tấn công Liên xô.</a:t>
            </a:r>
          </a:p>
          <a:p>
            <a:pPr algn="just">
              <a:spcBef>
                <a:spcPct val="0"/>
              </a:spcBef>
              <a:buFontTx/>
              <a:buNone/>
            </a:pPr>
            <a:r>
              <a:rPr lang="vi-VN" altLang="en-US" sz="2800" b="0">
                <a:latin typeface="Times New Roman" panose="02020603050405020304" pitchFamily="18" charset="0"/>
              </a:rPr>
              <a:t>- </a:t>
            </a:r>
            <a:r>
              <a:rPr lang="en-US" altLang="en-US" sz="2800" b="0">
                <a:latin typeface="Times New Roman" panose="02020603050405020304" pitchFamily="18" charset="0"/>
              </a:rPr>
              <a:t>1/1942, Mặt trận Đồng minh thành lập. </a:t>
            </a:r>
            <a:r>
              <a:rPr lang="vi-VN" altLang="en-US" sz="2800" b="0">
                <a:latin typeface="Times New Roman" panose="02020603050405020304" pitchFamily="18" charset="0"/>
              </a:rPr>
              <a:t>Thế giới hình thành hai trận tuyến</a:t>
            </a:r>
            <a:r>
              <a:rPr lang="en-US" altLang="en-US" sz="2800" b="0">
                <a:latin typeface="Times New Roman" panose="02020603050405020304" pitchFamily="18" charset="0"/>
              </a:rPr>
              <a:t>: lực lượng dân chủ và khối phát xít </a:t>
            </a:r>
            <a:endParaRPr lang="vi-VN" altLang="en-US" sz="2800" b="0">
              <a:latin typeface="Times New Roman" panose="02020603050405020304" pitchFamily="18" charset="0"/>
            </a:endParaRPr>
          </a:p>
        </p:txBody>
      </p:sp>
      <p:sp>
        <p:nvSpPr>
          <p:cNvPr id="9222" name="TextBox 4"/>
          <p:cNvSpPr txBox="1">
            <a:spLocks noChangeArrowheads="1"/>
          </p:cNvSpPr>
          <p:nvPr/>
        </p:nvSpPr>
        <p:spPr bwMode="auto">
          <a:xfrm>
            <a:off x="7938" y="1754188"/>
            <a:ext cx="1724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i="1">
                <a:latin typeface="Times New Roman" panose="02020603050405020304" pitchFamily="18" charset="0"/>
              </a:rPr>
              <a:t>*Thế giới:</a:t>
            </a:r>
          </a:p>
        </p:txBody>
      </p:sp>
      <p:sp>
        <p:nvSpPr>
          <p:cNvPr id="9" name="TextBox 8"/>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222"/>
                                        </p:tgtEl>
                                        <p:attrNameLst>
                                          <p:attrName>style.visibility</p:attrName>
                                        </p:attrNameLst>
                                      </p:cBhvr>
                                      <p:to>
                                        <p:strVal val="visible"/>
                                      </p:to>
                                    </p:set>
                                    <p:animEffect transition="in" filter="barn(inVertical)">
                                      <p:cBhvr>
                                        <p:cTn id="17" dur="500"/>
                                        <p:tgtEl>
                                          <p:spTgt spid="92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221"/>
                                        </p:tgtEl>
                                        <p:attrNameLst>
                                          <p:attrName>style.visibility</p:attrName>
                                        </p:attrNameLst>
                                      </p:cBhvr>
                                      <p:to>
                                        <p:strVal val="visible"/>
                                      </p:to>
                                    </p:set>
                                    <p:animEffect transition="in" filter="circle(in)">
                                      <p:cBhvr>
                                        <p:cTn id="22" dur="2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221" grpId="0"/>
      <p:bldP spid="92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0" y="5903913"/>
            <a:ext cx="9144000" cy="954087"/>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defRPr/>
            </a:pPr>
            <a:r>
              <a:rPr lang="pt-BR" altLang="en-US" sz="2800" dirty="0">
                <a:solidFill>
                  <a:srgbClr val="FF0000"/>
                </a:solidFill>
              </a:rPr>
              <a:t>Các Hội cứu quốc quân được thành lập trong cao trào kháng Nhật</a:t>
            </a:r>
            <a:endParaRPr lang="en-US"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52388" y="839788"/>
            <a:ext cx="91138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latin typeface="Times New Roman" panose="02020603050405020304" pitchFamily="18" charset="0"/>
              </a:rPr>
              <a:t>II. </a:t>
            </a:r>
            <a:r>
              <a:rPr lang="en-US" altLang="en-US" sz="2400" u="sng">
                <a:solidFill>
                  <a:srgbClr val="FF0000"/>
                </a:solidFill>
                <a:latin typeface="Times New Roman" panose="02020603050405020304" pitchFamily="18" charset="0"/>
                <a:cs typeface="Times New Roman" panose="02020603050405020304" pitchFamily="18" charset="0"/>
              </a:rPr>
              <a:t>CAO TRÀO KHÁNG NHẬT ,CỨU NƯỚC TIẾN TỚI TỔNG KHỞI NGHĨA THÁNG TÁM NĂM 1945 </a:t>
            </a:r>
          </a:p>
          <a:p>
            <a:pPr eaLnBrk="1" hangingPunct="1">
              <a:spcBef>
                <a:spcPct val="50000"/>
              </a:spcBef>
              <a:buFontTx/>
              <a:buNone/>
            </a:pPr>
            <a:endParaRPr lang="en-US" altLang="en-US" sz="2800">
              <a:solidFill>
                <a:srgbClr val="FF0000"/>
              </a:solidFill>
              <a:latin typeface="Times New Roman" panose="02020603050405020304" pitchFamily="18" charset="0"/>
            </a:endParaRPr>
          </a:p>
        </p:txBody>
      </p:sp>
      <p:sp>
        <p:nvSpPr>
          <p:cNvPr id="10" name="Text Box 3"/>
          <p:cNvSpPr txBox="1">
            <a:spLocks noChangeArrowheads="1"/>
          </p:cNvSpPr>
          <p:nvPr/>
        </p:nvSpPr>
        <p:spPr bwMode="auto">
          <a:xfrm>
            <a:off x="42863" y="1530350"/>
            <a:ext cx="63515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2. Tiến tới khởi nghĩa tháng Tám 1945. </a:t>
            </a:r>
            <a:endParaRPr lang="en-US" altLang="en-US" sz="2800">
              <a:latin typeface="Times New Roman" panose="02020603050405020304" pitchFamily="18" charset="0"/>
              <a:cs typeface="Times New Roman" panose="02020603050405020304" pitchFamily="18" charset="0"/>
            </a:endParaRPr>
          </a:p>
        </p:txBody>
      </p:sp>
      <p:sp>
        <p:nvSpPr>
          <p:cNvPr id="52229" name="Rectangle 3"/>
          <p:cNvSpPr>
            <a:spLocks noChangeArrowheads="1"/>
          </p:cNvSpPr>
          <p:nvPr/>
        </p:nvSpPr>
        <p:spPr bwMode="auto">
          <a:xfrm>
            <a:off x="52388" y="1946275"/>
            <a:ext cx="38655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a:latin typeface="Times New Roman" panose="02020603050405020304" pitchFamily="18" charset="0"/>
              </a:rPr>
              <a:t>b. Cao trào kháng Nhật. </a:t>
            </a:r>
          </a:p>
        </p:txBody>
      </p:sp>
      <p:sp>
        <p:nvSpPr>
          <p:cNvPr id="7" name="TextBox 6"/>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2229"/>
                                        </p:tgtEl>
                                        <p:attrNameLst>
                                          <p:attrName>style.visibility</p:attrName>
                                        </p:attrNameLst>
                                      </p:cBhvr>
                                      <p:to>
                                        <p:strVal val="visible"/>
                                      </p:to>
                                    </p:set>
                                    <p:anim calcmode="lin" valueType="num">
                                      <p:cBhvr additive="base">
                                        <p:cTn id="30" dur="500" fill="hold"/>
                                        <p:tgtEl>
                                          <p:spTgt spid="52229"/>
                                        </p:tgtEl>
                                        <p:attrNameLst>
                                          <p:attrName>ppt_x</p:attrName>
                                        </p:attrNameLst>
                                      </p:cBhvr>
                                      <p:tavLst>
                                        <p:tav tm="0">
                                          <p:val>
                                            <p:strVal val="#ppt_x"/>
                                          </p:val>
                                        </p:tav>
                                        <p:tav tm="100000">
                                          <p:val>
                                            <p:strVal val="#ppt_x"/>
                                          </p:val>
                                        </p:tav>
                                      </p:tavLst>
                                    </p:anim>
                                    <p:anim calcmode="lin" valueType="num">
                                      <p:cBhvr additive="base">
                                        <p:cTn id="31" dur="5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522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52388" y="839788"/>
            <a:ext cx="91138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latin typeface="Times New Roman" panose="02020603050405020304" pitchFamily="18" charset="0"/>
              </a:rPr>
              <a:t>II. </a:t>
            </a:r>
            <a:r>
              <a:rPr lang="en-US" altLang="en-US" sz="2400" u="sng">
                <a:solidFill>
                  <a:srgbClr val="FF0000"/>
                </a:solidFill>
                <a:latin typeface="Times New Roman" panose="02020603050405020304" pitchFamily="18" charset="0"/>
                <a:cs typeface="Times New Roman" panose="02020603050405020304" pitchFamily="18" charset="0"/>
              </a:rPr>
              <a:t>CAO TRÀO KHÁNG NHẬT ,CỨU NƯỚC TIẾN TỚI TỔNG KHỞI NGHĨA THÁNG TÁM NĂM 1945 </a:t>
            </a:r>
          </a:p>
          <a:p>
            <a:pPr eaLnBrk="1" hangingPunct="1">
              <a:spcBef>
                <a:spcPct val="50000"/>
              </a:spcBef>
              <a:buFontTx/>
              <a:buNone/>
            </a:pPr>
            <a:endParaRPr lang="en-US" altLang="en-US" sz="2800">
              <a:solidFill>
                <a:srgbClr val="FF0000"/>
              </a:solidFill>
              <a:latin typeface="Times New Roman" panose="02020603050405020304" pitchFamily="18" charset="0"/>
            </a:endParaRPr>
          </a:p>
        </p:txBody>
      </p:sp>
      <p:sp>
        <p:nvSpPr>
          <p:cNvPr id="55299" name="Text Box 3"/>
          <p:cNvSpPr txBox="1">
            <a:spLocks noChangeArrowheads="1"/>
          </p:cNvSpPr>
          <p:nvPr/>
        </p:nvSpPr>
        <p:spPr bwMode="auto">
          <a:xfrm>
            <a:off x="42863" y="1530350"/>
            <a:ext cx="63515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2. Tiến tới khởi nghĩa tháng Tám 1945. </a:t>
            </a:r>
            <a:endParaRPr lang="en-US" altLang="en-US" sz="2800">
              <a:latin typeface="Times New Roman" panose="02020603050405020304" pitchFamily="18" charset="0"/>
              <a:cs typeface="Times New Roman" panose="02020603050405020304" pitchFamily="18" charset="0"/>
            </a:endParaRPr>
          </a:p>
        </p:txBody>
      </p:sp>
      <p:sp>
        <p:nvSpPr>
          <p:cNvPr id="55300" name="Rectangle 3"/>
          <p:cNvSpPr>
            <a:spLocks noChangeArrowheads="1"/>
          </p:cNvSpPr>
          <p:nvPr/>
        </p:nvSpPr>
        <p:spPr bwMode="auto">
          <a:xfrm>
            <a:off x="52388" y="1946275"/>
            <a:ext cx="38655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a:latin typeface="Times New Roman" panose="02020603050405020304" pitchFamily="18" charset="0"/>
              </a:rPr>
              <a:t>b. Cao trào kháng Nhật. </a:t>
            </a:r>
          </a:p>
        </p:txBody>
      </p:sp>
      <p:sp>
        <p:nvSpPr>
          <p:cNvPr id="7" name="TextBox 6"/>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
        <p:nvSpPr>
          <p:cNvPr id="55302" name="TextBox 1"/>
          <p:cNvSpPr txBox="1">
            <a:spLocks noChangeArrowheads="1"/>
          </p:cNvSpPr>
          <p:nvPr/>
        </p:nvSpPr>
        <p:spPr bwMode="auto">
          <a:xfrm>
            <a:off x="280988" y="2468563"/>
            <a:ext cx="8177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0">
                <a:latin typeface="Times New Roman" panose="02020603050405020304" pitchFamily="18" charset="0"/>
              </a:rPr>
              <a:t>Lập bảng niên biểu diễn biến cao trào kháng Nhật </a:t>
            </a:r>
          </a:p>
        </p:txBody>
      </p:sp>
      <p:graphicFrame>
        <p:nvGraphicFramePr>
          <p:cNvPr id="4" name="Table 3"/>
          <p:cNvGraphicFramePr>
            <a:graphicFrameLocks noGrp="1"/>
          </p:cNvGraphicFramePr>
          <p:nvPr/>
        </p:nvGraphicFramePr>
        <p:xfrm>
          <a:off x="838200" y="3108325"/>
          <a:ext cx="7135813" cy="3384550"/>
        </p:xfrm>
        <a:graphic>
          <a:graphicData uri="http://schemas.openxmlformats.org/drawingml/2006/table">
            <a:tbl>
              <a:tblPr firstRow="1" bandRow="1">
                <a:tableStyleId>{5C22544A-7EE6-4342-B048-85BDC9FD1C3A}</a:tableStyleId>
              </a:tblPr>
              <a:tblGrid>
                <a:gridCol w="2051546">
                  <a:extLst>
                    <a:ext uri="{9D8B030D-6E8A-4147-A177-3AD203B41FA5}">
                      <a16:colId xmlns:a16="http://schemas.microsoft.com/office/drawing/2014/main" val="20000"/>
                    </a:ext>
                  </a:extLst>
                </a:gridCol>
                <a:gridCol w="5084267">
                  <a:extLst>
                    <a:ext uri="{9D8B030D-6E8A-4147-A177-3AD203B41FA5}">
                      <a16:colId xmlns:a16="http://schemas.microsoft.com/office/drawing/2014/main" val="20001"/>
                    </a:ext>
                  </a:extLst>
                </a:gridCol>
              </a:tblGrid>
              <a:tr h="457372">
                <a:tc>
                  <a:txBody>
                    <a:bodyPr/>
                    <a:lstStyle/>
                    <a:p>
                      <a:pPr algn="ctr"/>
                      <a:r>
                        <a:rPr lang="en-US" sz="2400" dirty="0" err="1" smtClean="0">
                          <a:solidFill>
                            <a:srgbClr val="FF0000"/>
                          </a:solidFill>
                          <a:latin typeface="Times New Roman" pitchFamily="18" charset="0"/>
                          <a:cs typeface="Times New Roman" pitchFamily="18" charset="0"/>
                        </a:rPr>
                        <a:t>Thời</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gian</a:t>
                      </a:r>
                      <a:endParaRPr lang="en-US" sz="2400" dirty="0">
                        <a:solidFill>
                          <a:srgbClr val="FF0000"/>
                        </a:solidFill>
                        <a:latin typeface="Times New Roman" pitchFamily="18" charset="0"/>
                        <a:cs typeface="Times New Roman" pitchFamily="18" charset="0"/>
                      </a:endParaRPr>
                    </a:p>
                  </a:txBody>
                  <a:tcPr marL="91430" marR="91430" marT="45737" marB="45737">
                    <a:solidFill>
                      <a:srgbClr val="FFC000"/>
                    </a:solidFill>
                  </a:tcPr>
                </a:tc>
                <a:tc>
                  <a:txBody>
                    <a:bodyPr/>
                    <a:lstStyle/>
                    <a:p>
                      <a:pPr algn="ctr"/>
                      <a:r>
                        <a:rPr lang="en-US" sz="2400" dirty="0" err="1" smtClean="0">
                          <a:solidFill>
                            <a:srgbClr val="FF0000"/>
                          </a:solidFill>
                          <a:latin typeface="Times New Roman" pitchFamily="18" charset="0"/>
                          <a:cs typeface="Times New Roman" pitchFamily="18" charset="0"/>
                        </a:rPr>
                        <a:t>Sự</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kiện</a:t>
                      </a:r>
                      <a:r>
                        <a:rPr lang="en-US" sz="2400" baseline="0" dirty="0" smtClean="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a:txBody>
                  <a:tcPr marL="91430" marR="91430" marT="45737" marB="45737">
                    <a:solidFill>
                      <a:srgbClr val="FFC000"/>
                    </a:solidFill>
                  </a:tcPr>
                </a:tc>
                <a:extLst>
                  <a:ext uri="{0D108BD9-81ED-4DB2-BD59-A6C34878D82A}">
                    <a16:rowId xmlns:a16="http://schemas.microsoft.com/office/drawing/2014/main" val="10000"/>
                  </a:ext>
                </a:extLst>
              </a:tr>
              <a:tr h="823269">
                <a:tc>
                  <a:txBody>
                    <a:bodyPr/>
                    <a:lstStyle/>
                    <a:p>
                      <a:pPr algn="ctr"/>
                      <a:endParaRPr lang="en-US" sz="2400">
                        <a:solidFill>
                          <a:srgbClr val="FF0000"/>
                        </a:solidFill>
                        <a:latin typeface="Times New Roman" pitchFamily="18" charset="0"/>
                        <a:cs typeface="Times New Roman" pitchFamily="18" charset="0"/>
                      </a:endParaRPr>
                    </a:p>
                  </a:txBody>
                  <a:tcPr marL="91430" marR="91430" marT="45737" marB="45737">
                    <a:solidFill>
                      <a:srgbClr val="FFC000"/>
                    </a:solidFill>
                  </a:tcPr>
                </a:tc>
                <a:tc>
                  <a:txBody>
                    <a:bodyPr/>
                    <a:lstStyle/>
                    <a:p>
                      <a:pPr algn="ctr"/>
                      <a:endParaRPr lang="en-US" sz="2400" dirty="0" smtClean="0">
                        <a:solidFill>
                          <a:srgbClr val="FF0000"/>
                        </a:solidFill>
                        <a:latin typeface="Times New Roman" pitchFamily="18" charset="0"/>
                        <a:cs typeface="Times New Roman" pitchFamily="18" charset="0"/>
                      </a:endParaRPr>
                    </a:p>
                    <a:p>
                      <a:pPr algn="ctr"/>
                      <a:endParaRPr lang="en-US" sz="2400" dirty="0">
                        <a:solidFill>
                          <a:srgbClr val="FF0000"/>
                        </a:solidFill>
                        <a:latin typeface="Times New Roman" pitchFamily="18" charset="0"/>
                        <a:cs typeface="Times New Roman" pitchFamily="18" charset="0"/>
                      </a:endParaRPr>
                    </a:p>
                  </a:txBody>
                  <a:tcPr marL="91430" marR="91430" marT="45737" marB="45737">
                    <a:solidFill>
                      <a:srgbClr val="FFC000"/>
                    </a:solidFill>
                  </a:tcPr>
                </a:tc>
                <a:extLst>
                  <a:ext uri="{0D108BD9-81ED-4DB2-BD59-A6C34878D82A}">
                    <a16:rowId xmlns:a16="http://schemas.microsoft.com/office/drawing/2014/main" val="10001"/>
                  </a:ext>
                </a:extLst>
              </a:tr>
              <a:tr h="823269">
                <a:tc>
                  <a:txBody>
                    <a:bodyPr/>
                    <a:lstStyle/>
                    <a:p>
                      <a:pPr algn="ctr"/>
                      <a:endParaRPr lang="en-US" sz="2400">
                        <a:solidFill>
                          <a:srgbClr val="FF0000"/>
                        </a:solidFill>
                        <a:latin typeface="Times New Roman" pitchFamily="18" charset="0"/>
                        <a:cs typeface="Times New Roman" pitchFamily="18" charset="0"/>
                      </a:endParaRPr>
                    </a:p>
                  </a:txBody>
                  <a:tcPr marL="91430" marR="91430" marT="45737" marB="45737">
                    <a:solidFill>
                      <a:srgbClr val="FFC000"/>
                    </a:solidFill>
                  </a:tcPr>
                </a:tc>
                <a:tc>
                  <a:txBody>
                    <a:bodyPr/>
                    <a:lstStyle/>
                    <a:p>
                      <a:pPr algn="ctr"/>
                      <a:endParaRPr lang="en-US" sz="2400" dirty="0" smtClean="0">
                        <a:solidFill>
                          <a:srgbClr val="FF0000"/>
                        </a:solidFill>
                        <a:latin typeface="Times New Roman" pitchFamily="18" charset="0"/>
                        <a:cs typeface="Times New Roman" pitchFamily="18" charset="0"/>
                      </a:endParaRPr>
                    </a:p>
                    <a:p>
                      <a:pPr algn="ctr"/>
                      <a:endParaRPr lang="en-US" sz="2400" dirty="0">
                        <a:solidFill>
                          <a:srgbClr val="FF0000"/>
                        </a:solidFill>
                        <a:latin typeface="Times New Roman" pitchFamily="18" charset="0"/>
                        <a:cs typeface="Times New Roman" pitchFamily="18" charset="0"/>
                      </a:endParaRPr>
                    </a:p>
                  </a:txBody>
                  <a:tcPr marL="91430" marR="91430" marT="45737" marB="45737">
                    <a:solidFill>
                      <a:srgbClr val="FFC000"/>
                    </a:solidFill>
                  </a:tcPr>
                </a:tc>
                <a:extLst>
                  <a:ext uri="{0D108BD9-81ED-4DB2-BD59-A6C34878D82A}">
                    <a16:rowId xmlns:a16="http://schemas.microsoft.com/office/drawing/2014/main" val="10002"/>
                  </a:ext>
                </a:extLst>
              </a:tr>
              <a:tr h="823269">
                <a:tc>
                  <a:txBody>
                    <a:bodyPr/>
                    <a:lstStyle/>
                    <a:p>
                      <a:pPr algn="ctr"/>
                      <a:endParaRPr lang="en-US" sz="2400">
                        <a:solidFill>
                          <a:srgbClr val="FF0000"/>
                        </a:solidFill>
                        <a:latin typeface="Times New Roman" pitchFamily="18" charset="0"/>
                        <a:cs typeface="Times New Roman" pitchFamily="18" charset="0"/>
                      </a:endParaRPr>
                    </a:p>
                  </a:txBody>
                  <a:tcPr marL="91430" marR="91430" marT="45737" marB="45737">
                    <a:solidFill>
                      <a:srgbClr val="FFC000"/>
                    </a:solidFill>
                  </a:tcPr>
                </a:tc>
                <a:tc>
                  <a:txBody>
                    <a:bodyPr/>
                    <a:lstStyle/>
                    <a:p>
                      <a:pPr algn="ctr"/>
                      <a:endParaRPr lang="en-US" sz="2400" dirty="0" smtClean="0">
                        <a:solidFill>
                          <a:srgbClr val="FF0000"/>
                        </a:solidFill>
                        <a:latin typeface="Times New Roman" pitchFamily="18" charset="0"/>
                        <a:cs typeface="Times New Roman" pitchFamily="18" charset="0"/>
                      </a:endParaRPr>
                    </a:p>
                    <a:p>
                      <a:pPr algn="ctr"/>
                      <a:endParaRPr lang="en-US" sz="2400" dirty="0">
                        <a:solidFill>
                          <a:srgbClr val="FF0000"/>
                        </a:solidFill>
                        <a:latin typeface="Times New Roman" pitchFamily="18" charset="0"/>
                        <a:cs typeface="Times New Roman" pitchFamily="18" charset="0"/>
                      </a:endParaRPr>
                    </a:p>
                  </a:txBody>
                  <a:tcPr marL="91430" marR="91430" marT="45737" marB="45737">
                    <a:solidFill>
                      <a:srgbClr val="FFC000"/>
                    </a:solidFill>
                  </a:tcPr>
                </a:tc>
                <a:extLst>
                  <a:ext uri="{0D108BD9-81ED-4DB2-BD59-A6C34878D82A}">
                    <a16:rowId xmlns:a16="http://schemas.microsoft.com/office/drawing/2014/main" val="10003"/>
                  </a:ext>
                </a:extLst>
              </a:tr>
              <a:tr h="457372">
                <a:tc>
                  <a:txBody>
                    <a:bodyPr/>
                    <a:lstStyle/>
                    <a:p>
                      <a:pPr algn="ctr"/>
                      <a:endParaRPr lang="en-US" sz="2400">
                        <a:solidFill>
                          <a:srgbClr val="FF0000"/>
                        </a:solidFill>
                        <a:latin typeface="Times New Roman" pitchFamily="18" charset="0"/>
                        <a:cs typeface="Times New Roman" pitchFamily="18" charset="0"/>
                      </a:endParaRPr>
                    </a:p>
                  </a:txBody>
                  <a:tcPr marL="91430" marR="91430" marT="45737" marB="45737">
                    <a:solidFill>
                      <a:srgbClr val="FFC000"/>
                    </a:solidFill>
                  </a:tcPr>
                </a:tc>
                <a:tc>
                  <a:txBody>
                    <a:bodyPr/>
                    <a:lstStyle/>
                    <a:p>
                      <a:pPr algn="ctr"/>
                      <a:endParaRPr lang="en-US" sz="2400" dirty="0" smtClean="0">
                        <a:solidFill>
                          <a:srgbClr val="FF0000"/>
                        </a:solidFill>
                        <a:latin typeface="Times New Roman" pitchFamily="18" charset="0"/>
                        <a:cs typeface="Times New Roman" pitchFamily="18" charset="0"/>
                      </a:endParaRPr>
                    </a:p>
                  </a:txBody>
                  <a:tcPr marL="91430" marR="91430" marT="45737" marB="45737">
                    <a:solidFill>
                      <a:srgbClr val="FFC000"/>
                    </a:solidFill>
                  </a:tcPr>
                </a:tc>
                <a:extLst>
                  <a:ext uri="{0D108BD9-81ED-4DB2-BD59-A6C34878D82A}">
                    <a16:rowId xmlns:a16="http://schemas.microsoft.com/office/drawing/2014/main" val="10004"/>
                  </a:ext>
                </a:extLst>
              </a:tr>
            </a:tbl>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533400" y="1524000"/>
          <a:ext cx="8153400" cy="3435350"/>
        </p:xfrm>
        <a:graphic>
          <a:graphicData uri="http://schemas.openxmlformats.org/drawingml/2006/table">
            <a:tbl>
              <a:tblPr firstRow="1" firstCol="1" bandRow="1"/>
              <a:tblGrid>
                <a:gridCol w="20574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490764">
                <a:tc>
                  <a:txBody>
                    <a:bodyPr/>
                    <a:lstStyle/>
                    <a:p>
                      <a:pPr algn="ctr">
                        <a:lnSpc>
                          <a:spcPct val="115000"/>
                        </a:lnSpc>
                        <a:spcAft>
                          <a:spcPts val="1000"/>
                        </a:spcAft>
                      </a:pPr>
                      <a:r>
                        <a:rPr lang="en-US" sz="2800" b="1" dirty="0" err="1">
                          <a:solidFill>
                            <a:srgbClr val="0000FF"/>
                          </a:solidFill>
                          <a:effectLst/>
                          <a:latin typeface="Times New Roman"/>
                          <a:ea typeface="Calibri"/>
                          <a:cs typeface="Times New Roman"/>
                        </a:rPr>
                        <a:t>Thời</a:t>
                      </a:r>
                      <a:r>
                        <a:rPr lang="en-US" sz="2800" b="1" dirty="0">
                          <a:solidFill>
                            <a:srgbClr val="0000FF"/>
                          </a:solidFill>
                          <a:effectLst/>
                          <a:latin typeface="Times New Roman"/>
                          <a:ea typeface="Calibri"/>
                          <a:cs typeface="Times New Roman"/>
                        </a:rPr>
                        <a:t> </a:t>
                      </a:r>
                      <a:r>
                        <a:rPr lang="en-US" sz="2800" b="1" dirty="0" err="1">
                          <a:solidFill>
                            <a:srgbClr val="0000FF"/>
                          </a:solidFill>
                          <a:effectLst/>
                          <a:latin typeface="Times New Roman"/>
                          <a:ea typeface="Calibri"/>
                          <a:cs typeface="Times New Roman"/>
                        </a:rPr>
                        <a:t>gian</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800" b="1">
                          <a:solidFill>
                            <a:srgbClr val="0000FF"/>
                          </a:solidFill>
                          <a:effectLst/>
                          <a:latin typeface="Times New Roman"/>
                          <a:ea typeface="Calibri"/>
                          <a:cs typeface="Times New Roman"/>
                        </a:rPr>
                        <a:t>Sự kiện</a:t>
                      </a:r>
                      <a:endParaRPr lang="en-US" sz="2000">
                        <a:solidFill>
                          <a:srgbClr val="0000FF"/>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1529">
                <a:tc>
                  <a:txBody>
                    <a:bodyPr/>
                    <a:lstStyle/>
                    <a:p>
                      <a:pPr>
                        <a:lnSpc>
                          <a:spcPct val="115000"/>
                        </a:lnSpc>
                        <a:spcAft>
                          <a:spcPts val="1000"/>
                        </a:spcAft>
                      </a:pPr>
                      <a:r>
                        <a:rPr lang="en-US" sz="2800">
                          <a:solidFill>
                            <a:srgbClr val="0000FF"/>
                          </a:solidFill>
                          <a:effectLst/>
                          <a:latin typeface="Times New Roman"/>
                          <a:ea typeface="Calibri"/>
                          <a:cs typeface="Times New Roman"/>
                        </a:rPr>
                        <a:t>Tháng 3 - 1945</a:t>
                      </a:r>
                      <a:endParaRPr lang="en-US" sz="2000">
                        <a:solidFill>
                          <a:srgbClr val="0000FF"/>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1529">
                <a:tc>
                  <a:txBody>
                    <a:bodyPr/>
                    <a:lstStyle/>
                    <a:p>
                      <a:pPr>
                        <a:lnSpc>
                          <a:spcPct val="115000"/>
                        </a:lnSpc>
                        <a:spcAft>
                          <a:spcPts val="1000"/>
                        </a:spcAft>
                      </a:pPr>
                      <a:r>
                        <a:rPr lang="en-US" sz="2800" dirty="0" err="1">
                          <a:solidFill>
                            <a:srgbClr val="0000FF"/>
                          </a:solidFill>
                          <a:effectLst/>
                          <a:latin typeface="Times New Roman"/>
                          <a:ea typeface="Calibri"/>
                          <a:cs typeface="Times New Roman"/>
                        </a:rPr>
                        <a:t>Ngày</a:t>
                      </a:r>
                      <a:r>
                        <a:rPr lang="en-US" sz="2800" dirty="0">
                          <a:solidFill>
                            <a:srgbClr val="0000FF"/>
                          </a:solidFill>
                          <a:effectLst/>
                          <a:latin typeface="Times New Roman"/>
                          <a:ea typeface="Calibri"/>
                          <a:cs typeface="Times New Roman"/>
                        </a:rPr>
                        <a:t> 15 - 4 - 1945</a:t>
                      </a: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1529">
                <a:tc>
                  <a:txBody>
                    <a:bodyPr/>
                    <a:lstStyle/>
                    <a:p>
                      <a:pPr>
                        <a:lnSpc>
                          <a:spcPct val="115000"/>
                        </a:lnSpc>
                        <a:spcAft>
                          <a:spcPts val="1000"/>
                        </a:spcAft>
                      </a:pPr>
                      <a:r>
                        <a:rPr lang="en-US" sz="2800">
                          <a:solidFill>
                            <a:srgbClr val="0000FF"/>
                          </a:solidFill>
                          <a:effectLst/>
                          <a:latin typeface="Times New Roman"/>
                          <a:ea typeface="Calibri"/>
                          <a:cs typeface="Times New Roman"/>
                        </a:rPr>
                        <a:t>Ngày 4 - 6 - 1945</a:t>
                      </a:r>
                      <a:endParaRPr lang="en-US" sz="2000">
                        <a:solidFill>
                          <a:srgbClr val="0000FF"/>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US" sz="2000" dirty="0">
                        <a:solidFill>
                          <a:srgbClr val="0000FF"/>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7363" name="Rectangle 6"/>
          <p:cNvSpPr>
            <a:spLocks noChangeArrowheads="1"/>
          </p:cNvSpPr>
          <p:nvPr/>
        </p:nvSpPr>
        <p:spPr bwMode="auto">
          <a:xfrm>
            <a:off x="434975" y="609600"/>
            <a:ext cx="3900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rPr>
              <a:t>b. Cao trào kháng Nhật </a:t>
            </a:r>
          </a:p>
        </p:txBody>
      </p:sp>
      <p:sp>
        <p:nvSpPr>
          <p:cNvPr id="8" name="TextBox 7"/>
          <p:cNvSpPr txBox="1">
            <a:spLocks noChangeArrowheads="1"/>
          </p:cNvSpPr>
          <p:nvPr/>
        </p:nvSpPr>
        <p:spPr bwMode="auto">
          <a:xfrm>
            <a:off x="2743200" y="1989138"/>
            <a:ext cx="563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0">
                <a:solidFill>
                  <a:srgbClr val="C00000"/>
                </a:solidFill>
                <a:latin typeface="Times New Roman" panose="02020603050405020304" pitchFamily="18" charset="0"/>
              </a:rPr>
              <a:t>Phong trào đấu tranh vũ trang và khởi nghĩa từng phần diễn ra ở nhiều địa phương</a:t>
            </a:r>
          </a:p>
        </p:txBody>
      </p:sp>
      <p:sp>
        <p:nvSpPr>
          <p:cNvPr id="9" name="Rectangle 8"/>
          <p:cNvSpPr>
            <a:spLocks noChangeArrowheads="1"/>
          </p:cNvSpPr>
          <p:nvPr/>
        </p:nvSpPr>
        <p:spPr bwMode="auto">
          <a:xfrm>
            <a:off x="2743200" y="3101975"/>
            <a:ext cx="563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0">
                <a:solidFill>
                  <a:srgbClr val="C00000"/>
                </a:solidFill>
                <a:latin typeface="Times New Roman" panose="02020603050405020304" pitchFamily="18" charset="0"/>
              </a:rPr>
              <a:t>Việt Nam giải phóng quân. Uỷ ban quân sự cách mạng Bắc Kì được hình thành</a:t>
            </a:r>
            <a:endParaRPr lang="en-US" altLang="en-US" sz="2400" b="0">
              <a:solidFill>
                <a:srgbClr val="C00000"/>
              </a:solidFill>
              <a:latin typeface="Times New Roman" panose="02020603050405020304" pitchFamily="18" charset="0"/>
            </a:endParaRPr>
          </a:p>
        </p:txBody>
      </p:sp>
      <p:sp>
        <p:nvSpPr>
          <p:cNvPr id="10" name="Rectangle 9"/>
          <p:cNvSpPr>
            <a:spLocks noChangeArrowheads="1"/>
          </p:cNvSpPr>
          <p:nvPr/>
        </p:nvSpPr>
        <p:spPr bwMode="auto">
          <a:xfrm>
            <a:off x="2819400" y="4267200"/>
            <a:ext cx="4106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b="0">
                <a:solidFill>
                  <a:srgbClr val="C00000"/>
                </a:solidFill>
                <a:latin typeface="Times New Roman" panose="02020603050405020304" pitchFamily="18" charset="0"/>
              </a:rPr>
              <a:t>Khu giải phóng Việt Bắc ra đời.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0" y="6334125"/>
            <a:ext cx="9144000" cy="523875"/>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defRPr/>
            </a:pPr>
            <a:r>
              <a:rPr lang="pt-BR" altLang="en-US" sz="2800" dirty="0">
                <a:solidFill>
                  <a:srgbClr val="FF0000"/>
                </a:solidFill>
              </a:rPr>
              <a:t>Lược đồ khu giải phóng Việt Bắc</a:t>
            </a:r>
            <a:endParaRPr lang="en-US" altLang="en-US" sz="2800" dirty="0">
              <a:solidFill>
                <a:srgbClr val="FF0000"/>
              </a:solidFill>
            </a:endParaRPr>
          </a:p>
        </p:txBody>
      </p:sp>
      <p:sp>
        <p:nvSpPr>
          <p:cNvPr id="7" name="Text Box 6"/>
          <p:cNvSpPr txBox="1">
            <a:spLocks noChangeArrowheads="1"/>
          </p:cNvSpPr>
          <p:nvPr/>
        </p:nvSpPr>
        <p:spPr bwMode="auto">
          <a:xfrm>
            <a:off x="2209800" y="1219200"/>
            <a:ext cx="1524000" cy="400050"/>
          </a:xfrm>
          <a:prstGeom prst="rect">
            <a:avLst/>
          </a:prstGeom>
          <a:solidFill>
            <a:schemeClr val="accent6">
              <a:lumMod val="20000"/>
              <a:lumOff val="80000"/>
            </a:schemeClr>
          </a:solidFill>
          <a:ln>
            <a:noFill/>
          </a:ln>
          <a:effec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spcBef>
                <a:spcPct val="50000"/>
              </a:spcBef>
              <a:defRPr/>
            </a:pPr>
            <a:r>
              <a:rPr lang="en-US" altLang="en-US" dirty="0">
                <a:latin typeface="Arial" panose="020B0604020202020204" pitchFamily="34" charset="0"/>
              </a:rPr>
              <a:t>HÀ GIANG </a:t>
            </a:r>
          </a:p>
        </p:txBody>
      </p:sp>
      <p:sp>
        <p:nvSpPr>
          <p:cNvPr id="9" name="Text Box 9"/>
          <p:cNvSpPr txBox="1">
            <a:spLocks noChangeArrowheads="1"/>
          </p:cNvSpPr>
          <p:nvPr/>
        </p:nvSpPr>
        <p:spPr bwMode="auto">
          <a:xfrm>
            <a:off x="3846513" y="1112838"/>
            <a:ext cx="1639887" cy="400050"/>
          </a:xfrm>
          <a:prstGeom prst="rect">
            <a:avLst/>
          </a:prstGeom>
          <a:solidFill>
            <a:schemeClr val="accent6">
              <a:lumMod val="20000"/>
              <a:lumOff val="80000"/>
            </a:schemeClr>
          </a:solidFill>
          <a:ln>
            <a:noFill/>
          </a:ln>
          <a:effec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spcBef>
                <a:spcPct val="50000"/>
              </a:spcBef>
              <a:defRPr/>
            </a:pPr>
            <a:r>
              <a:rPr lang="en-US" altLang="en-US" dirty="0">
                <a:latin typeface="Arial" panose="020B0604020202020204" pitchFamily="34" charset="0"/>
              </a:rPr>
              <a:t>CAO BẰNG </a:t>
            </a:r>
          </a:p>
        </p:txBody>
      </p:sp>
      <p:sp>
        <p:nvSpPr>
          <p:cNvPr id="10" name="Text Box 10"/>
          <p:cNvSpPr txBox="1">
            <a:spLocks noChangeArrowheads="1"/>
          </p:cNvSpPr>
          <p:nvPr/>
        </p:nvSpPr>
        <p:spPr bwMode="auto">
          <a:xfrm>
            <a:off x="3957638" y="2387600"/>
            <a:ext cx="1417637" cy="400050"/>
          </a:xfrm>
          <a:prstGeom prst="rect">
            <a:avLst/>
          </a:prstGeom>
          <a:solidFill>
            <a:schemeClr val="accent6">
              <a:lumMod val="20000"/>
              <a:lumOff val="80000"/>
            </a:schemeClr>
          </a:solidFill>
          <a:ln>
            <a:noFill/>
          </a:ln>
          <a:effec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spcBef>
                <a:spcPct val="50000"/>
              </a:spcBef>
              <a:defRPr/>
            </a:pPr>
            <a:r>
              <a:rPr lang="en-US" altLang="en-US" dirty="0">
                <a:latin typeface="Arial" panose="020B0604020202020204" pitchFamily="34" charset="0"/>
              </a:rPr>
              <a:t>BẮC CẠN </a:t>
            </a:r>
          </a:p>
        </p:txBody>
      </p:sp>
      <p:sp>
        <p:nvSpPr>
          <p:cNvPr id="11" name="Text Box 11"/>
          <p:cNvSpPr txBox="1">
            <a:spLocks noChangeArrowheads="1"/>
          </p:cNvSpPr>
          <p:nvPr/>
        </p:nvSpPr>
        <p:spPr bwMode="auto">
          <a:xfrm>
            <a:off x="6096000" y="2824163"/>
            <a:ext cx="1976438" cy="400050"/>
          </a:xfrm>
          <a:prstGeom prst="rect">
            <a:avLst/>
          </a:prstGeom>
          <a:solidFill>
            <a:schemeClr val="accent6">
              <a:lumMod val="20000"/>
              <a:lumOff val="80000"/>
            </a:schemeClr>
          </a:solidFill>
          <a:ln>
            <a:noFill/>
          </a:ln>
          <a:effec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spcBef>
                <a:spcPct val="50000"/>
              </a:spcBef>
              <a:defRPr/>
            </a:pPr>
            <a:r>
              <a:rPr lang="en-US" altLang="en-US" dirty="0">
                <a:latin typeface="Arial" panose="020B0604020202020204" pitchFamily="34" charset="0"/>
              </a:rPr>
              <a:t>LẠNG SƠN </a:t>
            </a:r>
          </a:p>
        </p:txBody>
      </p:sp>
      <p:sp>
        <p:nvSpPr>
          <p:cNvPr id="12" name="Text Box 8"/>
          <p:cNvSpPr txBox="1">
            <a:spLocks noChangeArrowheads="1"/>
          </p:cNvSpPr>
          <p:nvPr/>
        </p:nvSpPr>
        <p:spPr bwMode="auto">
          <a:xfrm>
            <a:off x="3560763" y="3265488"/>
            <a:ext cx="2209800" cy="400050"/>
          </a:xfrm>
          <a:prstGeom prst="rect">
            <a:avLst/>
          </a:prstGeom>
          <a:solidFill>
            <a:schemeClr val="accent6">
              <a:lumMod val="20000"/>
              <a:lumOff val="80000"/>
            </a:schemeClr>
          </a:solidFill>
          <a:ln>
            <a:noFill/>
          </a:ln>
          <a:effec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spcBef>
                <a:spcPct val="50000"/>
              </a:spcBef>
              <a:defRPr/>
            </a:pPr>
            <a:r>
              <a:rPr lang="en-US" altLang="en-US" dirty="0">
                <a:latin typeface="Arial" panose="020B0604020202020204" pitchFamily="34" charset="0"/>
              </a:rPr>
              <a:t>THÁI NGUYÊN </a:t>
            </a:r>
          </a:p>
        </p:txBody>
      </p:sp>
      <p:sp>
        <p:nvSpPr>
          <p:cNvPr id="13" name="Text Box 7"/>
          <p:cNvSpPr txBox="1">
            <a:spLocks noChangeArrowheads="1"/>
          </p:cNvSpPr>
          <p:nvPr/>
        </p:nvSpPr>
        <p:spPr bwMode="auto">
          <a:xfrm>
            <a:off x="1712913" y="2720975"/>
            <a:ext cx="2133600" cy="400050"/>
          </a:xfrm>
          <a:prstGeom prst="rect">
            <a:avLst/>
          </a:prstGeom>
          <a:solidFill>
            <a:schemeClr val="accent6">
              <a:lumMod val="20000"/>
              <a:lumOff val="80000"/>
            </a:schemeClr>
          </a:solidFill>
          <a:ln>
            <a:noFill/>
          </a:ln>
          <a:effec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spcBef>
                <a:spcPct val="50000"/>
              </a:spcBef>
              <a:defRPr/>
            </a:pPr>
            <a:r>
              <a:rPr lang="en-US" altLang="en-US" dirty="0">
                <a:latin typeface="Arial" panose="020B0604020202020204" pitchFamily="34" charset="0"/>
              </a:rPr>
              <a:t>TUYÊN QUANG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2000"/>
                                        <p:tgtEl>
                                          <p:spTgt spid="12"/>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3"/>
          <p:cNvSpPr txBox="1">
            <a:spLocks noChangeArrowheads="1"/>
          </p:cNvSpPr>
          <p:nvPr/>
        </p:nvSpPr>
        <p:spPr bwMode="auto">
          <a:xfrm>
            <a:off x="2438400" y="30163"/>
            <a:ext cx="429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a:solidFill>
                  <a:srgbClr val="0000FF"/>
                </a:solidFill>
                <a:latin typeface="Times New Roman" panose="02020603050405020304" pitchFamily="18" charset="0"/>
              </a:rPr>
              <a:t>BÀI TẬP CỦNG CỐ</a:t>
            </a:r>
          </a:p>
        </p:txBody>
      </p:sp>
      <p:sp>
        <p:nvSpPr>
          <p:cNvPr id="59395" name="TextBox 4"/>
          <p:cNvSpPr txBox="1">
            <a:spLocks noChangeArrowheads="1"/>
          </p:cNvSpPr>
          <p:nvPr/>
        </p:nvSpPr>
        <p:spPr bwMode="auto">
          <a:xfrm>
            <a:off x="555625" y="655638"/>
            <a:ext cx="8058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rgbClr val="333399"/>
                </a:solidFill>
                <a:latin typeface="Times New Roman" panose="02020603050405020304" pitchFamily="18" charset="0"/>
              </a:rPr>
              <a:t>C1. Vai trò chính của mặt trận Việt Minh là: </a:t>
            </a:r>
          </a:p>
        </p:txBody>
      </p:sp>
      <p:sp>
        <p:nvSpPr>
          <p:cNvPr id="59396" name="TextBox 5"/>
          <p:cNvSpPr txBox="1">
            <a:spLocks noChangeArrowheads="1"/>
          </p:cNvSpPr>
          <p:nvPr/>
        </p:nvSpPr>
        <p:spPr bwMode="auto">
          <a:xfrm>
            <a:off x="152400" y="1338263"/>
            <a:ext cx="8839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Times New Roman" panose="02020603050405020304" pitchFamily="18" charset="0"/>
              </a:rPr>
              <a:t>A</a:t>
            </a:r>
            <a:r>
              <a:rPr lang="en-US" altLang="en-US" b="0">
                <a:latin typeface="Times New Roman" panose="02020603050405020304" pitchFamily="18" charset="0"/>
              </a:rPr>
              <a:t>. truyền bá chủ nghĩa Mac-Lênin</a:t>
            </a:r>
          </a:p>
          <a:p>
            <a:pPr>
              <a:spcBef>
                <a:spcPct val="0"/>
              </a:spcBef>
              <a:buFontTx/>
              <a:buNone/>
            </a:pPr>
            <a:r>
              <a:rPr lang="en-US" altLang="en-US">
                <a:latin typeface="Times New Roman" panose="02020603050405020304" pitchFamily="18" charset="0"/>
              </a:rPr>
              <a:t>B</a:t>
            </a:r>
            <a:r>
              <a:rPr lang="en-US" altLang="en-US" b="0">
                <a:latin typeface="Times New Roman" panose="02020603050405020304" pitchFamily="18" charset="0"/>
              </a:rPr>
              <a:t>. cổ vũ tinh thần đấu tranh của nhân dân 		</a:t>
            </a:r>
          </a:p>
          <a:p>
            <a:pPr>
              <a:spcBef>
                <a:spcPct val="0"/>
              </a:spcBef>
              <a:buFontTx/>
              <a:buNone/>
            </a:pPr>
            <a:r>
              <a:rPr lang="en-US" altLang="en-US">
                <a:latin typeface="Times New Roman" panose="02020603050405020304" pitchFamily="18" charset="0"/>
              </a:rPr>
              <a:t>C</a:t>
            </a:r>
            <a:r>
              <a:rPr lang="en-US" altLang="en-US" b="0">
                <a:latin typeface="Times New Roman" panose="02020603050405020304" pitchFamily="18" charset="0"/>
              </a:rPr>
              <a:t>. tập hợp các tầng lớp nhân dân cùng đấu tranh giải phóng dân tộc	</a:t>
            </a:r>
          </a:p>
          <a:p>
            <a:pPr>
              <a:spcBef>
                <a:spcPct val="0"/>
              </a:spcBef>
              <a:buFontTx/>
              <a:buNone/>
            </a:pPr>
            <a:r>
              <a:rPr lang="en-US" altLang="en-US">
                <a:latin typeface="Times New Roman" panose="02020603050405020304" pitchFamily="18" charset="0"/>
              </a:rPr>
              <a:t>D</a:t>
            </a:r>
            <a:r>
              <a:rPr lang="en-US" altLang="en-US" b="0">
                <a:latin typeface="Times New Roman" panose="02020603050405020304" pitchFamily="18" charset="0"/>
              </a:rPr>
              <a:t>. tập hợp các tầng lớp nhân dân cùng đấu tranh chống giai cấp địa chủ phong kiến.</a:t>
            </a:r>
          </a:p>
        </p:txBody>
      </p:sp>
      <p:sp>
        <p:nvSpPr>
          <p:cNvPr id="7" name="Oval 6"/>
          <p:cNvSpPr/>
          <p:nvPr/>
        </p:nvSpPr>
        <p:spPr>
          <a:xfrm>
            <a:off x="152400" y="2312988"/>
            <a:ext cx="533400" cy="549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398" name="TextBox 7"/>
          <p:cNvSpPr txBox="1">
            <a:spLocks noChangeArrowheads="1"/>
          </p:cNvSpPr>
          <p:nvPr/>
        </p:nvSpPr>
        <p:spPr bwMode="auto">
          <a:xfrm>
            <a:off x="152400" y="4384675"/>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rgbClr val="333399"/>
                </a:solidFill>
                <a:latin typeface="Times New Roman" panose="02020603050405020304" pitchFamily="18" charset="0"/>
              </a:rPr>
              <a:t>C2. </a:t>
            </a:r>
            <a:r>
              <a:rPr lang="vi-VN" altLang="en-US">
                <a:solidFill>
                  <a:srgbClr val="333399"/>
                </a:solidFill>
                <a:latin typeface="Times New Roman" panose="02020603050405020304" pitchFamily="18" charset="0"/>
              </a:rPr>
              <a:t>Nơi thí điểm cho cuộc vận động xây dựng các Hội Cứu quốc trong Mặt trận Việt Minh là</a:t>
            </a:r>
            <a:endParaRPr lang="en-US" altLang="en-US">
              <a:solidFill>
                <a:srgbClr val="333399"/>
              </a:solidFill>
              <a:latin typeface="Times New Roman" panose="02020603050405020304" pitchFamily="18" charset="0"/>
            </a:endParaRPr>
          </a:p>
        </p:txBody>
      </p:sp>
      <p:sp>
        <p:nvSpPr>
          <p:cNvPr id="59399" name="Rectangle 8"/>
          <p:cNvSpPr>
            <a:spLocks noChangeArrowheads="1"/>
          </p:cNvSpPr>
          <p:nvPr/>
        </p:nvSpPr>
        <p:spPr bwMode="auto">
          <a:xfrm>
            <a:off x="685800" y="6078538"/>
            <a:ext cx="304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latin typeface="Times New Roman" panose="02020603050405020304" pitchFamily="18" charset="0"/>
              </a:rPr>
              <a:t>C. </a:t>
            </a:r>
            <a:r>
              <a:rPr lang="vi-VN" altLang="en-US" b="0">
                <a:latin typeface="Times New Roman" panose="02020603050405020304" pitchFamily="18" charset="0"/>
              </a:rPr>
              <a:t>Cao Bằn</a:t>
            </a:r>
            <a:r>
              <a:rPr lang="en-US" altLang="en-US" b="0">
                <a:latin typeface="Times New Roman" panose="02020603050405020304" pitchFamily="18" charset="0"/>
              </a:rPr>
              <a:t>g</a:t>
            </a:r>
            <a:r>
              <a:rPr lang="en-US" altLang="en-US" sz="2000">
                <a:latin typeface="Times New Roman" panose="02020603050405020304" pitchFamily="18" charset="0"/>
              </a:rPr>
              <a:t>	</a:t>
            </a:r>
          </a:p>
        </p:txBody>
      </p:sp>
      <p:sp>
        <p:nvSpPr>
          <p:cNvPr id="59400" name="TextBox 10"/>
          <p:cNvSpPr txBox="1">
            <a:spLocks noChangeArrowheads="1"/>
          </p:cNvSpPr>
          <p:nvPr/>
        </p:nvSpPr>
        <p:spPr bwMode="auto">
          <a:xfrm>
            <a:off x="685800" y="5514975"/>
            <a:ext cx="2324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Times New Roman" panose="02020603050405020304" pitchFamily="18" charset="0"/>
              </a:rPr>
              <a:t>A</a:t>
            </a:r>
            <a:r>
              <a:rPr lang="vi-VN" altLang="en-US">
                <a:latin typeface="Times New Roman" panose="02020603050405020304" pitchFamily="18" charset="0"/>
              </a:rPr>
              <a:t>. </a:t>
            </a:r>
            <a:r>
              <a:rPr lang="vi-VN" altLang="en-US" b="0">
                <a:latin typeface="Times New Roman" panose="02020603050405020304" pitchFamily="18" charset="0"/>
              </a:rPr>
              <a:t>Lạng Sơn</a:t>
            </a:r>
            <a:endParaRPr lang="en-US" altLang="en-US" b="0">
              <a:latin typeface="Times New Roman" panose="02020603050405020304" pitchFamily="18" charset="0"/>
            </a:endParaRPr>
          </a:p>
        </p:txBody>
      </p:sp>
      <p:sp>
        <p:nvSpPr>
          <p:cNvPr id="59401" name="TextBox 11"/>
          <p:cNvSpPr txBox="1">
            <a:spLocks noChangeArrowheads="1"/>
          </p:cNvSpPr>
          <p:nvPr/>
        </p:nvSpPr>
        <p:spPr bwMode="auto">
          <a:xfrm>
            <a:off x="4979988" y="5567363"/>
            <a:ext cx="2249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Times New Roman" panose="02020603050405020304" pitchFamily="18" charset="0"/>
              </a:rPr>
              <a:t>B. </a:t>
            </a:r>
            <a:r>
              <a:rPr lang="vi-VN" altLang="en-US" b="0">
                <a:latin typeface="Times New Roman" panose="02020603050405020304" pitchFamily="18" charset="0"/>
              </a:rPr>
              <a:t>Hà Giang</a:t>
            </a:r>
            <a:endParaRPr lang="en-US" altLang="en-US" b="0">
              <a:latin typeface="Times New Roman" panose="02020603050405020304" pitchFamily="18" charset="0"/>
            </a:endParaRPr>
          </a:p>
        </p:txBody>
      </p:sp>
      <p:sp>
        <p:nvSpPr>
          <p:cNvPr id="59402" name="TextBox 12"/>
          <p:cNvSpPr txBox="1">
            <a:spLocks noChangeArrowheads="1"/>
          </p:cNvSpPr>
          <p:nvPr/>
        </p:nvSpPr>
        <p:spPr bwMode="auto">
          <a:xfrm>
            <a:off x="4999038" y="6078538"/>
            <a:ext cx="2833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latin typeface="Times New Roman" panose="02020603050405020304" pitchFamily="18" charset="0"/>
              </a:rPr>
              <a:t>D</a:t>
            </a:r>
            <a:r>
              <a:rPr lang="vi-VN" altLang="en-US" b="0">
                <a:latin typeface="Times New Roman" panose="02020603050405020304" pitchFamily="18" charset="0"/>
              </a:rPr>
              <a:t>. Thái Nguyên</a:t>
            </a:r>
            <a:endParaRPr lang="en-US" altLang="en-US" b="0">
              <a:latin typeface="Times New Roman" panose="02020603050405020304" pitchFamily="18" charset="0"/>
            </a:endParaRPr>
          </a:p>
        </p:txBody>
      </p:sp>
      <p:sp>
        <p:nvSpPr>
          <p:cNvPr id="14" name="Oval 13"/>
          <p:cNvSpPr/>
          <p:nvPr/>
        </p:nvSpPr>
        <p:spPr>
          <a:xfrm>
            <a:off x="685800" y="6107113"/>
            <a:ext cx="533400" cy="549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3"/>
          <p:cNvSpPr txBox="1">
            <a:spLocks noChangeArrowheads="1"/>
          </p:cNvSpPr>
          <p:nvPr/>
        </p:nvSpPr>
        <p:spPr bwMode="auto">
          <a:xfrm>
            <a:off x="2438400" y="30163"/>
            <a:ext cx="429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a:solidFill>
                  <a:srgbClr val="0000FF"/>
                </a:solidFill>
                <a:latin typeface="Times New Roman" panose="02020603050405020304" pitchFamily="18" charset="0"/>
              </a:rPr>
              <a:t>BÀI TẬP CỦNG CỐ</a:t>
            </a:r>
          </a:p>
        </p:txBody>
      </p:sp>
      <p:sp>
        <p:nvSpPr>
          <p:cNvPr id="60419" name="TextBox 4"/>
          <p:cNvSpPr txBox="1">
            <a:spLocks noChangeArrowheads="1"/>
          </p:cNvSpPr>
          <p:nvPr/>
        </p:nvSpPr>
        <p:spPr bwMode="auto">
          <a:xfrm>
            <a:off x="260350" y="711200"/>
            <a:ext cx="86645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a:solidFill>
                  <a:srgbClr val="333399"/>
                </a:solidFill>
                <a:latin typeface="Times New Roman" panose="02020603050405020304" pitchFamily="18" charset="0"/>
              </a:rPr>
              <a:t>C3. </a:t>
            </a:r>
            <a:r>
              <a:rPr lang="vi-VN" altLang="en-US" sz="2800">
                <a:solidFill>
                  <a:srgbClr val="333399"/>
                </a:solidFill>
                <a:latin typeface="Times New Roman" panose="02020603050405020304" pitchFamily="18" charset="0"/>
              </a:rPr>
              <a:t>Chỉ thị “Nhật –Pháp bắn nhau và hành động của chúng ta” được Đảng đưa ra trong hội nghị nào?</a:t>
            </a:r>
            <a:endParaRPr lang="en-US" altLang="en-US" sz="2800">
              <a:solidFill>
                <a:srgbClr val="333399"/>
              </a:solidFill>
              <a:latin typeface="Times New Roman" panose="02020603050405020304" pitchFamily="18" charset="0"/>
            </a:endParaRPr>
          </a:p>
        </p:txBody>
      </p:sp>
      <p:sp>
        <p:nvSpPr>
          <p:cNvPr id="60420" name="TextBox 5"/>
          <p:cNvSpPr txBox="1">
            <a:spLocks noChangeArrowheads="1"/>
          </p:cNvSpPr>
          <p:nvPr/>
        </p:nvSpPr>
        <p:spPr bwMode="auto">
          <a:xfrm>
            <a:off x="93663" y="1931988"/>
            <a:ext cx="88392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spcAft>
                <a:spcPts val="600"/>
              </a:spcAft>
              <a:buFontTx/>
              <a:buNone/>
            </a:pPr>
            <a:r>
              <a:rPr lang="vi-VN" altLang="en-US" sz="2800">
                <a:latin typeface="Times New Roman" panose="02020603050405020304" pitchFamily="18" charset="0"/>
              </a:rPr>
              <a:t>A</a:t>
            </a:r>
            <a:r>
              <a:rPr lang="vi-VN" altLang="en-US" sz="2800" b="0">
                <a:latin typeface="Times New Roman" panose="02020603050405020304" pitchFamily="18" charset="0"/>
              </a:rPr>
              <a:t>. Hội nghị BCH Trung ương 8 (5/1941), tại Cao Bằng.</a:t>
            </a:r>
          </a:p>
          <a:p>
            <a:pPr>
              <a:spcBef>
                <a:spcPts val="600"/>
              </a:spcBef>
              <a:spcAft>
                <a:spcPts val="600"/>
              </a:spcAft>
              <a:buFontTx/>
              <a:buNone/>
            </a:pPr>
            <a:r>
              <a:rPr lang="vi-VN" altLang="en-US" sz="2800">
                <a:latin typeface="Times New Roman" panose="02020603050405020304" pitchFamily="18" charset="0"/>
              </a:rPr>
              <a:t>B</a:t>
            </a:r>
            <a:r>
              <a:rPr lang="vi-VN" altLang="en-US" sz="2800" b="0">
                <a:latin typeface="Times New Roman" panose="02020603050405020304" pitchFamily="18" charset="0"/>
              </a:rPr>
              <a:t>. Hội nghị mở rộng (3/1945), tại Bắc Ninh.</a:t>
            </a:r>
          </a:p>
          <a:p>
            <a:pPr>
              <a:spcBef>
                <a:spcPts val="600"/>
              </a:spcBef>
              <a:spcAft>
                <a:spcPts val="600"/>
              </a:spcAft>
              <a:buFontTx/>
              <a:buNone/>
            </a:pPr>
            <a:r>
              <a:rPr lang="vi-VN" altLang="en-US" sz="2800">
                <a:latin typeface="Times New Roman" panose="02020603050405020304" pitchFamily="18" charset="0"/>
              </a:rPr>
              <a:t>C</a:t>
            </a:r>
            <a:r>
              <a:rPr lang="vi-VN" altLang="en-US" sz="2800" b="0">
                <a:latin typeface="Times New Roman" panose="02020603050405020304" pitchFamily="18" charset="0"/>
              </a:rPr>
              <a:t>. Hội nghị quân sự Cách mạng Bắc Kỳ (4/1945), tại Bắc Giang.</a:t>
            </a:r>
          </a:p>
          <a:p>
            <a:pPr>
              <a:spcBef>
                <a:spcPts val="600"/>
              </a:spcBef>
              <a:spcAft>
                <a:spcPts val="600"/>
              </a:spcAft>
              <a:buFontTx/>
              <a:buNone/>
            </a:pPr>
            <a:r>
              <a:rPr lang="vi-VN" altLang="en-US" sz="2800">
                <a:latin typeface="Times New Roman" panose="02020603050405020304" pitchFamily="18" charset="0"/>
              </a:rPr>
              <a:t>D</a:t>
            </a:r>
            <a:r>
              <a:rPr lang="vi-VN" altLang="en-US" sz="2800" b="0">
                <a:latin typeface="Times New Roman" panose="02020603050405020304" pitchFamily="18" charset="0"/>
              </a:rPr>
              <a:t>. Hội nghị toàn quốc của ĐCS Đông Dương (8/1945), tại Tuyên Quang.</a:t>
            </a:r>
          </a:p>
        </p:txBody>
      </p:sp>
      <p:sp>
        <p:nvSpPr>
          <p:cNvPr id="7" name="Oval 6"/>
          <p:cNvSpPr/>
          <p:nvPr/>
        </p:nvSpPr>
        <p:spPr>
          <a:xfrm>
            <a:off x="19050" y="2514600"/>
            <a:ext cx="533400" cy="549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30163"/>
            <a:ext cx="4292600" cy="646112"/>
          </a:xfrm>
          <a:prstGeom prst="rect">
            <a:avLst/>
          </a:prstGeom>
          <a:solidFill>
            <a:schemeClr val="accent6">
              <a:lumMod val="20000"/>
              <a:lumOff val="80000"/>
            </a:schemeClr>
          </a:solidFill>
        </p:spPr>
        <p:txBody>
          <a:bodyPr wrap="none">
            <a:spAutoFit/>
          </a:bodyPr>
          <a:lstStyle/>
          <a:p>
            <a:pPr>
              <a:defRPr/>
            </a:pPr>
            <a:r>
              <a:rPr lang="en-US" sz="3600" dirty="0">
                <a:solidFill>
                  <a:srgbClr val="0000FF"/>
                </a:solidFill>
              </a:rPr>
              <a:t>BÀI TẬP CỦNG CỐ</a:t>
            </a:r>
          </a:p>
        </p:txBody>
      </p:sp>
      <p:sp>
        <p:nvSpPr>
          <p:cNvPr id="5" name="TextBox 4"/>
          <p:cNvSpPr txBox="1"/>
          <p:nvPr/>
        </p:nvSpPr>
        <p:spPr>
          <a:xfrm>
            <a:off x="252413" y="1004888"/>
            <a:ext cx="8650287" cy="584200"/>
          </a:xfrm>
          <a:prstGeom prst="rect">
            <a:avLst/>
          </a:prstGeom>
          <a:solidFill>
            <a:schemeClr val="accent3">
              <a:lumMod val="75000"/>
            </a:schemeClr>
          </a:solidFill>
        </p:spPr>
        <p:txBody>
          <a:bodyPr wrap="none">
            <a:spAutoFit/>
          </a:bodyPr>
          <a:lstStyle/>
          <a:p>
            <a:pPr>
              <a:defRPr/>
            </a:pPr>
            <a:r>
              <a:rPr lang="en-US" altLang="en-US" sz="3200" dirty="0">
                <a:solidFill>
                  <a:srgbClr val="333399"/>
                </a:solidFill>
              </a:rPr>
              <a:t>C4. </a:t>
            </a:r>
            <a:r>
              <a:rPr lang="vi-VN" sz="3200" dirty="0">
                <a:solidFill>
                  <a:srgbClr val="333399"/>
                </a:solidFill>
              </a:rPr>
              <a:t>Vì sao Nhật đảo chính Pháp ở Đông Dương?</a:t>
            </a:r>
            <a:endParaRPr lang="en-US" sz="3200" dirty="0">
              <a:solidFill>
                <a:srgbClr val="333399"/>
              </a:solidFill>
            </a:endParaRPr>
          </a:p>
        </p:txBody>
      </p:sp>
      <p:sp>
        <p:nvSpPr>
          <p:cNvPr id="61444" name="TextBox 5"/>
          <p:cNvSpPr txBox="1">
            <a:spLocks noChangeArrowheads="1"/>
          </p:cNvSpPr>
          <p:nvPr/>
        </p:nvSpPr>
        <p:spPr bwMode="auto">
          <a:xfrm>
            <a:off x="260350" y="1917700"/>
            <a:ext cx="88392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spcAft>
                <a:spcPts val="600"/>
              </a:spcAft>
              <a:buFontTx/>
              <a:buNone/>
            </a:pPr>
            <a:r>
              <a:rPr lang="en-US" altLang="en-US" b="0">
                <a:latin typeface="Times New Roman" panose="02020603050405020304" pitchFamily="18" charset="0"/>
              </a:rPr>
              <a:t>A. </a:t>
            </a:r>
            <a:r>
              <a:rPr lang="vi-VN" altLang="en-US" b="0">
                <a:latin typeface="Times New Roman" panose="02020603050405020304" pitchFamily="18" charset="0"/>
              </a:rPr>
              <a:t>Để độc chiếm Đông Dương.</a:t>
            </a:r>
            <a:r>
              <a:rPr lang="en-US" altLang="en-US" b="0">
                <a:latin typeface="Times New Roman" panose="02020603050405020304" pitchFamily="18" charset="0"/>
              </a:rPr>
              <a:t>			</a:t>
            </a:r>
          </a:p>
          <a:p>
            <a:pPr>
              <a:spcBef>
                <a:spcPts val="600"/>
              </a:spcBef>
              <a:spcAft>
                <a:spcPts val="600"/>
              </a:spcAft>
              <a:buFontTx/>
              <a:buNone/>
            </a:pPr>
            <a:r>
              <a:rPr lang="en-US" altLang="en-US" b="0">
                <a:latin typeface="Times New Roman" panose="02020603050405020304" pitchFamily="18" charset="0"/>
              </a:rPr>
              <a:t>B. </a:t>
            </a:r>
            <a:r>
              <a:rPr lang="vi-VN" altLang="en-US" b="0">
                <a:latin typeface="Times New Roman" panose="02020603050405020304" pitchFamily="18" charset="0"/>
              </a:rPr>
              <a:t>Để </a:t>
            </a:r>
            <a:r>
              <a:rPr lang="en-US" altLang="en-US" b="0">
                <a:latin typeface="Times New Roman" panose="02020603050405020304" pitchFamily="18" charset="0"/>
              </a:rPr>
              <a:t>chờ </a:t>
            </a:r>
            <a:r>
              <a:rPr lang="vi-VN" altLang="en-US" b="0">
                <a:latin typeface="Times New Roman" panose="02020603050405020304" pitchFamily="18" charset="0"/>
              </a:rPr>
              <a:t>quân Đồng minh đổ bộ vào.</a:t>
            </a:r>
            <a:endParaRPr lang="en-US" altLang="en-US" b="0">
              <a:latin typeface="Times New Roman" panose="02020603050405020304" pitchFamily="18" charset="0"/>
            </a:endParaRPr>
          </a:p>
          <a:p>
            <a:pPr>
              <a:spcBef>
                <a:spcPts val="600"/>
              </a:spcBef>
              <a:spcAft>
                <a:spcPts val="600"/>
              </a:spcAft>
              <a:buFontTx/>
              <a:buNone/>
            </a:pPr>
            <a:r>
              <a:rPr lang="en-US" altLang="en-US" b="0">
                <a:latin typeface="Times New Roman" panose="02020603050405020304" pitchFamily="18" charset="0"/>
              </a:rPr>
              <a:t>C. </a:t>
            </a:r>
            <a:r>
              <a:rPr lang="vi-VN" altLang="en-US" b="0">
                <a:latin typeface="Times New Roman" panose="02020603050405020304" pitchFamily="18" charset="0"/>
              </a:rPr>
              <a:t>Chuẩn bị </a:t>
            </a:r>
            <a:r>
              <a:rPr lang="en-US" altLang="en-US" b="0">
                <a:latin typeface="Times New Roman" panose="02020603050405020304" pitchFamily="18" charset="0"/>
              </a:rPr>
              <a:t>kết thúc </a:t>
            </a:r>
            <a:r>
              <a:rPr lang="vi-VN" altLang="en-US" b="0">
                <a:latin typeface="Times New Roman" panose="02020603050405020304" pitchFamily="18" charset="0"/>
              </a:rPr>
              <a:t>chiến tranh</a:t>
            </a:r>
            <a:r>
              <a:rPr lang="en-US" altLang="en-US" b="0">
                <a:latin typeface="Times New Roman" panose="02020603050405020304" pitchFamily="18" charset="0"/>
              </a:rPr>
              <a:t>. 		</a:t>
            </a:r>
          </a:p>
          <a:p>
            <a:pPr>
              <a:spcBef>
                <a:spcPts val="600"/>
              </a:spcBef>
              <a:spcAft>
                <a:spcPts val="600"/>
              </a:spcAft>
              <a:buFontTx/>
              <a:buNone/>
            </a:pPr>
            <a:r>
              <a:rPr lang="en-US" altLang="en-US" b="0">
                <a:latin typeface="Times New Roman" panose="02020603050405020304" pitchFamily="18" charset="0"/>
              </a:rPr>
              <a:t>D. Để phát triển thuộc địa</a:t>
            </a:r>
          </a:p>
        </p:txBody>
      </p:sp>
      <p:sp>
        <p:nvSpPr>
          <p:cNvPr id="7" name="Oval 6"/>
          <p:cNvSpPr/>
          <p:nvPr/>
        </p:nvSpPr>
        <p:spPr>
          <a:xfrm>
            <a:off x="260350" y="1917700"/>
            <a:ext cx="533400" cy="549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180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592138" y="6273800"/>
            <a:ext cx="7959725" cy="584200"/>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spcBef>
                <a:spcPct val="50000"/>
              </a:spcBef>
              <a:defRPr/>
            </a:pPr>
            <a:r>
              <a:rPr lang="en-US" altLang="en-US" sz="3200" dirty="0">
                <a:solidFill>
                  <a:srgbClr val="FF0000"/>
                </a:solidFill>
              </a:rPr>
              <a:t>22/6/1941, </a:t>
            </a:r>
            <a:r>
              <a:rPr lang="en-US" altLang="en-US" sz="3200" dirty="0" err="1">
                <a:solidFill>
                  <a:srgbClr val="FF0000"/>
                </a:solidFill>
              </a:rPr>
              <a:t>phát</a:t>
            </a:r>
            <a:r>
              <a:rPr lang="en-US" altLang="en-US" sz="3200" dirty="0">
                <a:solidFill>
                  <a:srgbClr val="FF0000"/>
                </a:solidFill>
              </a:rPr>
              <a:t> </a:t>
            </a:r>
            <a:r>
              <a:rPr lang="en-US" altLang="en-US" sz="3200" dirty="0" err="1">
                <a:solidFill>
                  <a:srgbClr val="FF0000"/>
                </a:solidFill>
              </a:rPr>
              <a:t>xít</a:t>
            </a:r>
            <a:r>
              <a:rPr lang="en-US" altLang="en-US" sz="3200" dirty="0">
                <a:solidFill>
                  <a:srgbClr val="FF0000"/>
                </a:solidFill>
              </a:rPr>
              <a:t> </a:t>
            </a:r>
            <a:r>
              <a:rPr lang="en-US" altLang="en-US" sz="3200" dirty="0" err="1">
                <a:solidFill>
                  <a:srgbClr val="FF0000"/>
                </a:solidFill>
              </a:rPr>
              <a:t>Đức</a:t>
            </a:r>
            <a:r>
              <a:rPr lang="en-US" altLang="en-US" sz="3200" dirty="0">
                <a:solidFill>
                  <a:srgbClr val="FF0000"/>
                </a:solidFill>
              </a:rPr>
              <a:t> </a:t>
            </a:r>
            <a:r>
              <a:rPr lang="en-US" altLang="en-US" sz="3200" dirty="0" err="1">
                <a:solidFill>
                  <a:srgbClr val="FF0000"/>
                </a:solidFill>
              </a:rPr>
              <a:t>tấn</a:t>
            </a:r>
            <a:r>
              <a:rPr lang="en-US" altLang="en-US" sz="3200" dirty="0">
                <a:solidFill>
                  <a:srgbClr val="FF0000"/>
                </a:solidFill>
              </a:rPr>
              <a:t> </a:t>
            </a:r>
            <a:r>
              <a:rPr lang="en-US" altLang="en-US" sz="3200" dirty="0" err="1">
                <a:solidFill>
                  <a:srgbClr val="FF0000"/>
                </a:solidFill>
              </a:rPr>
              <a:t>công</a:t>
            </a:r>
            <a:r>
              <a:rPr lang="en-US" altLang="en-US" sz="3200" dirty="0">
                <a:solidFill>
                  <a:srgbClr val="FF0000"/>
                </a:solidFill>
              </a:rPr>
              <a:t> </a:t>
            </a:r>
            <a:r>
              <a:rPr lang="en-US" altLang="en-US" sz="3200" dirty="0" err="1">
                <a:solidFill>
                  <a:srgbClr val="FF0000"/>
                </a:solidFill>
              </a:rPr>
              <a:t>Liên</a:t>
            </a:r>
            <a:r>
              <a:rPr lang="en-US" altLang="en-US" sz="3200" dirty="0">
                <a:solidFill>
                  <a:srgbClr val="FF0000"/>
                </a:solidFill>
              </a:rPr>
              <a:t> </a:t>
            </a:r>
            <a:r>
              <a:rPr lang="en-US" altLang="en-US" sz="3200" dirty="0" err="1">
                <a:solidFill>
                  <a:srgbClr val="FF0000"/>
                </a:solidFill>
              </a:rPr>
              <a:t>Xô</a:t>
            </a:r>
            <a:endParaRPr lang="en-US" altLang="en-US" sz="3200"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152400"/>
            <a:ext cx="9144001" cy="622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0" y="6224588"/>
            <a:ext cx="9144000" cy="584200"/>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spcBef>
                <a:spcPct val="50000"/>
              </a:spcBef>
              <a:defRPr/>
            </a:pPr>
            <a:r>
              <a:rPr lang="en-US" altLang="en-US" sz="3200" dirty="0">
                <a:solidFill>
                  <a:srgbClr val="FF0000"/>
                </a:solidFill>
              </a:rPr>
              <a:t>9/1940, </a:t>
            </a:r>
            <a:r>
              <a:rPr lang="en-US" altLang="en-US" sz="3200" dirty="0" err="1">
                <a:solidFill>
                  <a:srgbClr val="FF0000"/>
                </a:solidFill>
              </a:rPr>
              <a:t>phát</a:t>
            </a:r>
            <a:r>
              <a:rPr lang="en-US" altLang="en-US" sz="3200" dirty="0">
                <a:solidFill>
                  <a:srgbClr val="FF0000"/>
                </a:solidFill>
              </a:rPr>
              <a:t> </a:t>
            </a:r>
            <a:r>
              <a:rPr lang="en-US" altLang="en-US" sz="3200" dirty="0" err="1">
                <a:solidFill>
                  <a:srgbClr val="FF0000"/>
                </a:solidFill>
              </a:rPr>
              <a:t>xít</a:t>
            </a:r>
            <a:r>
              <a:rPr lang="en-US" altLang="en-US" sz="3200" dirty="0">
                <a:solidFill>
                  <a:srgbClr val="FF0000"/>
                </a:solidFill>
              </a:rPr>
              <a:t> </a:t>
            </a:r>
            <a:r>
              <a:rPr lang="en-US" altLang="en-US" sz="3200" dirty="0" err="1">
                <a:solidFill>
                  <a:srgbClr val="FF0000"/>
                </a:solidFill>
              </a:rPr>
              <a:t>Nhật</a:t>
            </a:r>
            <a:r>
              <a:rPr lang="en-US" altLang="en-US" sz="3200" dirty="0">
                <a:solidFill>
                  <a:srgbClr val="FF0000"/>
                </a:solidFill>
              </a:rPr>
              <a:t> </a:t>
            </a:r>
            <a:r>
              <a:rPr lang="en-US" altLang="en-US" sz="3200" dirty="0" err="1">
                <a:solidFill>
                  <a:srgbClr val="FF0000"/>
                </a:solidFill>
              </a:rPr>
              <a:t>xâm</a:t>
            </a:r>
            <a:r>
              <a:rPr lang="en-US" altLang="en-US" sz="3200" dirty="0">
                <a:solidFill>
                  <a:srgbClr val="FF0000"/>
                </a:solidFill>
              </a:rPr>
              <a:t> </a:t>
            </a:r>
            <a:r>
              <a:rPr lang="en-US" altLang="en-US" sz="3200" dirty="0" err="1">
                <a:solidFill>
                  <a:srgbClr val="FF0000"/>
                </a:solidFill>
              </a:rPr>
              <a:t>lược</a:t>
            </a:r>
            <a:r>
              <a:rPr lang="en-US" altLang="en-US" sz="3200" dirty="0">
                <a:solidFill>
                  <a:srgbClr val="FF0000"/>
                </a:solidFill>
              </a:rPr>
              <a:t> </a:t>
            </a:r>
            <a:r>
              <a:rPr lang="en-US" altLang="en-US" sz="3200" dirty="0" err="1">
                <a:solidFill>
                  <a:srgbClr val="FF0000"/>
                </a:solidFill>
              </a:rPr>
              <a:t>Đông</a:t>
            </a:r>
            <a:r>
              <a:rPr lang="en-US" altLang="en-US" sz="3200" dirty="0">
                <a:solidFill>
                  <a:srgbClr val="FF0000"/>
                </a:solidFill>
              </a:rPr>
              <a:t> </a:t>
            </a:r>
            <a:r>
              <a:rPr lang="en-US" altLang="en-US" sz="3200" dirty="0" err="1">
                <a:solidFill>
                  <a:srgbClr val="FF0000"/>
                </a:solidFill>
              </a:rPr>
              <a:t>Dương</a:t>
            </a:r>
            <a:endParaRPr lang="en-US" altLang="en-US" sz="32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0" y="922338"/>
            <a:ext cx="7924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I. MẶT TRẬN VIỆT MINH RA ĐỜI (19/5/1941).</a:t>
            </a:r>
          </a:p>
        </p:txBody>
      </p:sp>
      <p:sp>
        <p:nvSpPr>
          <p:cNvPr id="13315" name="Text Box 7"/>
          <p:cNvSpPr txBox="1">
            <a:spLocks noChangeArrowheads="1"/>
          </p:cNvSpPr>
          <p:nvPr/>
        </p:nvSpPr>
        <p:spPr bwMode="auto">
          <a:xfrm>
            <a:off x="1588" y="1271588"/>
            <a:ext cx="7239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00"/>
                </a:solidFill>
                <a:latin typeface="Times New Roman" panose="02020603050405020304" pitchFamily="18" charset="0"/>
              </a:rPr>
              <a:t>1. Hoàn cảnh ra đời mặt trận Việt Minh.</a:t>
            </a:r>
          </a:p>
        </p:txBody>
      </p:sp>
      <p:sp>
        <p:nvSpPr>
          <p:cNvPr id="13316" name="TextBox 4"/>
          <p:cNvSpPr txBox="1">
            <a:spLocks noChangeArrowheads="1"/>
          </p:cNvSpPr>
          <p:nvPr/>
        </p:nvSpPr>
        <p:spPr bwMode="auto">
          <a:xfrm>
            <a:off x="14288" y="1646238"/>
            <a:ext cx="17240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i="1">
                <a:latin typeface="Times New Roman" panose="02020603050405020304" pitchFamily="18" charset="0"/>
              </a:rPr>
              <a:t>*Thế giới:</a:t>
            </a:r>
          </a:p>
        </p:txBody>
      </p:sp>
      <p:sp>
        <p:nvSpPr>
          <p:cNvPr id="13317" name="Text Box 22"/>
          <p:cNvSpPr txBox="1">
            <a:spLocks noChangeArrowheads="1"/>
          </p:cNvSpPr>
          <p:nvPr/>
        </p:nvSpPr>
        <p:spPr bwMode="auto">
          <a:xfrm>
            <a:off x="42863" y="2054225"/>
            <a:ext cx="4051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i="1">
                <a:latin typeface="Times New Roman" panose="02020603050405020304" pitchFamily="18" charset="0"/>
              </a:rPr>
              <a:t>* Tình hình trong nước. </a:t>
            </a:r>
          </a:p>
        </p:txBody>
      </p:sp>
      <p:sp>
        <p:nvSpPr>
          <p:cNvPr id="9" name="TextBox 8"/>
          <p:cNvSpPr txBox="1"/>
          <p:nvPr/>
        </p:nvSpPr>
        <p:spPr>
          <a:xfrm>
            <a:off x="26988" y="-52388"/>
            <a:ext cx="9129712" cy="892176"/>
          </a:xfrm>
          <a:prstGeom prst="rect">
            <a:avLst/>
          </a:prstGeom>
          <a:gradFill flip="none" rotWithShape="1">
            <a:gsLst>
              <a:gs pos="0">
                <a:srgbClr val="FFFF00"/>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spAutoFit/>
          </a:bodyPr>
          <a:lstStyle/>
          <a:p>
            <a:pPr algn="ctr">
              <a:defRPr/>
            </a:pPr>
            <a:r>
              <a:rPr lang="en-US" sz="2600" dirty="0">
                <a:solidFill>
                  <a:srgbClr val="0000FF"/>
                </a:solidFill>
              </a:rPr>
              <a:t>BÀI 22: CAO TRÀO CÁCH MẠNG TIẾN TỚI TỔNG KHỞI NGHĨA THÁNG TÁM 1945.</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AutoShape 4"/>
          <p:cNvSpPr>
            <a:spLocks noChangeArrowheads="1"/>
          </p:cNvSpPr>
          <p:nvPr/>
        </p:nvSpPr>
        <p:spPr bwMode="auto">
          <a:xfrm>
            <a:off x="38100" y="609600"/>
            <a:ext cx="3581400" cy="1219200"/>
          </a:xfrm>
          <a:prstGeom prst="wedgeRectCallout">
            <a:avLst>
              <a:gd name="adj1" fmla="val -3815"/>
              <a:gd name="adj2" fmla="val 95593"/>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1920</a:t>
            </a:r>
          </a:p>
          <a:p>
            <a:pPr algn="ctr" eaLnBrk="1" hangingPunct="1">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Nguyễn Ái Quốc  tìm ra con đường cứu nước đúng đắn</a:t>
            </a:r>
          </a:p>
        </p:txBody>
      </p:sp>
      <p:sp>
        <p:nvSpPr>
          <p:cNvPr id="107525" name="AutoShape 5"/>
          <p:cNvSpPr>
            <a:spLocks noChangeArrowheads="1"/>
          </p:cNvSpPr>
          <p:nvPr/>
        </p:nvSpPr>
        <p:spPr bwMode="auto">
          <a:xfrm>
            <a:off x="6781800" y="4267200"/>
            <a:ext cx="2205038" cy="1371600"/>
          </a:xfrm>
          <a:prstGeom prst="wedgeRectCallout">
            <a:avLst>
              <a:gd name="adj1" fmla="val -92347"/>
              <a:gd name="adj2" fmla="val -110111"/>
            </a:avLst>
          </a:prstGeom>
          <a:solidFill>
            <a:schemeClr val="accent1"/>
          </a:solidFill>
          <a:ln w="9525">
            <a:solidFill>
              <a:schemeClr val="tx1"/>
            </a:solidFill>
            <a:miter lim="800000"/>
            <a:headEnd/>
            <a:tailEnd/>
          </a:ln>
        </p:spPr>
        <p:txBody>
          <a:bodyPr rot="10800000" vert="eaVe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 </a:t>
            </a:r>
            <a:endParaRPr lang="en-US" altLang="en-US" sz="2000">
              <a:solidFill>
                <a:srgbClr val="FF0000"/>
              </a:solidFill>
              <a:latin typeface="Times New Roman" panose="02020603050405020304" pitchFamily="18" charset="0"/>
              <a:cs typeface="Times New Roman" panose="02020603050405020304" pitchFamily="18" charset="0"/>
            </a:endParaRPr>
          </a:p>
        </p:txBody>
      </p:sp>
      <p:sp>
        <p:nvSpPr>
          <p:cNvPr id="107526" name="AutoShape 6"/>
          <p:cNvSpPr>
            <a:spLocks noChangeArrowheads="1"/>
          </p:cNvSpPr>
          <p:nvPr/>
        </p:nvSpPr>
        <p:spPr bwMode="auto">
          <a:xfrm>
            <a:off x="5100638" y="520700"/>
            <a:ext cx="3886200" cy="2286000"/>
          </a:xfrm>
          <a:prstGeom prst="wedgeRectCallout">
            <a:avLst>
              <a:gd name="adj1" fmla="val -44431"/>
              <a:gd name="adj2" fmla="val 68991"/>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28-1- 1941</a:t>
            </a:r>
          </a:p>
          <a:p>
            <a:pPr algn="ctr" eaLnBrk="1" hangingPunct="1">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Trở về Pắc Bó –Cao Bằng</a:t>
            </a:r>
          </a:p>
        </p:txBody>
      </p:sp>
      <p:sp>
        <p:nvSpPr>
          <p:cNvPr id="7" name="5-Point Star 6"/>
          <p:cNvSpPr/>
          <p:nvPr/>
        </p:nvSpPr>
        <p:spPr>
          <a:xfrm>
            <a:off x="5105401" y="3657600"/>
            <a:ext cx="304800" cy="381000"/>
          </a:xfrm>
          <a:prstGeom prst="star5">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b="0"/>
          </a:p>
        </p:txBody>
      </p:sp>
      <p:sp>
        <p:nvSpPr>
          <p:cNvPr id="8" name="Isosceles Triangle 7"/>
          <p:cNvSpPr/>
          <p:nvPr/>
        </p:nvSpPr>
        <p:spPr>
          <a:xfrm>
            <a:off x="1676400" y="2057400"/>
            <a:ext cx="304800" cy="381000"/>
          </a:xfrm>
          <a:prstGeom prst="triangle">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b="0"/>
          </a:p>
        </p:txBody>
      </p:sp>
      <p:sp>
        <p:nvSpPr>
          <p:cNvPr id="9" name="Diamond 8"/>
          <p:cNvSpPr/>
          <p:nvPr/>
        </p:nvSpPr>
        <p:spPr>
          <a:xfrm>
            <a:off x="5067300" y="3296529"/>
            <a:ext cx="228600" cy="208671"/>
          </a:xfrm>
          <a:prstGeom prst="diamond">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b="0"/>
          </a:p>
        </p:txBody>
      </p:sp>
      <p:sp>
        <p:nvSpPr>
          <p:cNvPr id="10" name="Oval 9"/>
          <p:cNvSpPr/>
          <p:nvPr/>
        </p:nvSpPr>
        <p:spPr>
          <a:xfrm>
            <a:off x="5638800" y="3264600"/>
            <a:ext cx="228599" cy="234695"/>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b="0"/>
          </a:p>
        </p:txBody>
      </p:sp>
      <p:pic>
        <p:nvPicPr>
          <p:cNvPr id="11" name="Picture 2" descr="bacho1230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81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3"/>
          <p:cNvSpPr>
            <a:spLocks noChangeArrowheads="1"/>
          </p:cNvSpPr>
          <p:nvPr/>
        </p:nvSpPr>
        <p:spPr bwMode="auto">
          <a:xfrm rot="10800000">
            <a:off x="762000" y="4267200"/>
            <a:ext cx="3124200" cy="1371600"/>
          </a:xfrm>
          <a:prstGeom prst="wedgeRectCallout">
            <a:avLst>
              <a:gd name="adj1" fmla="val -92542"/>
              <a:gd name="adj2" fmla="val 71245"/>
            </a:avLst>
          </a:prstGeom>
          <a:solidFill>
            <a:schemeClr val="accent1"/>
          </a:solidFill>
          <a:ln w="9525">
            <a:solidFill>
              <a:schemeClr val="bg1"/>
            </a:solidFill>
            <a:miter lim="800000"/>
            <a:headEnd/>
            <a:tailEnd/>
          </a:ln>
        </p:spPr>
        <p:txBody>
          <a:bodyPr rot="1080000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0">
                <a:solidFill>
                  <a:srgbClr val="FF0000"/>
                </a:solidFill>
                <a:latin typeface="Times New Roman" panose="02020603050405020304" pitchFamily="18" charset="0"/>
                <a:cs typeface="Times New Roman" panose="02020603050405020304" pitchFamily="18" charset="0"/>
              </a:rPr>
              <a:t>          </a:t>
            </a:r>
            <a:r>
              <a:rPr lang="en-US" altLang="en-US" sz="2400">
                <a:solidFill>
                  <a:srgbClr val="FF0000"/>
                </a:solidFill>
                <a:latin typeface="Times New Roman" panose="02020603050405020304" pitchFamily="18" charset="0"/>
                <a:cs typeface="Times New Roman" panose="02020603050405020304" pitchFamily="18" charset="0"/>
              </a:rPr>
              <a:t>1911</a:t>
            </a:r>
          </a:p>
          <a:p>
            <a:pPr algn="ctr" eaLnBrk="1" hangingPunct="1">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Nguyễn Ái Quốc ra đi tìm đường cứu nước</a:t>
            </a:r>
          </a:p>
          <a:p>
            <a:pPr algn="ctr" eaLnBrk="1" hangingPunct="1">
              <a:spcBef>
                <a:spcPct val="0"/>
              </a:spcBef>
              <a:buFontTx/>
              <a:buNone/>
            </a:pPr>
            <a:endParaRPr lang="en-US" altLang="en-US" sz="2000">
              <a:solidFill>
                <a:srgbClr val="FF0000"/>
              </a:solidFill>
              <a:latin typeface="Times New Roman" panose="02020603050405020304" pitchFamily="18" charset="0"/>
              <a:cs typeface="Times New Roman" panose="02020603050405020304" pitchFamily="18" charset="0"/>
            </a:endParaRPr>
          </a:p>
        </p:txBody>
      </p:sp>
      <p:sp>
        <p:nvSpPr>
          <p:cNvPr id="14356" name="TextBox 1"/>
          <p:cNvSpPr txBox="1">
            <a:spLocks noChangeArrowheads="1"/>
          </p:cNvSpPr>
          <p:nvPr/>
        </p:nvSpPr>
        <p:spPr bwMode="auto">
          <a:xfrm>
            <a:off x="6781800" y="4352925"/>
            <a:ext cx="2205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a:solidFill>
                  <a:srgbClr val="FF0000"/>
                </a:solidFill>
                <a:latin typeface="Times New Roman" panose="02020603050405020304" pitchFamily="18" charset="0"/>
              </a:rPr>
              <a:t>6/1/1930 thành lập Đảng Cộng sản Việt Nam</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7522"/>
                                        </p:tgtEl>
                                        <p:attrNameLst>
                                          <p:attrName>style.visibility</p:attrName>
                                        </p:attrNameLst>
                                      </p:cBhvr>
                                      <p:to>
                                        <p:strVal val="visible"/>
                                      </p:to>
                                    </p:set>
                                    <p:anim to="" calcmode="lin" valueType="num">
                                      <p:cBhvr>
                                        <p:cTn id="7" dur="1" fill="hold"/>
                                        <p:tgtEl>
                                          <p:spTgt spid="10752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8" presetClass="emph" presetSubtype="0" fill="hold" nodeType="withEffect">
                                  <p:stCondLst>
                                    <p:cond delay="0"/>
                                  </p:stCondLst>
                                  <p:childTnLst>
                                    <p:animRot by="21600000">
                                      <p:cBhvr>
                                        <p:cTn id="23" dur="2000" fill="hold"/>
                                        <p:tgtEl>
                                          <p:spTgt spid="7"/>
                                        </p:tgtEl>
                                        <p:attrNameLst>
                                          <p:attrName>r</p:attrName>
                                        </p:attrNameLst>
                                      </p:cBhvr>
                                    </p:animRo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strVal val="#ppt_w*0.70"/>
                                          </p:val>
                                        </p:tav>
                                        <p:tav tm="100000">
                                          <p:val>
                                            <p:strVal val="#ppt_w"/>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animEffect transition="in" filter="fade">
                                      <p:cBhvr>
                                        <p:cTn id="30" dur="1000"/>
                                        <p:tgtEl>
                                          <p:spTgt spid="1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07524"/>
                                        </p:tgtEl>
                                        <p:attrNameLst>
                                          <p:attrName>style.visibility</p:attrName>
                                        </p:attrNameLst>
                                      </p:cBhvr>
                                      <p:to>
                                        <p:strVal val="visible"/>
                                      </p:to>
                                    </p:set>
                                    <p:animEffect transition="in" filter="diamond(in)">
                                      <p:cBhvr>
                                        <p:cTn id="35" dur="2000"/>
                                        <p:tgtEl>
                                          <p:spTgt spid="107524"/>
                                        </p:tgtEl>
                                      </p:cBhvr>
                                    </p:animEffect>
                                  </p:childTnLst>
                                </p:cTn>
                              </p:par>
                              <p:par>
                                <p:cTn id="36" presetID="8" presetClass="emph" presetSubtype="0" fill="hold" nodeType="withEffect">
                                  <p:stCondLst>
                                    <p:cond delay="0"/>
                                  </p:stCondLst>
                                  <p:childTnLst>
                                    <p:animRot by="21600000">
                                      <p:cBhvr>
                                        <p:cTn id="37" dur="2000" fill="hold"/>
                                        <p:tgtEl>
                                          <p:spTgt spid="8"/>
                                        </p:tgtEl>
                                        <p:attrNameLst>
                                          <p:attrName>r</p:attrName>
                                        </p:attrNameLst>
                                      </p:cBhvr>
                                    </p:animRot>
                                  </p:childTnLst>
                                </p:cTn>
                              </p:par>
                              <p:par>
                                <p:cTn id="38" presetID="16" presetClass="entr" presetSubtype="21" fill="hold" grpId="0" nodeType="withEffect">
                                  <p:stCondLst>
                                    <p:cond delay="0"/>
                                  </p:stCondLst>
                                  <p:childTnLst>
                                    <p:set>
                                      <p:cBhvr>
                                        <p:cTn id="39" dur="1" fill="hold">
                                          <p:stCondLst>
                                            <p:cond delay="0"/>
                                          </p:stCondLst>
                                        </p:cTn>
                                        <p:tgtEl>
                                          <p:spTgt spid="107525"/>
                                        </p:tgtEl>
                                        <p:attrNameLst>
                                          <p:attrName>style.visibility</p:attrName>
                                        </p:attrNameLst>
                                      </p:cBhvr>
                                      <p:to>
                                        <p:strVal val="visible"/>
                                      </p:to>
                                    </p:set>
                                    <p:animEffect transition="in" filter="barn(inVertical)">
                                      <p:cBhvr>
                                        <p:cTn id="40" dur="500"/>
                                        <p:tgtEl>
                                          <p:spTgt spid="107525"/>
                                        </p:tgtEl>
                                      </p:cBhvr>
                                    </p:animEffect>
                                  </p:childTnLst>
                                </p:cTn>
                              </p:par>
                              <p:par>
                                <p:cTn id="41" presetID="8" presetClass="emph" presetSubtype="0" fill="hold" nodeType="withEffect">
                                  <p:stCondLst>
                                    <p:cond delay="0"/>
                                  </p:stCondLst>
                                  <p:childTnLst>
                                    <p:animRot by="21600000">
                                      <p:cBhvr>
                                        <p:cTn id="42" dur="2000" fill="hold"/>
                                        <p:tgtEl>
                                          <p:spTgt spid="9"/>
                                        </p:tgtEl>
                                        <p:attrNameLst>
                                          <p:attrName>r</p:attrName>
                                        </p:attrNameLst>
                                      </p:cBhvr>
                                    </p:animRot>
                                  </p:childTnLst>
                                </p:cTn>
                              </p:par>
                              <p:par>
                                <p:cTn id="43" presetID="16" presetClass="entr" presetSubtype="21" fill="hold" grpId="0" nodeType="withEffect">
                                  <p:stCondLst>
                                    <p:cond delay="0"/>
                                  </p:stCondLst>
                                  <p:childTnLst>
                                    <p:set>
                                      <p:cBhvr>
                                        <p:cTn id="44" dur="1" fill="hold">
                                          <p:stCondLst>
                                            <p:cond delay="0"/>
                                          </p:stCondLst>
                                        </p:cTn>
                                        <p:tgtEl>
                                          <p:spTgt spid="14356"/>
                                        </p:tgtEl>
                                        <p:attrNameLst>
                                          <p:attrName>style.visibility</p:attrName>
                                        </p:attrNameLst>
                                      </p:cBhvr>
                                      <p:to>
                                        <p:strVal val="visible"/>
                                      </p:to>
                                    </p:set>
                                    <p:animEffect transition="in" filter="barn(inVertical)">
                                      <p:cBhvr>
                                        <p:cTn id="45" dur="500"/>
                                        <p:tgtEl>
                                          <p:spTgt spid="1435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6" presetClass="entr" presetSubtype="16"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ircle(in)">
                                      <p:cBhvr>
                                        <p:cTn id="50" dur="2000"/>
                                        <p:tgtEl>
                                          <p:spTgt spid="11"/>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07526"/>
                                        </p:tgtEl>
                                        <p:attrNameLst>
                                          <p:attrName>style.visibility</p:attrName>
                                        </p:attrNameLst>
                                      </p:cBhvr>
                                      <p:to>
                                        <p:strVal val="visible"/>
                                      </p:to>
                                    </p:set>
                                    <p:animEffect transition="in" filter="circle(in)">
                                      <p:cBhvr>
                                        <p:cTn id="53" dur="20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p:bldP spid="107525" grpId="0" animBg="1"/>
      <p:bldP spid="107526" grpId="0" animBg="1"/>
      <p:bldP spid="13" grpId="0" animBg="1"/>
      <p:bldP spid="143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15875"/>
            <a:ext cx="914241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0" y="6273800"/>
            <a:ext cx="9144000" cy="584200"/>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defRPr/>
            </a:pPr>
            <a:r>
              <a:rPr lang="en-US" altLang="en-US" sz="3200" dirty="0">
                <a:solidFill>
                  <a:srgbClr val="FF0000"/>
                </a:solidFill>
                <a:cs typeface="Times New Roman" panose="02020603050405020304" pitchFamily="18" charset="0"/>
              </a:rPr>
              <a:t>28-1- 1941, </a:t>
            </a:r>
            <a:r>
              <a:rPr lang="en-US" altLang="en-US" sz="3200" dirty="0" err="1">
                <a:solidFill>
                  <a:srgbClr val="FF0000"/>
                </a:solidFill>
                <a:cs typeface="Times New Roman" panose="02020603050405020304" pitchFamily="18" charset="0"/>
              </a:rPr>
              <a:t>Nguyễn</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Ái</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Quốc</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trở</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về</a:t>
            </a:r>
            <a:r>
              <a:rPr lang="en-US" altLang="en-US" sz="3200" dirty="0">
                <a:solidFill>
                  <a:srgbClr val="FF0000"/>
                </a:solidFill>
                <a:cs typeface="Times New Roman" panose="02020603050405020304" pitchFamily="18" charset="0"/>
              </a:rPr>
              <a:t> Cao </a:t>
            </a:r>
            <a:r>
              <a:rPr lang="en-US" altLang="en-US" sz="3200" dirty="0" err="1">
                <a:solidFill>
                  <a:srgbClr val="FF0000"/>
                </a:solidFill>
                <a:cs typeface="Times New Roman" panose="02020603050405020304" pitchFamily="18" charset="0"/>
              </a:rPr>
              <a:t>Bằng</a:t>
            </a:r>
            <a:endParaRPr lang="en-US" altLang="en-US" sz="3200"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0" y="5803900"/>
            <a:ext cx="9144000" cy="1076325"/>
          </a:xfrm>
          <a:prstGeom prst="rect">
            <a:avLst/>
          </a:prstGeom>
          <a:solidFill>
            <a:schemeClr val="accent6">
              <a:lumMod val="20000"/>
              <a:lumOff val="80000"/>
            </a:schemeClr>
          </a:solidFill>
          <a:ln>
            <a:noFill/>
          </a:ln>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ctr" eaLnBrk="1" hangingPunct="1">
              <a:defRPr/>
            </a:pPr>
            <a:r>
              <a:rPr lang="en-US" altLang="en-US" sz="3200" b="0" i="1" dirty="0" err="1">
                <a:solidFill>
                  <a:srgbClr val="FF0000"/>
                </a:solidFill>
                <a:cs typeface="Times New Roman" panose="02020603050405020304" pitchFamily="18" charset="0"/>
              </a:rPr>
              <a:t>Kìa</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bóng</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Bác</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đang</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hôn</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lên</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hòn</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đất</a:t>
            </a:r>
            <a:endParaRPr lang="en-US" altLang="en-US" sz="3200" b="0" i="1" dirty="0">
              <a:solidFill>
                <a:srgbClr val="FF0000"/>
              </a:solidFill>
              <a:cs typeface="Times New Roman" panose="02020603050405020304" pitchFamily="18" charset="0"/>
            </a:endParaRPr>
          </a:p>
          <a:p>
            <a:pPr algn="ctr" eaLnBrk="1" hangingPunct="1">
              <a:defRPr/>
            </a:pPr>
            <a:r>
              <a:rPr lang="en-US" altLang="en-US" sz="3200" b="0" i="1" dirty="0" err="1">
                <a:solidFill>
                  <a:srgbClr val="FF0000"/>
                </a:solidFill>
                <a:cs typeface="Times New Roman" panose="02020603050405020304" pitchFamily="18" charset="0"/>
              </a:rPr>
              <a:t>Lắng</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nghe</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trong</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màu</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hồng</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hình</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đất</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nước</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phôi</a:t>
            </a:r>
            <a:r>
              <a:rPr lang="en-US" altLang="en-US" sz="3200" b="0" i="1" dirty="0">
                <a:solidFill>
                  <a:srgbClr val="FF0000"/>
                </a:solidFill>
                <a:cs typeface="Times New Roman" panose="02020603050405020304" pitchFamily="18" charset="0"/>
              </a:rPr>
              <a:t> </a:t>
            </a:r>
            <a:r>
              <a:rPr lang="en-US" altLang="en-US" sz="3200" b="0" i="1" dirty="0" err="1">
                <a:solidFill>
                  <a:srgbClr val="FF0000"/>
                </a:solidFill>
                <a:cs typeface="Times New Roman" panose="02020603050405020304" pitchFamily="18" charset="0"/>
              </a:rPr>
              <a:t>pha</a:t>
            </a:r>
            <a:r>
              <a:rPr lang="en-US" altLang="en-US" sz="3200" b="0" i="1" dirty="0">
                <a:solidFill>
                  <a:srgbClr val="FF0000"/>
                </a:solidFill>
                <a:cs typeface="Times New Roman" panose="02020603050405020304" pitchFamily="18" charset="0"/>
              </a:rPr>
              <a:t>.</a:t>
            </a:r>
            <a:endParaRPr lang="en-US" altLang="en-US" sz="3200" b="0"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p:cNvSpPr txBox="1">
            <a:spLocks noChangeArrowheads="1"/>
          </p:cNvSpPr>
          <p:nvPr/>
        </p:nvSpPr>
        <p:spPr bwMode="auto">
          <a:xfrm>
            <a:off x="1524000" y="2767013"/>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a:solidFill>
                  <a:srgbClr val="FF0000"/>
                </a:solidFill>
                <a:latin typeface="Times New Roman" panose="02020603050405020304" pitchFamily="18" charset="0"/>
              </a:rPr>
              <a:t>Cuộc sống của Bác ở Pác Bó</a:t>
            </a:r>
          </a:p>
        </p:txBody>
      </p:sp>
      <p:pic>
        <p:nvPicPr>
          <p:cNvPr id="276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71850"/>
            <a:ext cx="4572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9"/>
          <p:cNvSpPr txBox="1">
            <a:spLocks noChangeArrowheads="1"/>
          </p:cNvSpPr>
          <p:nvPr/>
        </p:nvSpPr>
        <p:spPr bwMode="auto">
          <a:xfrm>
            <a:off x="2209800" y="304800"/>
            <a:ext cx="6324600" cy="2462213"/>
          </a:xfrm>
          <a:prstGeom prst="rect">
            <a:avLst/>
          </a:prstGeom>
          <a:noFill/>
          <a:ln w="9525">
            <a:noFill/>
            <a:miter lim="800000"/>
            <a:headEnd/>
            <a:tailEnd/>
          </a:ln>
        </p:spPr>
        <p:txBody>
          <a:bodyPr>
            <a:spAutoFit/>
          </a:bodyPr>
          <a:lstStyle/>
          <a:p>
            <a:pPr fontAlgn="auto">
              <a:spcBef>
                <a:spcPts val="0"/>
              </a:spcBef>
              <a:spcAft>
                <a:spcPts val="0"/>
              </a:spcAft>
              <a:defRPr/>
            </a:pPr>
            <a:r>
              <a:rPr lang="en-US" sz="2800" dirty="0" err="1">
                <a:cs typeface="Times New Roman" pitchFamily="18" charset="0"/>
              </a:rPr>
              <a:t>Sáng</a:t>
            </a:r>
            <a:r>
              <a:rPr lang="en-US" sz="2800" dirty="0">
                <a:cs typeface="Times New Roman" pitchFamily="18" charset="0"/>
              </a:rPr>
              <a:t> </a:t>
            </a:r>
            <a:r>
              <a:rPr lang="en-US" sz="2800" dirty="0" err="1">
                <a:cs typeface="Times New Roman" pitchFamily="18" charset="0"/>
              </a:rPr>
              <a:t>ra</a:t>
            </a:r>
            <a:r>
              <a:rPr lang="en-US" sz="2800" dirty="0">
                <a:cs typeface="Times New Roman" pitchFamily="18" charset="0"/>
              </a:rPr>
              <a:t> </a:t>
            </a:r>
            <a:r>
              <a:rPr lang="en-US" sz="2800" dirty="0" err="1">
                <a:cs typeface="Times New Roman" pitchFamily="18" charset="0"/>
              </a:rPr>
              <a:t>bờ</a:t>
            </a:r>
            <a:r>
              <a:rPr lang="en-US" sz="2800" dirty="0">
                <a:cs typeface="Times New Roman" pitchFamily="18" charset="0"/>
              </a:rPr>
              <a:t> </a:t>
            </a:r>
            <a:r>
              <a:rPr lang="en-US" sz="2800" dirty="0" err="1">
                <a:cs typeface="Times New Roman" pitchFamily="18" charset="0"/>
              </a:rPr>
              <a:t>suối</a:t>
            </a:r>
            <a:r>
              <a:rPr lang="en-US" sz="2800" dirty="0">
                <a:cs typeface="Times New Roman" pitchFamily="18" charset="0"/>
              </a:rPr>
              <a:t> </a:t>
            </a:r>
            <a:r>
              <a:rPr lang="en-US" sz="2800" dirty="0" err="1">
                <a:cs typeface="Times New Roman" pitchFamily="18" charset="0"/>
              </a:rPr>
              <a:t>tối</a:t>
            </a:r>
            <a:r>
              <a:rPr lang="en-US" sz="2800" dirty="0">
                <a:cs typeface="Times New Roman" pitchFamily="18" charset="0"/>
              </a:rPr>
              <a:t> </a:t>
            </a:r>
            <a:r>
              <a:rPr lang="en-US" sz="2800" dirty="0" err="1">
                <a:cs typeface="Times New Roman" pitchFamily="18" charset="0"/>
              </a:rPr>
              <a:t>vào</a:t>
            </a:r>
            <a:r>
              <a:rPr lang="en-US" sz="2800" dirty="0">
                <a:cs typeface="Times New Roman" pitchFamily="18" charset="0"/>
              </a:rPr>
              <a:t> hang</a:t>
            </a:r>
          </a:p>
          <a:p>
            <a:pPr fontAlgn="auto">
              <a:spcBef>
                <a:spcPts val="0"/>
              </a:spcBef>
              <a:spcAft>
                <a:spcPts val="0"/>
              </a:spcAft>
              <a:defRPr/>
            </a:pPr>
            <a:r>
              <a:rPr lang="en-US" sz="2800" dirty="0" err="1">
                <a:cs typeface="Times New Roman" pitchFamily="18" charset="0"/>
              </a:rPr>
              <a:t>Cháo</a:t>
            </a:r>
            <a:r>
              <a:rPr lang="en-US" sz="2800" dirty="0">
                <a:cs typeface="Times New Roman" pitchFamily="18" charset="0"/>
              </a:rPr>
              <a:t> </a:t>
            </a:r>
            <a:r>
              <a:rPr lang="en-US" sz="2800" dirty="0" err="1">
                <a:cs typeface="Times New Roman" pitchFamily="18" charset="0"/>
              </a:rPr>
              <a:t>bẹ</a:t>
            </a:r>
            <a:r>
              <a:rPr lang="en-US" sz="2800" dirty="0">
                <a:cs typeface="Times New Roman" pitchFamily="18" charset="0"/>
              </a:rPr>
              <a:t> </a:t>
            </a:r>
            <a:r>
              <a:rPr lang="en-US" sz="2800" dirty="0" err="1">
                <a:cs typeface="Times New Roman" pitchFamily="18" charset="0"/>
              </a:rPr>
              <a:t>rau</a:t>
            </a:r>
            <a:r>
              <a:rPr lang="en-US" sz="2800" dirty="0">
                <a:cs typeface="Times New Roman" pitchFamily="18" charset="0"/>
              </a:rPr>
              <a:t> </a:t>
            </a:r>
            <a:r>
              <a:rPr lang="en-US" sz="2800" dirty="0" err="1">
                <a:cs typeface="Times New Roman" pitchFamily="18" charset="0"/>
              </a:rPr>
              <a:t>măng</a:t>
            </a:r>
            <a:r>
              <a:rPr lang="en-US" sz="2800" dirty="0">
                <a:cs typeface="Times New Roman" pitchFamily="18" charset="0"/>
              </a:rPr>
              <a:t> </a:t>
            </a:r>
            <a:r>
              <a:rPr lang="en-US" sz="2800" dirty="0" err="1">
                <a:cs typeface="Times New Roman" pitchFamily="18" charset="0"/>
              </a:rPr>
              <a:t>vẫn</a:t>
            </a:r>
            <a:r>
              <a:rPr lang="en-US" sz="2800" dirty="0">
                <a:cs typeface="Times New Roman" pitchFamily="18" charset="0"/>
              </a:rPr>
              <a:t> </a:t>
            </a:r>
            <a:r>
              <a:rPr lang="en-US" sz="2800" dirty="0" err="1">
                <a:cs typeface="Times New Roman" pitchFamily="18" charset="0"/>
              </a:rPr>
              <a:t>sẵn</a:t>
            </a:r>
            <a:r>
              <a:rPr lang="en-US" sz="2800" dirty="0">
                <a:cs typeface="Times New Roman" pitchFamily="18" charset="0"/>
              </a:rPr>
              <a:t> </a:t>
            </a:r>
            <a:r>
              <a:rPr lang="en-US" sz="2800" dirty="0" err="1">
                <a:cs typeface="Times New Roman" pitchFamily="18" charset="0"/>
              </a:rPr>
              <a:t>sàng</a:t>
            </a:r>
            <a:endParaRPr lang="en-US" sz="2800" dirty="0">
              <a:cs typeface="Times New Roman" pitchFamily="18" charset="0"/>
            </a:endParaRPr>
          </a:p>
          <a:p>
            <a:pPr fontAlgn="auto">
              <a:spcBef>
                <a:spcPts val="0"/>
              </a:spcBef>
              <a:spcAft>
                <a:spcPts val="0"/>
              </a:spcAft>
              <a:defRPr/>
            </a:pPr>
            <a:r>
              <a:rPr lang="en-US" sz="2800" dirty="0" err="1">
                <a:cs typeface="Times New Roman" pitchFamily="18" charset="0"/>
              </a:rPr>
              <a:t>Bàn</a:t>
            </a:r>
            <a:r>
              <a:rPr lang="en-US" sz="2800" dirty="0">
                <a:cs typeface="Times New Roman" pitchFamily="18" charset="0"/>
              </a:rPr>
              <a:t> </a:t>
            </a:r>
            <a:r>
              <a:rPr lang="en-US" sz="2800" dirty="0" err="1">
                <a:cs typeface="Times New Roman" pitchFamily="18" charset="0"/>
              </a:rPr>
              <a:t>đá</a:t>
            </a:r>
            <a:r>
              <a:rPr lang="en-US" sz="2800" dirty="0">
                <a:cs typeface="Times New Roman" pitchFamily="18" charset="0"/>
              </a:rPr>
              <a:t> </a:t>
            </a:r>
            <a:r>
              <a:rPr lang="en-US" sz="2800" dirty="0" err="1">
                <a:cs typeface="Times New Roman" pitchFamily="18" charset="0"/>
              </a:rPr>
              <a:t>chông</a:t>
            </a:r>
            <a:r>
              <a:rPr lang="en-US" sz="2800" dirty="0">
                <a:cs typeface="Times New Roman" pitchFamily="18" charset="0"/>
              </a:rPr>
              <a:t> </a:t>
            </a:r>
            <a:r>
              <a:rPr lang="en-US" sz="2800" dirty="0" err="1">
                <a:cs typeface="Times New Roman" pitchFamily="18" charset="0"/>
              </a:rPr>
              <a:t>chênh</a:t>
            </a:r>
            <a:r>
              <a:rPr lang="en-US" sz="2800" dirty="0">
                <a:cs typeface="Times New Roman" pitchFamily="18" charset="0"/>
              </a:rPr>
              <a:t> </a:t>
            </a:r>
            <a:r>
              <a:rPr lang="en-US" sz="2800" dirty="0" err="1">
                <a:cs typeface="Times New Roman" pitchFamily="18" charset="0"/>
              </a:rPr>
              <a:t>dịch</a:t>
            </a:r>
            <a:r>
              <a:rPr lang="en-US" sz="2800" dirty="0">
                <a:cs typeface="Times New Roman" pitchFamily="18" charset="0"/>
              </a:rPr>
              <a:t> </a:t>
            </a:r>
            <a:r>
              <a:rPr lang="en-US" sz="2800" dirty="0" err="1">
                <a:cs typeface="Times New Roman" pitchFamily="18" charset="0"/>
              </a:rPr>
              <a:t>sử</a:t>
            </a:r>
            <a:r>
              <a:rPr lang="en-US" sz="2800" dirty="0">
                <a:cs typeface="Times New Roman" pitchFamily="18" charset="0"/>
              </a:rPr>
              <a:t> </a:t>
            </a:r>
            <a:r>
              <a:rPr lang="en-US" sz="2800" dirty="0" err="1">
                <a:cs typeface="Times New Roman" pitchFamily="18" charset="0"/>
              </a:rPr>
              <a:t>Đảng</a:t>
            </a:r>
            <a:r>
              <a:rPr lang="en-US" sz="2800" dirty="0">
                <a:cs typeface="Times New Roman" pitchFamily="18" charset="0"/>
              </a:rPr>
              <a:t> </a:t>
            </a:r>
          </a:p>
          <a:p>
            <a:pPr fontAlgn="auto">
              <a:spcBef>
                <a:spcPts val="0"/>
              </a:spcBef>
              <a:spcAft>
                <a:spcPts val="0"/>
              </a:spcAft>
              <a:defRPr/>
            </a:pPr>
            <a:r>
              <a:rPr lang="en-US" sz="2800" dirty="0" err="1">
                <a:cs typeface="Times New Roman" pitchFamily="18" charset="0"/>
              </a:rPr>
              <a:t>Cuộc</a:t>
            </a:r>
            <a:r>
              <a:rPr lang="en-US" sz="2800" dirty="0">
                <a:cs typeface="Times New Roman" pitchFamily="18" charset="0"/>
              </a:rPr>
              <a:t> </a:t>
            </a:r>
            <a:r>
              <a:rPr lang="en-US" sz="2800" dirty="0" err="1">
                <a:cs typeface="Times New Roman" pitchFamily="18" charset="0"/>
              </a:rPr>
              <a:t>đời</a:t>
            </a:r>
            <a:r>
              <a:rPr lang="en-US" sz="2800" dirty="0">
                <a:cs typeface="Times New Roman" pitchFamily="18" charset="0"/>
              </a:rPr>
              <a:t> </a:t>
            </a:r>
            <a:r>
              <a:rPr lang="en-US" sz="2800" dirty="0" err="1">
                <a:cs typeface="Times New Roman" pitchFamily="18" charset="0"/>
              </a:rPr>
              <a:t>cách</a:t>
            </a:r>
            <a:r>
              <a:rPr lang="en-US" sz="2800" dirty="0">
                <a:cs typeface="Times New Roman" pitchFamily="18" charset="0"/>
              </a:rPr>
              <a:t> </a:t>
            </a:r>
            <a:r>
              <a:rPr lang="en-US" sz="2800" dirty="0" err="1">
                <a:cs typeface="Times New Roman" pitchFamily="18" charset="0"/>
              </a:rPr>
              <a:t>mạng</a:t>
            </a:r>
            <a:r>
              <a:rPr lang="en-US" sz="2800" dirty="0">
                <a:cs typeface="Times New Roman" pitchFamily="18" charset="0"/>
              </a:rPr>
              <a:t> </a:t>
            </a:r>
            <a:r>
              <a:rPr lang="en-US" sz="2800" dirty="0" err="1">
                <a:cs typeface="Times New Roman" pitchFamily="18" charset="0"/>
              </a:rPr>
              <a:t>thật</a:t>
            </a:r>
            <a:r>
              <a:rPr lang="en-US" sz="2800" dirty="0">
                <a:cs typeface="Times New Roman" pitchFamily="18" charset="0"/>
              </a:rPr>
              <a:t> </a:t>
            </a:r>
            <a:r>
              <a:rPr lang="en-US" sz="2800" dirty="0" err="1">
                <a:cs typeface="Times New Roman" pitchFamily="18" charset="0"/>
              </a:rPr>
              <a:t>là</a:t>
            </a:r>
            <a:r>
              <a:rPr lang="en-US" sz="2800" dirty="0">
                <a:cs typeface="Times New Roman" pitchFamily="18" charset="0"/>
              </a:rPr>
              <a:t> sang</a:t>
            </a:r>
            <a:r>
              <a:rPr lang="en-US" sz="2800" dirty="0">
                <a:solidFill>
                  <a:srgbClr val="0070C0"/>
                </a:solidFill>
                <a:cs typeface="Times New Roman" pitchFamily="18" charset="0"/>
              </a:rPr>
              <a:t>.</a:t>
            </a:r>
          </a:p>
          <a:p>
            <a:pPr fontAlgn="auto">
              <a:spcBef>
                <a:spcPct val="50000"/>
              </a:spcBef>
              <a:spcAft>
                <a:spcPts val="0"/>
              </a:spcAft>
              <a:defRPr/>
            </a:pPr>
            <a:r>
              <a:rPr lang="en-US" sz="2800" dirty="0">
                <a:solidFill>
                  <a:srgbClr val="000000"/>
                </a:solidFill>
                <a:effectLst>
                  <a:outerShdw blurRad="38100" dist="38100" dir="2700000" algn="tl">
                    <a:srgbClr val="C0C0C0"/>
                  </a:outerShdw>
                </a:effectLst>
                <a:cs typeface="Times New Roman" pitchFamily="18" charset="0"/>
              </a:rPr>
              <a:t>   </a:t>
            </a:r>
            <a:r>
              <a:rPr lang="en-US" sz="2800" b="0" dirty="0">
                <a:solidFill>
                  <a:srgbClr val="000000"/>
                </a:solidFill>
                <a:effectLst>
                  <a:outerShdw blurRad="38100" dist="38100" dir="2700000" algn="tl">
                    <a:srgbClr val="C0C0C0"/>
                  </a:outerShdw>
                </a:effectLst>
                <a:cs typeface="Times New Roman" pitchFamily="18" charset="0"/>
              </a:rPr>
              <a:t>(</a:t>
            </a:r>
            <a:r>
              <a:rPr lang="en-US" sz="2800" b="0" dirty="0" err="1">
                <a:solidFill>
                  <a:srgbClr val="000000"/>
                </a:solidFill>
                <a:effectLst>
                  <a:outerShdw blurRad="38100" dist="38100" dir="2700000" algn="tl">
                    <a:srgbClr val="C0C0C0"/>
                  </a:outerShdw>
                </a:effectLst>
                <a:cs typeface="Times New Roman" pitchFamily="18" charset="0"/>
              </a:rPr>
              <a:t>Tức</a:t>
            </a:r>
            <a:r>
              <a:rPr lang="en-US" sz="2800" b="0" dirty="0">
                <a:solidFill>
                  <a:srgbClr val="000000"/>
                </a:solidFill>
                <a:effectLst>
                  <a:outerShdw blurRad="38100" dist="38100" dir="2700000" algn="tl">
                    <a:srgbClr val="C0C0C0"/>
                  </a:outerShdw>
                </a:effectLst>
                <a:cs typeface="Times New Roman" pitchFamily="18" charset="0"/>
              </a:rPr>
              <a:t> </a:t>
            </a:r>
            <a:r>
              <a:rPr lang="en-US" sz="2800" b="0" dirty="0" err="1">
                <a:solidFill>
                  <a:srgbClr val="000000"/>
                </a:solidFill>
                <a:effectLst>
                  <a:outerShdw blurRad="38100" dist="38100" dir="2700000" algn="tl">
                    <a:srgbClr val="C0C0C0"/>
                  </a:outerShdw>
                </a:effectLst>
                <a:cs typeface="Times New Roman" pitchFamily="18" charset="0"/>
              </a:rPr>
              <a:t>cảnh</a:t>
            </a:r>
            <a:r>
              <a:rPr lang="en-US" sz="2800" b="0" dirty="0">
                <a:solidFill>
                  <a:srgbClr val="000000"/>
                </a:solidFill>
                <a:effectLst>
                  <a:outerShdw blurRad="38100" dist="38100" dir="2700000" algn="tl">
                    <a:srgbClr val="C0C0C0"/>
                  </a:outerShdw>
                </a:effectLst>
                <a:cs typeface="Times New Roman" pitchFamily="18" charset="0"/>
              </a:rPr>
              <a:t> </a:t>
            </a:r>
            <a:r>
              <a:rPr lang="en-US" sz="2800" b="0" dirty="0" err="1">
                <a:solidFill>
                  <a:srgbClr val="000000"/>
                </a:solidFill>
                <a:effectLst>
                  <a:outerShdw blurRad="38100" dist="38100" dir="2700000" algn="tl">
                    <a:srgbClr val="C0C0C0"/>
                  </a:outerShdw>
                </a:effectLst>
                <a:cs typeface="Times New Roman" pitchFamily="18" charset="0"/>
              </a:rPr>
              <a:t>Pác</a:t>
            </a:r>
            <a:r>
              <a:rPr lang="en-US" sz="2800" b="0" dirty="0">
                <a:solidFill>
                  <a:srgbClr val="000000"/>
                </a:solidFill>
                <a:effectLst>
                  <a:outerShdw blurRad="38100" dist="38100" dir="2700000" algn="tl">
                    <a:srgbClr val="C0C0C0"/>
                  </a:outerShdw>
                </a:effectLst>
                <a:cs typeface="Times New Roman" pitchFamily="18" charset="0"/>
              </a:rPr>
              <a:t> </a:t>
            </a:r>
            <a:r>
              <a:rPr lang="en-US" sz="2800" b="0" dirty="0" err="1">
                <a:solidFill>
                  <a:srgbClr val="000000"/>
                </a:solidFill>
                <a:effectLst>
                  <a:outerShdw blurRad="38100" dist="38100" dir="2700000" algn="tl">
                    <a:srgbClr val="C0C0C0"/>
                  </a:outerShdw>
                </a:effectLst>
                <a:cs typeface="Times New Roman" pitchFamily="18" charset="0"/>
              </a:rPr>
              <a:t>Pó</a:t>
            </a:r>
            <a:r>
              <a:rPr lang="en-US" sz="2800" b="0" dirty="0">
                <a:solidFill>
                  <a:srgbClr val="000000"/>
                </a:solidFill>
                <a:effectLst>
                  <a:outerShdw blurRad="38100" dist="38100" dir="2700000" algn="tl">
                    <a:srgbClr val="C0C0C0"/>
                  </a:outerShdw>
                </a:effectLst>
                <a:cs typeface="Times New Roman" pitchFamily="18" charset="0"/>
              </a:rPr>
              <a:t> - </a:t>
            </a:r>
            <a:r>
              <a:rPr lang="en-US" sz="2800" b="0" dirty="0" err="1">
                <a:solidFill>
                  <a:srgbClr val="000000"/>
                </a:solidFill>
                <a:effectLst>
                  <a:outerShdw blurRad="38100" dist="38100" dir="2700000" algn="tl">
                    <a:srgbClr val="C0C0C0"/>
                  </a:outerShdw>
                </a:effectLst>
                <a:cs typeface="Times New Roman" pitchFamily="18" charset="0"/>
              </a:rPr>
              <a:t>Hồ</a:t>
            </a:r>
            <a:r>
              <a:rPr lang="en-US" sz="2800" b="0" dirty="0">
                <a:solidFill>
                  <a:srgbClr val="000000"/>
                </a:solidFill>
                <a:effectLst>
                  <a:outerShdw blurRad="38100" dist="38100" dir="2700000" algn="tl">
                    <a:srgbClr val="C0C0C0"/>
                  </a:outerShdw>
                </a:effectLst>
                <a:cs typeface="Times New Roman" pitchFamily="18" charset="0"/>
              </a:rPr>
              <a:t> </a:t>
            </a:r>
            <a:r>
              <a:rPr lang="en-US" sz="2800" b="0" dirty="0" err="1">
                <a:solidFill>
                  <a:srgbClr val="000000"/>
                </a:solidFill>
                <a:effectLst>
                  <a:outerShdw blurRad="38100" dist="38100" dir="2700000" algn="tl">
                    <a:srgbClr val="C0C0C0"/>
                  </a:outerShdw>
                </a:effectLst>
                <a:cs typeface="Times New Roman" pitchFamily="18" charset="0"/>
              </a:rPr>
              <a:t>Chí</a:t>
            </a:r>
            <a:r>
              <a:rPr lang="en-US" sz="2800" b="0" dirty="0">
                <a:solidFill>
                  <a:srgbClr val="000000"/>
                </a:solidFill>
                <a:effectLst>
                  <a:outerShdw blurRad="38100" dist="38100" dir="2700000" algn="tl">
                    <a:srgbClr val="C0C0C0"/>
                  </a:outerShdw>
                </a:effectLst>
                <a:cs typeface="Times New Roman" pitchFamily="18" charset="0"/>
              </a:rPr>
              <a:t> Minh)</a:t>
            </a:r>
          </a:p>
        </p:txBody>
      </p:sp>
      <p:pic>
        <p:nvPicPr>
          <p:cNvPr id="9223" name="Picture 7" descr="20061130YIBC23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71850"/>
            <a:ext cx="4495800" cy="33337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3257"/>
                                        </p:tgtEl>
                                        <p:attrNameLst>
                                          <p:attrName>style.visibility</p:attrName>
                                        </p:attrNameLst>
                                      </p:cBhvr>
                                      <p:to>
                                        <p:strVal val="visible"/>
                                      </p:to>
                                    </p:set>
                                    <p:animEffect transition="in" filter="wedge">
                                      <p:cBhvr>
                                        <p:cTn id="7" dur="2000"/>
                                        <p:tgtEl>
                                          <p:spTgt spid="532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7655"/>
                                        </p:tgtEl>
                                        <p:attrNameLst>
                                          <p:attrName>style.visibility</p:attrName>
                                        </p:attrNameLst>
                                      </p:cBhvr>
                                      <p:to>
                                        <p:strVal val="visible"/>
                                      </p:to>
                                    </p:set>
                                    <p:animEffect transition="in" filter="blinds(horizontal)">
                                      <p:cBhvr>
                                        <p:cTn id="12" dur="500"/>
                                        <p:tgtEl>
                                          <p:spTgt spid="27655"/>
                                        </p:tgtEl>
                                      </p:cBhvr>
                                    </p:animEffect>
                                  </p:childTnLst>
                                </p:cTn>
                              </p:par>
                              <p:par>
                                <p:cTn id="13" presetID="4" presetClass="entr" presetSubtype="16" fill="hold" nodeType="with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box(in)">
                                      <p:cBhvr>
                                        <p:cTn id="15" dur="500"/>
                                        <p:tgtEl>
                                          <p:spTgt spid="92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3257" grpId="0"/>
    </p:bld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4589</TotalTime>
  <Words>1868</Words>
  <Application>Microsoft Office PowerPoint</Application>
  <PresentationFormat>On-screen Show (4:3)</PresentationFormat>
  <Paragraphs>245</Paragraphs>
  <Slides>38</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Times New Roman</vt:lpstr>
      <vt:lpstr>Arial</vt:lpstr>
      <vt:lpstr>.VnTime</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CMS</dc:creator>
  <cp:lastModifiedBy>Admin</cp:lastModifiedBy>
  <cp:revision>419</cp:revision>
  <dcterms:created xsi:type="dcterms:W3CDTF">2010-01-29T07:17:35Z</dcterms:created>
  <dcterms:modified xsi:type="dcterms:W3CDTF">2023-02-27T04:42:00Z</dcterms:modified>
</cp:coreProperties>
</file>