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5" r:id="rId2"/>
    <p:sldId id="347" r:id="rId3"/>
    <p:sldId id="346" r:id="rId4"/>
    <p:sldId id="310" r:id="rId5"/>
    <p:sldId id="313" r:id="rId6"/>
    <p:sldId id="349" r:id="rId7"/>
    <p:sldId id="344" r:id="rId8"/>
    <p:sldId id="332" r:id="rId9"/>
    <p:sldId id="328" r:id="rId10"/>
    <p:sldId id="320" r:id="rId11"/>
    <p:sldId id="335" r:id="rId12"/>
    <p:sldId id="295" r:id="rId13"/>
    <p:sldId id="334" r:id="rId14"/>
    <p:sldId id="289" r:id="rId15"/>
    <p:sldId id="298" r:id="rId16"/>
    <p:sldId id="299" r:id="rId17"/>
    <p:sldId id="336" r:id="rId18"/>
    <p:sldId id="321" r:id="rId19"/>
    <p:sldId id="337" r:id="rId20"/>
    <p:sldId id="338" r:id="rId21"/>
    <p:sldId id="343" r:id="rId22"/>
    <p:sldId id="282" r:id="rId23"/>
    <p:sldId id="319"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00"/>
    <a:srgbClr val="FF99FF"/>
    <a:srgbClr val="66CCFF"/>
    <a:srgbClr val="FFFF66"/>
    <a:srgbClr val="996633"/>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1756" autoAdjust="0"/>
  </p:normalViewPr>
  <p:slideViewPr>
    <p:cSldViewPr>
      <p:cViewPr varScale="1">
        <p:scale>
          <a:sx n="67" d="100"/>
          <a:sy n="67" d="100"/>
        </p:scale>
        <p:origin x="14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06DCCE86-3392-474F-992B-F013914F9771}" type="datetimeFigureOut">
              <a:rPr lang="en-US"/>
              <a:pPr>
                <a:defRPr/>
              </a:pPr>
              <a:t>2/26/2023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923CD5-FB9E-43C3-94F7-7B340A53111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latin typeface="Calibri" panose="020F0502020204030204" pitchFamily="34"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A724CB-B805-4749-A5CA-32A758D6F1F5}" type="slidenum">
              <a:rPr lang="en-US" altLang="en-US" smtClean="0"/>
              <a:pPr/>
              <a:t>4</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97D4F6-33A6-4054-9427-686581024DD2}"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
        <p:nvSpPr>
          <p:cNvPr id="184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34E9A2-F5EA-4641-89CB-67B8662555BC}" type="slidenum">
              <a:rPr lang="en-US"/>
              <a:pPr>
                <a:defRPr/>
              </a:pPr>
              <a:t>‹#›</a:t>
            </a:fld>
            <a:endParaRPr lang="en-US"/>
          </a:p>
        </p:txBody>
      </p:sp>
    </p:spTree>
    <p:extLst>
      <p:ext uri="{BB962C8B-B14F-4D97-AF65-F5344CB8AC3E}">
        <p14:creationId xmlns:p14="http://schemas.microsoft.com/office/powerpoint/2010/main" val="379288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1A5F7B-23AD-4E58-A5FA-5F4BC9207443}" type="slidenum">
              <a:rPr lang="en-US"/>
              <a:pPr>
                <a:defRPr/>
              </a:pPr>
              <a:t>‹#›</a:t>
            </a:fld>
            <a:endParaRPr lang="en-US"/>
          </a:p>
        </p:txBody>
      </p:sp>
    </p:spTree>
    <p:extLst>
      <p:ext uri="{BB962C8B-B14F-4D97-AF65-F5344CB8AC3E}">
        <p14:creationId xmlns:p14="http://schemas.microsoft.com/office/powerpoint/2010/main" val="266605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D27638-3ACB-4AB0-99DA-EDE16CCC0D66}" type="slidenum">
              <a:rPr lang="en-US"/>
              <a:pPr>
                <a:defRPr/>
              </a:pPr>
              <a:t>‹#›</a:t>
            </a:fld>
            <a:endParaRPr lang="en-US"/>
          </a:p>
        </p:txBody>
      </p:sp>
    </p:spTree>
    <p:extLst>
      <p:ext uri="{BB962C8B-B14F-4D97-AF65-F5344CB8AC3E}">
        <p14:creationId xmlns:p14="http://schemas.microsoft.com/office/powerpoint/2010/main" val="907016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6553200" y="6243638"/>
            <a:ext cx="2133600" cy="457200"/>
          </a:xfrm>
        </p:spPr>
        <p:txBody>
          <a:bodyPr/>
          <a:lstStyle>
            <a:lvl1pPr>
              <a:defRPr/>
            </a:lvl1pPr>
          </a:lstStyle>
          <a:p>
            <a:pPr>
              <a:defRPr/>
            </a:pPr>
            <a:fld id="{1D280672-CA22-46FC-9553-104DB3A2DCD6}" type="slidenum">
              <a:rPr lang="en-US"/>
              <a:pPr>
                <a:defRPr/>
              </a:pPr>
              <a:t>‹#›</a:t>
            </a:fld>
            <a:endParaRPr lang="en-US"/>
          </a:p>
        </p:txBody>
      </p:sp>
      <p:sp>
        <p:nvSpPr>
          <p:cNvPr id="5" name="Date Placeholder 4"/>
          <p:cNvSpPr>
            <a:spLocks noGrp="1"/>
          </p:cNvSpPr>
          <p:nvPr>
            <p:ph type="dt" sz="half" idx="12"/>
          </p:nvPr>
        </p:nvSpPr>
        <p:spPr>
          <a:xfrm>
            <a:off x="457200" y="6248400"/>
            <a:ext cx="2133600" cy="457200"/>
          </a:xfrm>
        </p:spPr>
        <p:txBody>
          <a:bodyPr/>
          <a:lstStyle>
            <a:lvl1pPr>
              <a:defRPr/>
            </a:lvl1pPr>
          </a:lstStyle>
          <a:p>
            <a:pPr>
              <a:defRPr/>
            </a:pPr>
            <a:endParaRPr lang="en-US"/>
          </a:p>
        </p:txBody>
      </p:sp>
    </p:spTree>
    <p:extLst>
      <p:ext uri="{BB962C8B-B14F-4D97-AF65-F5344CB8AC3E}">
        <p14:creationId xmlns:p14="http://schemas.microsoft.com/office/powerpoint/2010/main" val="2855313369"/>
      </p:ext>
    </p:extLst>
  </p:cSld>
  <p:clrMapOvr>
    <a:masterClrMapping/>
  </p:clrMapOvr>
  <p:transition>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BA153D-11B4-4498-A18C-C563E53B1035}" type="slidenum">
              <a:rPr lang="en-US" altLang="en-US"/>
              <a:pPr>
                <a:defRPr/>
              </a:pPr>
              <a:t>‹#›</a:t>
            </a:fld>
            <a:endParaRPr lang="en-US" altLang="en-US"/>
          </a:p>
        </p:txBody>
      </p:sp>
    </p:spTree>
    <p:extLst>
      <p:ext uri="{BB962C8B-B14F-4D97-AF65-F5344CB8AC3E}">
        <p14:creationId xmlns:p14="http://schemas.microsoft.com/office/powerpoint/2010/main" val="27471897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F83BB5-E1D9-4F5B-856E-910FDD7DFC3E}" type="slidenum">
              <a:rPr lang="en-US"/>
              <a:pPr>
                <a:defRPr/>
              </a:pPr>
              <a:t>‹#›</a:t>
            </a:fld>
            <a:endParaRPr lang="en-US"/>
          </a:p>
        </p:txBody>
      </p:sp>
    </p:spTree>
    <p:extLst>
      <p:ext uri="{BB962C8B-B14F-4D97-AF65-F5344CB8AC3E}">
        <p14:creationId xmlns:p14="http://schemas.microsoft.com/office/powerpoint/2010/main" val="272603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3D11DA-DF67-4461-BF4C-4F3E06DAED89}" type="slidenum">
              <a:rPr lang="en-US"/>
              <a:pPr>
                <a:defRPr/>
              </a:pPr>
              <a:t>‹#›</a:t>
            </a:fld>
            <a:endParaRPr lang="en-US"/>
          </a:p>
        </p:txBody>
      </p:sp>
    </p:spTree>
    <p:extLst>
      <p:ext uri="{BB962C8B-B14F-4D97-AF65-F5344CB8AC3E}">
        <p14:creationId xmlns:p14="http://schemas.microsoft.com/office/powerpoint/2010/main" val="171630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8502F0-96A3-4E15-AFED-AE3CA3E64BA1}" type="slidenum">
              <a:rPr lang="en-US"/>
              <a:pPr>
                <a:defRPr/>
              </a:pPr>
              <a:t>‹#›</a:t>
            </a:fld>
            <a:endParaRPr lang="en-US"/>
          </a:p>
        </p:txBody>
      </p:sp>
    </p:spTree>
    <p:extLst>
      <p:ext uri="{BB962C8B-B14F-4D97-AF65-F5344CB8AC3E}">
        <p14:creationId xmlns:p14="http://schemas.microsoft.com/office/powerpoint/2010/main" val="394535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E08FAF-80D4-4785-B6FE-FE37B1FC9368}" type="slidenum">
              <a:rPr lang="en-US"/>
              <a:pPr>
                <a:defRPr/>
              </a:pPr>
              <a:t>‹#›</a:t>
            </a:fld>
            <a:endParaRPr lang="en-US"/>
          </a:p>
        </p:txBody>
      </p:sp>
    </p:spTree>
    <p:extLst>
      <p:ext uri="{BB962C8B-B14F-4D97-AF65-F5344CB8AC3E}">
        <p14:creationId xmlns:p14="http://schemas.microsoft.com/office/powerpoint/2010/main" val="289869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880165-E4D7-4E66-B576-4E2E5D38BE7C}" type="slidenum">
              <a:rPr lang="en-US"/>
              <a:pPr>
                <a:defRPr/>
              </a:pPr>
              <a:t>‹#›</a:t>
            </a:fld>
            <a:endParaRPr lang="en-US"/>
          </a:p>
        </p:txBody>
      </p:sp>
    </p:spTree>
    <p:extLst>
      <p:ext uri="{BB962C8B-B14F-4D97-AF65-F5344CB8AC3E}">
        <p14:creationId xmlns:p14="http://schemas.microsoft.com/office/powerpoint/2010/main" val="328083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3D74BC-88EE-4878-9A45-F44D3DFC9D46}" type="slidenum">
              <a:rPr lang="en-US"/>
              <a:pPr>
                <a:defRPr/>
              </a:pPr>
              <a:t>‹#›</a:t>
            </a:fld>
            <a:endParaRPr lang="en-US"/>
          </a:p>
        </p:txBody>
      </p:sp>
    </p:spTree>
    <p:extLst>
      <p:ext uri="{BB962C8B-B14F-4D97-AF65-F5344CB8AC3E}">
        <p14:creationId xmlns:p14="http://schemas.microsoft.com/office/powerpoint/2010/main" val="190627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7DC56D-127A-4F1D-843E-5224A2B8B802}" type="slidenum">
              <a:rPr lang="en-US"/>
              <a:pPr>
                <a:defRPr/>
              </a:pPr>
              <a:t>‹#›</a:t>
            </a:fld>
            <a:endParaRPr lang="en-US"/>
          </a:p>
        </p:txBody>
      </p:sp>
    </p:spTree>
    <p:extLst>
      <p:ext uri="{BB962C8B-B14F-4D97-AF65-F5344CB8AC3E}">
        <p14:creationId xmlns:p14="http://schemas.microsoft.com/office/powerpoint/2010/main" val="67787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80C49-7FE9-4FC3-A834-EDA6B27DB16E}" type="slidenum">
              <a:rPr lang="en-US"/>
              <a:pPr>
                <a:defRPr/>
              </a:pPr>
              <a:t>‹#›</a:t>
            </a:fld>
            <a:endParaRPr lang="en-US"/>
          </a:p>
        </p:txBody>
      </p:sp>
    </p:spTree>
    <p:extLst>
      <p:ext uri="{BB962C8B-B14F-4D97-AF65-F5344CB8AC3E}">
        <p14:creationId xmlns:p14="http://schemas.microsoft.com/office/powerpoint/2010/main" val="118369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B4EDEE5-49AA-4EE4-8803-6C111FA23A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audio" Target="nhac.MP3" TargetMode="External"/><Relationship Id="rId5" Type="http://schemas.openxmlformats.org/officeDocument/2006/relationships/image" Target="../media/image17.gif"/><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2"/>
          <p:cNvPicPr>
            <a:picLocks noChangeAspect="1" noChangeArrowheads="1"/>
          </p:cNvPicPr>
          <p:nvPr/>
        </p:nvPicPr>
        <p:blipFill>
          <a:blip r:embed="rId2">
            <a:extLst>
              <a:ext uri="{28A0092B-C50C-407E-A947-70E740481C1C}">
                <a14:useLocalDpi xmlns:a14="http://schemas.microsoft.com/office/drawing/2010/main" val="0"/>
              </a:ext>
            </a:extLst>
          </a:blip>
          <a:srcRect l="11836" t="4312" r="11220" b="18097"/>
          <a:stretch>
            <a:fillRect/>
          </a:stretch>
        </p:blipFill>
        <p:spPr bwMode="auto">
          <a:xfrm>
            <a:off x="4800600" y="838200"/>
            <a:ext cx="3810000" cy="3733800"/>
          </a:xfrm>
          <a:prstGeom prst="rect">
            <a:avLst/>
          </a:prstGeom>
          <a:noFill/>
          <a:ln w="57150">
            <a:solidFill>
              <a:srgbClr val="003399"/>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Ham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3581400" cy="3733800"/>
          </a:xfrm>
          <a:prstGeom prst="rect">
            <a:avLst/>
          </a:prstGeom>
          <a:noFill/>
          <a:ln w="57150">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8"/>
          <p:cNvSpPr txBox="1">
            <a:spLocks noRot="1" noChangeArrowheads="1"/>
          </p:cNvSpPr>
          <p:nvPr/>
        </p:nvSpPr>
        <p:spPr bwMode="auto">
          <a:xfrm>
            <a:off x="990600" y="4876800"/>
            <a:ext cx="2590800" cy="685800"/>
          </a:xfrm>
          <a:prstGeom prst="rect">
            <a:avLst/>
          </a:prstGeom>
          <a:noFill/>
          <a:ln w="9525">
            <a:noFill/>
            <a:miter lim="800000"/>
            <a:headEnd/>
            <a:tailEnd/>
          </a:ln>
        </p:spPr>
        <p:txBody>
          <a:bodyPr anchor="ctr"/>
          <a:lstStyle/>
          <a:p>
            <a:pPr algn="ctr">
              <a:defRPr/>
            </a:pPr>
            <a:r>
              <a:rPr lang="en-US" sz="2200" kern="0" dirty="0" err="1">
                <a:solidFill>
                  <a:srgbClr val="FF0000"/>
                </a:solidFill>
                <a:latin typeface="Times New Roman" pitchFamily="18" charset="0"/>
                <a:ea typeface="+mj-ea"/>
                <a:cs typeface="Times New Roman" pitchFamily="18" charset="0"/>
              </a:rPr>
              <a:t>Vua</a:t>
            </a:r>
            <a:r>
              <a:rPr lang="en-US" sz="2200" kern="0" dirty="0">
                <a:solidFill>
                  <a:srgbClr val="FF0000"/>
                </a:solidFill>
                <a:latin typeface="Times New Roman" pitchFamily="18" charset="0"/>
                <a:ea typeface="+mj-ea"/>
                <a:cs typeface="Times New Roman" pitchFamily="18" charset="0"/>
              </a:rPr>
              <a:t> </a:t>
            </a:r>
            <a:r>
              <a:rPr lang="en-US" sz="2200" kern="0" dirty="0" err="1">
                <a:solidFill>
                  <a:srgbClr val="FF0000"/>
                </a:solidFill>
                <a:latin typeface="Times New Roman" pitchFamily="18" charset="0"/>
                <a:ea typeface="+mj-ea"/>
                <a:cs typeface="Times New Roman" pitchFamily="18" charset="0"/>
              </a:rPr>
              <a:t>Hàm</a:t>
            </a:r>
            <a:r>
              <a:rPr lang="en-US" sz="2200" kern="0" dirty="0">
                <a:solidFill>
                  <a:srgbClr val="FF0000"/>
                </a:solidFill>
                <a:latin typeface="Times New Roman" pitchFamily="18" charset="0"/>
                <a:ea typeface="+mj-ea"/>
                <a:cs typeface="Times New Roman" pitchFamily="18" charset="0"/>
              </a:rPr>
              <a:t> </a:t>
            </a:r>
            <a:r>
              <a:rPr lang="en-US" sz="2200" kern="0" dirty="0" err="1">
                <a:solidFill>
                  <a:srgbClr val="FF0000"/>
                </a:solidFill>
                <a:latin typeface="Times New Roman" pitchFamily="18" charset="0"/>
                <a:ea typeface="+mj-ea"/>
                <a:cs typeface="Times New Roman" pitchFamily="18" charset="0"/>
              </a:rPr>
              <a:t>Nghi</a:t>
            </a:r>
            <a:r>
              <a:rPr lang="en-US" sz="2200" kern="0" dirty="0">
                <a:solidFill>
                  <a:srgbClr val="FF0000"/>
                </a:solidFill>
                <a:latin typeface="Times New Roman" pitchFamily="18" charset="0"/>
                <a:ea typeface="+mj-ea"/>
                <a:cs typeface="Times New Roman" pitchFamily="18" charset="0"/>
              </a:rPr>
              <a:t/>
            </a:r>
            <a:br>
              <a:rPr lang="en-US" sz="2200" kern="0" dirty="0">
                <a:solidFill>
                  <a:srgbClr val="FF0000"/>
                </a:solidFill>
                <a:latin typeface="Times New Roman" pitchFamily="18" charset="0"/>
                <a:ea typeface="+mj-ea"/>
                <a:cs typeface="Times New Roman" pitchFamily="18" charset="0"/>
              </a:rPr>
            </a:br>
            <a:r>
              <a:rPr lang="en-US" sz="2200" kern="0" dirty="0">
                <a:solidFill>
                  <a:srgbClr val="FF0000"/>
                </a:solidFill>
                <a:latin typeface="Times New Roman" pitchFamily="18" charset="0"/>
                <a:ea typeface="+mj-ea"/>
                <a:cs typeface="Times New Roman" pitchFamily="18" charset="0"/>
              </a:rPr>
              <a:t>(1870-1943)</a:t>
            </a:r>
          </a:p>
        </p:txBody>
      </p:sp>
      <p:sp>
        <p:nvSpPr>
          <p:cNvPr id="7" name="Rectangle 8"/>
          <p:cNvSpPr txBox="1">
            <a:spLocks noRot="1" noChangeArrowheads="1"/>
          </p:cNvSpPr>
          <p:nvPr/>
        </p:nvSpPr>
        <p:spPr bwMode="auto">
          <a:xfrm>
            <a:off x="5562600" y="4838700"/>
            <a:ext cx="2590800" cy="533400"/>
          </a:xfrm>
          <a:prstGeom prst="rect">
            <a:avLst/>
          </a:prstGeom>
          <a:noFill/>
          <a:ln w="9525">
            <a:noFill/>
            <a:miter lim="800000"/>
            <a:headEnd/>
            <a:tailEnd/>
          </a:ln>
        </p:spPr>
        <p:txBody>
          <a:bodyPr anchor="ctr"/>
          <a:lstStyle/>
          <a:p>
            <a:pPr algn="ctr">
              <a:defRPr/>
            </a:pPr>
            <a:r>
              <a:rPr lang="en-US" sz="2200" kern="0" dirty="0">
                <a:solidFill>
                  <a:srgbClr val="FF0000"/>
                </a:solidFill>
                <a:latin typeface="Times New Roman" pitchFamily="18" charset="0"/>
                <a:ea typeface="+mj-ea"/>
                <a:cs typeface="Times New Roman" pitchFamily="18" charset="0"/>
              </a:rPr>
              <a:t>Tôn Thất Thuyết</a:t>
            </a:r>
            <a:br>
              <a:rPr lang="en-US" sz="2200" kern="0" dirty="0">
                <a:solidFill>
                  <a:srgbClr val="FF0000"/>
                </a:solidFill>
                <a:latin typeface="Times New Roman" pitchFamily="18" charset="0"/>
                <a:ea typeface="+mj-ea"/>
                <a:cs typeface="Times New Roman" pitchFamily="18" charset="0"/>
              </a:rPr>
            </a:br>
            <a:r>
              <a:rPr lang="en-US" sz="2200" kern="0" dirty="0">
                <a:solidFill>
                  <a:srgbClr val="FF0000"/>
                </a:solidFill>
                <a:latin typeface="Times New Roman" pitchFamily="18" charset="0"/>
                <a:ea typeface="+mj-ea"/>
                <a:cs typeface="Times New Roman" pitchFamily="18" charset="0"/>
              </a:rPr>
              <a:t>(1835-1913)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219200"/>
            <a:ext cx="9144000" cy="609600"/>
          </a:xfrm>
        </p:spPr>
        <p:txBody>
          <a:bodyPr/>
          <a:lstStyle/>
          <a:p>
            <a:pPr algn="l" eaLnBrk="1" hangingPunct="1"/>
            <a:r>
              <a:rPr lang="en-US" altLang="en-US" sz="2300" b="1" u="sng" smtClean="0">
                <a:solidFill>
                  <a:srgbClr val="0000FF"/>
                </a:solidFill>
                <a:latin typeface="Times New Roman" panose="02020603050405020304" pitchFamily="18" charset="0"/>
                <a:cs typeface="Times New Roman" panose="02020603050405020304"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err="1">
                <a:solidFill>
                  <a:srgbClr val="FF0000"/>
                </a:solidFill>
                <a:latin typeface="Times New Roman" pitchFamily="18" charset="0"/>
                <a:ea typeface="+mj-ea"/>
                <a:cs typeface="Times New Roman" pitchFamily="18" charset="0"/>
              </a:rPr>
              <a:t>Tiết</a:t>
            </a:r>
            <a:r>
              <a:rPr lang="en-US" sz="2000" b="1" u="sng" kern="0" dirty="0">
                <a:solidFill>
                  <a:srgbClr val="FF0000"/>
                </a:solidFill>
                <a:latin typeface="Times New Roman" pitchFamily="18" charset="0"/>
                <a:ea typeface="+mj-ea"/>
                <a:cs typeface="Times New Roman" pitchFamily="18" charset="0"/>
              </a:rPr>
              <a:t> 40 – </a:t>
            </a:r>
            <a:r>
              <a:rPr lang="en-US" sz="2000" b="1" u="sng" kern="0" dirty="0" err="1">
                <a:solidFill>
                  <a:srgbClr val="FF0000"/>
                </a:solidFill>
                <a:latin typeface="Times New Roman" pitchFamily="18" charset="0"/>
                <a:ea typeface="+mj-ea"/>
                <a:cs typeface="Times New Roman" pitchFamily="18" charset="0"/>
              </a:rPr>
              <a:t>Bài</a:t>
            </a:r>
            <a:r>
              <a:rPr lang="en-US" sz="2000" b="1" u="sng" kern="0" dirty="0">
                <a:solidFill>
                  <a:srgbClr val="FF0000"/>
                </a:solidFill>
                <a:latin typeface="Times New Roman" pitchFamily="18" charset="0"/>
                <a:ea typeface="+mj-ea"/>
                <a:cs typeface="Times New Roman" pitchFamily="18" charset="0"/>
              </a:rPr>
              <a:t>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219200"/>
            <a:ext cx="9144000" cy="609600"/>
          </a:xfrm>
        </p:spPr>
        <p:txBody>
          <a:bodyPr/>
          <a:lstStyle/>
          <a:p>
            <a:pPr algn="l" eaLnBrk="1" hangingPunct="1"/>
            <a:r>
              <a:rPr lang="en-US" altLang="en-US" sz="2300" b="1" u="sng" smtClean="0">
                <a:solidFill>
                  <a:srgbClr val="0000FF"/>
                </a:solidFill>
                <a:latin typeface="Times New Roman" panose="02020603050405020304" pitchFamily="18" charset="0"/>
                <a:cs typeface="Times New Roman" panose="02020603050405020304"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err="1">
                <a:solidFill>
                  <a:srgbClr val="FF0000"/>
                </a:solidFill>
                <a:latin typeface="Times New Roman" pitchFamily="18" charset="0"/>
                <a:ea typeface="+mj-ea"/>
                <a:cs typeface="Times New Roman" pitchFamily="18" charset="0"/>
              </a:rPr>
              <a:t>Tiết</a:t>
            </a:r>
            <a:r>
              <a:rPr lang="en-US" sz="2000" b="1" u="sng" kern="0" dirty="0">
                <a:solidFill>
                  <a:srgbClr val="FF0000"/>
                </a:solidFill>
                <a:latin typeface="Times New Roman" pitchFamily="18" charset="0"/>
                <a:ea typeface="+mj-ea"/>
                <a:cs typeface="Times New Roman" pitchFamily="18" charset="0"/>
              </a:rPr>
              <a:t> 40 – </a:t>
            </a:r>
            <a:r>
              <a:rPr lang="en-US" sz="2000" b="1" u="sng" kern="0" dirty="0" err="1">
                <a:solidFill>
                  <a:srgbClr val="FF0000"/>
                </a:solidFill>
                <a:latin typeface="Times New Roman" pitchFamily="18" charset="0"/>
                <a:ea typeface="+mj-ea"/>
                <a:cs typeface="Times New Roman" pitchFamily="18" charset="0"/>
              </a:rPr>
              <a:t>Bài</a:t>
            </a:r>
            <a:r>
              <a:rPr lang="en-US" sz="2000" b="1" u="sng" kern="0" dirty="0">
                <a:solidFill>
                  <a:srgbClr val="FF0000"/>
                </a:solidFill>
                <a:latin typeface="Times New Roman" pitchFamily="18" charset="0"/>
                <a:ea typeface="+mj-ea"/>
                <a:cs typeface="Times New Roman" pitchFamily="18" charset="0"/>
              </a:rPr>
              <a:t>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sp>
        <p:nvSpPr>
          <p:cNvPr id="6" name="Text Box 58"/>
          <p:cNvSpPr txBox="1">
            <a:spLocks noChangeArrowheads="1"/>
          </p:cNvSpPr>
          <p:nvPr/>
        </p:nvSpPr>
        <p:spPr bwMode="auto">
          <a:xfrm>
            <a:off x="152400" y="2232025"/>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rPr>
              <a:t>a. </a:t>
            </a:r>
            <a:r>
              <a:rPr lang="en-US" altLang="en-US" sz="2800" u="sng">
                <a:solidFill>
                  <a:srgbClr val="003399"/>
                </a:solidFill>
              </a:rPr>
              <a:t>Hoàn cảnh bùng nổ </a:t>
            </a:r>
            <a:r>
              <a:rPr lang="en-US" altLang="en-US" sz="2800">
                <a:solidFill>
                  <a:srgbClr val="0033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ue-Q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963"/>
            <a:ext cx="9144000"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9" name="Picture 11" descr="slide0229_image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95250"/>
            <a:ext cx="30480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1" name="Freeform 3"/>
          <p:cNvSpPr>
            <a:spLocks/>
          </p:cNvSpPr>
          <p:nvPr/>
        </p:nvSpPr>
        <p:spPr bwMode="auto">
          <a:xfrm>
            <a:off x="3276600" y="2235200"/>
            <a:ext cx="3352800" cy="2108200"/>
          </a:xfrm>
          <a:custGeom>
            <a:avLst/>
            <a:gdLst>
              <a:gd name="T0" fmla="*/ 2147483646 w 2112"/>
              <a:gd name="T1" fmla="*/ 2147483646 h 1328"/>
              <a:gd name="T2" fmla="*/ 2147483646 w 2112"/>
              <a:gd name="T3" fmla="*/ 2147483646 h 1328"/>
              <a:gd name="T4" fmla="*/ 2147483646 w 2112"/>
              <a:gd name="T5" fmla="*/ 2147483646 h 1328"/>
              <a:gd name="T6" fmla="*/ 2147483646 w 2112"/>
              <a:gd name="T7" fmla="*/ 2147483646 h 1328"/>
              <a:gd name="T8" fmla="*/ 2147483646 w 2112"/>
              <a:gd name="T9" fmla="*/ 2147483646 h 1328"/>
              <a:gd name="T10" fmla="*/ 2147483646 w 2112"/>
              <a:gd name="T11" fmla="*/ 2147483646 h 1328"/>
              <a:gd name="T12" fmla="*/ 2147483646 w 2112"/>
              <a:gd name="T13" fmla="*/ 2147483646 h 1328"/>
              <a:gd name="T14" fmla="*/ 2147483646 w 2112"/>
              <a:gd name="T15" fmla="*/ 2147483646 h 1328"/>
              <a:gd name="T16" fmla="*/ 2147483646 w 2112"/>
              <a:gd name="T17" fmla="*/ 2147483646 h 1328"/>
              <a:gd name="T18" fmla="*/ 0 w 2112"/>
              <a:gd name="T19" fmla="*/ 2147483646 h 13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2"/>
              <a:gd name="T31" fmla="*/ 0 h 1328"/>
              <a:gd name="T32" fmla="*/ 2112 w 2112"/>
              <a:gd name="T33" fmla="*/ 1328 h 13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2" h="1328">
                <a:moveTo>
                  <a:pt x="2112" y="1328"/>
                </a:moveTo>
                <a:cubicBezTo>
                  <a:pt x="1924" y="1264"/>
                  <a:pt x="1736" y="1200"/>
                  <a:pt x="1632" y="1136"/>
                </a:cubicBezTo>
                <a:cubicBezTo>
                  <a:pt x="1528" y="1072"/>
                  <a:pt x="1552" y="1008"/>
                  <a:pt x="1488" y="944"/>
                </a:cubicBezTo>
                <a:cubicBezTo>
                  <a:pt x="1424" y="880"/>
                  <a:pt x="1320" y="816"/>
                  <a:pt x="1248" y="752"/>
                </a:cubicBezTo>
                <a:cubicBezTo>
                  <a:pt x="1176" y="688"/>
                  <a:pt x="1120" y="624"/>
                  <a:pt x="1056" y="560"/>
                </a:cubicBezTo>
                <a:cubicBezTo>
                  <a:pt x="992" y="496"/>
                  <a:pt x="928" y="424"/>
                  <a:pt x="864" y="368"/>
                </a:cubicBezTo>
                <a:cubicBezTo>
                  <a:pt x="800" y="312"/>
                  <a:pt x="736" y="280"/>
                  <a:pt x="672" y="224"/>
                </a:cubicBezTo>
                <a:cubicBezTo>
                  <a:pt x="608" y="168"/>
                  <a:pt x="560" y="64"/>
                  <a:pt x="480" y="32"/>
                </a:cubicBezTo>
                <a:cubicBezTo>
                  <a:pt x="400" y="0"/>
                  <a:pt x="272" y="32"/>
                  <a:pt x="192" y="32"/>
                </a:cubicBezTo>
                <a:cubicBezTo>
                  <a:pt x="112" y="32"/>
                  <a:pt x="56" y="32"/>
                  <a:pt x="0" y="32"/>
                </a:cubicBezTo>
              </a:path>
            </a:pathLst>
          </a:cu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413" name="Oval 4"/>
          <p:cNvSpPr>
            <a:spLocks noChangeArrowheads="1"/>
          </p:cNvSpPr>
          <p:nvPr/>
        </p:nvSpPr>
        <p:spPr bwMode="auto">
          <a:xfrm>
            <a:off x="3124200" y="2133600"/>
            <a:ext cx="304800" cy="304800"/>
          </a:xfrm>
          <a:prstGeom prst="ellipse">
            <a:avLst/>
          </a:prstGeom>
          <a:solidFill>
            <a:srgbClr val="FFFF00"/>
          </a:solidFill>
          <a:ln w="9525" algn="ctr">
            <a:solidFill>
              <a:srgbClr val="000000"/>
            </a:solidFill>
            <a:round/>
            <a:headEnd/>
            <a:tailEnd/>
          </a:ln>
          <a:effectLst>
            <a:outerShdw dist="35921" dir="2700000" algn="ctr" rotWithShape="0">
              <a:srgbClr val="808080"/>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7414" name="Oval 5"/>
          <p:cNvSpPr>
            <a:spLocks noChangeArrowheads="1"/>
          </p:cNvSpPr>
          <p:nvPr/>
        </p:nvSpPr>
        <p:spPr bwMode="auto">
          <a:xfrm>
            <a:off x="6477000" y="4114800"/>
            <a:ext cx="304800" cy="304800"/>
          </a:xfrm>
          <a:prstGeom prst="ellipse">
            <a:avLst/>
          </a:prstGeom>
          <a:solidFill>
            <a:srgbClr val="FFFF00"/>
          </a:solidFill>
          <a:ln w="9525" algn="ctr">
            <a:solidFill>
              <a:srgbClr val="000000"/>
            </a:solidFill>
            <a:round/>
            <a:headEnd/>
            <a:tailEnd/>
          </a:ln>
          <a:effectLst>
            <a:outerShdw dist="35921" dir="2700000" algn="ctr" rotWithShape="0">
              <a:srgbClr val="808080"/>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a:solidFill>
                <a:srgbClr val="FFFF00"/>
              </a:solidFill>
            </a:endParaRPr>
          </a:p>
        </p:txBody>
      </p:sp>
      <p:pic>
        <p:nvPicPr>
          <p:cNvPr id="508934" name="Picture 6" descr="Ton_That_Thuy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4038600"/>
            <a:ext cx="609600" cy="609600"/>
          </a:xfrm>
          <a:prstGeom prst="rect">
            <a:avLst/>
          </a:prstGeom>
          <a:noFill/>
          <a:ln w="9525">
            <a:solidFill>
              <a:srgbClr val="042A29"/>
            </a:solidFill>
            <a:miter lim="800000"/>
            <a:headEnd/>
            <a:tailEnd/>
          </a:ln>
          <a:effectLst>
            <a:outerShdw dist="53882" dir="2700000" algn="ctr" rotWithShape="0">
              <a:srgbClr val="042A29"/>
            </a:outerShdw>
          </a:effectLst>
          <a:extLst>
            <a:ext uri="{909E8E84-426E-40DD-AFC4-6F175D3DCCD1}">
              <a14:hiddenFill xmlns:a14="http://schemas.microsoft.com/office/drawing/2010/main">
                <a:solidFill>
                  <a:srgbClr val="FFFFFF"/>
                </a:solidFill>
              </a14:hiddenFill>
            </a:ext>
          </a:extLst>
        </p:spPr>
      </p:pic>
      <p:pic>
        <p:nvPicPr>
          <p:cNvPr id="508935" name="Picture 7" descr="Vua_Ham_Ng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163" y="4038600"/>
            <a:ext cx="434975" cy="609600"/>
          </a:xfrm>
          <a:prstGeom prst="rect">
            <a:avLst/>
          </a:prstGeom>
          <a:noFill/>
          <a:ln w="9525">
            <a:solidFill>
              <a:srgbClr val="042A29"/>
            </a:solidFill>
            <a:miter lim="800000"/>
            <a:headEnd/>
            <a:tailEnd/>
          </a:ln>
          <a:effectLst>
            <a:outerShdw dist="71842" dir="2700000" algn="ctr" rotWithShape="0">
              <a:srgbClr val="042A29"/>
            </a:outerShdw>
          </a:effectLst>
          <a:extLst>
            <a:ext uri="{909E8E84-426E-40DD-AFC4-6F175D3DCCD1}">
              <a14:hiddenFill xmlns:a14="http://schemas.microsoft.com/office/drawing/2010/main">
                <a:solidFill>
                  <a:srgbClr val="FFFFFF"/>
                </a:solidFill>
              </a14:hiddenFill>
            </a:ext>
          </a:extLst>
        </p:spPr>
      </p:pic>
      <p:sp>
        <p:nvSpPr>
          <p:cNvPr id="17417" name="WordArt 8"/>
          <p:cNvSpPr>
            <a:spLocks noChangeArrowheads="1" noChangeShapeType="1" noTextEdit="1"/>
          </p:cNvSpPr>
          <p:nvPr/>
        </p:nvSpPr>
        <p:spPr bwMode="auto">
          <a:xfrm>
            <a:off x="1905000" y="2133600"/>
            <a:ext cx="1143000" cy="381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ahoma" panose="020B0604030504040204" pitchFamily="34" charset="0"/>
                <a:ea typeface="Tahoma" panose="020B0604030504040204" pitchFamily="34" charset="0"/>
                <a:cs typeface="Tahoma" panose="020B0604030504040204" pitchFamily="34" charset="0"/>
              </a:rPr>
              <a:t>Tân Sở</a:t>
            </a:r>
          </a:p>
        </p:txBody>
      </p:sp>
      <p:sp>
        <p:nvSpPr>
          <p:cNvPr id="17418" name="WordArt 9"/>
          <p:cNvSpPr>
            <a:spLocks noChangeArrowheads="1" noChangeShapeType="1" noTextEdit="1"/>
          </p:cNvSpPr>
          <p:nvPr/>
        </p:nvSpPr>
        <p:spPr bwMode="auto">
          <a:xfrm>
            <a:off x="4343400" y="4191000"/>
            <a:ext cx="2133600" cy="457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ahoma" panose="020B0604030504040204" pitchFamily="34" charset="0"/>
                <a:ea typeface="Tahoma" panose="020B0604030504040204" pitchFamily="34" charset="0"/>
                <a:cs typeface="Tahoma" panose="020B0604030504040204" pitchFamily="34" charset="0"/>
              </a:rPr>
              <a:t>Kinh thành HUẾ</a:t>
            </a:r>
          </a:p>
        </p:txBody>
      </p:sp>
      <p:sp>
        <p:nvSpPr>
          <p:cNvPr id="508948" name="AutoShape 20"/>
          <p:cNvSpPr>
            <a:spLocks noChangeArrowheads="1"/>
          </p:cNvSpPr>
          <p:nvPr/>
        </p:nvSpPr>
        <p:spPr bwMode="auto">
          <a:xfrm>
            <a:off x="304800" y="3276600"/>
            <a:ext cx="3048000" cy="1752600"/>
          </a:xfrm>
          <a:prstGeom prst="wedgeRoundRectCallout">
            <a:avLst>
              <a:gd name="adj1" fmla="val 47815"/>
              <a:gd name="adj2" fmla="val -110000"/>
              <a:gd name="adj3" fmla="val 16667"/>
            </a:avLst>
          </a:prstGeom>
          <a:solidFill>
            <a:schemeClr val="accent1"/>
          </a:solidFill>
          <a:ln w="9525" algn="ctr">
            <a:solidFill>
              <a:srgbClr val="000000"/>
            </a:solidFill>
            <a:miter lim="800000"/>
            <a:headEnd/>
            <a:tailEnd/>
          </a:ln>
          <a:effectLst>
            <a:outerShdw dist="35921" dir="2700000" algn="ctr" rotWithShape="0">
              <a:srgbClr val="808080"/>
            </a:outerShdw>
          </a:effec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400">
                <a:latin typeface="Times New Roman" panose="02020603050405020304" pitchFamily="18" charset="0"/>
                <a:cs typeface="Times New Roman" panose="02020603050405020304" pitchFamily="18" charset="0"/>
              </a:rPr>
              <a:t>Khi ra tới Tân Sở vua Hàm Nghi và Tôn Thất Thuyết có hành động gì?</a:t>
            </a: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08935"/>
                                        </p:tgtEl>
                                        <p:attrNameLst>
                                          <p:attrName>style.visibility</p:attrName>
                                        </p:attrNameLst>
                                      </p:cBhvr>
                                      <p:to>
                                        <p:strVal val="visible"/>
                                      </p:to>
                                    </p:set>
                                    <p:anim calcmode="lin" valueType="num">
                                      <p:cBhvr>
                                        <p:cTn id="7" dur="500" fill="hold"/>
                                        <p:tgtEl>
                                          <p:spTgt spid="508935"/>
                                        </p:tgtEl>
                                        <p:attrNameLst>
                                          <p:attrName>ppt_w</p:attrName>
                                        </p:attrNameLst>
                                      </p:cBhvr>
                                      <p:tavLst>
                                        <p:tav tm="0">
                                          <p:val>
                                            <p:fltVal val="0"/>
                                          </p:val>
                                        </p:tav>
                                        <p:tav tm="100000">
                                          <p:val>
                                            <p:strVal val="#ppt_w"/>
                                          </p:val>
                                        </p:tav>
                                      </p:tavLst>
                                    </p:anim>
                                    <p:anim calcmode="lin" valueType="num">
                                      <p:cBhvr>
                                        <p:cTn id="8" dur="500" fill="hold"/>
                                        <p:tgtEl>
                                          <p:spTgt spid="50893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08934"/>
                                        </p:tgtEl>
                                        <p:attrNameLst>
                                          <p:attrName>style.visibility</p:attrName>
                                        </p:attrNameLst>
                                      </p:cBhvr>
                                      <p:to>
                                        <p:strVal val="visible"/>
                                      </p:to>
                                    </p:set>
                                    <p:anim calcmode="lin" valueType="num">
                                      <p:cBhvr>
                                        <p:cTn id="11" dur="500" fill="hold"/>
                                        <p:tgtEl>
                                          <p:spTgt spid="508934"/>
                                        </p:tgtEl>
                                        <p:attrNameLst>
                                          <p:attrName>ppt_w</p:attrName>
                                        </p:attrNameLst>
                                      </p:cBhvr>
                                      <p:tavLst>
                                        <p:tav tm="0">
                                          <p:val>
                                            <p:fltVal val="0"/>
                                          </p:val>
                                        </p:tav>
                                        <p:tav tm="100000">
                                          <p:val>
                                            <p:strVal val="#ppt_w"/>
                                          </p:val>
                                        </p:tav>
                                      </p:tavLst>
                                    </p:anim>
                                    <p:anim calcmode="lin" valueType="num">
                                      <p:cBhvr>
                                        <p:cTn id="12" dur="500" fill="hold"/>
                                        <p:tgtEl>
                                          <p:spTgt spid="50893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08931"/>
                                        </p:tgtEl>
                                        <p:attrNameLst>
                                          <p:attrName>style.visibility</p:attrName>
                                        </p:attrNameLst>
                                      </p:cBhvr>
                                      <p:to>
                                        <p:strVal val="visible"/>
                                      </p:to>
                                    </p:set>
                                    <p:animEffect transition="in" filter="wipe(down)">
                                      <p:cBhvr>
                                        <p:cTn id="17" dur="3000"/>
                                        <p:tgtEl>
                                          <p:spTgt spid="508931"/>
                                        </p:tgtEl>
                                      </p:cBhvr>
                                    </p:animEffect>
                                  </p:childTnLst>
                                </p:cTn>
                              </p:par>
                              <p:par>
                                <p:cTn id="18" presetID="0" presetClass="path" presetSubtype="0" accel="50000" decel="50000" fill="hold" nodeType="withEffect">
                                  <p:stCondLst>
                                    <p:cond delay="0"/>
                                  </p:stCondLst>
                                  <p:childTnLst>
                                    <p:animMotion origin="layout" path="M -0.02083 -0.01944 C -0.03802 -0.02268 -0.0552 -0.02592 -0.075 -0.03611 C -0.09479 -0.04629 -0.12395 -0.06759 -0.13958 -0.08055 C -0.1552 -0.09352 -0.15902 -0.10046 -0.16875 -0.11389 C -0.17847 -0.12731 -0.18784 -0.14583 -0.19791 -0.16111 C -0.20798 -0.17639 -0.2184 -0.19213 -0.22916 -0.20555 C -0.23993 -0.21898 -0.25173 -0.22777 -0.2625 -0.24166 C -0.27326 -0.25555 -0.28264 -0.275 -0.29375 -0.28889 C -0.30486 -0.30277 -0.31632 -0.31852 -0.32916 -0.325 C -0.34201 -0.33148 -0.3434 -0.32083 -0.37083 -0.32777 C -0.39826 -0.33472 -0.47291 -0.36018 -0.49375 -0.36666 " pathEditMode="relative" rAng="0" ptsTypes="aaaaaaaaaaA">
                                      <p:cBhvr>
                                        <p:cTn id="19" dur="5000" fill="hold"/>
                                        <p:tgtEl>
                                          <p:spTgt spid="508935"/>
                                        </p:tgtEl>
                                        <p:attrNameLst>
                                          <p:attrName>ppt_x</p:attrName>
                                          <p:attrName>ppt_y</p:attrName>
                                        </p:attrNameLst>
                                      </p:cBhvr>
                                      <p:rCtr x="-23646" y="-17361"/>
                                    </p:animMotion>
                                  </p:childTnLst>
                                </p:cTn>
                              </p:par>
                              <p:par>
                                <p:cTn id="20" presetID="0" presetClass="path" presetSubtype="0" accel="50000" decel="50000" fill="hold" nodeType="withEffect">
                                  <p:stCondLst>
                                    <p:cond delay="0"/>
                                  </p:stCondLst>
                                  <p:childTnLst>
                                    <p:animMotion origin="layout" path="M 3.33333E-6 -3.33333E-6 C -0.01858 -0.00347 -0.03698 -0.00694 -0.05834 -0.01782 C -0.07952 -0.02847 -0.11094 -0.05092 -0.12778 -0.06458 C -0.14445 -0.07824 -0.14861 -0.08564 -0.15903 -0.09977 C -0.16945 -0.11412 -0.17969 -0.13356 -0.19045 -0.14977 C -0.20122 -0.16574 -0.2125 -0.1824 -0.22396 -0.19676 C -0.23559 -0.21088 -0.24827 -0.22014 -0.2599 -0.23472 C -0.27136 -0.24953 -0.28143 -0.2699 -0.29341 -0.28472 C -0.30539 -0.2993 -0.31771 -0.31597 -0.3316 -0.32268 C -0.34532 -0.32963 -0.34688 -0.31828 -0.37622 -0.32569 C -0.40573 -0.3331 -0.48611 -0.35995 -0.50834 -0.36666 " pathEditMode="relative" rAng="0" ptsTypes="aaaaaaaaaaA">
                                      <p:cBhvr>
                                        <p:cTn id="21" dur="5000" fill="hold"/>
                                        <p:tgtEl>
                                          <p:spTgt spid="508934"/>
                                        </p:tgtEl>
                                        <p:attrNameLst>
                                          <p:attrName>ppt_x</p:attrName>
                                          <p:attrName>ppt_y</p:attrName>
                                        </p:attrNameLst>
                                      </p:cBhvr>
                                      <p:rCtr x="-25417" y="-18333"/>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08948"/>
                                        </p:tgtEl>
                                        <p:attrNameLst>
                                          <p:attrName>style.visibility</p:attrName>
                                        </p:attrNameLst>
                                      </p:cBhvr>
                                      <p:to>
                                        <p:strVal val="visible"/>
                                      </p:to>
                                    </p:set>
                                    <p:anim calcmode="lin" valueType="num">
                                      <p:cBhvr>
                                        <p:cTn id="26" dur="500" fill="hold"/>
                                        <p:tgtEl>
                                          <p:spTgt spid="508948"/>
                                        </p:tgtEl>
                                        <p:attrNameLst>
                                          <p:attrName>ppt_w</p:attrName>
                                        </p:attrNameLst>
                                      </p:cBhvr>
                                      <p:tavLst>
                                        <p:tav tm="0">
                                          <p:val>
                                            <p:fltVal val="0"/>
                                          </p:val>
                                        </p:tav>
                                        <p:tav tm="100000">
                                          <p:val>
                                            <p:strVal val="#ppt_w"/>
                                          </p:val>
                                        </p:tav>
                                      </p:tavLst>
                                    </p:anim>
                                    <p:anim calcmode="lin" valueType="num">
                                      <p:cBhvr>
                                        <p:cTn id="27" dur="500" fill="hold"/>
                                        <p:tgtEl>
                                          <p:spTgt spid="508948"/>
                                        </p:tgtEl>
                                        <p:attrNameLst>
                                          <p:attrName>ppt_h</p:attrName>
                                        </p:attrNameLst>
                                      </p:cBhvr>
                                      <p:tavLst>
                                        <p:tav tm="0">
                                          <p:val>
                                            <p:fltVal val="0"/>
                                          </p:val>
                                        </p:tav>
                                        <p:tav tm="100000">
                                          <p:val>
                                            <p:strVal val="#ppt_h"/>
                                          </p:val>
                                        </p:tav>
                                      </p:tavLst>
                                    </p:anim>
                                    <p:animEffect transition="in" filter="fade">
                                      <p:cBhvr>
                                        <p:cTn id="28" dur="500"/>
                                        <p:tgtEl>
                                          <p:spTgt spid="5089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nodeType="clickEffect">
                                  <p:stCondLst>
                                    <p:cond delay="0"/>
                                  </p:stCondLst>
                                  <p:childTnLst>
                                    <p:set>
                                      <p:cBhvr>
                                        <p:cTn id="32" dur="1" fill="hold">
                                          <p:stCondLst>
                                            <p:cond delay="0"/>
                                          </p:stCondLst>
                                        </p:cTn>
                                        <p:tgtEl>
                                          <p:spTgt spid="508939"/>
                                        </p:tgtEl>
                                        <p:attrNameLst>
                                          <p:attrName>style.visibility</p:attrName>
                                        </p:attrNameLst>
                                      </p:cBhvr>
                                      <p:to>
                                        <p:strVal val="visible"/>
                                      </p:to>
                                    </p:set>
                                    <p:animEffect transition="in" filter="wedge">
                                      <p:cBhvr>
                                        <p:cTn id="33" dur="2000"/>
                                        <p:tgtEl>
                                          <p:spTgt spid="508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219200"/>
            <a:ext cx="9144000" cy="609600"/>
          </a:xfrm>
        </p:spPr>
        <p:txBody>
          <a:bodyPr/>
          <a:lstStyle/>
          <a:p>
            <a:pPr algn="l" eaLnBrk="1" hangingPunct="1"/>
            <a:r>
              <a:rPr lang="en-US" altLang="en-US" sz="2300" b="1" u="sng" smtClean="0">
                <a:solidFill>
                  <a:srgbClr val="0000FF"/>
                </a:solidFill>
                <a:latin typeface="Times New Roman" panose="02020603050405020304" pitchFamily="18" charset="0"/>
                <a:cs typeface="Times New Roman" panose="02020603050405020304"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err="1">
                <a:solidFill>
                  <a:srgbClr val="FF0000"/>
                </a:solidFill>
                <a:latin typeface="Times New Roman" pitchFamily="18" charset="0"/>
                <a:ea typeface="+mj-ea"/>
                <a:cs typeface="Times New Roman" pitchFamily="18" charset="0"/>
              </a:rPr>
              <a:t>Tiết</a:t>
            </a:r>
            <a:r>
              <a:rPr lang="en-US" sz="2000" b="1" u="sng" kern="0" dirty="0">
                <a:solidFill>
                  <a:srgbClr val="FF0000"/>
                </a:solidFill>
                <a:latin typeface="Times New Roman" pitchFamily="18" charset="0"/>
                <a:ea typeface="+mj-ea"/>
                <a:cs typeface="Times New Roman" pitchFamily="18" charset="0"/>
              </a:rPr>
              <a:t> 40 – </a:t>
            </a:r>
            <a:r>
              <a:rPr lang="en-US" sz="2000" b="1" u="sng" kern="0" dirty="0" err="1">
                <a:solidFill>
                  <a:srgbClr val="FF0000"/>
                </a:solidFill>
                <a:latin typeface="Times New Roman" pitchFamily="18" charset="0"/>
                <a:ea typeface="+mj-ea"/>
                <a:cs typeface="Times New Roman" pitchFamily="18" charset="0"/>
              </a:rPr>
              <a:t>Bài</a:t>
            </a:r>
            <a:r>
              <a:rPr lang="en-US" sz="2000" b="1" u="sng" kern="0" dirty="0">
                <a:solidFill>
                  <a:srgbClr val="FF0000"/>
                </a:solidFill>
                <a:latin typeface="Times New Roman" pitchFamily="18" charset="0"/>
                <a:ea typeface="+mj-ea"/>
                <a:cs typeface="Times New Roman" pitchFamily="18" charset="0"/>
              </a:rPr>
              <a:t>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sp>
        <p:nvSpPr>
          <p:cNvPr id="8" name="Text Box 58"/>
          <p:cNvSpPr txBox="1">
            <a:spLocks noChangeArrowheads="1"/>
          </p:cNvSpPr>
          <p:nvPr/>
        </p:nvSpPr>
        <p:spPr bwMode="auto">
          <a:xfrm>
            <a:off x="219075" y="2282825"/>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rPr>
              <a:t>a. </a:t>
            </a:r>
            <a:r>
              <a:rPr lang="en-US" altLang="en-US" sz="2800" u="sng">
                <a:solidFill>
                  <a:srgbClr val="003399"/>
                </a:solidFill>
              </a:rPr>
              <a:t>Hoàn cảnh bùng nổ </a:t>
            </a:r>
            <a:r>
              <a:rPr lang="en-US" altLang="en-US" sz="2800">
                <a:solidFill>
                  <a:srgbClr val="003399"/>
                </a:solidFill>
              </a:rPr>
              <a:t> </a:t>
            </a:r>
          </a:p>
        </p:txBody>
      </p:sp>
      <p:sp>
        <p:nvSpPr>
          <p:cNvPr id="12" name="AutoShape 54"/>
          <p:cNvSpPr>
            <a:spLocks noChangeArrowheads="1"/>
          </p:cNvSpPr>
          <p:nvPr/>
        </p:nvSpPr>
        <p:spPr bwMode="auto">
          <a:xfrm>
            <a:off x="230188" y="2928938"/>
            <a:ext cx="8382000" cy="1611312"/>
          </a:xfrm>
          <a:prstGeom prst="roundRect">
            <a:avLst>
              <a:gd name="adj" fmla="val 16667"/>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accent2"/>
                </a:solidFill>
              </a:rPr>
              <a:t> Cuộc phản công ở Huế thất bại </a:t>
            </a:r>
            <a:r>
              <a:rPr lang="en-US" altLang="en-US" sz="2800">
                <a:solidFill>
                  <a:schemeClr val="accent2"/>
                </a:solidFill>
                <a:sym typeface="Wingdings" panose="05000000000000000000" pitchFamily="2" charset="2"/>
              </a:rPr>
              <a:t> 13/7/1885 </a:t>
            </a:r>
          </a:p>
          <a:p>
            <a:pPr eaLnBrk="1" hangingPunct="1">
              <a:spcBef>
                <a:spcPct val="0"/>
              </a:spcBef>
              <a:buFontTx/>
              <a:buNone/>
            </a:pPr>
            <a:r>
              <a:rPr lang="en-US" altLang="en-US" sz="2800">
                <a:solidFill>
                  <a:schemeClr val="accent2"/>
                </a:solidFill>
                <a:sym typeface="Wingdings" panose="05000000000000000000" pitchFamily="2" charset="2"/>
              </a:rPr>
              <a:t>Tôn Thất Thuyết nhân danhvua Hàm Nghi ra chiếu</a:t>
            </a:r>
          </a:p>
          <a:p>
            <a:pPr eaLnBrk="1" hangingPunct="1">
              <a:spcBef>
                <a:spcPct val="0"/>
              </a:spcBef>
              <a:buFontTx/>
              <a:buNone/>
            </a:pPr>
            <a:r>
              <a:rPr lang="en-US" altLang="en-US" sz="2800">
                <a:solidFill>
                  <a:schemeClr val="accent2"/>
                </a:solidFill>
                <a:sym typeface="Wingdings" panose="05000000000000000000" pitchFamily="2" charset="2"/>
              </a:rPr>
              <a:t> Cần Vương</a:t>
            </a:r>
            <a:r>
              <a:rPr lang="en-US" altLang="en-US" sz="2800">
                <a:solidFill>
                  <a:schemeClr val="accent2"/>
                </a:solidFill>
              </a:rPr>
              <a:t> </a:t>
            </a:r>
            <a:r>
              <a:rPr lang="en-US" altLang="en-US" sz="2800">
                <a:solidFill>
                  <a:schemeClr val="accent2"/>
                </a:solidFill>
                <a:sym typeface="Wingdings" panose="05000000000000000000" pitchFamily="2" charset="2"/>
              </a:rPr>
              <a:t> Phong trào Cần Vương bùng nổ</a:t>
            </a:r>
            <a:endParaRPr lang="en-US" altLang="en-US" sz="28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219200"/>
            <a:ext cx="9144000" cy="609600"/>
          </a:xfrm>
        </p:spPr>
        <p:txBody>
          <a:bodyPr/>
          <a:lstStyle/>
          <a:p>
            <a:pPr algn="l" eaLnBrk="1" hangingPunct="1"/>
            <a:r>
              <a:rPr lang="en-US" altLang="en-US" sz="2300" b="1" u="sng" smtClean="0">
                <a:solidFill>
                  <a:srgbClr val="0000FF"/>
                </a:solidFill>
                <a:latin typeface="Times New Roman" panose="02020603050405020304" pitchFamily="18" charset="0"/>
                <a:cs typeface="Times New Roman" panose="02020603050405020304"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err="1">
                <a:solidFill>
                  <a:srgbClr val="FF0000"/>
                </a:solidFill>
                <a:latin typeface="Times New Roman" pitchFamily="18" charset="0"/>
                <a:ea typeface="+mj-ea"/>
                <a:cs typeface="Times New Roman" pitchFamily="18" charset="0"/>
              </a:rPr>
              <a:t>Tiết</a:t>
            </a:r>
            <a:r>
              <a:rPr lang="en-US" sz="2000" b="1" u="sng" kern="0" dirty="0">
                <a:solidFill>
                  <a:srgbClr val="FF0000"/>
                </a:solidFill>
                <a:latin typeface="Times New Roman" pitchFamily="18" charset="0"/>
                <a:ea typeface="+mj-ea"/>
                <a:cs typeface="Times New Roman" pitchFamily="18" charset="0"/>
              </a:rPr>
              <a:t> 40– </a:t>
            </a:r>
            <a:r>
              <a:rPr lang="en-US" sz="2000" b="1" u="sng" kern="0" dirty="0" err="1">
                <a:solidFill>
                  <a:srgbClr val="FF0000"/>
                </a:solidFill>
                <a:latin typeface="Times New Roman" pitchFamily="18" charset="0"/>
                <a:ea typeface="+mj-ea"/>
                <a:cs typeface="Times New Roman" pitchFamily="18" charset="0"/>
              </a:rPr>
              <a:t>Bài</a:t>
            </a:r>
            <a:r>
              <a:rPr lang="en-US" sz="2000" b="1" u="sng" kern="0" dirty="0">
                <a:solidFill>
                  <a:srgbClr val="FF0000"/>
                </a:solidFill>
                <a:latin typeface="Times New Roman" pitchFamily="18" charset="0"/>
                <a:ea typeface="+mj-ea"/>
                <a:cs typeface="Times New Roman" pitchFamily="18" charset="0"/>
              </a:rPr>
              <a:t>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grpSp>
        <p:nvGrpSpPr>
          <p:cNvPr id="2" name="Group 10"/>
          <p:cNvGrpSpPr>
            <a:grpSpLocks/>
          </p:cNvGrpSpPr>
          <p:nvPr/>
        </p:nvGrpSpPr>
        <p:grpSpPr bwMode="auto">
          <a:xfrm>
            <a:off x="1143000" y="2209800"/>
            <a:ext cx="6858000" cy="4267200"/>
            <a:chOff x="432" y="528"/>
            <a:chExt cx="2430" cy="2259"/>
          </a:xfrm>
        </p:grpSpPr>
        <p:pic>
          <p:nvPicPr>
            <p:cNvPr id="20487" name="Picture 8" descr="hv_chieucanv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528"/>
              <a:ext cx="2430"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9"/>
            <p:cNvSpPr txBox="1">
              <a:spLocks noChangeArrowheads="1"/>
            </p:cNvSpPr>
            <p:nvPr/>
          </p:nvSpPr>
          <p:spPr bwMode="auto">
            <a:xfrm>
              <a:off x="816" y="2496"/>
              <a:ext cx="16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400">
                  <a:solidFill>
                    <a:srgbClr val="FF0000"/>
                  </a:solidFill>
                  <a:latin typeface="Times New Roman" panose="02020603050405020304" pitchFamily="18" charset="0"/>
                  <a:cs typeface="Times New Roman" panose="02020603050405020304" pitchFamily="18" charset="0"/>
                </a:rPr>
                <a:t>Chiếu Cần </a:t>
              </a:r>
              <a:r>
                <a:rPr lang="en-US" altLang="en-US" sz="2400">
                  <a:solidFill>
                    <a:srgbClr val="FF0000"/>
                  </a:solidFill>
                  <a:latin typeface="Times New Roman" panose="02020603050405020304" pitchFamily="18" charset="0"/>
                  <a:cs typeface="Times New Roman" panose="02020603050405020304" pitchFamily="18" charset="0"/>
                </a:rPr>
                <a:t>v</a:t>
              </a:r>
              <a:r>
                <a:rPr lang="vi-VN" altLang="en-US" sz="2400">
                  <a:solidFill>
                    <a:srgbClr val="FF0000"/>
                  </a:solidFill>
                  <a:latin typeface="Times New Roman" panose="02020603050405020304" pitchFamily="18" charset="0"/>
                  <a:cs typeface="Times New Roman" panose="02020603050405020304" pitchFamily="18" charset="0"/>
                </a:rPr>
                <a:t>ương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blip>
          <a:stretch>
            <a:fillRect/>
          </a:stretch>
        </p:blipFill>
        <p:spPr>
          <a:xfrm>
            <a:off x="0" y="152400"/>
            <a:ext cx="9144000" cy="624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362200" y="6396038"/>
            <a:ext cx="4572000"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en-US" sz="2400" b="1" dirty="0" err="1">
                <a:solidFill>
                  <a:srgbClr val="FF0000"/>
                </a:solidFill>
              </a:rPr>
              <a:t>Toàn</a:t>
            </a:r>
            <a:r>
              <a:rPr lang="en-US" sz="2400" b="1" dirty="0">
                <a:solidFill>
                  <a:srgbClr val="FF0000"/>
                </a:solidFill>
              </a:rPr>
              <a:t> </a:t>
            </a:r>
            <a:r>
              <a:rPr lang="en-US" sz="2400" b="1" dirty="0" err="1">
                <a:solidFill>
                  <a:srgbClr val="FF0000"/>
                </a:solidFill>
              </a:rPr>
              <a:t>văn</a:t>
            </a:r>
            <a:r>
              <a:rPr lang="en-US" sz="2400" b="1" dirty="0">
                <a:solidFill>
                  <a:srgbClr val="FF0000"/>
                </a:solidFill>
              </a:rPr>
              <a:t> </a:t>
            </a:r>
            <a:r>
              <a:rPr lang="en-US" sz="2400" b="1" dirty="0" err="1">
                <a:solidFill>
                  <a:srgbClr val="FF0000"/>
                </a:solidFill>
              </a:rPr>
              <a:t>Chiếu</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Vương</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52400" y="762000"/>
            <a:ext cx="8763000" cy="5970588"/>
          </a:xfrm>
          <a:prstGeom prst="rect">
            <a:avLst/>
          </a:prstGeom>
          <a:noFill/>
          <a:ln w="9525" algn="ctr">
            <a:noFill/>
            <a:miter lim="800000"/>
            <a:headEnd/>
            <a:tailEnd/>
          </a:ln>
          <a:effectLst/>
        </p:spPr>
        <p:txBody>
          <a:bodyPr>
            <a:spAutoFit/>
          </a:bodyPr>
          <a:lstStyle/>
          <a:p>
            <a:pPr algn="just" eaLnBrk="1" hangingPunct="1">
              <a:defRPr/>
            </a:pPr>
            <a:r>
              <a:rPr lang="en-US" sz="3200" dirty="0">
                <a:solidFill>
                  <a:srgbClr val="0070C0"/>
                </a:solidFill>
                <a:latin typeface="Arial" charset="0"/>
              </a:rPr>
              <a:t>  </a:t>
            </a:r>
            <a:r>
              <a:rPr lang="en-US" sz="2200" dirty="0">
                <a:latin typeface="Times New Roman" pitchFamily="18" charset="0"/>
                <a:cs typeface="Times New Roman" pitchFamily="18" charset="0"/>
              </a:rPr>
              <a:t>“</a:t>
            </a:r>
            <a:r>
              <a:rPr lang="en-US" sz="2200" i="1" dirty="0" err="1">
                <a:latin typeface="Times New Roman" pitchFamily="18" charset="0"/>
                <a:cs typeface="Times New Roman" pitchFamily="18" charset="0"/>
              </a:rPr>
              <a:t>Từ</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xưa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kế</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xuất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chống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giặc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ngoài</a:t>
            </a:r>
            <a:r>
              <a:rPr lang="en-US" sz="2200" i="1" dirty="0">
                <a:latin typeface="Times New Roman" pitchFamily="18" charset="0"/>
                <a:cs typeface="Times New Roman" pitchFamily="18" charset="0"/>
              </a:rPr>
              <a:t> 3 </a:t>
            </a:r>
            <a:r>
              <a:rPr lang="en-US" sz="2200" i="1" dirty="0" err="1">
                <a:latin typeface="Times New Roman" pitchFamily="18" charset="0"/>
                <a:cs typeface="Times New Roman" pitchFamily="18" charset="0"/>
              </a:rPr>
              <a:t>điều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Đánh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giữ</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hoà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Đánh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thì</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chưa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có</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cơ</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hội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hoà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thì</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họ</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đòi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hỏi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biết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cáng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Đang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lúc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sự</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thế</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thiên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vạn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nạn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như</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vậy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bất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đắc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dĩ</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phải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dùng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quyền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dương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đời</a:t>
            </a:r>
            <a:r>
              <a:rPr lang="en-US" sz="2200" i="1" dirty="0">
                <a:latin typeface="Times New Roman" pitchFamily="18" charset="0"/>
                <a:cs typeface="Times New Roman" pitchFamily="18" charset="0"/>
              </a:rPr>
              <a:t> ở </a:t>
            </a:r>
            <a:r>
              <a:rPr lang="en-US" sz="2200" i="1" dirty="0" err="1">
                <a:latin typeface="Times New Roman" pitchFamily="18" charset="0"/>
                <a:cs typeface="Times New Roman" pitchFamily="18" charset="0"/>
              </a:rPr>
              <a:t>đất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Kì</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Huyền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Tông</a:t>
            </a:r>
            <a:r>
              <a:rPr lang="en-US" sz="2200" i="1" dirty="0">
                <a:latin typeface="Times New Roman" pitchFamily="18" charset="0"/>
                <a:cs typeface="Times New Roman" pitchFamily="18" charset="0"/>
              </a:rPr>
              <a:t> sang </a:t>
            </a:r>
            <a:r>
              <a:rPr lang="en-US" sz="2200" i="1" dirty="0" err="1">
                <a:latin typeface="Times New Roman" pitchFamily="18" charset="0"/>
                <a:cs typeface="Times New Roman" pitchFamily="18" charset="0"/>
              </a:rPr>
              <a:t>chơi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đất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Thục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người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xưa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đều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có</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Nước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gần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đây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ngẫu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nhiên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gặp</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nhiều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việc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trẫm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tuổi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trẻ</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nối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ngôi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lúc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nào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nghĩ</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đến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tự</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cường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tự</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trị</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Kẻ</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phái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của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Tây</a:t>
            </a:r>
            <a:r>
              <a:rPr lang="en-US" sz="2200" i="1" dirty="0">
                <a:latin typeface="Times New Roman" pitchFamily="18" charset="0"/>
                <a:cs typeface="Times New Roman" pitchFamily="18" charset="0"/>
              </a:rPr>
              <a:t> Nam </a:t>
            </a:r>
            <a:r>
              <a:rPr lang="en-US" sz="2200" i="1" dirty="0" err="1">
                <a:latin typeface="Times New Roman" pitchFamily="18" charset="0"/>
                <a:cs typeface="Times New Roman" pitchFamily="18" charset="0"/>
              </a:rPr>
              <a:t>bức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hiện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hình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mỗi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ngày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một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quá</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Hôm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trước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chúng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tăng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binh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quyền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đến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buộc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theo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những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điều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mình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thể</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được</a:t>
            </a:r>
            <a:r>
              <a:rPr lang="en-US" sz="2200" i="1" dirty="0">
                <a:latin typeface="Times New Roman" pitchFamily="18" charset="0"/>
                <a:cs typeface="Times New Roman" pitchFamily="18" charset="0"/>
              </a:rPr>
              <a:t>. Ta </a:t>
            </a:r>
            <a:r>
              <a:rPr lang="en-US" sz="2200" i="1" dirty="0" err="1">
                <a:latin typeface="Times New Roman" pitchFamily="18" charset="0"/>
                <a:cs typeface="Times New Roman" pitchFamily="18" charset="0"/>
              </a:rPr>
              <a:t>chiếu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lệ</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thường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khoản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tiếp</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chúng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chịu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nhận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một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thứ</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gì</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Trong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triều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đình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đắn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về</a:t>
            </a:r>
            <a:r>
              <a:rPr lang="en-US" sz="2200" i="1" dirty="0">
                <a:latin typeface="Times New Roman" pitchFamily="18" charset="0"/>
                <a:cs typeface="Times New Roman" pitchFamily="18" charset="0"/>
              </a:rPr>
              <a:t> 2 </a:t>
            </a:r>
            <a:r>
              <a:rPr lang="en-US" sz="2200" i="1" dirty="0" err="1">
                <a:latin typeface="Times New Roman" pitchFamily="18" charset="0"/>
                <a:cs typeface="Times New Roman" pitchFamily="18" charset="0"/>
              </a:rPr>
              <a:t>điều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cúi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đầu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tâm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mạng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ngồi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để</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mất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cơ</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hội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sao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bằng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nhìn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thấy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chỗ</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âm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mưu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biến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động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của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địch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đối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phó</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trước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vì</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bằng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việc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xảy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thể</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tránh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thì</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cũng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còn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có</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việc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ngày</a:t>
            </a:r>
            <a:r>
              <a:rPr lang="en-US" sz="2200" i="1" dirty="0">
                <a:latin typeface="Times New Roman" pitchFamily="18" charset="0"/>
                <a:cs typeface="Times New Roman" pitchFamily="18" charset="0"/>
              </a:rPr>
              <a:t> nay </a:t>
            </a:r>
            <a:r>
              <a:rPr lang="en-US" sz="2200" i="1" dirty="0" err="1">
                <a:latin typeface="Times New Roman" pitchFamily="18" charset="0"/>
                <a:cs typeface="Times New Roman" pitchFamily="18" charset="0"/>
              </a:rPr>
              <a:t>để</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mưu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tốt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lợi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sau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này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ấy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a:t>
            </a:r>
            <a:r>
              <a:rPr lang="en-US" sz="2200" i="1" dirty="0">
                <a:latin typeface="Times New Roman" pitchFamily="18" charset="0"/>
                <a:cs typeface="Times New Roman" pitchFamily="18" charset="0"/>
              </a:rPr>
              <a:t> do </a:t>
            </a:r>
            <a:r>
              <a:rPr lang="en-US" sz="2200" i="1" dirty="0" err="1">
                <a:latin typeface="Times New Roman" pitchFamily="18" charset="0"/>
                <a:cs typeface="Times New Roman" pitchFamily="18" charset="0"/>
              </a:rPr>
              <a:t>thời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thế</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xui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nên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vậy</a:t>
            </a:r>
            <a:r>
              <a:rPr lang="en-US" sz="2200" i="1" dirty="0">
                <a:latin typeface="Times New Roman" pitchFamily="18" charset="0"/>
                <a:cs typeface="Times New Roman" pitchFamily="18" charset="0"/>
              </a:rPr>
              <a:t>. </a:t>
            </a:r>
            <a:r>
              <a:rPr lang="vi-VN" sz="2200" i="1" dirty="0">
                <a:latin typeface="Times New Roman" pitchFamily="18" charset="0"/>
                <a:cs typeface="Times New Roman" pitchFamily="18" charset="0"/>
              </a:rPr>
              <a:t>Ph</a:t>
            </a:r>
            <a:r>
              <a:rPr lang="en-US" sz="2200" i="1" dirty="0">
                <a:latin typeface="Times New Roman" pitchFamily="18" charset="0"/>
                <a:cs typeface="Times New Roman" pitchFamily="18" charset="0"/>
              </a:rPr>
              <a:t>à</a:t>
            </a:r>
            <a:r>
              <a:rPr lang="vi-VN" sz="2200" i="1" dirty="0">
                <a:latin typeface="Times New Roman" pitchFamily="18" charset="0"/>
                <a:cs typeface="Times New Roman" pitchFamily="18" charset="0"/>
              </a:rPr>
              <a:t>m những người c</a:t>
            </a:r>
            <a:r>
              <a:rPr lang="en-US" sz="2200" i="1" dirty="0">
                <a:latin typeface="Times New Roman" pitchFamily="18" charset="0"/>
                <a:cs typeface="Times New Roman" pitchFamily="18" charset="0"/>
              </a:rPr>
              <a:t>ù</a:t>
            </a:r>
            <a:r>
              <a:rPr lang="vi-VN" sz="2200" i="1" dirty="0">
                <a:latin typeface="Times New Roman" pitchFamily="18" charset="0"/>
                <a:cs typeface="Times New Roman" pitchFamily="18" charset="0"/>
              </a:rPr>
              <a:t>ng d</a:t>
            </a:r>
            <a:r>
              <a:rPr lang="en-US" sz="2200" i="1" dirty="0">
                <a:latin typeface="Times New Roman" pitchFamily="18" charset="0"/>
                <a:cs typeface="Times New Roman" pitchFamily="18" charset="0"/>
              </a:rPr>
              <a:t>ư</a:t>
            </a:r>
            <a:r>
              <a:rPr lang="vi-VN" sz="2200" i="1" dirty="0">
                <a:latin typeface="Times New Roman" pitchFamily="18" charset="0"/>
                <a:cs typeface="Times New Roman" pitchFamily="18" charset="0"/>
              </a:rPr>
              <a:t> chia mối lo n</a:t>
            </a:r>
            <a:r>
              <a:rPr lang="en-US" sz="2200" i="1" dirty="0">
                <a:latin typeface="Times New Roman" pitchFamily="18" charset="0"/>
                <a:cs typeface="Times New Roman" pitchFamily="18" charset="0"/>
              </a:rPr>
              <a:t>à</a:t>
            </a:r>
            <a:r>
              <a:rPr lang="vi-VN" sz="2200" i="1" dirty="0">
                <a:latin typeface="Times New Roman" pitchFamily="18" charset="0"/>
                <a:cs typeface="Times New Roman" pitchFamily="18" charset="0"/>
              </a:rPr>
              <a:t>y cũng </a:t>
            </a:r>
            <a:r>
              <a:rPr lang="en-US" sz="2200" i="1" dirty="0" err="1">
                <a:latin typeface="Times New Roman" pitchFamily="18" charset="0"/>
                <a:cs typeface="Times New Roman" pitchFamily="18" charset="0"/>
              </a:rPr>
              <a:t>đã</a:t>
            </a:r>
            <a:r>
              <a:rPr lang="vi-VN" sz="2200" i="1" dirty="0">
                <a:latin typeface="Times New Roman" pitchFamily="18" charset="0"/>
                <a:cs typeface="Times New Roman" pitchFamily="18" charset="0"/>
              </a:rPr>
              <a:t> dư biết. Biết th</a:t>
            </a:r>
            <a:r>
              <a:rPr lang="en-US" sz="2200" i="1" dirty="0">
                <a:latin typeface="Times New Roman" pitchFamily="18" charset="0"/>
                <a:cs typeface="Times New Roman" pitchFamily="18" charset="0"/>
              </a:rPr>
              <a:t>ì</a:t>
            </a:r>
            <a:r>
              <a:rPr lang="vi-VN" sz="2200" i="1" dirty="0">
                <a:latin typeface="Times New Roman" pitchFamily="18" charset="0"/>
                <a:cs typeface="Times New Roman" pitchFamily="18" charset="0"/>
              </a:rPr>
              <a:t> phải tham gia c</a:t>
            </a:r>
            <a:r>
              <a:rPr lang="en-US" sz="2200" i="1" dirty="0">
                <a:latin typeface="Times New Roman" pitchFamily="18" charset="0"/>
                <a:cs typeface="Times New Roman" pitchFamily="18" charset="0"/>
              </a:rPr>
              <a:t>ô</a:t>
            </a:r>
            <a:r>
              <a:rPr lang="vi-VN" sz="2200" i="1" dirty="0">
                <a:latin typeface="Times New Roman" pitchFamily="18" charset="0"/>
                <a:cs typeface="Times New Roman" pitchFamily="18" charset="0"/>
              </a:rPr>
              <a:t>ng việc, nghiến răng dựng t</a:t>
            </a:r>
            <a:r>
              <a:rPr lang="en-US" sz="2200" i="1" dirty="0">
                <a:latin typeface="Times New Roman" pitchFamily="18" charset="0"/>
                <a:cs typeface="Times New Roman" pitchFamily="18" charset="0"/>
              </a:rPr>
              <a:t>ó</a:t>
            </a:r>
            <a:r>
              <a:rPr lang="vi-VN" sz="2200" i="1" dirty="0">
                <a:latin typeface="Times New Roman" pitchFamily="18" charset="0"/>
                <a:cs typeface="Times New Roman" pitchFamily="18" charset="0"/>
              </a:rPr>
              <a:t>c, thề giết hết giặc, n</a:t>
            </a:r>
            <a:r>
              <a:rPr lang="en-US" sz="2200" i="1" dirty="0">
                <a:latin typeface="Times New Roman" pitchFamily="18" charset="0"/>
                <a:cs typeface="Times New Roman" pitchFamily="18" charset="0"/>
              </a:rPr>
              <a:t>à</a:t>
            </a:r>
            <a:r>
              <a:rPr lang="vi-VN" sz="2200" i="1" dirty="0">
                <a:latin typeface="Times New Roman" pitchFamily="18" charset="0"/>
                <a:cs typeface="Times New Roman" pitchFamily="18" charset="0"/>
              </a:rPr>
              <a:t>o ai l</a:t>
            </a:r>
            <a:r>
              <a:rPr lang="en-US" sz="2200" i="1" dirty="0">
                <a:latin typeface="Times New Roman" pitchFamily="18" charset="0"/>
                <a:cs typeface="Times New Roman" pitchFamily="18" charset="0"/>
              </a:rPr>
              <a:t>à</a:t>
            </a:r>
            <a:r>
              <a:rPr lang="vi-VN" sz="2200" i="1" dirty="0">
                <a:latin typeface="Times New Roman" pitchFamily="18" charset="0"/>
                <a:cs typeface="Times New Roman" pitchFamily="18" charset="0"/>
              </a:rPr>
              <a:t> kh</a:t>
            </a:r>
            <a:r>
              <a:rPr lang="en-US" sz="2200" i="1" dirty="0">
                <a:latin typeface="Times New Roman" pitchFamily="18" charset="0"/>
                <a:cs typeface="Times New Roman" pitchFamily="18" charset="0"/>
              </a:rPr>
              <a:t>ô</a:t>
            </a:r>
            <a:r>
              <a:rPr lang="vi-VN" sz="2200" i="1" dirty="0">
                <a:latin typeface="Times New Roman" pitchFamily="18" charset="0"/>
                <a:cs typeface="Times New Roman" pitchFamily="18" charset="0"/>
              </a:rPr>
              <a:t>ng c</a:t>
            </a:r>
            <a:r>
              <a:rPr lang="en-US" sz="2200" i="1" dirty="0">
                <a:latin typeface="Times New Roman" pitchFamily="18" charset="0"/>
                <a:cs typeface="Times New Roman" pitchFamily="18" charset="0"/>
              </a:rPr>
              <a:t>ó</a:t>
            </a:r>
            <a:r>
              <a:rPr lang="vi-VN" sz="2200" i="1" dirty="0">
                <a:latin typeface="Times New Roman" pitchFamily="18" charset="0"/>
                <a:cs typeface="Times New Roman" pitchFamily="18" charset="0"/>
              </a:rPr>
              <a:t> c</a:t>
            </a:r>
            <a:r>
              <a:rPr lang="en-US" sz="2200" i="1" dirty="0" err="1">
                <a:latin typeface="Times New Roman" pitchFamily="18" charset="0"/>
                <a:cs typeface="Times New Roman" pitchFamily="18" charset="0"/>
              </a:rPr>
              <a:t>ái</a:t>
            </a:r>
            <a:r>
              <a:rPr lang="vi-VN" sz="2200" i="1" dirty="0">
                <a:latin typeface="Times New Roman" pitchFamily="18" charset="0"/>
                <a:cs typeface="Times New Roman" pitchFamily="18" charset="0"/>
              </a:rPr>
              <a:t> l</a:t>
            </a:r>
            <a:r>
              <a:rPr lang="en-US" sz="2200" i="1" dirty="0">
                <a:latin typeface="Times New Roman" pitchFamily="18" charset="0"/>
                <a:cs typeface="Times New Roman" pitchFamily="18" charset="0"/>
              </a:rPr>
              <a:t>ò</a:t>
            </a:r>
            <a:r>
              <a:rPr lang="vi-VN" sz="2200" i="1" dirty="0">
                <a:latin typeface="Times New Roman" pitchFamily="18" charset="0"/>
                <a:cs typeface="Times New Roman" pitchFamily="18" charset="0"/>
              </a:rPr>
              <a:t>ng như thế?”</a:t>
            </a:r>
          </a:p>
          <a:p>
            <a:pPr algn="just" eaLnBrk="1" hangingPunct="1">
              <a:defRPr/>
            </a:pPr>
            <a:r>
              <a:rPr lang="en-US" sz="2200" i="1" dirty="0">
                <a:latin typeface="Times New Roman" pitchFamily="18" charset="0"/>
                <a:cs typeface="Times New Roman" pitchFamily="18" charset="0"/>
              </a:rPr>
              <a:t>                                                          </a:t>
            </a:r>
            <a:r>
              <a:rPr lang="en-US" sz="2200" i="1" dirty="0">
                <a:solidFill>
                  <a:schemeClr val="accent2"/>
                </a:solidFill>
                <a:latin typeface="Times New Roman" pitchFamily="18" charset="0"/>
                <a:cs typeface="Times New Roman" pitchFamily="18" charset="0"/>
              </a:rPr>
              <a:t>(</a:t>
            </a:r>
            <a:r>
              <a:rPr lang="en-US" sz="2200" i="1" dirty="0" err="1">
                <a:solidFill>
                  <a:schemeClr val="accent2"/>
                </a:solidFill>
                <a:latin typeface="Times New Roman" pitchFamily="18" charset="0"/>
                <a:cs typeface="Times New Roman" pitchFamily="18" charset="0"/>
              </a:rPr>
              <a:t>Trích</a:t>
            </a:r>
            <a:r>
              <a:rPr lang="en-US" sz="2200" i="1" dirty="0">
                <a:solidFill>
                  <a:schemeClr val="accent2"/>
                </a:solidFill>
                <a:latin typeface="Times New Roman" pitchFamily="18" charset="0"/>
                <a:cs typeface="Times New Roman" pitchFamily="18" charset="0"/>
              </a:rPr>
              <a:t>  “</a:t>
            </a:r>
            <a:r>
              <a:rPr lang="en-US" sz="2200" i="1" dirty="0" err="1">
                <a:solidFill>
                  <a:schemeClr val="accent2"/>
                </a:solidFill>
                <a:latin typeface="Times New Roman" pitchFamily="18" charset="0"/>
                <a:cs typeface="Times New Roman" pitchFamily="18" charset="0"/>
              </a:rPr>
              <a:t>Chiếu</a:t>
            </a:r>
            <a:r>
              <a:rPr lang="en-US" sz="2200" i="1" dirty="0">
                <a:solidFill>
                  <a:schemeClr val="accent2"/>
                </a:solidFill>
                <a:latin typeface="Times New Roman" pitchFamily="18" charset="0"/>
                <a:cs typeface="Times New Roman" pitchFamily="18" charset="0"/>
              </a:rPr>
              <a:t> </a:t>
            </a:r>
            <a:r>
              <a:rPr lang="en-US" sz="2200" i="1" dirty="0" err="1">
                <a:solidFill>
                  <a:schemeClr val="accent2"/>
                </a:solidFill>
                <a:latin typeface="Times New Roman" pitchFamily="18" charset="0"/>
                <a:cs typeface="Times New Roman" pitchFamily="18" charset="0"/>
              </a:rPr>
              <a:t>Cần</a:t>
            </a:r>
            <a:r>
              <a:rPr lang="en-US" sz="2200" i="1" dirty="0">
                <a:solidFill>
                  <a:schemeClr val="accent2"/>
                </a:solidFill>
                <a:latin typeface="Times New Roman" pitchFamily="18" charset="0"/>
                <a:cs typeface="Times New Roman" pitchFamily="18" charset="0"/>
              </a:rPr>
              <a:t> </a:t>
            </a:r>
            <a:r>
              <a:rPr lang="en-US" sz="2200" i="1" dirty="0" err="1">
                <a:solidFill>
                  <a:schemeClr val="accent2"/>
                </a:solidFill>
                <a:latin typeface="Times New Roman" pitchFamily="18" charset="0"/>
                <a:cs typeface="Times New Roman" pitchFamily="18" charset="0"/>
              </a:rPr>
              <a:t>vương</a:t>
            </a:r>
            <a:r>
              <a:rPr lang="en-US" sz="2200" i="1" dirty="0">
                <a:solidFill>
                  <a:schemeClr val="accent2"/>
                </a:solidFill>
                <a:latin typeface="Times New Roman" pitchFamily="18" charset="0"/>
                <a:cs typeface="Times New Roman" pitchFamily="18" charset="0"/>
              </a:rPr>
              <a:t>”)</a:t>
            </a:r>
          </a:p>
          <a:p>
            <a:pPr marL="342900" indent="-342900" algn="just" eaLnBrk="1" hangingPunct="1">
              <a:defRPr/>
            </a:pPr>
            <a:endParaRPr lang="en-US" sz="2000" i="1" dirty="0">
              <a:solidFill>
                <a:srgbClr val="0033CC"/>
              </a:solidFill>
              <a:latin typeface="Times New Roman" pitchFamily="18" charset="0"/>
              <a:cs typeface="Times New Roman" pitchFamily="18" charset="0"/>
            </a:endParaRPr>
          </a:p>
        </p:txBody>
      </p:sp>
      <p:sp>
        <p:nvSpPr>
          <p:cNvPr id="6" name="TextBox 5"/>
          <p:cNvSpPr txBox="1"/>
          <p:nvPr/>
        </p:nvSpPr>
        <p:spPr>
          <a:xfrm>
            <a:off x="3048000" y="228600"/>
            <a:ext cx="2971800"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en-US" sz="2400" b="1" dirty="0" err="1">
                <a:solidFill>
                  <a:srgbClr val="FF0000"/>
                </a:solidFill>
              </a:rPr>
              <a:t>Chiếu</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Vương</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219200"/>
            <a:ext cx="9144000" cy="609600"/>
          </a:xfrm>
        </p:spPr>
        <p:txBody>
          <a:bodyPr/>
          <a:lstStyle/>
          <a:p>
            <a:pPr algn="l" eaLnBrk="1" hangingPunct="1"/>
            <a:r>
              <a:rPr lang="en-US" altLang="en-US" sz="2300" b="1" u="sng" smtClean="0">
                <a:solidFill>
                  <a:srgbClr val="0000FF"/>
                </a:solidFill>
                <a:latin typeface="Times New Roman" panose="02020603050405020304" pitchFamily="18" charset="0"/>
                <a:cs typeface="Times New Roman" panose="02020603050405020304"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err="1">
                <a:solidFill>
                  <a:srgbClr val="FF0000"/>
                </a:solidFill>
                <a:latin typeface="Times New Roman" pitchFamily="18" charset="0"/>
                <a:ea typeface="+mj-ea"/>
                <a:cs typeface="Times New Roman" pitchFamily="18" charset="0"/>
              </a:rPr>
              <a:t>Tiết</a:t>
            </a:r>
            <a:r>
              <a:rPr lang="en-US" sz="2000" b="1" u="sng" kern="0" dirty="0">
                <a:solidFill>
                  <a:srgbClr val="FF0000"/>
                </a:solidFill>
                <a:latin typeface="Times New Roman" pitchFamily="18" charset="0"/>
                <a:ea typeface="+mj-ea"/>
                <a:cs typeface="Times New Roman" pitchFamily="18" charset="0"/>
              </a:rPr>
              <a:t> 40 – </a:t>
            </a:r>
            <a:r>
              <a:rPr lang="en-US" sz="2000" b="1" u="sng" kern="0" dirty="0" err="1">
                <a:solidFill>
                  <a:srgbClr val="FF0000"/>
                </a:solidFill>
                <a:latin typeface="Times New Roman" pitchFamily="18" charset="0"/>
                <a:ea typeface="+mj-ea"/>
                <a:cs typeface="Times New Roman" pitchFamily="18" charset="0"/>
              </a:rPr>
              <a:t>Bài</a:t>
            </a:r>
            <a:r>
              <a:rPr lang="en-US" sz="2000" b="1" u="sng" kern="0" dirty="0">
                <a:solidFill>
                  <a:srgbClr val="FF0000"/>
                </a:solidFill>
                <a:latin typeface="Times New Roman" pitchFamily="18" charset="0"/>
                <a:ea typeface="+mj-ea"/>
                <a:cs typeface="Times New Roman" pitchFamily="18" charset="0"/>
              </a:rPr>
              <a:t>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752600"/>
            <a:ext cx="41910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2. </a:t>
            </a:r>
            <a:r>
              <a:rPr lang="en-US" sz="2300" b="1" u="sng" kern="0" dirty="0" err="1">
                <a:solidFill>
                  <a:srgbClr val="0000FF"/>
                </a:solidFill>
                <a:latin typeface="Times New Roman" pitchFamily="18" charset="0"/>
                <a:ea typeface="+mj-ea"/>
                <a:cs typeface="Times New Roman" pitchFamily="18" charset="0"/>
              </a:rPr>
              <a:t>Phong</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trào</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Cần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vương</a:t>
            </a:r>
            <a:endParaRPr lang="en-US" sz="2300" b="1" u="sng" kern="0" dirty="0">
              <a:solidFill>
                <a:srgbClr val="0000FF"/>
              </a:solidFill>
              <a:latin typeface="Times New Roman" pitchFamily="18" charset="0"/>
              <a:ea typeface="+mj-ea"/>
              <a:cs typeface="Times New Roman" pitchFamily="18" charset="0"/>
            </a:endParaRPr>
          </a:p>
        </p:txBody>
      </p:sp>
      <p:sp>
        <p:nvSpPr>
          <p:cNvPr id="6" name="Text Box 58"/>
          <p:cNvSpPr txBox="1">
            <a:spLocks noChangeArrowheads="1"/>
          </p:cNvSpPr>
          <p:nvPr/>
        </p:nvSpPr>
        <p:spPr bwMode="auto">
          <a:xfrm>
            <a:off x="19050" y="2276475"/>
            <a:ext cx="569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rPr>
              <a:t> a. </a:t>
            </a:r>
            <a:r>
              <a:rPr lang="en-US" altLang="en-US" sz="2800" u="sng">
                <a:solidFill>
                  <a:srgbClr val="003399"/>
                </a:solidFill>
              </a:rPr>
              <a:t>Hoàn cảnh bùng nổ </a:t>
            </a:r>
            <a:r>
              <a:rPr lang="en-US" altLang="en-US" sz="2800">
                <a:solidFill>
                  <a:srgbClr val="003399"/>
                </a:solidFill>
              </a:rPr>
              <a:t> </a:t>
            </a:r>
          </a:p>
        </p:txBody>
      </p:sp>
      <p:sp>
        <p:nvSpPr>
          <p:cNvPr id="7" name="Text Box 58"/>
          <p:cNvSpPr txBox="1">
            <a:spLocks noChangeArrowheads="1"/>
          </p:cNvSpPr>
          <p:nvPr/>
        </p:nvSpPr>
        <p:spPr bwMode="auto">
          <a:xfrm>
            <a:off x="152400" y="3048000"/>
            <a:ext cx="3733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u="sng">
                <a:solidFill>
                  <a:srgbClr val="003399"/>
                </a:solidFill>
              </a:rPr>
              <a:t> </a:t>
            </a:r>
            <a:r>
              <a:rPr lang="en-US" altLang="en-US" sz="2800">
                <a:solidFill>
                  <a:srgbClr val="003399"/>
                </a:solidFill>
              </a:rPr>
              <a:t>b</a:t>
            </a:r>
            <a:r>
              <a:rPr lang="en-US" altLang="en-US" sz="2800" u="sng">
                <a:solidFill>
                  <a:srgbClr val="003399"/>
                </a:solidFill>
              </a:rPr>
              <a:t>.Diễn biến </a:t>
            </a:r>
            <a:r>
              <a:rPr lang="en-US" altLang="en-US" sz="2800">
                <a:solidFill>
                  <a:srgbClr val="0033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Luoc do nhung dia diem dien ra cac cuoc khoi nghia trong phong trao Can Vuong"/>
          <p:cNvPicPr>
            <a:picLocks noChangeAspect="1" noChangeArrowheads="1"/>
          </p:cNvPicPr>
          <p:nvPr/>
        </p:nvPicPr>
        <p:blipFill>
          <a:blip r:embed="rId2">
            <a:extLst>
              <a:ext uri="{28A0092B-C50C-407E-A947-70E740481C1C}">
                <a14:useLocalDpi xmlns:a14="http://schemas.microsoft.com/office/drawing/2010/main" val="0"/>
              </a:ext>
            </a:extLst>
          </a:blip>
          <a:srcRect r="3935"/>
          <a:stretch>
            <a:fillRect/>
          </a:stretch>
        </p:blipFill>
        <p:spPr bwMode="auto">
          <a:xfrm>
            <a:off x="838200" y="228600"/>
            <a:ext cx="7620000" cy="5791200"/>
          </a:xfrm>
          <a:prstGeom prst="rect">
            <a:avLst/>
          </a:prstGeom>
          <a:noFill/>
          <a:ln w="57150">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6"/>
          <p:cNvSpPr txBox="1">
            <a:spLocks noChangeArrowheads="1"/>
          </p:cNvSpPr>
          <p:nvPr/>
        </p:nvSpPr>
        <p:spPr>
          <a:xfrm>
            <a:off x="1752600" y="6172200"/>
            <a:ext cx="5410200" cy="457200"/>
          </a:xfrm>
          <a:prstGeom prst="rect">
            <a:avLst/>
          </a:prstGeom>
        </p:spPr>
        <p:txBody>
          <a:bodyPr/>
          <a:lstStyle/>
          <a:p>
            <a:pPr marL="342900" indent="-342900" eaLnBrk="1" hangingPunct="1">
              <a:lnSpc>
                <a:spcPct val="80000"/>
              </a:lnSpc>
              <a:spcBef>
                <a:spcPct val="20000"/>
              </a:spcBef>
              <a:defRPr/>
            </a:pPr>
            <a:r>
              <a:rPr lang="en-US" sz="2200" kern="0" dirty="0" err="1">
                <a:solidFill>
                  <a:srgbClr val="FF0000"/>
                </a:solidFill>
                <a:latin typeface="Times New Roman" pitchFamily="18" charset="0"/>
                <a:cs typeface="Times New Roman" pitchFamily="18" charset="0"/>
              </a:rPr>
              <a:t>Lược</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đồ</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phong</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trào</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Cần</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vương</a:t>
            </a:r>
            <a:r>
              <a:rPr lang="en-US" sz="2200" kern="0" dirty="0">
                <a:solidFill>
                  <a:srgbClr val="FF0000"/>
                </a:solidFill>
                <a:latin typeface="Times New Roman" pitchFamily="18" charset="0"/>
                <a:cs typeface="Times New Roman" pitchFamily="18" charset="0"/>
              </a:rPr>
              <a:t> </a:t>
            </a:r>
            <a:r>
              <a:rPr lang="en-US" sz="2200" kern="0" dirty="0" err="1">
                <a:solidFill>
                  <a:srgbClr val="FF0000"/>
                </a:solidFill>
                <a:latin typeface="Times New Roman" pitchFamily="18" charset="0"/>
                <a:cs typeface="Times New Roman" pitchFamily="18" charset="0"/>
              </a:rPr>
              <a:t>cuối</a:t>
            </a:r>
            <a:r>
              <a:rPr lang="en-US" sz="2200" kern="0" dirty="0">
                <a:solidFill>
                  <a:srgbClr val="FF0000"/>
                </a:solidFill>
                <a:latin typeface="Times New Roman" pitchFamily="18" charset="0"/>
                <a:cs typeface="Times New Roman" pitchFamily="18" charset="0"/>
              </a:rPr>
              <a:t> TK XIX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flipH="1" flipV="1">
            <a:off x="3505200" y="4419600"/>
            <a:ext cx="304800" cy="7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5603" name="Line 3"/>
          <p:cNvSpPr>
            <a:spLocks noChangeShapeType="1"/>
          </p:cNvSpPr>
          <p:nvPr/>
        </p:nvSpPr>
        <p:spPr bwMode="auto">
          <a:xfrm flipH="1" flipV="1">
            <a:off x="3505200" y="4419600"/>
            <a:ext cx="3048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5604" name="Line 4"/>
          <p:cNvSpPr>
            <a:spLocks noChangeShapeType="1"/>
          </p:cNvSpPr>
          <p:nvPr/>
        </p:nvSpPr>
        <p:spPr bwMode="auto">
          <a:xfrm flipH="1">
            <a:off x="3200400" y="3886200"/>
            <a:ext cx="7620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5605" name="Line 5"/>
          <p:cNvSpPr>
            <a:spLocks noChangeShapeType="1"/>
          </p:cNvSpPr>
          <p:nvPr/>
        </p:nvSpPr>
        <p:spPr bwMode="auto">
          <a:xfrm>
            <a:off x="8153400" y="2057400"/>
            <a:ext cx="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5606" name="Line 6"/>
          <p:cNvSpPr>
            <a:spLocks noChangeShapeType="1"/>
          </p:cNvSpPr>
          <p:nvPr/>
        </p:nvSpPr>
        <p:spPr bwMode="auto">
          <a:xfrm flipH="1">
            <a:off x="3124200" y="3886200"/>
            <a:ext cx="76200" cy="45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5607" name="Line 7"/>
          <p:cNvSpPr>
            <a:spLocks noChangeShapeType="1"/>
          </p:cNvSpPr>
          <p:nvPr/>
        </p:nvSpPr>
        <p:spPr bwMode="auto">
          <a:xfrm flipH="1" flipV="1">
            <a:off x="3276600" y="4343400"/>
            <a:ext cx="6858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43731" name="AutoShape 19"/>
          <p:cNvSpPr>
            <a:spLocks noChangeArrowheads="1"/>
          </p:cNvSpPr>
          <p:nvPr/>
        </p:nvSpPr>
        <p:spPr bwMode="auto">
          <a:xfrm>
            <a:off x="-60325" y="-533400"/>
            <a:ext cx="3810000" cy="4572000"/>
          </a:xfrm>
          <a:prstGeom prst="roundRect">
            <a:avLst>
              <a:gd name="adj" fmla="val 16667"/>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buFontTx/>
              <a:buChar char="-"/>
              <a:defRPr/>
            </a:pPr>
            <a:r>
              <a:rPr lang="en-US" altLang="en-US" sz="2800" dirty="0" err="1" smtClean="0">
                <a:solidFill>
                  <a:schemeClr val="accent2"/>
                </a:solidFill>
              </a:rPr>
              <a:t>Từ</a:t>
            </a:r>
            <a:r>
              <a:rPr lang="en-US" altLang="en-US" sz="2800" dirty="0" smtClean="0">
                <a:solidFill>
                  <a:schemeClr val="accent2"/>
                </a:solidFill>
              </a:rPr>
              <a:t> 1885 – 1888 </a:t>
            </a:r>
          </a:p>
          <a:p>
            <a:pPr eaLnBrk="1" hangingPunct="1">
              <a:spcBef>
                <a:spcPct val="0"/>
              </a:spcBef>
              <a:buFontTx/>
              <a:buNone/>
              <a:defRPr/>
            </a:pPr>
            <a:r>
              <a:rPr lang="en-US" altLang="en-US" sz="2800" dirty="0" err="1" smtClean="0">
                <a:solidFill>
                  <a:schemeClr val="accent2"/>
                </a:solidFill>
              </a:rPr>
              <a:t>phong</a:t>
            </a:r>
            <a:r>
              <a:rPr lang="en-US" altLang="en-US" sz="2800" dirty="0" smtClean="0">
                <a:solidFill>
                  <a:schemeClr val="accent2"/>
                </a:solidFill>
              </a:rPr>
              <a:t> </a:t>
            </a:r>
            <a:r>
              <a:rPr lang="en-US" altLang="en-US" sz="2800" dirty="0" err="1" smtClean="0">
                <a:solidFill>
                  <a:schemeClr val="accent2"/>
                </a:solidFill>
              </a:rPr>
              <a:t>trào</a:t>
            </a:r>
            <a:r>
              <a:rPr lang="en-US" altLang="en-US" sz="2800" dirty="0" smtClean="0">
                <a:solidFill>
                  <a:schemeClr val="accent2"/>
                </a:solidFill>
              </a:rPr>
              <a:t>  </a:t>
            </a:r>
            <a:r>
              <a:rPr lang="en-US" altLang="en-US" sz="2800" dirty="0" err="1" smtClean="0">
                <a:solidFill>
                  <a:schemeClr val="accent2"/>
                </a:solidFill>
              </a:rPr>
              <a:t>nổ</a:t>
            </a:r>
            <a:r>
              <a:rPr lang="en-US" altLang="en-US" sz="2800" dirty="0" smtClean="0">
                <a:solidFill>
                  <a:schemeClr val="accent2"/>
                </a:solidFill>
              </a:rPr>
              <a:t> </a:t>
            </a:r>
            <a:r>
              <a:rPr lang="en-US" altLang="en-US" sz="2800" dirty="0" err="1" smtClean="0">
                <a:solidFill>
                  <a:schemeClr val="accent2"/>
                </a:solidFill>
              </a:rPr>
              <a:t>khắp</a:t>
            </a:r>
            <a:r>
              <a:rPr lang="en-US" altLang="en-US" sz="2800" dirty="0" smtClean="0">
                <a:solidFill>
                  <a:schemeClr val="accent2"/>
                </a:solidFill>
              </a:rPr>
              <a:t> </a:t>
            </a:r>
          </a:p>
          <a:p>
            <a:pPr eaLnBrk="1" hangingPunct="1">
              <a:spcBef>
                <a:spcPct val="0"/>
              </a:spcBef>
              <a:buFontTx/>
              <a:buNone/>
              <a:defRPr/>
            </a:pPr>
            <a:r>
              <a:rPr lang="en-US" altLang="en-US" sz="2800" dirty="0" err="1" smtClean="0">
                <a:solidFill>
                  <a:schemeClr val="accent2"/>
                </a:solidFill>
              </a:rPr>
              <a:t>cả</a:t>
            </a:r>
            <a:r>
              <a:rPr lang="en-US" altLang="en-US" sz="2800" dirty="0" smtClean="0">
                <a:solidFill>
                  <a:schemeClr val="accent2"/>
                </a:solidFill>
              </a:rPr>
              <a:t> </a:t>
            </a:r>
            <a:r>
              <a:rPr lang="en-US" altLang="en-US" sz="2800" dirty="0" err="1" smtClean="0">
                <a:solidFill>
                  <a:schemeClr val="accent2"/>
                </a:solidFill>
              </a:rPr>
              <a:t>nước</a:t>
            </a:r>
            <a:r>
              <a:rPr lang="en-US" altLang="en-US" sz="2800" dirty="0" smtClean="0">
                <a:solidFill>
                  <a:schemeClr val="accent2"/>
                </a:solidFill>
              </a:rPr>
              <a:t> </a:t>
            </a:r>
            <a:r>
              <a:rPr lang="en-US" altLang="en-US" sz="2800" dirty="0" err="1" smtClean="0">
                <a:solidFill>
                  <a:schemeClr val="accent2"/>
                </a:solidFill>
              </a:rPr>
              <a:t>nhất</a:t>
            </a:r>
            <a:r>
              <a:rPr lang="en-US" altLang="en-US" sz="2800" dirty="0" smtClean="0">
                <a:solidFill>
                  <a:schemeClr val="accent2"/>
                </a:solidFill>
              </a:rPr>
              <a:t> </a:t>
            </a:r>
          </a:p>
          <a:p>
            <a:pPr eaLnBrk="1" hangingPunct="1">
              <a:spcBef>
                <a:spcPct val="0"/>
              </a:spcBef>
              <a:buFontTx/>
              <a:buNone/>
              <a:defRPr/>
            </a:pPr>
            <a:r>
              <a:rPr lang="en-US" altLang="en-US" sz="2800" dirty="0" err="1" smtClean="0">
                <a:solidFill>
                  <a:schemeClr val="accent2"/>
                </a:solidFill>
              </a:rPr>
              <a:t>là</a:t>
            </a:r>
            <a:r>
              <a:rPr lang="en-US" altLang="en-US" sz="2800" dirty="0" smtClean="0">
                <a:solidFill>
                  <a:schemeClr val="accent2"/>
                </a:solidFill>
              </a:rPr>
              <a:t> </a:t>
            </a:r>
            <a:r>
              <a:rPr lang="en-US" altLang="en-US" sz="2800" dirty="0" err="1" smtClean="0">
                <a:solidFill>
                  <a:schemeClr val="accent2"/>
                </a:solidFill>
              </a:rPr>
              <a:t>Bắc</a:t>
            </a:r>
            <a:r>
              <a:rPr lang="en-US" altLang="en-US" sz="2800" dirty="0" smtClean="0">
                <a:solidFill>
                  <a:schemeClr val="accent2"/>
                </a:solidFill>
              </a:rPr>
              <a:t> </a:t>
            </a:r>
            <a:r>
              <a:rPr lang="en-US" altLang="en-US" sz="2800" dirty="0" err="1" smtClean="0">
                <a:solidFill>
                  <a:schemeClr val="accent2"/>
                </a:solidFill>
              </a:rPr>
              <a:t>và</a:t>
            </a:r>
            <a:r>
              <a:rPr lang="en-US" altLang="en-US" sz="2800" dirty="0" smtClean="0">
                <a:solidFill>
                  <a:schemeClr val="accent2"/>
                </a:solidFill>
              </a:rPr>
              <a:t> </a:t>
            </a:r>
            <a:r>
              <a:rPr lang="en-US" altLang="en-US" sz="2800" dirty="0" err="1" smtClean="0">
                <a:solidFill>
                  <a:schemeClr val="accent2"/>
                </a:solidFill>
              </a:rPr>
              <a:t>Trung</a:t>
            </a:r>
            <a:r>
              <a:rPr lang="en-US" altLang="en-US" sz="2800" dirty="0" smtClean="0">
                <a:solidFill>
                  <a:schemeClr val="accent2"/>
                </a:solidFill>
              </a:rPr>
              <a:t> </a:t>
            </a:r>
            <a:r>
              <a:rPr lang="en-US" altLang="en-US" sz="2800" dirty="0" err="1" smtClean="0">
                <a:solidFill>
                  <a:schemeClr val="accent2"/>
                </a:solidFill>
              </a:rPr>
              <a:t>Kỳ</a:t>
            </a:r>
            <a:r>
              <a:rPr lang="en-US" altLang="en-US" sz="2800" dirty="0" smtClean="0">
                <a:solidFill>
                  <a:schemeClr val="accent2"/>
                </a:solidFill>
              </a:rPr>
              <a:t> .</a:t>
            </a:r>
          </a:p>
          <a:p>
            <a:pPr eaLnBrk="1" hangingPunct="1">
              <a:spcBef>
                <a:spcPct val="0"/>
              </a:spcBef>
              <a:buFontTx/>
              <a:buNone/>
              <a:defRPr/>
            </a:pPr>
            <a:endParaRPr lang="en-US" altLang="en-US" sz="2000" dirty="0" smtClean="0">
              <a:solidFill>
                <a:schemeClr val="accent2"/>
              </a:solidFill>
            </a:endParaRPr>
          </a:p>
        </p:txBody>
      </p:sp>
      <p:sp>
        <p:nvSpPr>
          <p:cNvPr id="25609" name="Text Box 20"/>
          <p:cNvSpPr txBox="1">
            <a:spLocks noChangeArrowheads="1"/>
          </p:cNvSpPr>
          <p:nvPr/>
        </p:nvSpPr>
        <p:spPr bwMode="auto">
          <a:xfrm>
            <a:off x="228600" y="304800"/>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3399"/>
                </a:solidFill>
              </a:rPr>
              <a:t>b. </a:t>
            </a:r>
            <a:r>
              <a:rPr lang="en-US" altLang="en-US" sz="1800" u="sng">
                <a:solidFill>
                  <a:srgbClr val="003399"/>
                </a:solidFill>
              </a:rPr>
              <a:t>Diễn biến</a:t>
            </a:r>
            <a:r>
              <a:rPr lang="en-US" altLang="en-US" sz="1800">
                <a:solidFill>
                  <a:srgbClr val="003399"/>
                </a:solidFill>
              </a:rPr>
              <a:t> : </a:t>
            </a:r>
          </a:p>
        </p:txBody>
      </p:sp>
      <p:pic>
        <p:nvPicPr>
          <p:cNvPr id="1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
            <a:ext cx="54229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2"/>
          <p:cNvSpPr>
            <a:spLocks noChangeArrowheads="1"/>
          </p:cNvSpPr>
          <p:nvPr/>
        </p:nvSpPr>
        <p:spPr bwMode="auto">
          <a:xfrm>
            <a:off x="3733800" y="3962400"/>
            <a:ext cx="2438400" cy="1066800"/>
          </a:xfrm>
          <a:prstGeom prst="wedgeRoundRectCallout">
            <a:avLst>
              <a:gd name="adj1" fmla="val 40454"/>
              <a:gd name="adj2" fmla="val -134722"/>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Lê Trực, </a:t>
            </a:r>
          </a:p>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Nguyễn Phạm Tuân</a:t>
            </a:r>
          </a:p>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(Quảng Bình)</a:t>
            </a:r>
          </a:p>
        </p:txBody>
      </p:sp>
      <p:sp>
        <p:nvSpPr>
          <p:cNvPr id="14" name="AutoShape 23"/>
          <p:cNvSpPr>
            <a:spLocks noChangeArrowheads="1"/>
          </p:cNvSpPr>
          <p:nvPr/>
        </p:nvSpPr>
        <p:spPr bwMode="auto">
          <a:xfrm>
            <a:off x="2895600" y="2971800"/>
            <a:ext cx="2057400" cy="609600"/>
          </a:xfrm>
          <a:prstGeom prst="wedgeRoundRectCallout">
            <a:avLst>
              <a:gd name="adj1" fmla="val 65917"/>
              <a:gd name="adj2" fmla="val -125000"/>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Nguyễn Xuân Ôn</a:t>
            </a:r>
          </a:p>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(Nghệ An)</a:t>
            </a:r>
          </a:p>
        </p:txBody>
      </p:sp>
      <p:sp>
        <p:nvSpPr>
          <p:cNvPr id="15" name="AutoShape 25"/>
          <p:cNvSpPr>
            <a:spLocks noChangeArrowheads="1"/>
          </p:cNvSpPr>
          <p:nvPr/>
        </p:nvSpPr>
        <p:spPr bwMode="auto">
          <a:xfrm>
            <a:off x="3505200" y="1828800"/>
            <a:ext cx="1676400" cy="685800"/>
          </a:xfrm>
          <a:prstGeom prst="wedgeRoundRectCallout">
            <a:avLst>
              <a:gd name="adj1" fmla="val 65653"/>
              <a:gd name="adj2" fmla="val -105556"/>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Nguyễn Văn Giáp</a:t>
            </a:r>
          </a:p>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(Sơn Tây)</a:t>
            </a:r>
          </a:p>
        </p:txBody>
      </p:sp>
      <p:sp>
        <p:nvSpPr>
          <p:cNvPr id="16" name="AutoShape 20"/>
          <p:cNvSpPr>
            <a:spLocks noChangeArrowheads="1"/>
          </p:cNvSpPr>
          <p:nvPr/>
        </p:nvSpPr>
        <p:spPr bwMode="auto">
          <a:xfrm>
            <a:off x="6781800" y="5715000"/>
            <a:ext cx="2362200" cy="838200"/>
          </a:xfrm>
          <a:prstGeom prst="wedgeRoundRectCallout">
            <a:avLst>
              <a:gd name="adj1" fmla="val -45301"/>
              <a:gd name="adj2" fmla="val -243148"/>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Mai Xuân Thưởng</a:t>
            </a:r>
          </a:p>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(Bình Định)</a:t>
            </a:r>
          </a:p>
        </p:txBody>
      </p:sp>
      <p:sp>
        <p:nvSpPr>
          <p:cNvPr id="17" name="AutoShape 19"/>
          <p:cNvSpPr>
            <a:spLocks noChangeArrowheads="1"/>
          </p:cNvSpPr>
          <p:nvPr/>
        </p:nvSpPr>
        <p:spPr bwMode="auto">
          <a:xfrm>
            <a:off x="7543800" y="4572000"/>
            <a:ext cx="1828800" cy="1066800"/>
          </a:xfrm>
          <a:prstGeom prst="wedgeRoundRectCallout">
            <a:avLst>
              <a:gd name="adj1" fmla="val -97282"/>
              <a:gd name="adj2" fmla="val -133398"/>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Lê Trung Đình,</a:t>
            </a:r>
          </a:p>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Nguyễn Tự Tân</a:t>
            </a:r>
          </a:p>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(Quảng Ngãi)</a:t>
            </a:r>
          </a:p>
        </p:txBody>
      </p:sp>
      <p:sp>
        <p:nvSpPr>
          <p:cNvPr id="18" name="AutoShape 18"/>
          <p:cNvSpPr>
            <a:spLocks noChangeArrowheads="1"/>
          </p:cNvSpPr>
          <p:nvPr/>
        </p:nvSpPr>
        <p:spPr bwMode="auto">
          <a:xfrm>
            <a:off x="7543800" y="2971800"/>
            <a:ext cx="1828800" cy="1295400"/>
          </a:xfrm>
          <a:prstGeom prst="wedgeRoundRectCallout">
            <a:avLst>
              <a:gd name="adj1" fmla="val -111458"/>
              <a:gd name="adj2" fmla="val -10417"/>
              <a:gd name="adj3" fmla="val 16667"/>
            </a:avLst>
          </a:prstGeom>
          <a:solidFill>
            <a:schemeClr val="bg1"/>
          </a:solidFill>
          <a:ln w="9525">
            <a:solidFill>
              <a:srgbClr val="996633"/>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Nguyễn Duy Hiệu, </a:t>
            </a:r>
          </a:p>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Trần Văn Dự</a:t>
            </a:r>
          </a:p>
          <a:p>
            <a:pPr algn="ctr" eaLnBrk="1" hangingPunct="1">
              <a:spcBef>
                <a:spcPct val="0"/>
              </a:spcBef>
              <a:buFontTx/>
              <a:buNone/>
            </a:pPr>
            <a:r>
              <a:rPr lang="en-US" altLang="en-US" sz="1800">
                <a:solidFill>
                  <a:schemeClr val="accent2"/>
                </a:solidFill>
                <a:latin typeface="Times New Roman" panose="02020603050405020304" pitchFamily="18" charset="0"/>
                <a:cs typeface="Times New Roman" panose="02020603050405020304" pitchFamily="18" charset="0"/>
              </a:rPr>
              <a:t>(Quảng Nam)</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3731"/>
                                        </p:tgtEl>
                                        <p:attrNameLst>
                                          <p:attrName>style.visibility</p:attrName>
                                        </p:attrNameLst>
                                      </p:cBhvr>
                                      <p:to>
                                        <p:strVal val="visible"/>
                                      </p:to>
                                    </p:set>
                                    <p:anim calcmode="lin" valueType="num">
                                      <p:cBhvr>
                                        <p:cTn id="7" dur="1000" fill="hold"/>
                                        <p:tgtEl>
                                          <p:spTgt spid="243731"/>
                                        </p:tgtEl>
                                        <p:attrNameLst>
                                          <p:attrName>ppt_w</p:attrName>
                                        </p:attrNameLst>
                                      </p:cBhvr>
                                      <p:tavLst>
                                        <p:tav tm="0">
                                          <p:val>
                                            <p:fltVal val="0"/>
                                          </p:val>
                                        </p:tav>
                                        <p:tav tm="100000">
                                          <p:val>
                                            <p:strVal val="#ppt_w"/>
                                          </p:val>
                                        </p:tav>
                                      </p:tavLst>
                                    </p:anim>
                                    <p:anim calcmode="lin" valueType="num">
                                      <p:cBhvr>
                                        <p:cTn id="8" dur="1000" fill="hold"/>
                                        <p:tgtEl>
                                          <p:spTgt spid="24373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31"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txBox="1">
            <a:spLocks noRot="1" noChangeArrowheads="1"/>
          </p:cNvSpPr>
          <p:nvPr/>
        </p:nvSpPr>
        <p:spPr bwMode="auto">
          <a:xfrm>
            <a:off x="762000" y="4876800"/>
            <a:ext cx="2590800" cy="685800"/>
          </a:xfrm>
          <a:prstGeom prst="rect">
            <a:avLst/>
          </a:prstGeom>
          <a:noFill/>
          <a:ln w="9525">
            <a:noFill/>
            <a:miter lim="800000"/>
            <a:headEnd/>
            <a:tailEnd/>
          </a:ln>
        </p:spPr>
        <p:txBody>
          <a:bodyPr anchor="ctr"/>
          <a:lstStyle/>
          <a:p>
            <a:pPr algn="ctr">
              <a:defRPr/>
            </a:pPr>
            <a:r>
              <a:rPr lang="en-US" sz="2200" kern="0" dirty="0" err="1">
                <a:solidFill>
                  <a:srgbClr val="FF0000"/>
                </a:solidFill>
                <a:latin typeface="Times New Roman" pitchFamily="18" charset="0"/>
                <a:ea typeface="+mj-ea"/>
                <a:cs typeface="Times New Roman" pitchFamily="18" charset="0"/>
              </a:rPr>
              <a:t>Vua</a:t>
            </a:r>
            <a:r>
              <a:rPr lang="en-US" sz="2200" kern="0" dirty="0">
                <a:solidFill>
                  <a:srgbClr val="FF0000"/>
                </a:solidFill>
                <a:latin typeface="Times New Roman" pitchFamily="18" charset="0"/>
                <a:ea typeface="+mj-ea"/>
                <a:cs typeface="Times New Roman" pitchFamily="18" charset="0"/>
              </a:rPr>
              <a:t> </a:t>
            </a:r>
            <a:r>
              <a:rPr lang="en-US" sz="2200" kern="0" dirty="0" err="1">
                <a:solidFill>
                  <a:srgbClr val="FF0000"/>
                </a:solidFill>
                <a:latin typeface="Times New Roman" pitchFamily="18" charset="0"/>
                <a:ea typeface="+mj-ea"/>
                <a:cs typeface="Times New Roman" pitchFamily="18" charset="0"/>
              </a:rPr>
              <a:t>Hàm</a:t>
            </a:r>
            <a:r>
              <a:rPr lang="en-US" sz="2200" kern="0" dirty="0">
                <a:solidFill>
                  <a:srgbClr val="FF0000"/>
                </a:solidFill>
                <a:latin typeface="Times New Roman" pitchFamily="18" charset="0"/>
                <a:ea typeface="+mj-ea"/>
                <a:cs typeface="Times New Roman" pitchFamily="18" charset="0"/>
              </a:rPr>
              <a:t> </a:t>
            </a:r>
            <a:r>
              <a:rPr lang="en-US" sz="2200" kern="0" dirty="0" err="1">
                <a:solidFill>
                  <a:srgbClr val="FF0000"/>
                </a:solidFill>
                <a:latin typeface="Times New Roman" pitchFamily="18" charset="0"/>
                <a:ea typeface="+mj-ea"/>
                <a:cs typeface="Times New Roman" pitchFamily="18" charset="0"/>
              </a:rPr>
              <a:t>Nghi</a:t>
            </a:r>
            <a:r>
              <a:rPr lang="en-US" sz="2200" kern="0" dirty="0">
                <a:solidFill>
                  <a:srgbClr val="FF0000"/>
                </a:solidFill>
                <a:latin typeface="Times New Roman" pitchFamily="18" charset="0"/>
                <a:ea typeface="+mj-ea"/>
                <a:cs typeface="Times New Roman" pitchFamily="18" charset="0"/>
              </a:rPr>
              <a:t/>
            </a:r>
            <a:br>
              <a:rPr lang="en-US" sz="2200" kern="0" dirty="0">
                <a:solidFill>
                  <a:srgbClr val="FF0000"/>
                </a:solidFill>
                <a:latin typeface="Times New Roman" pitchFamily="18" charset="0"/>
                <a:ea typeface="+mj-ea"/>
                <a:cs typeface="Times New Roman" pitchFamily="18" charset="0"/>
              </a:rPr>
            </a:br>
            <a:r>
              <a:rPr lang="en-US" sz="2200" kern="0" dirty="0">
                <a:solidFill>
                  <a:srgbClr val="FF0000"/>
                </a:solidFill>
                <a:latin typeface="Times New Roman" pitchFamily="18" charset="0"/>
                <a:ea typeface="+mj-ea"/>
                <a:cs typeface="Times New Roman" pitchFamily="18" charset="0"/>
              </a:rPr>
              <a:t>(1870-1943)</a:t>
            </a:r>
          </a:p>
        </p:txBody>
      </p:sp>
      <p:sp>
        <p:nvSpPr>
          <p:cNvPr id="16" name="Rectangle 9"/>
          <p:cNvSpPr>
            <a:spLocks noRot="1" noChangeArrowheads="1"/>
          </p:cNvSpPr>
          <p:nvPr/>
        </p:nvSpPr>
        <p:spPr bwMode="auto">
          <a:xfrm>
            <a:off x="4419600" y="968375"/>
            <a:ext cx="41941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75" rIns="91350" bIns="45675"/>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latin typeface=".VnTime" pitchFamily="34" charset="0"/>
              </a:rPr>
              <a:t> </a:t>
            </a:r>
            <a:r>
              <a:rPr lang="vi-VN" altLang="en-US" sz="2400">
                <a:latin typeface="Times New Roman" panose="02020603050405020304" pitchFamily="18" charset="0"/>
                <a:cs typeface="Times New Roman" panose="02020603050405020304" pitchFamily="18" charset="0"/>
              </a:rPr>
              <a:t>Vua Hàm Nghi tên thật là Ưng Lịch (em ruột vua Kiến Phúc), lên ngôi lúc 1</a:t>
            </a:r>
            <a:r>
              <a:rPr lang="en-US" altLang="en-US" sz="2400">
                <a:latin typeface="Times New Roman" panose="02020603050405020304" pitchFamily="18" charset="0"/>
                <a:cs typeface="Times New Roman" panose="02020603050405020304" pitchFamily="18" charset="0"/>
              </a:rPr>
              <a:t>3</a:t>
            </a:r>
            <a:r>
              <a:rPr lang="vi-VN" altLang="en-US" sz="2400">
                <a:latin typeface="Times New Roman" panose="02020603050405020304" pitchFamily="18" charset="0"/>
                <a:cs typeface="Times New Roman" panose="02020603050405020304" pitchFamily="18" charset="0"/>
              </a:rPr>
              <a:t> tuổi. Ông là vị vua trẻ tuổi, yêu nước, có tinh thần chống Pháp tiêu biểu cho ý chí độc lập tự cường của dân tộc...Ông bị Pháp đày sang An-giê-ri năm 1888.</a:t>
            </a:r>
          </a:p>
        </p:txBody>
      </p:sp>
      <p:pic>
        <p:nvPicPr>
          <p:cNvPr id="6148" name="Picture 5" descr="HamNg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3581400" cy="3733800"/>
          </a:xfrm>
          <a:prstGeom prst="rect">
            <a:avLst/>
          </a:prstGeom>
          <a:noFill/>
          <a:ln w="57150">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l="3488" t="104" b="4227"/>
          <a:stretch>
            <a:fillRect/>
          </a:stretch>
        </p:blipFill>
        <p:spPr bwMode="auto">
          <a:xfrm>
            <a:off x="3276600" y="1447800"/>
            <a:ext cx="5943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5410200" y="5715000"/>
            <a:ext cx="3505200" cy="711200"/>
          </a:xfrm>
          <a:prstGeom prst="rect">
            <a:avLst/>
          </a:prstGeom>
          <a:solidFill>
            <a:srgbClr val="FFFF66"/>
          </a:solidFill>
          <a:ln w="9525">
            <a:solidFill>
              <a:srgbClr val="CC00CC"/>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99"/>
                </a:solidFill>
              </a:rPr>
              <a:t>Cuộc rút khỏi kinh thành Huế cuả phái chủ chiến</a:t>
            </a:r>
          </a:p>
        </p:txBody>
      </p:sp>
      <p:sp>
        <p:nvSpPr>
          <p:cNvPr id="26628" name="Rectangle 8"/>
          <p:cNvSpPr>
            <a:spLocks noChangeArrowheads="1"/>
          </p:cNvSpPr>
          <p:nvPr/>
        </p:nvSpPr>
        <p:spPr bwMode="auto">
          <a:xfrm>
            <a:off x="228600" y="609600"/>
            <a:ext cx="3276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000" b="1">
                <a:solidFill>
                  <a:schemeClr val="tx2"/>
                </a:solidFill>
              </a:rPr>
              <a:t>Ở Tân Sở (Quảng Trị) địa bàn chật hẹp, Tôn thất Thuyết đưa vua Hàm Nghi ra căn cứ Phú Gia (Hương khê – Hà Tĩnh) để mở rộng địa bàn hoạt động. Trên đường đi nhà vua đã nhận được sự giúp đỡ nhiệt tình của đồng bào các dân tộc ở vùng biên giới Việt – Lào.1886 Tôn Thất Thuyết sang Trung Quốc cầu viện.</a:t>
            </a:r>
            <a:r>
              <a:rPr lang="en-US" altLang="en-US" sz="2000">
                <a:solidFill>
                  <a:schemeClr val="tx2"/>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flipH="1" flipV="1">
            <a:off x="3505200" y="4419600"/>
            <a:ext cx="304800" cy="7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7651" name="Line 3"/>
          <p:cNvSpPr>
            <a:spLocks noChangeShapeType="1"/>
          </p:cNvSpPr>
          <p:nvPr/>
        </p:nvSpPr>
        <p:spPr bwMode="auto">
          <a:xfrm flipH="1" flipV="1">
            <a:off x="3505200" y="4419600"/>
            <a:ext cx="3048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7652" name="Line 4"/>
          <p:cNvSpPr>
            <a:spLocks noChangeShapeType="1"/>
          </p:cNvSpPr>
          <p:nvPr/>
        </p:nvSpPr>
        <p:spPr bwMode="auto">
          <a:xfrm flipH="1">
            <a:off x="3200400" y="3886200"/>
            <a:ext cx="7620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7653" name="Line 5"/>
          <p:cNvSpPr>
            <a:spLocks noChangeShapeType="1"/>
          </p:cNvSpPr>
          <p:nvPr/>
        </p:nvSpPr>
        <p:spPr bwMode="auto">
          <a:xfrm>
            <a:off x="8153400" y="2057400"/>
            <a:ext cx="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7654" name="Line 6"/>
          <p:cNvSpPr>
            <a:spLocks noChangeShapeType="1"/>
          </p:cNvSpPr>
          <p:nvPr/>
        </p:nvSpPr>
        <p:spPr bwMode="auto">
          <a:xfrm flipH="1">
            <a:off x="3124200" y="3886200"/>
            <a:ext cx="76200" cy="45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7655" name="Line 7"/>
          <p:cNvSpPr>
            <a:spLocks noChangeShapeType="1"/>
          </p:cNvSpPr>
          <p:nvPr/>
        </p:nvSpPr>
        <p:spPr bwMode="auto">
          <a:xfrm flipH="1" flipV="1">
            <a:off x="3276600" y="4343400"/>
            <a:ext cx="6858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46793" name="AutoShape 9"/>
          <p:cNvSpPr>
            <a:spLocks noChangeArrowheads="1"/>
          </p:cNvSpPr>
          <p:nvPr/>
        </p:nvSpPr>
        <p:spPr bwMode="auto">
          <a:xfrm>
            <a:off x="-73025" y="2378075"/>
            <a:ext cx="3879850" cy="2590800"/>
          </a:xfrm>
          <a:prstGeom prst="roundRect">
            <a:avLst>
              <a:gd name="adj" fmla="val 16667"/>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buFontTx/>
              <a:buChar char="-"/>
              <a:defRPr/>
            </a:pPr>
            <a:r>
              <a:rPr lang="en-US" altLang="en-US" sz="2800" dirty="0" err="1" smtClean="0">
                <a:solidFill>
                  <a:schemeClr val="accent2"/>
                </a:solidFill>
              </a:rPr>
              <a:t>Từ</a:t>
            </a:r>
            <a:r>
              <a:rPr lang="en-US" altLang="en-US" sz="2800" dirty="0" smtClean="0">
                <a:solidFill>
                  <a:schemeClr val="accent2"/>
                </a:solidFill>
              </a:rPr>
              <a:t> 1889 – 1895</a:t>
            </a:r>
          </a:p>
          <a:p>
            <a:pPr eaLnBrk="1" hangingPunct="1">
              <a:spcBef>
                <a:spcPct val="0"/>
              </a:spcBef>
              <a:buFontTx/>
              <a:buNone/>
              <a:defRPr/>
            </a:pPr>
            <a:r>
              <a:rPr lang="en-US" altLang="en-US" sz="2800" dirty="0" err="1" smtClean="0">
                <a:solidFill>
                  <a:schemeClr val="accent2"/>
                </a:solidFill>
              </a:rPr>
              <a:t>phong</a:t>
            </a:r>
            <a:r>
              <a:rPr lang="en-US" altLang="en-US" sz="2800" dirty="0" smtClean="0">
                <a:solidFill>
                  <a:schemeClr val="accent2"/>
                </a:solidFill>
              </a:rPr>
              <a:t> </a:t>
            </a:r>
            <a:r>
              <a:rPr lang="en-US" altLang="en-US" sz="2800" dirty="0" err="1" smtClean="0">
                <a:solidFill>
                  <a:schemeClr val="accent2"/>
                </a:solidFill>
              </a:rPr>
              <a:t>trào</a:t>
            </a:r>
            <a:r>
              <a:rPr lang="en-US" altLang="en-US" sz="2800" dirty="0" smtClean="0">
                <a:solidFill>
                  <a:schemeClr val="accent2"/>
                </a:solidFill>
              </a:rPr>
              <a:t> </a:t>
            </a:r>
            <a:r>
              <a:rPr lang="en-US" altLang="en-US" sz="2800" dirty="0" err="1" smtClean="0">
                <a:solidFill>
                  <a:schemeClr val="accent2"/>
                </a:solidFill>
              </a:rPr>
              <a:t>quy</a:t>
            </a:r>
            <a:r>
              <a:rPr lang="en-US" altLang="en-US" sz="2800" dirty="0" smtClean="0">
                <a:solidFill>
                  <a:schemeClr val="accent2"/>
                </a:solidFill>
              </a:rPr>
              <a:t> </a:t>
            </a:r>
            <a:r>
              <a:rPr lang="en-US" altLang="en-US" sz="2800" dirty="0" err="1" smtClean="0">
                <a:solidFill>
                  <a:schemeClr val="accent2"/>
                </a:solidFill>
              </a:rPr>
              <a:t>tụ</a:t>
            </a:r>
            <a:r>
              <a:rPr lang="en-US" altLang="en-US" sz="2800" dirty="0" smtClean="0">
                <a:solidFill>
                  <a:schemeClr val="accent2"/>
                </a:solidFill>
              </a:rPr>
              <a:t> </a:t>
            </a:r>
            <a:r>
              <a:rPr lang="en-US" altLang="en-US" sz="2800" dirty="0" err="1" smtClean="0">
                <a:solidFill>
                  <a:schemeClr val="accent2"/>
                </a:solidFill>
              </a:rPr>
              <a:t>thành</a:t>
            </a:r>
            <a:endParaRPr lang="en-US" altLang="en-US" sz="2800" dirty="0" smtClean="0">
              <a:solidFill>
                <a:schemeClr val="accent2"/>
              </a:solidFill>
            </a:endParaRPr>
          </a:p>
          <a:p>
            <a:pPr eaLnBrk="1" hangingPunct="1">
              <a:spcBef>
                <a:spcPct val="0"/>
              </a:spcBef>
              <a:buFontTx/>
              <a:buNone/>
              <a:defRPr/>
            </a:pPr>
            <a:r>
              <a:rPr lang="en-US" altLang="en-US" sz="2800" dirty="0" err="1" smtClean="0">
                <a:solidFill>
                  <a:schemeClr val="accent2"/>
                </a:solidFill>
              </a:rPr>
              <a:t>những</a:t>
            </a:r>
            <a:r>
              <a:rPr lang="en-US" altLang="en-US" sz="2800" dirty="0" smtClean="0">
                <a:solidFill>
                  <a:schemeClr val="accent2"/>
                </a:solidFill>
              </a:rPr>
              <a:t> </a:t>
            </a:r>
            <a:r>
              <a:rPr lang="en-US" altLang="en-US" sz="2800" dirty="0" err="1" smtClean="0">
                <a:solidFill>
                  <a:schemeClr val="accent2"/>
                </a:solidFill>
              </a:rPr>
              <a:t>cuộc</a:t>
            </a:r>
            <a:r>
              <a:rPr lang="en-US" altLang="en-US" sz="2800" dirty="0" smtClean="0">
                <a:solidFill>
                  <a:schemeClr val="accent2"/>
                </a:solidFill>
              </a:rPr>
              <a:t> </a:t>
            </a:r>
            <a:r>
              <a:rPr lang="en-US" altLang="en-US" sz="2800" dirty="0" err="1" smtClean="0">
                <a:solidFill>
                  <a:schemeClr val="accent2"/>
                </a:solidFill>
              </a:rPr>
              <a:t>khởi</a:t>
            </a:r>
            <a:r>
              <a:rPr lang="en-US" altLang="en-US" sz="2800" dirty="0" smtClean="0">
                <a:solidFill>
                  <a:schemeClr val="accent2"/>
                </a:solidFill>
              </a:rPr>
              <a:t> </a:t>
            </a:r>
            <a:r>
              <a:rPr lang="en-US" altLang="en-US" sz="2800" dirty="0" err="1" smtClean="0">
                <a:solidFill>
                  <a:schemeClr val="accent2"/>
                </a:solidFill>
              </a:rPr>
              <a:t>nghĩa</a:t>
            </a:r>
            <a:r>
              <a:rPr lang="en-US" altLang="en-US" sz="2800" dirty="0" smtClean="0">
                <a:solidFill>
                  <a:schemeClr val="accent2"/>
                </a:solidFill>
              </a:rPr>
              <a:t> </a:t>
            </a:r>
          </a:p>
          <a:p>
            <a:pPr eaLnBrk="1" hangingPunct="1">
              <a:spcBef>
                <a:spcPct val="0"/>
              </a:spcBef>
              <a:buFontTx/>
              <a:buNone/>
              <a:defRPr/>
            </a:pPr>
            <a:r>
              <a:rPr lang="en-US" altLang="en-US" sz="2800" dirty="0" err="1" smtClean="0">
                <a:solidFill>
                  <a:schemeClr val="accent2"/>
                </a:solidFill>
              </a:rPr>
              <a:t>lớn</a:t>
            </a:r>
            <a:r>
              <a:rPr lang="en-US" altLang="en-US" sz="2800" dirty="0" smtClean="0">
                <a:solidFill>
                  <a:schemeClr val="accent2"/>
                </a:solidFill>
              </a:rPr>
              <a:t> </a:t>
            </a:r>
            <a:r>
              <a:rPr lang="en-US" altLang="en-US" sz="2800" dirty="0" err="1" smtClean="0">
                <a:solidFill>
                  <a:schemeClr val="accent2"/>
                </a:solidFill>
              </a:rPr>
              <a:t>có</a:t>
            </a:r>
            <a:r>
              <a:rPr lang="en-US" altLang="en-US" sz="2800" dirty="0" smtClean="0">
                <a:solidFill>
                  <a:schemeClr val="accent2"/>
                </a:solidFill>
              </a:rPr>
              <a:t> </a:t>
            </a:r>
            <a:r>
              <a:rPr lang="en-US" altLang="en-US" sz="2800" dirty="0" err="1" smtClean="0">
                <a:solidFill>
                  <a:schemeClr val="accent2"/>
                </a:solidFill>
              </a:rPr>
              <a:t>quy</a:t>
            </a:r>
            <a:r>
              <a:rPr lang="en-US" altLang="en-US" sz="2800" dirty="0" smtClean="0">
                <a:solidFill>
                  <a:schemeClr val="accent2"/>
                </a:solidFill>
              </a:rPr>
              <a:t> </a:t>
            </a:r>
            <a:r>
              <a:rPr lang="en-US" altLang="en-US" sz="2800" dirty="0" err="1" smtClean="0">
                <a:solidFill>
                  <a:schemeClr val="accent2"/>
                </a:solidFill>
              </a:rPr>
              <a:t>mô</a:t>
            </a:r>
            <a:r>
              <a:rPr lang="en-US" altLang="en-US" sz="2800" dirty="0" smtClean="0">
                <a:solidFill>
                  <a:schemeClr val="accent2"/>
                </a:solidFill>
              </a:rPr>
              <a:t> </a:t>
            </a:r>
            <a:r>
              <a:rPr lang="en-US" altLang="en-US" sz="2800" dirty="0" err="1" smtClean="0">
                <a:solidFill>
                  <a:schemeClr val="accent2"/>
                </a:solidFill>
              </a:rPr>
              <a:t>và</a:t>
            </a:r>
            <a:r>
              <a:rPr lang="en-US" altLang="en-US" sz="2800" dirty="0" smtClean="0">
                <a:solidFill>
                  <a:schemeClr val="accent2"/>
                </a:solidFill>
              </a:rPr>
              <a:t> </a:t>
            </a:r>
            <a:r>
              <a:rPr lang="en-US" altLang="en-US" sz="2800" dirty="0" err="1" smtClean="0">
                <a:solidFill>
                  <a:schemeClr val="accent2"/>
                </a:solidFill>
              </a:rPr>
              <a:t>trình</a:t>
            </a:r>
            <a:endParaRPr lang="en-US" altLang="en-US" sz="2800" dirty="0" smtClean="0">
              <a:solidFill>
                <a:schemeClr val="accent2"/>
              </a:solidFill>
            </a:endParaRPr>
          </a:p>
          <a:p>
            <a:pPr eaLnBrk="1" hangingPunct="1">
              <a:spcBef>
                <a:spcPct val="0"/>
              </a:spcBef>
              <a:buFontTx/>
              <a:buNone/>
              <a:defRPr/>
            </a:pPr>
            <a:r>
              <a:rPr lang="en-US" altLang="en-US" sz="2800" dirty="0" err="1" smtClean="0">
                <a:solidFill>
                  <a:schemeClr val="accent2"/>
                </a:solidFill>
              </a:rPr>
              <a:t>độ</a:t>
            </a:r>
            <a:r>
              <a:rPr lang="en-US" altLang="en-US" sz="2800" dirty="0" smtClean="0">
                <a:solidFill>
                  <a:schemeClr val="accent2"/>
                </a:solidFill>
              </a:rPr>
              <a:t> </a:t>
            </a:r>
            <a:r>
              <a:rPr lang="en-US" altLang="en-US" sz="2800" dirty="0" err="1" smtClean="0">
                <a:solidFill>
                  <a:schemeClr val="accent2"/>
                </a:solidFill>
              </a:rPr>
              <a:t>tổ</a:t>
            </a:r>
            <a:r>
              <a:rPr lang="en-US" altLang="en-US" sz="2800" dirty="0" smtClean="0">
                <a:solidFill>
                  <a:schemeClr val="accent2"/>
                </a:solidFill>
              </a:rPr>
              <a:t> </a:t>
            </a:r>
            <a:r>
              <a:rPr lang="en-US" altLang="en-US" sz="2800" dirty="0" err="1" smtClean="0">
                <a:solidFill>
                  <a:schemeClr val="accent2"/>
                </a:solidFill>
              </a:rPr>
              <a:t>chức</a:t>
            </a:r>
            <a:r>
              <a:rPr lang="en-US" altLang="en-US" sz="2800" dirty="0" smtClean="0">
                <a:solidFill>
                  <a:schemeClr val="accent2"/>
                </a:solidFill>
              </a:rPr>
              <a:t> </a:t>
            </a:r>
            <a:r>
              <a:rPr lang="en-US" altLang="en-US" sz="2800" dirty="0" err="1" smtClean="0">
                <a:solidFill>
                  <a:schemeClr val="accent2"/>
                </a:solidFill>
              </a:rPr>
              <a:t>cao</a:t>
            </a:r>
            <a:r>
              <a:rPr lang="en-US" altLang="en-US" sz="2800" dirty="0" smtClean="0">
                <a:solidFill>
                  <a:schemeClr val="accent2"/>
                </a:solidFill>
              </a:rPr>
              <a:t> .</a:t>
            </a:r>
          </a:p>
        </p:txBody>
      </p:sp>
      <p:sp>
        <p:nvSpPr>
          <p:cNvPr id="27657" name="Text Box 10"/>
          <p:cNvSpPr txBox="1">
            <a:spLocks noChangeArrowheads="1"/>
          </p:cNvSpPr>
          <p:nvPr/>
        </p:nvSpPr>
        <p:spPr bwMode="auto">
          <a:xfrm>
            <a:off x="609600" y="9144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rPr>
              <a:t>b. </a:t>
            </a:r>
            <a:r>
              <a:rPr lang="en-US" altLang="en-US" sz="2400" b="1" u="sng">
                <a:solidFill>
                  <a:srgbClr val="003399"/>
                </a:solidFill>
              </a:rPr>
              <a:t>Diễn biến</a:t>
            </a:r>
            <a:r>
              <a:rPr lang="en-US" altLang="en-US" sz="2400" b="1">
                <a:solidFill>
                  <a:srgbClr val="003399"/>
                </a:solidFill>
              </a:rPr>
              <a:t> : </a:t>
            </a:r>
          </a:p>
        </p:txBody>
      </p:sp>
      <p:sp>
        <p:nvSpPr>
          <p:cNvPr id="27658" name="Rectangle 13"/>
          <p:cNvSpPr>
            <a:spLocks noChangeArrowheads="1"/>
          </p:cNvSpPr>
          <p:nvPr/>
        </p:nvSpPr>
        <p:spPr bwMode="auto">
          <a:xfrm>
            <a:off x="304800" y="144780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chemeClr val="accent2"/>
                </a:solidFill>
              </a:rPr>
              <a:t>-  Từ 1885 – 1888 phong trào  </a:t>
            </a:r>
          </a:p>
          <a:p>
            <a:pPr eaLnBrk="1" hangingPunct="1">
              <a:spcBef>
                <a:spcPct val="0"/>
              </a:spcBef>
              <a:buFontTx/>
              <a:buNone/>
            </a:pPr>
            <a:r>
              <a:rPr lang="en-US" altLang="en-US" sz="2000">
                <a:solidFill>
                  <a:schemeClr val="accent2"/>
                </a:solidFill>
              </a:rPr>
              <a:t>nổ khắp cả nước nhất </a:t>
            </a:r>
          </a:p>
          <a:p>
            <a:pPr eaLnBrk="1" hangingPunct="1">
              <a:spcBef>
                <a:spcPct val="0"/>
              </a:spcBef>
              <a:buFontTx/>
              <a:buNone/>
            </a:pPr>
            <a:r>
              <a:rPr lang="en-US" altLang="en-US" sz="2000">
                <a:solidFill>
                  <a:schemeClr val="accent2"/>
                </a:solidFill>
              </a:rPr>
              <a:t>là Bắc và Trung Kỳ .</a:t>
            </a:r>
          </a:p>
        </p:txBody>
      </p:sp>
      <p:pic>
        <p:nvPicPr>
          <p:cNvPr id="15" name="Picture 5" descr="Luoc do nhung dia diem dien ra cac cuoc khoi nghia trong phong trao Can Vuong"/>
          <p:cNvPicPr>
            <a:picLocks noChangeAspect="1" noChangeArrowheads="1"/>
          </p:cNvPicPr>
          <p:nvPr/>
        </p:nvPicPr>
        <p:blipFill>
          <a:blip r:embed="rId2">
            <a:extLst>
              <a:ext uri="{28A0092B-C50C-407E-A947-70E740481C1C}">
                <a14:useLocalDpi xmlns:a14="http://schemas.microsoft.com/office/drawing/2010/main" val="0"/>
              </a:ext>
            </a:extLst>
          </a:blip>
          <a:srcRect r="3935"/>
          <a:stretch>
            <a:fillRect/>
          </a:stretch>
        </p:blipFill>
        <p:spPr bwMode="auto">
          <a:xfrm>
            <a:off x="4038600" y="0"/>
            <a:ext cx="4876800" cy="6553200"/>
          </a:xfrm>
          <a:prstGeom prst="rect">
            <a:avLst/>
          </a:prstGeom>
          <a:noFill/>
          <a:ln w="57150">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6" name="AutoShape 16"/>
          <p:cNvSpPr>
            <a:spLocks noChangeArrowheads="1"/>
          </p:cNvSpPr>
          <p:nvPr/>
        </p:nvSpPr>
        <p:spPr bwMode="auto">
          <a:xfrm>
            <a:off x="6324600" y="381000"/>
            <a:ext cx="1547813" cy="685800"/>
          </a:xfrm>
          <a:prstGeom prst="wedgeRoundRectCallout">
            <a:avLst>
              <a:gd name="adj1" fmla="val -89796"/>
              <a:gd name="adj2" fmla="val 69213"/>
              <a:gd name="adj3" fmla="val 16667"/>
            </a:avLst>
          </a:prstGeom>
          <a:solidFill>
            <a:schemeClr val="bg1"/>
          </a:solidFill>
          <a:ln w="9525">
            <a:solidFill>
              <a:srgbClr val="996633"/>
            </a:solidFill>
            <a:miter lim="800000"/>
            <a:headEnd/>
            <a:tailEnd/>
          </a:ln>
        </p:spPr>
        <p:txBody>
          <a:bodyPr lIns="91350" tIns="45675" rIns="91350" bIns="45675"/>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Khởi nghĩa Bãi Sậy</a:t>
            </a:r>
          </a:p>
        </p:txBody>
      </p:sp>
      <p:sp>
        <p:nvSpPr>
          <p:cNvPr id="17" name="AutoShape 18"/>
          <p:cNvSpPr>
            <a:spLocks noChangeArrowheads="1"/>
          </p:cNvSpPr>
          <p:nvPr/>
        </p:nvSpPr>
        <p:spPr bwMode="auto">
          <a:xfrm>
            <a:off x="6248400" y="1219200"/>
            <a:ext cx="2514600" cy="381000"/>
          </a:xfrm>
          <a:prstGeom prst="wedgeRoundRectCallout">
            <a:avLst>
              <a:gd name="adj1" fmla="val -75000"/>
              <a:gd name="adj2" fmla="val 58333"/>
              <a:gd name="adj3" fmla="val 16667"/>
            </a:avLst>
          </a:prstGeom>
          <a:solidFill>
            <a:schemeClr val="bg1"/>
          </a:solidFill>
          <a:ln w="9525">
            <a:solidFill>
              <a:srgbClr val="996633"/>
            </a:solidFill>
            <a:miter lim="800000"/>
            <a:headEnd/>
            <a:tailEnd/>
          </a:ln>
        </p:spPr>
        <p:txBody>
          <a:bodyPr lIns="91350" tIns="45675" rIns="91350" bIns="45675"/>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Khởi nghĩa Ba Đình</a:t>
            </a:r>
          </a:p>
        </p:txBody>
      </p:sp>
      <p:sp>
        <p:nvSpPr>
          <p:cNvPr id="18" name="AutoShape 15"/>
          <p:cNvSpPr>
            <a:spLocks noChangeArrowheads="1"/>
          </p:cNvSpPr>
          <p:nvPr/>
        </p:nvSpPr>
        <p:spPr bwMode="auto">
          <a:xfrm>
            <a:off x="6096000" y="1676400"/>
            <a:ext cx="1825625" cy="762000"/>
          </a:xfrm>
          <a:prstGeom prst="wedgeRoundRectCallout">
            <a:avLst>
              <a:gd name="adj1" fmla="val -76324"/>
              <a:gd name="adj2" fmla="val 22083"/>
              <a:gd name="adj3" fmla="val 16667"/>
            </a:avLst>
          </a:prstGeom>
          <a:solidFill>
            <a:schemeClr val="bg1"/>
          </a:solidFill>
          <a:ln w="9525">
            <a:solidFill>
              <a:srgbClr val="996633"/>
            </a:solidFill>
            <a:miter lim="800000"/>
            <a:headEnd/>
            <a:tailEnd/>
          </a:ln>
        </p:spPr>
        <p:txBody>
          <a:bodyPr lIns="91350" tIns="45675" rIns="91350" bIns="45675"/>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Khởi nghĩa</a:t>
            </a:r>
            <a:r>
              <a:rPr lang="en-US" altLang="en-US" sz="1800">
                <a:solidFill>
                  <a:srgbClr val="FF0000"/>
                </a:solidFill>
                <a:latin typeface="Times New Roman" panose="02020603050405020304" pitchFamily="18" charset="0"/>
                <a:cs typeface="Times New Roman" panose="02020603050405020304" pitchFamily="18" charset="0"/>
              </a:rPr>
              <a:t> </a:t>
            </a:r>
            <a:r>
              <a:rPr lang="en-US" altLang="en-US" sz="1800" b="1">
                <a:solidFill>
                  <a:srgbClr val="FF0000"/>
                </a:solidFill>
                <a:latin typeface="Times New Roman" panose="02020603050405020304" pitchFamily="18" charset="0"/>
                <a:cs typeface="Times New Roman" panose="02020603050405020304" pitchFamily="18" charset="0"/>
              </a:rPr>
              <a:t>Hương Khê</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6793"/>
                                        </p:tgtEl>
                                        <p:attrNameLst>
                                          <p:attrName>style.visibility</p:attrName>
                                        </p:attrNameLst>
                                      </p:cBhvr>
                                      <p:to>
                                        <p:strVal val="visible"/>
                                      </p:to>
                                    </p:set>
                                    <p:animEffect transition="in" filter="box(in)">
                                      <p:cBhvr>
                                        <p:cTn id="7" dur="500"/>
                                        <p:tgtEl>
                                          <p:spTgt spid="2467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3"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0025" y="457200"/>
            <a:ext cx="8715375" cy="533400"/>
          </a:xfrm>
        </p:spPr>
        <p:txBody>
          <a:bodyPr/>
          <a:lstStyle/>
          <a:p>
            <a:pPr eaLnBrk="1" hangingPunct="1"/>
            <a:r>
              <a:rPr lang="en-US" altLang="en-US" sz="3200" b="1" smtClean="0">
                <a:solidFill>
                  <a:srgbClr val="FF0000"/>
                </a:solidFill>
                <a:latin typeface="Times New Roman" panose="02020603050405020304" pitchFamily="18" charset="0"/>
                <a:cs typeface="Times New Roman" panose="02020603050405020304" pitchFamily="18" charset="0"/>
              </a:rPr>
              <a:t>DẶN DÒ</a:t>
            </a:r>
          </a:p>
        </p:txBody>
      </p:sp>
      <p:sp>
        <p:nvSpPr>
          <p:cNvPr id="28675" name="Rectangle 3"/>
          <p:cNvSpPr>
            <a:spLocks noGrp="1" noChangeArrowheads="1"/>
          </p:cNvSpPr>
          <p:nvPr>
            <p:ph type="body" idx="1"/>
          </p:nvPr>
        </p:nvSpPr>
        <p:spPr>
          <a:xfrm>
            <a:off x="304800" y="1219200"/>
            <a:ext cx="8458200" cy="4724400"/>
          </a:xfrm>
        </p:spPr>
        <p:txBody>
          <a:bodyPr/>
          <a:lstStyle/>
          <a:p>
            <a:pPr marL="609600" indent="-609600" algn="just" eaLnBrk="1" hangingPunct="1">
              <a:buFontTx/>
              <a:buNone/>
            </a:pPr>
            <a:r>
              <a:rPr lang="en-US" altLang="en-US" sz="2800" smtClean="0">
                <a:solidFill>
                  <a:srgbClr val="0000FF"/>
                </a:solidFill>
                <a:latin typeface="Times New Roman" panose="02020603050405020304" pitchFamily="18" charset="0"/>
                <a:cs typeface="Times New Roman" panose="02020603050405020304" pitchFamily="18" charset="0"/>
              </a:rPr>
              <a:t>1. Học bài và làm bài tập đầy đủ</a:t>
            </a:r>
          </a:p>
          <a:p>
            <a:pPr marL="609600" indent="-609600" algn="just" eaLnBrk="1" hangingPunct="1">
              <a:buFontTx/>
              <a:buNone/>
            </a:pPr>
            <a:r>
              <a:rPr lang="en-US" altLang="en-US" sz="2800" smtClean="0">
                <a:solidFill>
                  <a:srgbClr val="0000FF"/>
                </a:solidFill>
                <a:latin typeface="Times New Roman" panose="02020603050405020304" pitchFamily="18" charset="0"/>
                <a:cs typeface="Times New Roman" panose="02020603050405020304" pitchFamily="18" charset="0"/>
              </a:rPr>
              <a:t>2. Chuẩn bị bài 26, phần II</a:t>
            </a:r>
          </a:p>
          <a:p>
            <a:pPr marL="609600" indent="-609600" algn="ctr" eaLnBrk="1" hangingPunct="1">
              <a:buFontTx/>
              <a:buNone/>
            </a:pPr>
            <a:r>
              <a:rPr lang="en-US" altLang="en-US" sz="2800" b="1" smtClean="0">
                <a:solidFill>
                  <a:srgbClr val="0000FF"/>
                </a:solidFill>
                <a:latin typeface="Times New Roman" panose="02020603050405020304" pitchFamily="18" charset="0"/>
                <a:cs typeface="Times New Roman" panose="02020603050405020304" pitchFamily="18" charset="0"/>
              </a:rPr>
              <a:t>NHỮNG CUỘC KHỞI NGHĨA LỚN TRONG PHONG TRÀO CẦN VƯƠNG</a:t>
            </a:r>
          </a:p>
          <a:p>
            <a:pPr marL="609600" indent="-609600" algn="just" eaLnBrk="1" hangingPunct="1">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Tìm hiểu thân thế, sự nghiệp của Phan Đình Phùng, Cao Thắng.</a:t>
            </a:r>
          </a:p>
          <a:p>
            <a:pPr marL="609600" indent="-609600" algn="just" eaLnBrk="1" hangingPunct="1">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Trả lời câu hỏi trong SGK</a:t>
            </a:r>
          </a:p>
        </p:txBody>
      </p:sp>
      <p:sp>
        <p:nvSpPr>
          <p:cNvPr id="28676" name="Line 4"/>
          <p:cNvSpPr>
            <a:spLocks noChangeShapeType="1"/>
          </p:cNvSpPr>
          <p:nvPr/>
        </p:nvSpPr>
        <p:spPr bwMode="auto">
          <a:xfrm>
            <a:off x="0" y="1066800"/>
            <a:ext cx="91440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nhac.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412163" y="5562600"/>
            <a:ext cx="701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1393825" y="2111375"/>
            <a:ext cx="66294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97" tIns="43599" rIns="87197" bIns="43599">
            <a:spAutoFit/>
          </a:bodyPr>
          <a:lstStyle>
            <a:lvl1pPr defTabSz="873125">
              <a:spcBef>
                <a:spcPct val="20000"/>
              </a:spcBef>
              <a:buChar char="•"/>
              <a:defRPr sz="3200">
                <a:solidFill>
                  <a:schemeClr val="tx1"/>
                </a:solidFill>
                <a:latin typeface="Arial" panose="020B0604020202020204" pitchFamily="34" charset="0"/>
              </a:defRPr>
            </a:lvl1pPr>
            <a:lvl2pPr marL="742950" indent="-285750" defTabSz="873125">
              <a:spcBef>
                <a:spcPct val="20000"/>
              </a:spcBef>
              <a:buChar char="–"/>
              <a:defRPr sz="2800">
                <a:solidFill>
                  <a:schemeClr val="tx1"/>
                </a:solidFill>
                <a:latin typeface="Arial" panose="020B0604020202020204" pitchFamily="34" charset="0"/>
              </a:defRPr>
            </a:lvl2pPr>
            <a:lvl3pPr marL="1143000" indent="-228600" defTabSz="873125">
              <a:spcBef>
                <a:spcPct val="20000"/>
              </a:spcBef>
              <a:buChar char="•"/>
              <a:defRPr sz="2400">
                <a:solidFill>
                  <a:schemeClr val="tx1"/>
                </a:solidFill>
                <a:latin typeface="Arial" panose="020B0604020202020204" pitchFamily="34" charset="0"/>
              </a:defRPr>
            </a:lvl3pPr>
            <a:lvl4pPr marL="1600200" indent="-228600" defTabSz="873125">
              <a:spcBef>
                <a:spcPct val="20000"/>
              </a:spcBef>
              <a:buChar char="–"/>
              <a:defRPr sz="2000">
                <a:solidFill>
                  <a:schemeClr val="tx1"/>
                </a:solidFill>
                <a:latin typeface="Arial" panose="020B0604020202020204" pitchFamily="34" charset="0"/>
              </a:defRPr>
            </a:lvl4pPr>
            <a:lvl5pPr marL="2057400" indent="-228600" defTabSz="873125">
              <a:spcBef>
                <a:spcPct val="20000"/>
              </a:spcBef>
              <a:buChar char="»"/>
              <a:defRPr sz="2000">
                <a:solidFill>
                  <a:schemeClr val="tx1"/>
                </a:solidFill>
                <a:latin typeface="Arial" panose="020B0604020202020204" pitchFamily="34" charset="0"/>
              </a:defRPr>
            </a:lvl5pPr>
            <a:lvl6pPr marL="2514600" indent="-228600" defTabSz="8731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731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731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731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Tiết học kết thúc</a:t>
            </a:r>
          </a:p>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Xin chân thành cảm ơn quý thầy cô và các em !!!</a:t>
            </a:r>
          </a:p>
        </p:txBody>
      </p:sp>
      <p:grpSp>
        <p:nvGrpSpPr>
          <p:cNvPr id="29701" name="Group 6"/>
          <p:cNvGrpSpPr>
            <a:grpSpLocks/>
          </p:cNvGrpSpPr>
          <p:nvPr/>
        </p:nvGrpSpPr>
        <p:grpSpPr bwMode="auto">
          <a:xfrm>
            <a:off x="3352800" y="4191000"/>
            <a:ext cx="2362200" cy="952500"/>
            <a:chOff x="2112" y="2640"/>
            <a:chExt cx="1488" cy="600"/>
          </a:xfrm>
        </p:grpSpPr>
        <p:pic>
          <p:nvPicPr>
            <p:cNvPr id="29702" name="Picture 7" descr="rattlesnake_in_grass_md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84433">
              <a:off x="2112" y="2640"/>
              <a:ext cx="72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rattlesnake_in_grass_md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385379" flipH="1">
              <a:off x="2880" y="2640"/>
              <a:ext cx="72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211" fill="hold"/>
                                        <p:tgtEl>
                                          <p:spTgt spid="348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481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0" y="1828800"/>
            <a:ext cx="2514600" cy="381000"/>
          </a:xfrm>
          <a:prstGeom prst="rect">
            <a:avLst/>
          </a:prstGeom>
          <a:noFill/>
          <a:ln w="9525">
            <a:noFill/>
            <a:miter lim="800000"/>
            <a:headEnd/>
            <a:tailEnd/>
          </a:ln>
          <a:effectLst/>
        </p:spPr>
        <p:txBody>
          <a:bodyPr anchor="ctr"/>
          <a:lstStyle/>
          <a:p>
            <a:pPr eaLnBrk="1" hangingPunct="1">
              <a:defRPr/>
            </a:pPr>
            <a:endParaRPr lang="en-US" sz="2300" b="1" u="sng" kern="0" dirty="0">
              <a:solidFill>
                <a:srgbClr val="0000FF"/>
              </a:solidFill>
              <a:latin typeface="Times New Roman" pitchFamily="18" charset="0"/>
              <a:ea typeface="+mj-ea"/>
              <a:cs typeface="Times New Roman" pitchFamily="18" charset="0"/>
            </a:endParaRPr>
          </a:p>
        </p:txBody>
      </p:sp>
      <p:pic>
        <p:nvPicPr>
          <p:cNvPr id="7171" name="Picture 7" descr="h2"/>
          <p:cNvPicPr>
            <a:picLocks noChangeAspect="1" noChangeArrowheads="1"/>
          </p:cNvPicPr>
          <p:nvPr/>
        </p:nvPicPr>
        <p:blipFill>
          <a:blip r:embed="rId2">
            <a:extLst>
              <a:ext uri="{28A0092B-C50C-407E-A947-70E740481C1C}">
                <a14:useLocalDpi xmlns:a14="http://schemas.microsoft.com/office/drawing/2010/main" val="0"/>
              </a:ext>
            </a:extLst>
          </a:blip>
          <a:srcRect l="11836" t="4312" r="11220" b="18097"/>
          <a:stretch>
            <a:fillRect/>
          </a:stretch>
        </p:blipFill>
        <p:spPr bwMode="auto">
          <a:xfrm>
            <a:off x="533400" y="1066800"/>
            <a:ext cx="3810000" cy="3657600"/>
          </a:xfrm>
          <a:prstGeom prst="rect">
            <a:avLst/>
          </a:prstGeom>
          <a:noFill/>
          <a:ln w="57150">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8"/>
          <p:cNvSpPr txBox="1">
            <a:spLocks noRot="1" noChangeArrowheads="1"/>
          </p:cNvSpPr>
          <p:nvPr/>
        </p:nvSpPr>
        <p:spPr bwMode="auto">
          <a:xfrm>
            <a:off x="1163638" y="4964113"/>
            <a:ext cx="2590800" cy="533400"/>
          </a:xfrm>
          <a:prstGeom prst="rect">
            <a:avLst/>
          </a:prstGeom>
          <a:noFill/>
          <a:ln w="9525">
            <a:noFill/>
            <a:miter lim="800000"/>
            <a:headEnd/>
            <a:tailEnd/>
          </a:ln>
        </p:spPr>
        <p:txBody>
          <a:bodyPr anchor="ctr"/>
          <a:lstStyle/>
          <a:p>
            <a:pPr algn="ctr">
              <a:defRPr/>
            </a:pPr>
            <a:r>
              <a:rPr lang="en-US" sz="2200" kern="0" dirty="0">
                <a:solidFill>
                  <a:srgbClr val="FF0000"/>
                </a:solidFill>
                <a:latin typeface="Times New Roman" pitchFamily="18" charset="0"/>
                <a:ea typeface="+mj-ea"/>
                <a:cs typeface="Times New Roman" pitchFamily="18" charset="0"/>
              </a:rPr>
              <a:t>Tôn Thất Thuyết</a:t>
            </a:r>
            <a:br>
              <a:rPr lang="en-US" sz="2200" kern="0" dirty="0">
                <a:solidFill>
                  <a:srgbClr val="FF0000"/>
                </a:solidFill>
                <a:latin typeface="Times New Roman" pitchFamily="18" charset="0"/>
                <a:ea typeface="+mj-ea"/>
                <a:cs typeface="Times New Roman" pitchFamily="18" charset="0"/>
              </a:rPr>
            </a:br>
            <a:r>
              <a:rPr lang="en-US" sz="2200" kern="0" dirty="0">
                <a:solidFill>
                  <a:srgbClr val="FF0000"/>
                </a:solidFill>
                <a:latin typeface="Times New Roman" pitchFamily="18" charset="0"/>
                <a:ea typeface="+mj-ea"/>
                <a:cs typeface="Times New Roman" pitchFamily="18" charset="0"/>
              </a:rPr>
              <a:t>(1835-1913)</a:t>
            </a:r>
          </a:p>
        </p:txBody>
      </p:sp>
      <p:sp>
        <p:nvSpPr>
          <p:cNvPr id="16" name="Rectangle 9"/>
          <p:cNvSpPr>
            <a:spLocks noRot="1" noChangeArrowheads="1"/>
          </p:cNvSpPr>
          <p:nvPr/>
        </p:nvSpPr>
        <p:spPr bwMode="auto">
          <a:xfrm>
            <a:off x="4648200" y="838200"/>
            <a:ext cx="419417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75" rIns="91350" bIns="45675"/>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latin typeface=".VnTime" pitchFamily="34" charset="0"/>
              </a:rPr>
              <a:t>    </a:t>
            </a:r>
            <a:r>
              <a:rPr lang="vi-VN" altLang="en-US" sz="2400">
                <a:latin typeface="Times New Roman" panose="02020603050405020304" pitchFamily="18" charset="0"/>
                <a:cs typeface="Times New Roman" panose="02020603050405020304" pitchFamily="18" charset="0"/>
              </a:rPr>
              <a:t>Tôn Thất Thuyết sinh ngày 12</a:t>
            </a:r>
            <a:r>
              <a:rPr lang="en-US" altLang="en-US" sz="2400">
                <a:latin typeface="Times New Roman" panose="02020603050405020304" pitchFamily="18" charset="0"/>
                <a:cs typeface="Times New Roman" panose="02020603050405020304" pitchFamily="18" charset="0"/>
              </a:rPr>
              <a:t>/</a:t>
            </a:r>
            <a:r>
              <a:rPr lang="vi-VN" altLang="en-US" sz="2400">
                <a:latin typeface="Times New Roman" panose="02020603050405020304" pitchFamily="18" charset="0"/>
                <a:cs typeface="Times New Roman" panose="02020603050405020304" pitchFamily="18" charset="0"/>
              </a:rPr>
              <a:t>5</a:t>
            </a:r>
            <a:r>
              <a:rPr lang="en-US" altLang="en-US" sz="2400">
                <a:latin typeface="Times New Roman" panose="02020603050405020304" pitchFamily="18" charset="0"/>
                <a:cs typeface="Times New Roman" panose="02020603050405020304" pitchFamily="18" charset="0"/>
              </a:rPr>
              <a:t>/</a:t>
            </a:r>
            <a:r>
              <a:rPr lang="vi-VN" altLang="en-US" sz="2400">
                <a:latin typeface="Times New Roman" panose="02020603050405020304" pitchFamily="18" charset="0"/>
                <a:cs typeface="Times New Roman" panose="02020603050405020304" pitchFamily="18" charset="0"/>
              </a:rPr>
              <a:t>1835 tại thôn Phú Môn, xã Xuân Long (Huế). Ông xuất thân trong gia đình Hoàng tộc. Từng giữ chức Phụ chính đại thần, Thượng thư bộ Binh...Là một người yêu nước, khẳng khái, ông cùng Vua Hàm Nghi đề xướng phong trào Cần Vương cứu nước...Ông mất năm 1913 tại Trung Quốc.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
            <a:ext cx="9144000" cy="1878013"/>
          </a:xfrm>
          <a:prstGeom prst="rect">
            <a:avLst/>
          </a:prstGeom>
        </p:spPr>
        <p:txBody>
          <a:bodyPr>
            <a:spAutoFit/>
          </a:bodyPr>
          <a:lstStyle/>
          <a:p>
            <a:pPr eaLnBrk="1" hangingPunct="1">
              <a:defRPr/>
            </a:pPr>
            <a:r>
              <a:rPr lang="en-US" sz="2800" b="1" u="sng" kern="0" dirty="0" err="1">
                <a:solidFill>
                  <a:srgbClr val="FF0000"/>
                </a:solidFill>
                <a:latin typeface="Times New Roman" pitchFamily="18" charset="0"/>
                <a:cs typeface="Times New Roman" pitchFamily="18" charset="0"/>
              </a:rPr>
              <a:t>Tiết</a:t>
            </a:r>
            <a:r>
              <a:rPr lang="en-US" sz="2800" b="1" u="sng" kern="0" dirty="0">
                <a:solidFill>
                  <a:srgbClr val="FF0000"/>
                </a:solidFill>
                <a:latin typeface="Times New Roman" pitchFamily="18" charset="0"/>
                <a:cs typeface="Times New Roman" pitchFamily="18" charset="0"/>
              </a:rPr>
              <a:t> </a:t>
            </a:r>
            <a:r>
              <a:rPr lang="en-US" sz="2800" b="1" u="sng" kern="0" dirty="0">
                <a:solidFill>
                  <a:srgbClr val="FF0000"/>
                </a:solidFill>
                <a:latin typeface="Times New Roman" pitchFamily="18" charset="0"/>
                <a:cs typeface="Times New Roman" pitchFamily="18" charset="0"/>
              </a:rPr>
              <a:t>40 </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Bài</a:t>
            </a:r>
            <a:r>
              <a:rPr lang="en-US" sz="2800" b="1" u="sng" kern="0" dirty="0">
                <a:solidFill>
                  <a:srgbClr val="FF0000"/>
                </a:solidFill>
                <a:latin typeface="Times New Roman" pitchFamily="18" charset="0"/>
                <a:cs typeface="Times New Roman" pitchFamily="18" charset="0"/>
              </a:rPr>
              <a:t> 26:</a:t>
            </a:r>
            <a:r>
              <a:rPr lang="en-US" sz="2800" b="1" kern="0" dirty="0">
                <a:solidFill>
                  <a:srgbClr val="FF0000"/>
                </a:solidFill>
                <a:latin typeface="Times New Roman" pitchFamily="18" charset="0"/>
                <a:cs typeface="Times New Roman" pitchFamily="18" charset="0"/>
              </a:rPr>
              <a:t>    </a:t>
            </a:r>
          </a:p>
          <a:p>
            <a:pPr eaLnBrk="1" hangingPunct="1">
              <a:defRPr/>
            </a:pPr>
            <a:r>
              <a:rPr lang="en-US" sz="2800" b="1" kern="0" dirty="0">
                <a:solidFill>
                  <a:srgbClr val="FF0000"/>
                </a:solidFill>
                <a:latin typeface="Times New Roman" pitchFamily="18" charset="0"/>
                <a:cs typeface="Times New Roman" pitchFamily="18" charset="0"/>
              </a:rPr>
              <a:t>             PHONG TRÀO KHÁNG CHIẾN CHỐNG PHÁP                                      </a:t>
            </a:r>
          </a:p>
          <a:p>
            <a:pPr algn="ctr" eaLnBrk="1" hangingPunct="1">
              <a:defRPr/>
            </a:pPr>
            <a:r>
              <a:rPr lang="en-US" sz="2800" b="1" kern="0" dirty="0">
                <a:solidFill>
                  <a:srgbClr val="FF0000"/>
                </a:solidFill>
                <a:latin typeface="Times New Roman" pitchFamily="18" charset="0"/>
                <a:cs typeface="Times New Roman" pitchFamily="18" charset="0"/>
              </a:rPr>
              <a:t>          TRONG NHỮNG NĂM CUỐI THẾ KỈ XIX</a:t>
            </a:r>
          </a:p>
          <a:p>
            <a:pPr eaLnBrk="1" hangingPunct="1">
              <a:defRPr/>
            </a:pPr>
            <a:endParaRPr lang="en-US" sz="3200" b="1" kern="0" dirty="0">
              <a:solidFill>
                <a:srgbClr val="FF0000"/>
              </a:solidFill>
              <a:latin typeface="Times New Roman" pitchFamily="18" charset="0"/>
              <a:cs typeface="Times New Roman" pitchFamily="18" charset="0"/>
            </a:endParaRPr>
          </a:p>
        </p:txBody>
      </p:sp>
      <p:sp>
        <p:nvSpPr>
          <p:cNvPr id="5" name="Rectangle 4"/>
          <p:cNvSpPr/>
          <p:nvPr/>
        </p:nvSpPr>
        <p:spPr>
          <a:xfrm>
            <a:off x="533400" y="2362200"/>
            <a:ext cx="8229600" cy="1384300"/>
          </a:xfrm>
          <a:prstGeom prst="rect">
            <a:avLst/>
          </a:prstGeom>
        </p:spPr>
        <p:txBody>
          <a:bodyPr>
            <a:spAutoFit/>
          </a:bodyPr>
          <a:lstStyle/>
          <a:p>
            <a:pPr algn="ctr" eaLnBrk="1" hangingPunct="1">
              <a:defRPr/>
            </a:pPr>
            <a:r>
              <a:rPr lang="en-US" sz="2800" b="1" kern="0" dirty="0">
                <a:solidFill>
                  <a:srgbClr val="0000FF"/>
                </a:solidFill>
                <a:latin typeface="Times New Roman" pitchFamily="18" charset="0"/>
                <a:cs typeface="Times New Roman" pitchFamily="18" charset="0"/>
              </a:rPr>
              <a:t>I. CUỘC PHẢN CÔNG CỦA PHÁI CHỦ CHIẾN TẠI KINH THÀNH HUẾ. VUA HÀM NGHI RA “CHIẾU CẦN VƯƠNG”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219200"/>
            <a:ext cx="9144000" cy="609600"/>
          </a:xfrm>
        </p:spPr>
        <p:txBody>
          <a:bodyPr/>
          <a:lstStyle/>
          <a:p>
            <a:pPr algn="l" eaLnBrk="1" hangingPunct="1"/>
            <a:r>
              <a:rPr lang="en-US" altLang="en-US" sz="2300" b="1" u="sng" smtClean="0">
                <a:solidFill>
                  <a:srgbClr val="0000FF"/>
                </a:solidFill>
                <a:latin typeface="Times New Roman" panose="02020603050405020304" pitchFamily="18" charset="0"/>
                <a:cs typeface="Times New Roman" panose="02020603050405020304"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err="1">
                <a:solidFill>
                  <a:srgbClr val="FF0000"/>
                </a:solidFill>
                <a:latin typeface="Times New Roman" pitchFamily="18" charset="0"/>
                <a:ea typeface="+mj-ea"/>
                <a:cs typeface="Times New Roman" pitchFamily="18" charset="0"/>
              </a:rPr>
              <a:t>Tiết</a:t>
            </a:r>
            <a:r>
              <a:rPr lang="en-US" sz="2000" b="1" u="sng" kern="0" dirty="0">
                <a:solidFill>
                  <a:srgbClr val="FF0000"/>
                </a:solidFill>
                <a:latin typeface="Times New Roman" pitchFamily="18" charset="0"/>
                <a:ea typeface="+mj-ea"/>
                <a:cs typeface="Times New Roman" pitchFamily="18" charset="0"/>
              </a:rPr>
              <a:t> 41 – </a:t>
            </a:r>
            <a:r>
              <a:rPr lang="en-US" sz="2000" b="1" u="sng" kern="0" dirty="0" err="1">
                <a:solidFill>
                  <a:srgbClr val="FF0000"/>
                </a:solidFill>
                <a:latin typeface="Times New Roman" pitchFamily="18" charset="0"/>
                <a:ea typeface="+mj-ea"/>
                <a:cs typeface="Times New Roman" pitchFamily="18" charset="0"/>
              </a:rPr>
              <a:t>Bài</a:t>
            </a:r>
            <a:r>
              <a:rPr lang="en-US" sz="2000" b="1" u="sng" kern="0" dirty="0">
                <a:solidFill>
                  <a:srgbClr val="FF0000"/>
                </a:solidFill>
                <a:latin typeface="Times New Roman" pitchFamily="18" charset="0"/>
                <a:ea typeface="+mj-ea"/>
                <a:cs typeface="Times New Roman" pitchFamily="18" charset="0"/>
              </a:rPr>
              <a:t>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676400"/>
            <a:ext cx="25146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a. </a:t>
            </a:r>
            <a:r>
              <a:rPr lang="en-US" sz="2300" b="1" u="sng" kern="0" dirty="0" err="1">
                <a:solidFill>
                  <a:srgbClr val="0000FF"/>
                </a:solidFill>
                <a:latin typeface="Times New Roman" pitchFamily="18" charset="0"/>
                <a:ea typeface="+mj-ea"/>
                <a:cs typeface="Times New Roman" pitchFamily="18" charset="0"/>
              </a:rPr>
              <a:t>Nguyên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nhân</a:t>
            </a:r>
            <a:endParaRPr lang="en-US" sz="2300" b="1" u="sng" kern="0" dirty="0">
              <a:solidFill>
                <a:srgbClr val="0000FF"/>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52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3"/>
          <p:cNvSpPr>
            <a:spLocks noChangeArrowheads="1"/>
          </p:cNvSpPr>
          <p:nvPr/>
        </p:nvSpPr>
        <p:spPr bwMode="auto">
          <a:xfrm>
            <a:off x="228600" y="304800"/>
            <a:ext cx="8915400" cy="7386638"/>
          </a:xfrm>
          <a:prstGeom prst="rect">
            <a:avLst/>
          </a:prstGeom>
          <a:solidFill>
            <a:schemeClr val="bg1"/>
          </a:solidFill>
          <a:ln w="9525">
            <a:noFill/>
            <a:miter lim="800000"/>
            <a:headEnd/>
            <a:tailEnd/>
          </a:ln>
        </p:spPr>
        <p:txBody>
          <a:bodyPr>
            <a:spAutoFit/>
          </a:bodyPr>
          <a:lstStyle/>
          <a:p>
            <a:pPr algn="ctr" eaLnBrk="1" hangingPunct="1">
              <a:spcBef>
                <a:spcPct val="20000"/>
              </a:spcBef>
              <a:defRPr/>
            </a:pPr>
            <a:r>
              <a:rPr lang="en-US" sz="3000" b="1" dirty="0">
                <a:solidFill>
                  <a:srgbClr val="0033CC"/>
                </a:solidFill>
                <a:latin typeface="Arial" charset="0"/>
              </a:rPr>
              <a:t>I. CUỘC PHẢN CÔNG CỦA PHÁI CHỦ CHIẾN TẠI KINH THÀNH HUẾ. VUA HÀM NGHI RA</a:t>
            </a:r>
          </a:p>
          <a:p>
            <a:pPr algn="ctr" eaLnBrk="1" hangingPunct="1">
              <a:spcBef>
                <a:spcPct val="20000"/>
              </a:spcBef>
              <a:defRPr/>
            </a:pPr>
            <a:r>
              <a:rPr lang="en-US" sz="3000" b="1" dirty="0">
                <a:solidFill>
                  <a:srgbClr val="0033CC"/>
                </a:solidFill>
                <a:latin typeface="Arial" charset="0"/>
              </a:rPr>
              <a:t> “CHIẾU CẦN VƯƠNG”</a:t>
            </a:r>
          </a:p>
          <a:p>
            <a:pPr marL="514350" indent="-514350" eaLnBrk="1" hangingPunct="1">
              <a:spcBef>
                <a:spcPct val="20000"/>
              </a:spcBef>
              <a:buFontTx/>
              <a:buAutoNum type="arabicPeriod"/>
              <a:defRPr/>
            </a:pPr>
            <a:r>
              <a:rPr lang="en-US" sz="3000" b="1" dirty="0" err="1">
                <a:solidFill>
                  <a:srgbClr val="0033CC"/>
                </a:solidFill>
                <a:latin typeface="Arial" charset="0"/>
              </a:rPr>
              <a:t>Cuộc</a:t>
            </a:r>
            <a:r>
              <a:rPr lang="en-US" sz="3000" b="1" dirty="0">
                <a:solidFill>
                  <a:srgbClr val="0033CC"/>
                </a:solidFill>
                <a:latin typeface="Arial" charset="0"/>
              </a:rPr>
              <a:t> </a:t>
            </a:r>
            <a:r>
              <a:rPr lang="en-US" sz="3000" b="1" dirty="0" err="1">
                <a:solidFill>
                  <a:srgbClr val="0033CC"/>
                </a:solidFill>
                <a:latin typeface="Arial" charset="0"/>
              </a:rPr>
              <a:t>phản</a:t>
            </a:r>
            <a:r>
              <a:rPr lang="en-US" sz="3000" b="1" dirty="0">
                <a:solidFill>
                  <a:srgbClr val="0033CC"/>
                </a:solidFill>
                <a:latin typeface="Arial" charset="0"/>
              </a:rPr>
              <a:t> </a:t>
            </a:r>
            <a:r>
              <a:rPr lang="en-US" sz="3000" b="1" dirty="0" err="1">
                <a:solidFill>
                  <a:srgbClr val="0033CC"/>
                </a:solidFill>
                <a:latin typeface="Arial" charset="0"/>
              </a:rPr>
              <a:t>công</a:t>
            </a:r>
            <a:r>
              <a:rPr lang="en-US" sz="3000" b="1" dirty="0">
                <a:solidFill>
                  <a:srgbClr val="0033CC"/>
                </a:solidFill>
                <a:latin typeface="Arial" charset="0"/>
              </a:rPr>
              <a:t> </a:t>
            </a:r>
            <a:r>
              <a:rPr lang="en-US" sz="3000" b="1" dirty="0" err="1">
                <a:solidFill>
                  <a:srgbClr val="0033CC"/>
                </a:solidFill>
                <a:latin typeface="Arial" charset="0"/>
              </a:rPr>
              <a:t>quân</a:t>
            </a:r>
            <a:r>
              <a:rPr lang="en-US" sz="3000" b="1" dirty="0">
                <a:solidFill>
                  <a:srgbClr val="0033CC"/>
                </a:solidFill>
                <a:latin typeface="Arial" charset="0"/>
              </a:rPr>
              <a:t> </a:t>
            </a:r>
            <a:r>
              <a:rPr lang="en-US" sz="3000" b="1" dirty="0" err="1">
                <a:solidFill>
                  <a:srgbClr val="0033CC"/>
                </a:solidFill>
                <a:latin typeface="Arial" charset="0"/>
              </a:rPr>
              <a:t>Pháp</a:t>
            </a:r>
            <a:r>
              <a:rPr lang="en-US" sz="3000" b="1" dirty="0">
                <a:solidFill>
                  <a:srgbClr val="0033CC"/>
                </a:solidFill>
                <a:latin typeface="Arial" charset="0"/>
              </a:rPr>
              <a:t> </a:t>
            </a:r>
            <a:r>
              <a:rPr lang="en-US" sz="3000" b="1" dirty="0" err="1">
                <a:solidFill>
                  <a:srgbClr val="0033CC"/>
                </a:solidFill>
                <a:latin typeface="Arial" charset="0"/>
              </a:rPr>
              <a:t>của</a:t>
            </a:r>
            <a:r>
              <a:rPr lang="en-US" sz="3000" b="1" dirty="0">
                <a:solidFill>
                  <a:srgbClr val="0033CC"/>
                </a:solidFill>
                <a:latin typeface="Arial" charset="0"/>
              </a:rPr>
              <a:t> </a:t>
            </a:r>
            <a:r>
              <a:rPr lang="en-US" sz="3000" b="1" dirty="0" err="1">
                <a:solidFill>
                  <a:srgbClr val="0033CC"/>
                </a:solidFill>
                <a:latin typeface="Arial" charset="0"/>
              </a:rPr>
              <a:t>phái</a:t>
            </a:r>
            <a:r>
              <a:rPr lang="en-US" sz="3000" b="1" dirty="0">
                <a:solidFill>
                  <a:srgbClr val="0033CC"/>
                </a:solidFill>
                <a:latin typeface="Arial" charset="0"/>
              </a:rPr>
              <a:t> </a:t>
            </a:r>
            <a:r>
              <a:rPr lang="en-US" sz="3000" b="1" dirty="0" err="1">
                <a:solidFill>
                  <a:srgbClr val="0033CC"/>
                </a:solidFill>
                <a:latin typeface="Arial" charset="0"/>
              </a:rPr>
              <a:t>chủ</a:t>
            </a:r>
            <a:r>
              <a:rPr lang="en-US" sz="3000" b="1" dirty="0">
                <a:solidFill>
                  <a:srgbClr val="0033CC"/>
                </a:solidFill>
                <a:latin typeface="Arial" charset="0"/>
              </a:rPr>
              <a:t>   </a:t>
            </a:r>
            <a:r>
              <a:rPr lang="en-US" sz="3000" b="1" dirty="0" err="1">
                <a:solidFill>
                  <a:srgbClr val="0033CC"/>
                </a:solidFill>
                <a:latin typeface="Arial" charset="0"/>
              </a:rPr>
              <a:t>chiến</a:t>
            </a:r>
            <a:r>
              <a:rPr lang="en-US" sz="3000" b="1" dirty="0">
                <a:solidFill>
                  <a:srgbClr val="0033CC"/>
                </a:solidFill>
                <a:latin typeface="Arial" charset="0"/>
              </a:rPr>
              <a:t> ở </a:t>
            </a:r>
            <a:r>
              <a:rPr lang="en-US" sz="3000" b="1" dirty="0" err="1">
                <a:solidFill>
                  <a:srgbClr val="0033CC"/>
                </a:solidFill>
                <a:latin typeface="Arial" charset="0"/>
              </a:rPr>
              <a:t>Huế</a:t>
            </a:r>
            <a:r>
              <a:rPr lang="en-US" sz="3000" b="1" dirty="0">
                <a:solidFill>
                  <a:srgbClr val="0033CC"/>
                </a:solidFill>
                <a:latin typeface="Arial" charset="0"/>
              </a:rPr>
              <a:t> </a:t>
            </a:r>
            <a:r>
              <a:rPr lang="en-US" sz="3000" b="1" dirty="0" err="1">
                <a:solidFill>
                  <a:srgbClr val="0033CC"/>
                </a:solidFill>
                <a:latin typeface="Arial" charset="0"/>
              </a:rPr>
              <a:t>tháng</a:t>
            </a:r>
            <a:r>
              <a:rPr lang="en-US" sz="3000" b="1" dirty="0">
                <a:solidFill>
                  <a:srgbClr val="0033CC"/>
                </a:solidFill>
                <a:latin typeface="Arial" charset="0"/>
              </a:rPr>
              <a:t> 7 – 1885</a:t>
            </a:r>
          </a:p>
          <a:p>
            <a:pPr marL="514350" indent="-514350" eaLnBrk="1" hangingPunct="1">
              <a:spcBef>
                <a:spcPct val="20000"/>
              </a:spcBef>
              <a:defRPr/>
            </a:pPr>
            <a:r>
              <a:rPr lang="en-US" sz="3000" b="1" dirty="0">
                <a:solidFill>
                  <a:srgbClr val="0033CC"/>
                </a:solidFill>
                <a:latin typeface="Arial" charset="0"/>
              </a:rPr>
              <a:t>a, </a:t>
            </a:r>
            <a:r>
              <a:rPr lang="en-US" sz="3000" b="1" dirty="0" err="1">
                <a:solidFill>
                  <a:srgbClr val="0033CC"/>
                </a:solidFill>
                <a:latin typeface="Arial" charset="0"/>
              </a:rPr>
              <a:t>Nguyên</a:t>
            </a:r>
            <a:r>
              <a:rPr lang="en-US" sz="3000" b="1" dirty="0">
                <a:solidFill>
                  <a:srgbClr val="0033CC"/>
                </a:solidFill>
                <a:latin typeface="Arial" charset="0"/>
              </a:rPr>
              <a:t> </a:t>
            </a:r>
            <a:r>
              <a:rPr lang="en-US" sz="3000" b="1" dirty="0" err="1">
                <a:solidFill>
                  <a:srgbClr val="0033CC"/>
                </a:solidFill>
                <a:latin typeface="Arial" charset="0"/>
              </a:rPr>
              <a:t>nhân</a:t>
            </a:r>
            <a:r>
              <a:rPr lang="en-US" sz="3000" b="1" dirty="0">
                <a:solidFill>
                  <a:srgbClr val="0033CC"/>
                </a:solidFill>
                <a:latin typeface="Arial" charset="0"/>
              </a:rPr>
              <a:t>:</a:t>
            </a:r>
          </a:p>
          <a:p>
            <a:pPr marL="514350" indent="-514350" eaLnBrk="1" hangingPunct="1">
              <a:spcBef>
                <a:spcPct val="20000"/>
              </a:spcBef>
              <a:buFontTx/>
              <a:buChar char="-"/>
              <a:defRPr/>
            </a:pPr>
            <a:r>
              <a:rPr lang="en-US" sz="3000" b="1" dirty="0" err="1">
                <a:solidFill>
                  <a:srgbClr val="0033CC"/>
                </a:solidFill>
                <a:latin typeface="Arial" charset="0"/>
              </a:rPr>
              <a:t>Phái</a:t>
            </a:r>
            <a:r>
              <a:rPr lang="en-US" sz="3000" b="1" dirty="0">
                <a:solidFill>
                  <a:srgbClr val="0033CC"/>
                </a:solidFill>
                <a:latin typeface="Arial" charset="0"/>
              </a:rPr>
              <a:t> </a:t>
            </a:r>
            <a:r>
              <a:rPr lang="en-US" sz="3000" b="1" dirty="0" err="1">
                <a:solidFill>
                  <a:srgbClr val="0033CC"/>
                </a:solidFill>
                <a:latin typeface="Arial" charset="0"/>
              </a:rPr>
              <a:t>chủ</a:t>
            </a:r>
            <a:r>
              <a:rPr lang="en-US" sz="3000" b="1" dirty="0">
                <a:solidFill>
                  <a:srgbClr val="0033CC"/>
                </a:solidFill>
                <a:latin typeface="Arial" charset="0"/>
              </a:rPr>
              <a:t> </a:t>
            </a:r>
            <a:r>
              <a:rPr lang="en-US" sz="3000" b="1" dirty="0" err="1">
                <a:solidFill>
                  <a:srgbClr val="0033CC"/>
                </a:solidFill>
                <a:latin typeface="Arial" charset="0"/>
              </a:rPr>
              <a:t>chiến</a:t>
            </a:r>
            <a:r>
              <a:rPr lang="en-US" sz="3000" b="1" dirty="0">
                <a:solidFill>
                  <a:srgbClr val="0033CC"/>
                </a:solidFill>
                <a:latin typeface="Arial" charset="0"/>
              </a:rPr>
              <a:t> </a:t>
            </a:r>
            <a:r>
              <a:rPr lang="en-US" sz="3000" b="1" dirty="0" err="1">
                <a:solidFill>
                  <a:srgbClr val="0033CC"/>
                </a:solidFill>
                <a:latin typeface="Arial" charset="0"/>
              </a:rPr>
              <a:t>nuôi</a:t>
            </a:r>
            <a:r>
              <a:rPr lang="en-US" sz="3000" b="1" dirty="0">
                <a:solidFill>
                  <a:srgbClr val="0033CC"/>
                </a:solidFill>
                <a:latin typeface="Arial" charset="0"/>
              </a:rPr>
              <a:t> hi </a:t>
            </a:r>
            <a:r>
              <a:rPr lang="en-US" sz="3000" b="1" dirty="0" err="1">
                <a:solidFill>
                  <a:srgbClr val="0033CC"/>
                </a:solidFill>
                <a:latin typeface="Arial" charset="0"/>
              </a:rPr>
              <a:t>vọng</a:t>
            </a:r>
            <a:r>
              <a:rPr lang="en-US" sz="3000" b="1" dirty="0">
                <a:solidFill>
                  <a:srgbClr val="0033CC"/>
                </a:solidFill>
                <a:latin typeface="Arial" charset="0"/>
              </a:rPr>
              <a:t> </a:t>
            </a:r>
            <a:r>
              <a:rPr lang="en-US" sz="3000" b="1" dirty="0" err="1">
                <a:solidFill>
                  <a:srgbClr val="0033CC"/>
                </a:solidFill>
                <a:latin typeface="Arial" charset="0"/>
              </a:rPr>
              <a:t>giành</a:t>
            </a:r>
            <a:r>
              <a:rPr lang="en-US" sz="3000" b="1" dirty="0">
                <a:solidFill>
                  <a:srgbClr val="0033CC"/>
                </a:solidFill>
                <a:latin typeface="Arial" charset="0"/>
              </a:rPr>
              <a:t> </a:t>
            </a:r>
            <a:r>
              <a:rPr lang="en-US" sz="3000" b="1" dirty="0" err="1">
                <a:solidFill>
                  <a:srgbClr val="0033CC"/>
                </a:solidFill>
                <a:latin typeface="Arial" charset="0"/>
              </a:rPr>
              <a:t>lại</a:t>
            </a:r>
            <a:r>
              <a:rPr lang="en-US" sz="3000" b="1" dirty="0">
                <a:solidFill>
                  <a:srgbClr val="0033CC"/>
                </a:solidFill>
                <a:latin typeface="Arial" charset="0"/>
              </a:rPr>
              <a:t> </a:t>
            </a:r>
            <a:r>
              <a:rPr lang="en-US" sz="3000" b="1" dirty="0" err="1">
                <a:solidFill>
                  <a:srgbClr val="0033CC"/>
                </a:solidFill>
                <a:latin typeface="Arial" charset="0"/>
              </a:rPr>
              <a:t>chủ</a:t>
            </a:r>
            <a:r>
              <a:rPr lang="en-US" sz="3000" b="1" dirty="0">
                <a:solidFill>
                  <a:srgbClr val="0033CC"/>
                </a:solidFill>
                <a:latin typeface="Arial" charset="0"/>
              </a:rPr>
              <a:t> </a:t>
            </a:r>
            <a:r>
              <a:rPr lang="en-US" sz="3000" b="1" dirty="0" err="1">
                <a:solidFill>
                  <a:srgbClr val="0033CC"/>
                </a:solidFill>
                <a:latin typeface="Arial" charset="0"/>
              </a:rPr>
              <a:t>quyền</a:t>
            </a:r>
            <a:r>
              <a:rPr lang="en-US" sz="3000" b="1" dirty="0">
                <a:solidFill>
                  <a:srgbClr val="0033CC"/>
                </a:solidFill>
                <a:latin typeface="Arial" charset="0"/>
              </a:rPr>
              <a:t> </a:t>
            </a:r>
            <a:r>
              <a:rPr lang="en-US" sz="3000" b="1" dirty="0" err="1">
                <a:solidFill>
                  <a:srgbClr val="0033CC"/>
                </a:solidFill>
                <a:latin typeface="Arial" charset="0"/>
              </a:rPr>
              <a:t>từ</a:t>
            </a:r>
            <a:r>
              <a:rPr lang="en-US" sz="3000" b="1" dirty="0">
                <a:solidFill>
                  <a:srgbClr val="0033CC"/>
                </a:solidFill>
                <a:latin typeface="Arial" charset="0"/>
              </a:rPr>
              <a:t> </a:t>
            </a:r>
            <a:r>
              <a:rPr lang="en-US" sz="3000" b="1" dirty="0" err="1">
                <a:solidFill>
                  <a:srgbClr val="0033CC"/>
                </a:solidFill>
                <a:latin typeface="Arial" charset="0"/>
              </a:rPr>
              <a:t>tay</a:t>
            </a:r>
            <a:r>
              <a:rPr lang="en-US" sz="3000" b="1" dirty="0">
                <a:solidFill>
                  <a:srgbClr val="0033CC"/>
                </a:solidFill>
                <a:latin typeface="Arial" charset="0"/>
              </a:rPr>
              <a:t> </a:t>
            </a:r>
            <a:r>
              <a:rPr lang="en-US" sz="3000" b="1" dirty="0" err="1">
                <a:solidFill>
                  <a:srgbClr val="0033CC"/>
                </a:solidFill>
                <a:latin typeface="Arial" charset="0"/>
              </a:rPr>
              <a:t>Pháp</a:t>
            </a:r>
            <a:r>
              <a:rPr lang="en-US" sz="3000" b="1" dirty="0">
                <a:solidFill>
                  <a:srgbClr val="0033CC"/>
                </a:solidFill>
                <a:latin typeface="Arial" charset="0"/>
              </a:rPr>
              <a:t>.</a:t>
            </a:r>
          </a:p>
          <a:p>
            <a:pPr marL="514350" indent="-514350" eaLnBrk="1" hangingPunct="1">
              <a:spcBef>
                <a:spcPct val="20000"/>
              </a:spcBef>
              <a:buFontTx/>
              <a:buChar char="-"/>
              <a:defRPr/>
            </a:pPr>
            <a:r>
              <a:rPr lang="en-US" sz="3000" b="1" dirty="0" err="1">
                <a:solidFill>
                  <a:srgbClr val="0033CC"/>
                </a:solidFill>
                <a:latin typeface="Arial" charset="0"/>
              </a:rPr>
              <a:t>Pháp</a:t>
            </a:r>
            <a:r>
              <a:rPr lang="en-US" sz="3000" b="1" dirty="0">
                <a:solidFill>
                  <a:srgbClr val="0033CC"/>
                </a:solidFill>
                <a:latin typeface="Arial" charset="0"/>
              </a:rPr>
              <a:t> lo </a:t>
            </a:r>
            <a:r>
              <a:rPr lang="en-US" sz="3000" b="1" dirty="0" err="1">
                <a:solidFill>
                  <a:srgbClr val="0033CC"/>
                </a:solidFill>
                <a:latin typeface="Arial" charset="0"/>
              </a:rPr>
              <a:t>sợ</a:t>
            </a:r>
            <a:r>
              <a:rPr lang="en-US" sz="3000" b="1" dirty="0">
                <a:solidFill>
                  <a:srgbClr val="0033CC"/>
                </a:solidFill>
                <a:latin typeface="Arial" charset="0"/>
              </a:rPr>
              <a:t>, </a:t>
            </a:r>
            <a:r>
              <a:rPr lang="en-US" sz="3000" b="1" dirty="0" err="1">
                <a:solidFill>
                  <a:srgbClr val="0033CC"/>
                </a:solidFill>
                <a:latin typeface="Arial" charset="0"/>
              </a:rPr>
              <a:t>tìm</a:t>
            </a:r>
            <a:r>
              <a:rPr lang="en-US" sz="3000" b="1" dirty="0">
                <a:solidFill>
                  <a:srgbClr val="0033CC"/>
                </a:solidFill>
                <a:latin typeface="Arial" charset="0"/>
              </a:rPr>
              <a:t> </a:t>
            </a:r>
            <a:r>
              <a:rPr lang="en-US" sz="3000" b="1" dirty="0" err="1">
                <a:solidFill>
                  <a:srgbClr val="0033CC"/>
                </a:solidFill>
                <a:latin typeface="Arial" charset="0"/>
              </a:rPr>
              <a:t>mọi</a:t>
            </a:r>
            <a:r>
              <a:rPr lang="en-US" sz="3000" b="1" dirty="0">
                <a:solidFill>
                  <a:srgbClr val="0033CC"/>
                </a:solidFill>
                <a:latin typeface="Arial" charset="0"/>
              </a:rPr>
              <a:t> </a:t>
            </a:r>
            <a:r>
              <a:rPr lang="en-US" sz="3000" b="1" dirty="0" err="1">
                <a:solidFill>
                  <a:srgbClr val="0033CC"/>
                </a:solidFill>
                <a:latin typeface="Arial" charset="0"/>
              </a:rPr>
              <a:t>cách</a:t>
            </a:r>
            <a:r>
              <a:rPr lang="en-US" sz="3000" b="1" dirty="0">
                <a:solidFill>
                  <a:srgbClr val="0033CC"/>
                </a:solidFill>
                <a:latin typeface="Arial" charset="0"/>
              </a:rPr>
              <a:t> </a:t>
            </a:r>
            <a:r>
              <a:rPr lang="en-US" sz="3000" b="1" dirty="0" err="1">
                <a:solidFill>
                  <a:srgbClr val="0033CC"/>
                </a:solidFill>
                <a:latin typeface="Arial" charset="0"/>
              </a:rPr>
              <a:t>tiêu</a:t>
            </a:r>
            <a:r>
              <a:rPr lang="en-US" sz="3000" b="1" dirty="0">
                <a:solidFill>
                  <a:srgbClr val="0033CC"/>
                </a:solidFill>
                <a:latin typeface="Arial" charset="0"/>
              </a:rPr>
              <a:t> </a:t>
            </a:r>
            <a:r>
              <a:rPr lang="en-US" sz="3000" b="1" dirty="0" err="1">
                <a:solidFill>
                  <a:srgbClr val="0033CC"/>
                </a:solidFill>
                <a:latin typeface="Arial" charset="0"/>
              </a:rPr>
              <a:t>diệt</a:t>
            </a:r>
            <a:r>
              <a:rPr lang="en-US" sz="3000" b="1" dirty="0">
                <a:solidFill>
                  <a:srgbClr val="0033CC"/>
                </a:solidFill>
                <a:latin typeface="Arial" charset="0"/>
              </a:rPr>
              <a:t> </a:t>
            </a:r>
            <a:r>
              <a:rPr lang="en-US" sz="3000" b="1" dirty="0" err="1">
                <a:solidFill>
                  <a:srgbClr val="0033CC"/>
                </a:solidFill>
                <a:latin typeface="Arial" charset="0"/>
              </a:rPr>
              <a:t>phái</a:t>
            </a:r>
            <a:r>
              <a:rPr lang="en-US" sz="3000" b="1" dirty="0">
                <a:solidFill>
                  <a:srgbClr val="0033CC"/>
                </a:solidFill>
                <a:latin typeface="Arial" charset="0"/>
              </a:rPr>
              <a:t> </a:t>
            </a:r>
            <a:r>
              <a:rPr lang="en-US" sz="3000" b="1" dirty="0" err="1">
                <a:solidFill>
                  <a:srgbClr val="0033CC"/>
                </a:solidFill>
                <a:latin typeface="Arial" charset="0"/>
              </a:rPr>
              <a:t>chủ</a:t>
            </a:r>
            <a:r>
              <a:rPr lang="en-US" sz="3000" b="1" dirty="0">
                <a:solidFill>
                  <a:srgbClr val="0033CC"/>
                </a:solidFill>
                <a:latin typeface="Arial" charset="0"/>
              </a:rPr>
              <a:t> </a:t>
            </a:r>
            <a:r>
              <a:rPr lang="en-US" sz="3000" b="1" dirty="0" err="1">
                <a:solidFill>
                  <a:srgbClr val="0033CC"/>
                </a:solidFill>
                <a:latin typeface="Arial" charset="0"/>
              </a:rPr>
              <a:t>chiến</a:t>
            </a:r>
            <a:r>
              <a:rPr lang="en-US" sz="3000" b="1" dirty="0">
                <a:solidFill>
                  <a:srgbClr val="0033CC"/>
                </a:solidFill>
                <a:latin typeface="Arial" charset="0"/>
              </a:rPr>
              <a:t>.</a:t>
            </a:r>
          </a:p>
          <a:p>
            <a:pPr marL="514350" indent="-514350" eaLnBrk="1" hangingPunct="1">
              <a:spcBef>
                <a:spcPct val="20000"/>
              </a:spcBef>
              <a:buFont typeface="Symbol" pitchFamily="18" charset="2"/>
              <a:buChar char="Þ"/>
              <a:defRPr/>
            </a:pPr>
            <a:r>
              <a:rPr lang="en-US" sz="3000" b="1" dirty="0" err="1">
                <a:solidFill>
                  <a:srgbClr val="0033CC"/>
                </a:solidFill>
                <a:latin typeface="Arial" charset="0"/>
              </a:rPr>
              <a:t>Tôn</a:t>
            </a:r>
            <a:r>
              <a:rPr lang="en-US" sz="3000" b="1" dirty="0">
                <a:solidFill>
                  <a:srgbClr val="0033CC"/>
                </a:solidFill>
                <a:latin typeface="Arial" charset="0"/>
              </a:rPr>
              <a:t> </a:t>
            </a:r>
            <a:r>
              <a:rPr lang="en-US" sz="3000" b="1" dirty="0" err="1">
                <a:solidFill>
                  <a:srgbClr val="0033CC"/>
                </a:solidFill>
                <a:latin typeface="Arial" charset="0"/>
              </a:rPr>
              <a:t>thất</a:t>
            </a:r>
            <a:r>
              <a:rPr lang="en-US" sz="3000" b="1" dirty="0">
                <a:solidFill>
                  <a:srgbClr val="0033CC"/>
                </a:solidFill>
                <a:latin typeface="Arial" charset="0"/>
              </a:rPr>
              <a:t> </a:t>
            </a:r>
            <a:r>
              <a:rPr lang="en-US" sz="3000" b="1" dirty="0" err="1">
                <a:solidFill>
                  <a:srgbClr val="0033CC"/>
                </a:solidFill>
                <a:latin typeface="Arial" charset="0"/>
              </a:rPr>
              <a:t>thuyết</a:t>
            </a:r>
            <a:r>
              <a:rPr lang="en-US" sz="3000" b="1" dirty="0">
                <a:solidFill>
                  <a:srgbClr val="0033CC"/>
                </a:solidFill>
                <a:latin typeface="Arial" charset="0"/>
              </a:rPr>
              <a:t> </a:t>
            </a:r>
            <a:r>
              <a:rPr lang="en-US" sz="3000" b="1" dirty="0" err="1">
                <a:solidFill>
                  <a:srgbClr val="0033CC"/>
                </a:solidFill>
                <a:latin typeface="Arial" charset="0"/>
              </a:rPr>
              <a:t>hành</a:t>
            </a:r>
            <a:r>
              <a:rPr lang="en-US" sz="3000" b="1" dirty="0">
                <a:solidFill>
                  <a:srgbClr val="0033CC"/>
                </a:solidFill>
                <a:latin typeface="Arial" charset="0"/>
              </a:rPr>
              <a:t> </a:t>
            </a:r>
            <a:r>
              <a:rPr lang="en-US" sz="3000" b="1" dirty="0" err="1">
                <a:solidFill>
                  <a:srgbClr val="0033CC"/>
                </a:solidFill>
                <a:latin typeface="Arial" charset="0"/>
              </a:rPr>
              <a:t>động</a:t>
            </a:r>
            <a:r>
              <a:rPr lang="en-US" sz="3000" b="1" dirty="0">
                <a:solidFill>
                  <a:srgbClr val="0033CC"/>
                </a:solidFill>
                <a:latin typeface="Arial" charset="0"/>
              </a:rPr>
              <a:t> </a:t>
            </a:r>
            <a:r>
              <a:rPr lang="en-US" sz="3000" b="1" dirty="0" err="1">
                <a:solidFill>
                  <a:srgbClr val="0033CC"/>
                </a:solidFill>
                <a:latin typeface="Arial" charset="0"/>
              </a:rPr>
              <a:t>trước</a:t>
            </a:r>
            <a:r>
              <a:rPr lang="en-US" sz="3000" b="1" dirty="0">
                <a:solidFill>
                  <a:srgbClr val="0033CC"/>
                </a:solidFill>
                <a:latin typeface="Arial" charset="0"/>
              </a:rPr>
              <a:t>.</a:t>
            </a:r>
          </a:p>
          <a:p>
            <a:pPr marL="514350" indent="-514350" eaLnBrk="1" hangingPunct="1">
              <a:spcBef>
                <a:spcPct val="20000"/>
              </a:spcBef>
              <a:defRPr/>
            </a:pPr>
            <a:r>
              <a:rPr lang="en-US" sz="3000" b="1" dirty="0">
                <a:solidFill>
                  <a:srgbClr val="0033CC"/>
                </a:solidFill>
                <a:latin typeface="Arial" charset="0"/>
              </a:rPr>
              <a:t>b) </a:t>
            </a:r>
            <a:r>
              <a:rPr lang="en-US" sz="3000" b="1" dirty="0" err="1">
                <a:solidFill>
                  <a:srgbClr val="0033CC"/>
                </a:solidFill>
                <a:latin typeface="Arial" charset="0"/>
              </a:rPr>
              <a:t>Diễn</a:t>
            </a:r>
            <a:r>
              <a:rPr lang="en-US" sz="3000" b="1" dirty="0">
                <a:solidFill>
                  <a:srgbClr val="0033CC"/>
                </a:solidFill>
                <a:latin typeface="Arial" charset="0"/>
              </a:rPr>
              <a:t> </a:t>
            </a:r>
            <a:r>
              <a:rPr lang="en-US" sz="3000" b="1" dirty="0" err="1">
                <a:solidFill>
                  <a:srgbClr val="0033CC"/>
                </a:solidFill>
                <a:latin typeface="Arial" charset="0"/>
              </a:rPr>
              <a:t>biến</a:t>
            </a:r>
            <a:r>
              <a:rPr lang="en-US" sz="3000" b="1" dirty="0">
                <a:solidFill>
                  <a:srgbClr val="0033CC"/>
                </a:solidFill>
                <a:latin typeface="Arial" charset="0"/>
              </a:rPr>
              <a:t>:</a:t>
            </a:r>
          </a:p>
          <a:p>
            <a:pPr marL="514350" indent="-514350" eaLnBrk="1" hangingPunct="1">
              <a:spcBef>
                <a:spcPct val="20000"/>
              </a:spcBef>
              <a:defRPr/>
            </a:pPr>
            <a:endParaRPr lang="en-US" sz="3000" dirty="0">
              <a:solidFill>
                <a:srgbClr val="0033CC"/>
              </a:solidFill>
            </a:endParaRPr>
          </a:p>
          <a:p>
            <a:pPr algn="ctr" eaLnBrk="1" hangingPunct="1">
              <a:spcBef>
                <a:spcPct val="20000"/>
              </a:spcBef>
              <a:defRPr/>
            </a:pPr>
            <a:r>
              <a:rPr lang="en-US" sz="3000" dirty="0">
                <a:solidFill>
                  <a:srgbClr val="0033CC"/>
                </a:solidFill>
                <a:effectLst>
                  <a:outerShdw blurRad="38100" dist="38100" dir="2700000" algn="tl">
                    <a:srgbClr val="000000">
                      <a:alpha val="43137"/>
                    </a:srgbClr>
                  </a:outerShdw>
                </a:effectLst>
              </a:rPr>
              <a:t> </a:t>
            </a:r>
          </a:p>
        </p:txBody>
      </p:sp>
      <p:pic>
        <p:nvPicPr>
          <p:cNvPr id="11268" name="Picture 8" descr="Picture16"/>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986838" y="228600"/>
            <a:ext cx="157162" cy="6629400"/>
          </a:xfrm>
        </p:spPr>
      </p:pic>
      <p:pic>
        <p:nvPicPr>
          <p:cNvPr id="11269" name="Picture 9" descr="Picture1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6283325"/>
            <a:ext cx="914400" cy="574675"/>
          </a:xfrm>
        </p:spPr>
      </p:pic>
      <p:pic>
        <p:nvPicPr>
          <p:cNvPr id="11270" name="Picture 9" descr="Picture15"/>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8229600" y="6284913"/>
            <a:ext cx="914400" cy="573087"/>
          </a:xfrm>
        </p:spPr>
      </p:pic>
      <p:sp>
        <p:nvSpPr>
          <p:cNvPr id="11271" name="Content Placeholder 8"/>
          <p:cNvSpPr>
            <a:spLocks noGrp="1"/>
          </p:cNvSpPr>
          <p:nvPr>
            <p:ph sz="quarter" idx="1"/>
          </p:nvPr>
        </p:nvSpPr>
        <p:spPr/>
        <p:txBody>
          <a:bodyPr/>
          <a:lstStyle/>
          <a:p>
            <a:pPr eaLnBrk="1" hangingPunct="1"/>
            <a:endParaRPr lang="en-US" altLang="en-US"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43">
                                            <p:txEl>
                                              <p:pRg st="4" end="4"/>
                                            </p:txEl>
                                          </p:spTgt>
                                        </p:tgtEl>
                                        <p:attrNameLst>
                                          <p:attrName>style.visibility</p:attrName>
                                        </p:attrNameLst>
                                      </p:cBhvr>
                                      <p:to>
                                        <p:strVal val="visible"/>
                                      </p:to>
                                    </p:set>
                                    <p:animEffect transition="in" filter="fade">
                                      <p:cBhvr>
                                        <p:cTn id="7" dur="2000"/>
                                        <p:tgtEl>
                                          <p:spTgt spid="11264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43">
                                            <p:txEl>
                                              <p:pRg st="5" end="5"/>
                                            </p:txEl>
                                          </p:spTgt>
                                        </p:tgtEl>
                                        <p:attrNameLst>
                                          <p:attrName>style.visibility</p:attrName>
                                        </p:attrNameLst>
                                      </p:cBhvr>
                                      <p:to>
                                        <p:strVal val="visible"/>
                                      </p:to>
                                    </p:set>
                                    <p:animEffect transition="in" filter="fade">
                                      <p:cBhvr>
                                        <p:cTn id="10" dur="2000"/>
                                        <p:tgtEl>
                                          <p:spTgt spid="11264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43">
                                            <p:txEl>
                                              <p:pRg st="6" end="6"/>
                                            </p:txEl>
                                          </p:spTgt>
                                        </p:tgtEl>
                                        <p:attrNameLst>
                                          <p:attrName>style.visibility</p:attrName>
                                        </p:attrNameLst>
                                      </p:cBhvr>
                                      <p:to>
                                        <p:strVal val="visible"/>
                                      </p:to>
                                    </p:set>
                                    <p:animEffect transition="in" filter="fade">
                                      <p:cBhvr>
                                        <p:cTn id="13" dur="2000"/>
                                        <p:tgtEl>
                                          <p:spTgt spid="112643">
                                            <p:txEl>
                                              <p:pRg st="6" end="6"/>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nodeType="clickEffect">
                                  <p:stCondLst>
                                    <p:cond delay="0"/>
                                  </p:stCondLst>
                                  <p:childTnLst>
                                    <p:set>
                                      <p:cBhvr>
                                        <p:cTn id="17" dur="1" fill="hold">
                                          <p:stCondLst>
                                            <p:cond delay="0"/>
                                          </p:stCondLst>
                                        </p:cTn>
                                        <p:tgtEl>
                                          <p:spTgt spid="112643">
                                            <p:txEl>
                                              <p:pRg st="7" end="7"/>
                                            </p:txEl>
                                          </p:spTgt>
                                        </p:tgtEl>
                                        <p:attrNameLst>
                                          <p:attrName>style.visibility</p:attrName>
                                        </p:attrNameLst>
                                      </p:cBhvr>
                                      <p:to>
                                        <p:strVal val="visible"/>
                                      </p:to>
                                    </p:set>
                                    <p:animEffect transition="in" filter="barn(inHorizontal)">
                                      <p:cBhvr>
                                        <p:cTn id="18" dur="500"/>
                                        <p:tgtEl>
                                          <p:spTgt spid="1126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 y="319088"/>
            <a:ext cx="8445500" cy="3698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eaLnBrk="1" fontAlgn="auto" hangingPunct="1">
              <a:spcBef>
                <a:spcPts val="0"/>
              </a:spcBef>
              <a:spcAft>
                <a:spcPts val="0"/>
              </a:spcAft>
              <a:defRPr/>
            </a:pPr>
            <a:r>
              <a:rPr lang="en-US"/>
              <a:t>Trình bày diễn biến cuộc phản công của phái chủ chiến tại kinh thành Huế trên lược đồ ?</a:t>
            </a:r>
          </a:p>
        </p:txBody>
      </p:sp>
      <p:pic>
        <p:nvPicPr>
          <p:cNvPr id="122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 Arrow 5"/>
          <p:cNvSpPr/>
          <p:nvPr/>
        </p:nvSpPr>
        <p:spPr>
          <a:xfrm rot="20444205">
            <a:off x="2762250" y="3725863"/>
            <a:ext cx="195263" cy="511175"/>
          </a:xfrm>
          <a:prstGeom prst="upArrow">
            <a:avLst>
              <a:gd name="adj1" fmla="val 50000"/>
              <a:gd name="adj2" fmla="val 1099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Down Arrow 6"/>
          <p:cNvSpPr/>
          <p:nvPr/>
        </p:nvSpPr>
        <p:spPr>
          <a:xfrm rot="16775963">
            <a:off x="3988594" y="3720306"/>
            <a:ext cx="247650" cy="1252538"/>
          </a:xfrm>
          <a:prstGeom prst="downArrow">
            <a:avLst>
              <a:gd name="adj1" fmla="val 50000"/>
              <a:gd name="adj2" fmla="val 1432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Notched Right Arrow 9"/>
          <p:cNvSpPr/>
          <p:nvPr/>
        </p:nvSpPr>
        <p:spPr>
          <a:xfrm rot="4513924">
            <a:off x="2304257" y="4036219"/>
            <a:ext cx="706437" cy="206375"/>
          </a:xfrm>
          <a:prstGeom prst="notchedRightArrow">
            <a:avLst>
              <a:gd name="adj1" fmla="val 50000"/>
              <a:gd name="adj2" fmla="val 10425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Notched Right Arrow 10"/>
          <p:cNvSpPr/>
          <p:nvPr/>
        </p:nvSpPr>
        <p:spPr>
          <a:xfrm rot="11306591">
            <a:off x="3190875" y="4497388"/>
            <a:ext cx="1471613" cy="292100"/>
          </a:xfrm>
          <a:prstGeom prst="notchedRightArrow">
            <a:avLst>
              <a:gd name="adj1" fmla="val 50000"/>
              <a:gd name="adj2" fmla="val 844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Left Arrow 17"/>
          <p:cNvSpPr/>
          <p:nvPr/>
        </p:nvSpPr>
        <p:spPr>
          <a:xfrm rot="2061444">
            <a:off x="274638" y="3654425"/>
            <a:ext cx="1909762" cy="484188"/>
          </a:xfrm>
          <a:custGeom>
            <a:avLst/>
            <a:gdLst>
              <a:gd name="connsiteX0" fmla="*/ 0 w 978408"/>
              <a:gd name="connsiteY0" fmla="*/ 242316 h 484632"/>
              <a:gd name="connsiteX1" fmla="*/ 242316 w 978408"/>
              <a:gd name="connsiteY1" fmla="*/ 0 h 484632"/>
              <a:gd name="connsiteX2" fmla="*/ 242316 w 978408"/>
              <a:gd name="connsiteY2" fmla="*/ 121158 h 484632"/>
              <a:gd name="connsiteX3" fmla="*/ 978408 w 978408"/>
              <a:gd name="connsiteY3" fmla="*/ 121158 h 484632"/>
              <a:gd name="connsiteX4" fmla="*/ 978408 w 978408"/>
              <a:gd name="connsiteY4" fmla="*/ 363474 h 484632"/>
              <a:gd name="connsiteX5" fmla="*/ 242316 w 978408"/>
              <a:gd name="connsiteY5" fmla="*/ 363474 h 484632"/>
              <a:gd name="connsiteX6" fmla="*/ 242316 w 978408"/>
              <a:gd name="connsiteY6" fmla="*/ 484632 h 484632"/>
              <a:gd name="connsiteX7" fmla="*/ 0 w 978408"/>
              <a:gd name="connsiteY7" fmla="*/ 242316 h 484632"/>
              <a:gd name="connsiteX0" fmla="*/ 0 w 1333249"/>
              <a:gd name="connsiteY0" fmla="*/ 242316 h 484632"/>
              <a:gd name="connsiteX1" fmla="*/ 242316 w 1333249"/>
              <a:gd name="connsiteY1" fmla="*/ 0 h 484632"/>
              <a:gd name="connsiteX2" fmla="*/ 242316 w 1333249"/>
              <a:gd name="connsiteY2" fmla="*/ 121158 h 484632"/>
              <a:gd name="connsiteX3" fmla="*/ 1333249 w 1333249"/>
              <a:gd name="connsiteY3" fmla="*/ 39271 h 484632"/>
              <a:gd name="connsiteX4" fmla="*/ 978408 w 1333249"/>
              <a:gd name="connsiteY4" fmla="*/ 363474 h 484632"/>
              <a:gd name="connsiteX5" fmla="*/ 242316 w 1333249"/>
              <a:gd name="connsiteY5" fmla="*/ 363474 h 484632"/>
              <a:gd name="connsiteX6" fmla="*/ 242316 w 1333249"/>
              <a:gd name="connsiteY6" fmla="*/ 484632 h 484632"/>
              <a:gd name="connsiteX7" fmla="*/ 0 w 1333249"/>
              <a:gd name="connsiteY7" fmla="*/ 242316 h 484632"/>
              <a:gd name="connsiteX0" fmla="*/ 0 w 1333249"/>
              <a:gd name="connsiteY0" fmla="*/ 242316 h 484632"/>
              <a:gd name="connsiteX1" fmla="*/ 242316 w 1333249"/>
              <a:gd name="connsiteY1" fmla="*/ 0 h 484632"/>
              <a:gd name="connsiteX2" fmla="*/ 242316 w 1333249"/>
              <a:gd name="connsiteY2" fmla="*/ 121158 h 484632"/>
              <a:gd name="connsiteX3" fmla="*/ 1333249 w 1333249"/>
              <a:gd name="connsiteY3" fmla="*/ 39271 h 484632"/>
              <a:gd name="connsiteX4" fmla="*/ 1224068 w 1333249"/>
              <a:gd name="connsiteY4" fmla="*/ 343002 h 484632"/>
              <a:gd name="connsiteX5" fmla="*/ 242316 w 1333249"/>
              <a:gd name="connsiteY5" fmla="*/ 363474 h 484632"/>
              <a:gd name="connsiteX6" fmla="*/ 242316 w 1333249"/>
              <a:gd name="connsiteY6" fmla="*/ 484632 h 484632"/>
              <a:gd name="connsiteX7" fmla="*/ 0 w 1333249"/>
              <a:gd name="connsiteY7" fmla="*/ 242316 h 484632"/>
              <a:gd name="connsiteX0" fmla="*/ 0 w 1333249"/>
              <a:gd name="connsiteY0" fmla="*/ 242316 h 484632"/>
              <a:gd name="connsiteX1" fmla="*/ 242316 w 1333249"/>
              <a:gd name="connsiteY1" fmla="*/ 0 h 484632"/>
              <a:gd name="connsiteX2" fmla="*/ 242316 w 1333249"/>
              <a:gd name="connsiteY2" fmla="*/ 121158 h 484632"/>
              <a:gd name="connsiteX3" fmla="*/ 1333249 w 1333249"/>
              <a:gd name="connsiteY3" fmla="*/ 39271 h 484632"/>
              <a:gd name="connsiteX4" fmla="*/ 1224068 w 1333249"/>
              <a:gd name="connsiteY4" fmla="*/ 343002 h 484632"/>
              <a:gd name="connsiteX5" fmla="*/ 242316 w 1333249"/>
              <a:gd name="connsiteY5" fmla="*/ 363474 h 484632"/>
              <a:gd name="connsiteX6" fmla="*/ 242316 w 1333249"/>
              <a:gd name="connsiteY6" fmla="*/ 484632 h 484632"/>
              <a:gd name="connsiteX7" fmla="*/ 0 w 1333249"/>
              <a:gd name="connsiteY7" fmla="*/ 242316 h 484632"/>
              <a:gd name="connsiteX0" fmla="*/ 0 w 1333249"/>
              <a:gd name="connsiteY0" fmla="*/ 242316 h 484632"/>
              <a:gd name="connsiteX1" fmla="*/ 242316 w 1333249"/>
              <a:gd name="connsiteY1" fmla="*/ 0 h 484632"/>
              <a:gd name="connsiteX2" fmla="*/ 249140 w 1333249"/>
              <a:gd name="connsiteY2" fmla="*/ 175749 h 484632"/>
              <a:gd name="connsiteX3" fmla="*/ 1333249 w 1333249"/>
              <a:gd name="connsiteY3" fmla="*/ 39271 h 484632"/>
              <a:gd name="connsiteX4" fmla="*/ 1224068 w 1333249"/>
              <a:gd name="connsiteY4" fmla="*/ 343002 h 484632"/>
              <a:gd name="connsiteX5" fmla="*/ 242316 w 1333249"/>
              <a:gd name="connsiteY5" fmla="*/ 363474 h 484632"/>
              <a:gd name="connsiteX6" fmla="*/ 242316 w 1333249"/>
              <a:gd name="connsiteY6" fmla="*/ 484632 h 484632"/>
              <a:gd name="connsiteX7" fmla="*/ 0 w 1333249"/>
              <a:gd name="connsiteY7" fmla="*/ 242316 h 484632"/>
              <a:gd name="connsiteX0" fmla="*/ 0 w 1333249"/>
              <a:gd name="connsiteY0" fmla="*/ 242316 h 484632"/>
              <a:gd name="connsiteX1" fmla="*/ 242316 w 1333249"/>
              <a:gd name="connsiteY1" fmla="*/ 0 h 484632"/>
              <a:gd name="connsiteX2" fmla="*/ 249140 w 1333249"/>
              <a:gd name="connsiteY2" fmla="*/ 175749 h 484632"/>
              <a:gd name="connsiteX3" fmla="*/ 1333249 w 1333249"/>
              <a:gd name="connsiteY3" fmla="*/ 39271 h 484632"/>
              <a:gd name="connsiteX4" fmla="*/ 1224068 w 1333249"/>
              <a:gd name="connsiteY4" fmla="*/ 343002 h 484632"/>
              <a:gd name="connsiteX5" fmla="*/ 242316 w 1333249"/>
              <a:gd name="connsiteY5" fmla="*/ 329355 h 484632"/>
              <a:gd name="connsiteX6" fmla="*/ 242316 w 1333249"/>
              <a:gd name="connsiteY6" fmla="*/ 484632 h 484632"/>
              <a:gd name="connsiteX7" fmla="*/ 0 w 1333249"/>
              <a:gd name="connsiteY7" fmla="*/ 242316 h 484632"/>
              <a:gd name="connsiteX0" fmla="*/ 0 w 1513150"/>
              <a:gd name="connsiteY0" fmla="*/ 248746 h 484632"/>
              <a:gd name="connsiteX1" fmla="*/ 422217 w 1513150"/>
              <a:gd name="connsiteY1" fmla="*/ 0 h 484632"/>
              <a:gd name="connsiteX2" fmla="*/ 429041 w 1513150"/>
              <a:gd name="connsiteY2" fmla="*/ 175749 h 484632"/>
              <a:gd name="connsiteX3" fmla="*/ 1513150 w 1513150"/>
              <a:gd name="connsiteY3" fmla="*/ 39271 h 484632"/>
              <a:gd name="connsiteX4" fmla="*/ 1403969 w 1513150"/>
              <a:gd name="connsiteY4" fmla="*/ 343002 h 484632"/>
              <a:gd name="connsiteX5" fmla="*/ 422217 w 1513150"/>
              <a:gd name="connsiteY5" fmla="*/ 329355 h 484632"/>
              <a:gd name="connsiteX6" fmla="*/ 422217 w 1513150"/>
              <a:gd name="connsiteY6" fmla="*/ 484632 h 484632"/>
              <a:gd name="connsiteX7" fmla="*/ 0 w 1513150"/>
              <a:gd name="connsiteY7" fmla="*/ 248746 h 484632"/>
              <a:gd name="connsiteX0" fmla="*/ 0 w 1513150"/>
              <a:gd name="connsiteY0" fmla="*/ 248746 h 484632"/>
              <a:gd name="connsiteX1" fmla="*/ 422217 w 1513150"/>
              <a:gd name="connsiteY1" fmla="*/ 0 h 484632"/>
              <a:gd name="connsiteX2" fmla="*/ 331803 w 1513150"/>
              <a:gd name="connsiteY2" fmla="*/ 201784 h 484632"/>
              <a:gd name="connsiteX3" fmla="*/ 1513150 w 1513150"/>
              <a:gd name="connsiteY3" fmla="*/ 39271 h 484632"/>
              <a:gd name="connsiteX4" fmla="*/ 1403969 w 1513150"/>
              <a:gd name="connsiteY4" fmla="*/ 343002 h 484632"/>
              <a:gd name="connsiteX5" fmla="*/ 422217 w 1513150"/>
              <a:gd name="connsiteY5" fmla="*/ 329355 h 484632"/>
              <a:gd name="connsiteX6" fmla="*/ 422217 w 1513150"/>
              <a:gd name="connsiteY6" fmla="*/ 484632 h 484632"/>
              <a:gd name="connsiteX7" fmla="*/ 0 w 1513150"/>
              <a:gd name="connsiteY7" fmla="*/ 248746 h 484632"/>
              <a:gd name="connsiteX0" fmla="*/ 0 w 1513150"/>
              <a:gd name="connsiteY0" fmla="*/ 248746 h 484632"/>
              <a:gd name="connsiteX1" fmla="*/ 422217 w 1513150"/>
              <a:gd name="connsiteY1" fmla="*/ 0 h 484632"/>
              <a:gd name="connsiteX2" fmla="*/ 331803 w 1513150"/>
              <a:gd name="connsiteY2" fmla="*/ 201784 h 484632"/>
              <a:gd name="connsiteX3" fmla="*/ 1513150 w 1513150"/>
              <a:gd name="connsiteY3" fmla="*/ 39271 h 484632"/>
              <a:gd name="connsiteX4" fmla="*/ 1403969 w 1513150"/>
              <a:gd name="connsiteY4" fmla="*/ 343002 h 484632"/>
              <a:gd name="connsiteX5" fmla="*/ 328761 w 1513150"/>
              <a:gd name="connsiteY5" fmla="*/ 277733 h 484632"/>
              <a:gd name="connsiteX6" fmla="*/ 422217 w 1513150"/>
              <a:gd name="connsiteY6" fmla="*/ 484632 h 484632"/>
              <a:gd name="connsiteX7" fmla="*/ 0 w 1513150"/>
              <a:gd name="connsiteY7" fmla="*/ 248746 h 484632"/>
              <a:gd name="connsiteX0" fmla="*/ 0 w 1513150"/>
              <a:gd name="connsiteY0" fmla="*/ 248746 h 484632"/>
              <a:gd name="connsiteX1" fmla="*/ 422217 w 1513150"/>
              <a:gd name="connsiteY1" fmla="*/ 0 h 484632"/>
              <a:gd name="connsiteX2" fmla="*/ 331803 w 1513150"/>
              <a:gd name="connsiteY2" fmla="*/ 201784 h 484632"/>
              <a:gd name="connsiteX3" fmla="*/ 1513150 w 1513150"/>
              <a:gd name="connsiteY3" fmla="*/ 39271 h 484632"/>
              <a:gd name="connsiteX4" fmla="*/ 1403969 w 1513150"/>
              <a:gd name="connsiteY4" fmla="*/ 343002 h 484632"/>
              <a:gd name="connsiteX5" fmla="*/ 314186 w 1513150"/>
              <a:gd name="connsiteY5" fmla="*/ 323372 h 484632"/>
              <a:gd name="connsiteX6" fmla="*/ 422217 w 1513150"/>
              <a:gd name="connsiteY6" fmla="*/ 484632 h 484632"/>
              <a:gd name="connsiteX7" fmla="*/ 0 w 1513150"/>
              <a:gd name="connsiteY7" fmla="*/ 248746 h 484632"/>
              <a:gd name="connsiteX0" fmla="*/ 0 w 1513150"/>
              <a:gd name="connsiteY0" fmla="*/ 248746 h 484632"/>
              <a:gd name="connsiteX1" fmla="*/ 422217 w 1513150"/>
              <a:gd name="connsiteY1" fmla="*/ 0 h 484632"/>
              <a:gd name="connsiteX2" fmla="*/ 332987 w 1513150"/>
              <a:gd name="connsiteY2" fmla="*/ 167697 h 484632"/>
              <a:gd name="connsiteX3" fmla="*/ 1513150 w 1513150"/>
              <a:gd name="connsiteY3" fmla="*/ 39271 h 484632"/>
              <a:gd name="connsiteX4" fmla="*/ 1403969 w 1513150"/>
              <a:gd name="connsiteY4" fmla="*/ 343002 h 484632"/>
              <a:gd name="connsiteX5" fmla="*/ 314186 w 1513150"/>
              <a:gd name="connsiteY5" fmla="*/ 323372 h 484632"/>
              <a:gd name="connsiteX6" fmla="*/ 422217 w 1513150"/>
              <a:gd name="connsiteY6" fmla="*/ 484632 h 484632"/>
              <a:gd name="connsiteX7" fmla="*/ 0 w 1513150"/>
              <a:gd name="connsiteY7" fmla="*/ 248746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50" h="484632">
                <a:moveTo>
                  <a:pt x="0" y="248746"/>
                </a:moveTo>
                <a:lnTo>
                  <a:pt x="422217" y="0"/>
                </a:lnTo>
                <a:lnTo>
                  <a:pt x="332987" y="167697"/>
                </a:lnTo>
                <a:lnTo>
                  <a:pt x="1513150" y="39271"/>
                </a:lnTo>
                <a:cubicBezTo>
                  <a:pt x="1476756" y="140515"/>
                  <a:pt x="1324357" y="173520"/>
                  <a:pt x="1403969" y="343002"/>
                </a:cubicBezTo>
                <a:lnTo>
                  <a:pt x="314186" y="323372"/>
                </a:lnTo>
                <a:lnTo>
                  <a:pt x="422217" y="484632"/>
                </a:lnTo>
                <a:lnTo>
                  <a:pt x="0" y="248746"/>
                </a:lnTo>
                <a:close/>
              </a:path>
            </a:pathLst>
          </a:custGeom>
          <a:solidFill>
            <a:srgbClr val="FF99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Snip Single Corner Rectangle 18"/>
          <p:cNvSpPr/>
          <p:nvPr/>
        </p:nvSpPr>
        <p:spPr>
          <a:xfrm rot="5400000">
            <a:off x="1276350" y="-1276350"/>
            <a:ext cx="1714500" cy="4267200"/>
          </a:xfrm>
          <a:prstGeom prst="snip1Rect">
            <a:avLst>
              <a:gd name="adj" fmla="val 14252"/>
            </a:avLst>
          </a:prstGeom>
          <a:ln w="57150"/>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dirty="0">
              <a:latin typeface="Times New Roman" pitchFamily="18" charset="0"/>
              <a:cs typeface="Times New Roman" pitchFamily="18" charset="0"/>
            </a:endParaRPr>
          </a:p>
        </p:txBody>
      </p:sp>
      <p:sp>
        <p:nvSpPr>
          <p:cNvPr id="20" name="Left Arrow 17"/>
          <p:cNvSpPr/>
          <p:nvPr/>
        </p:nvSpPr>
        <p:spPr>
          <a:xfrm rot="10800000">
            <a:off x="153988" y="1147763"/>
            <a:ext cx="677862" cy="274637"/>
          </a:xfrm>
          <a:custGeom>
            <a:avLst/>
            <a:gdLst>
              <a:gd name="connsiteX0" fmla="*/ 0 w 978408"/>
              <a:gd name="connsiteY0" fmla="*/ 242316 h 484632"/>
              <a:gd name="connsiteX1" fmla="*/ 242316 w 978408"/>
              <a:gd name="connsiteY1" fmla="*/ 0 h 484632"/>
              <a:gd name="connsiteX2" fmla="*/ 242316 w 978408"/>
              <a:gd name="connsiteY2" fmla="*/ 121158 h 484632"/>
              <a:gd name="connsiteX3" fmla="*/ 978408 w 978408"/>
              <a:gd name="connsiteY3" fmla="*/ 121158 h 484632"/>
              <a:gd name="connsiteX4" fmla="*/ 978408 w 978408"/>
              <a:gd name="connsiteY4" fmla="*/ 363474 h 484632"/>
              <a:gd name="connsiteX5" fmla="*/ 242316 w 978408"/>
              <a:gd name="connsiteY5" fmla="*/ 363474 h 484632"/>
              <a:gd name="connsiteX6" fmla="*/ 242316 w 978408"/>
              <a:gd name="connsiteY6" fmla="*/ 484632 h 484632"/>
              <a:gd name="connsiteX7" fmla="*/ 0 w 978408"/>
              <a:gd name="connsiteY7" fmla="*/ 242316 h 484632"/>
              <a:gd name="connsiteX0" fmla="*/ 0 w 1333249"/>
              <a:gd name="connsiteY0" fmla="*/ 242316 h 484632"/>
              <a:gd name="connsiteX1" fmla="*/ 242316 w 1333249"/>
              <a:gd name="connsiteY1" fmla="*/ 0 h 484632"/>
              <a:gd name="connsiteX2" fmla="*/ 242316 w 1333249"/>
              <a:gd name="connsiteY2" fmla="*/ 121158 h 484632"/>
              <a:gd name="connsiteX3" fmla="*/ 1333249 w 1333249"/>
              <a:gd name="connsiteY3" fmla="*/ 39271 h 484632"/>
              <a:gd name="connsiteX4" fmla="*/ 978408 w 1333249"/>
              <a:gd name="connsiteY4" fmla="*/ 363474 h 484632"/>
              <a:gd name="connsiteX5" fmla="*/ 242316 w 1333249"/>
              <a:gd name="connsiteY5" fmla="*/ 363474 h 484632"/>
              <a:gd name="connsiteX6" fmla="*/ 242316 w 1333249"/>
              <a:gd name="connsiteY6" fmla="*/ 484632 h 484632"/>
              <a:gd name="connsiteX7" fmla="*/ 0 w 1333249"/>
              <a:gd name="connsiteY7" fmla="*/ 242316 h 484632"/>
              <a:gd name="connsiteX0" fmla="*/ 0 w 1333249"/>
              <a:gd name="connsiteY0" fmla="*/ 242316 h 484632"/>
              <a:gd name="connsiteX1" fmla="*/ 242316 w 1333249"/>
              <a:gd name="connsiteY1" fmla="*/ 0 h 484632"/>
              <a:gd name="connsiteX2" fmla="*/ 242316 w 1333249"/>
              <a:gd name="connsiteY2" fmla="*/ 121158 h 484632"/>
              <a:gd name="connsiteX3" fmla="*/ 1333249 w 1333249"/>
              <a:gd name="connsiteY3" fmla="*/ 39271 h 484632"/>
              <a:gd name="connsiteX4" fmla="*/ 1224068 w 1333249"/>
              <a:gd name="connsiteY4" fmla="*/ 343002 h 484632"/>
              <a:gd name="connsiteX5" fmla="*/ 242316 w 1333249"/>
              <a:gd name="connsiteY5" fmla="*/ 363474 h 484632"/>
              <a:gd name="connsiteX6" fmla="*/ 242316 w 1333249"/>
              <a:gd name="connsiteY6" fmla="*/ 484632 h 484632"/>
              <a:gd name="connsiteX7" fmla="*/ 0 w 1333249"/>
              <a:gd name="connsiteY7" fmla="*/ 242316 h 484632"/>
              <a:gd name="connsiteX0" fmla="*/ 0 w 1333249"/>
              <a:gd name="connsiteY0" fmla="*/ 242316 h 484632"/>
              <a:gd name="connsiteX1" fmla="*/ 242316 w 1333249"/>
              <a:gd name="connsiteY1" fmla="*/ 0 h 484632"/>
              <a:gd name="connsiteX2" fmla="*/ 242316 w 1333249"/>
              <a:gd name="connsiteY2" fmla="*/ 121158 h 484632"/>
              <a:gd name="connsiteX3" fmla="*/ 1333249 w 1333249"/>
              <a:gd name="connsiteY3" fmla="*/ 39271 h 484632"/>
              <a:gd name="connsiteX4" fmla="*/ 1224068 w 1333249"/>
              <a:gd name="connsiteY4" fmla="*/ 343002 h 484632"/>
              <a:gd name="connsiteX5" fmla="*/ 242316 w 1333249"/>
              <a:gd name="connsiteY5" fmla="*/ 363474 h 484632"/>
              <a:gd name="connsiteX6" fmla="*/ 242316 w 1333249"/>
              <a:gd name="connsiteY6" fmla="*/ 484632 h 484632"/>
              <a:gd name="connsiteX7" fmla="*/ 0 w 1333249"/>
              <a:gd name="connsiteY7" fmla="*/ 242316 h 484632"/>
              <a:gd name="connsiteX0" fmla="*/ 0 w 1333249"/>
              <a:gd name="connsiteY0" fmla="*/ 242316 h 484632"/>
              <a:gd name="connsiteX1" fmla="*/ 242316 w 1333249"/>
              <a:gd name="connsiteY1" fmla="*/ 0 h 484632"/>
              <a:gd name="connsiteX2" fmla="*/ 249140 w 1333249"/>
              <a:gd name="connsiteY2" fmla="*/ 175749 h 484632"/>
              <a:gd name="connsiteX3" fmla="*/ 1333249 w 1333249"/>
              <a:gd name="connsiteY3" fmla="*/ 39271 h 484632"/>
              <a:gd name="connsiteX4" fmla="*/ 1224068 w 1333249"/>
              <a:gd name="connsiteY4" fmla="*/ 343002 h 484632"/>
              <a:gd name="connsiteX5" fmla="*/ 242316 w 1333249"/>
              <a:gd name="connsiteY5" fmla="*/ 363474 h 484632"/>
              <a:gd name="connsiteX6" fmla="*/ 242316 w 1333249"/>
              <a:gd name="connsiteY6" fmla="*/ 484632 h 484632"/>
              <a:gd name="connsiteX7" fmla="*/ 0 w 1333249"/>
              <a:gd name="connsiteY7" fmla="*/ 242316 h 484632"/>
              <a:gd name="connsiteX0" fmla="*/ 0 w 1333249"/>
              <a:gd name="connsiteY0" fmla="*/ 242316 h 484632"/>
              <a:gd name="connsiteX1" fmla="*/ 242316 w 1333249"/>
              <a:gd name="connsiteY1" fmla="*/ 0 h 484632"/>
              <a:gd name="connsiteX2" fmla="*/ 249140 w 1333249"/>
              <a:gd name="connsiteY2" fmla="*/ 175749 h 484632"/>
              <a:gd name="connsiteX3" fmla="*/ 1333249 w 1333249"/>
              <a:gd name="connsiteY3" fmla="*/ 39271 h 484632"/>
              <a:gd name="connsiteX4" fmla="*/ 1224068 w 1333249"/>
              <a:gd name="connsiteY4" fmla="*/ 343002 h 484632"/>
              <a:gd name="connsiteX5" fmla="*/ 242316 w 1333249"/>
              <a:gd name="connsiteY5" fmla="*/ 329355 h 484632"/>
              <a:gd name="connsiteX6" fmla="*/ 242316 w 1333249"/>
              <a:gd name="connsiteY6" fmla="*/ 484632 h 484632"/>
              <a:gd name="connsiteX7" fmla="*/ 0 w 1333249"/>
              <a:gd name="connsiteY7" fmla="*/ 242316 h 484632"/>
              <a:gd name="connsiteX0" fmla="*/ 0 w 1513150"/>
              <a:gd name="connsiteY0" fmla="*/ 248746 h 484632"/>
              <a:gd name="connsiteX1" fmla="*/ 422217 w 1513150"/>
              <a:gd name="connsiteY1" fmla="*/ 0 h 484632"/>
              <a:gd name="connsiteX2" fmla="*/ 429041 w 1513150"/>
              <a:gd name="connsiteY2" fmla="*/ 175749 h 484632"/>
              <a:gd name="connsiteX3" fmla="*/ 1513150 w 1513150"/>
              <a:gd name="connsiteY3" fmla="*/ 39271 h 484632"/>
              <a:gd name="connsiteX4" fmla="*/ 1403969 w 1513150"/>
              <a:gd name="connsiteY4" fmla="*/ 343002 h 484632"/>
              <a:gd name="connsiteX5" fmla="*/ 422217 w 1513150"/>
              <a:gd name="connsiteY5" fmla="*/ 329355 h 484632"/>
              <a:gd name="connsiteX6" fmla="*/ 422217 w 1513150"/>
              <a:gd name="connsiteY6" fmla="*/ 484632 h 484632"/>
              <a:gd name="connsiteX7" fmla="*/ 0 w 1513150"/>
              <a:gd name="connsiteY7" fmla="*/ 248746 h 484632"/>
              <a:gd name="connsiteX0" fmla="*/ 0 w 1513150"/>
              <a:gd name="connsiteY0" fmla="*/ 248746 h 484632"/>
              <a:gd name="connsiteX1" fmla="*/ 422217 w 1513150"/>
              <a:gd name="connsiteY1" fmla="*/ 0 h 484632"/>
              <a:gd name="connsiteX2" fmla="*/ 331803 w 1513150"/>
              <a:gd name="connsiteY2" fmla="*/ 201784 h 484632"/>
              <a:gd name="connsiteX3" fmla="*/ 1513150 w 1513150"/>
              <a:gd name="connsiteY3" fmla="*/ 39271 h 484632"/>
              <a:gd name="connsiteX4" fmla="*/ 1403969 w 1513150"/>
              <a:gd name="connsiteY4" fmla="*/ 343002 h 484632"/>
              <a:gd name="connsiteX5" fmla="*/ 422217 w 1513150"/>
              <a:gd name="connsiteY5" fmla="*/ 329355 h 484632"/>
              <a:gd name="connsiteX6" fmla="*/ 422217 w 1513150"/>
              <a:gd name="connsiteY6" fmla="*/ 484632 h 484632"/>
              <a:gd name="connsiteX7" fmla="*/ 0 w 1513150"/>
              <a:gd name="connsiteY7" fmla="*/ 248746 h 484632"/>
              <a:gd name="connsiteX0" fmla="*/ 0 w 1513150"/>
              <a:gd name="connsiteY0" fmla="*/ 248746 h 484632"/>
              <a:gd name="connsiteX1" fmla="*/ 422217 w 1513150"/>
              <a:gd name="connsiteY1" fmla="*/ 0 h 484632"/>
              <a:gd name="connsiteX2" fmla="*/ 331803 w 1513150"/>
              <a:gd name="connsiteY2" fmla="*/ 201784 h 484632"/>
              <a:gd name="connsiteX3" fmla="*/ 1513150 w 1513150"/>
              <a:gd name="connsiteY3" fmla="*/ 39271 h 484632"/>
              <a:gd name="connsiteX4" fmla="*/ 1403969 w 1513150"/>
              <a:gd name="connsiteY4" fmla="*/ 343002 h 484632"/>
              <a:gd name="connsiteX5" fmla="*/ 328761 w 1513150"/>
              <a:gd name="connsiteY5" fmla="*/ 277733 h 484632"/>
              <a:gd name="connsiteX6" fmla="*/ 422217 w 1513150"/>
              <a:gd name="connsiteY6" fmla="*/ 484632 h 484632"/>
              <a:gd name="connsiteX7" fmla="*/ 0 w 1513150"/>
              <a:gd name="connsiteY7" fmla="*/ 248746 h 484632"/>
              <a:gd name="connsiteX0" fmla="*/ 0 w 1513150"/>
              <a:gd name="connsiteY0" fmla="*/ 248746 h 484632"/>
              <a:gd name="connsiteX1" fmla="*/ 422217 w 1513150"/>
              <a:gd name="connsiteY1" fmla="*/ 0 h 484632"/>
              <a:gd name="connsiteX2" fmla="*/ 331803 w 1513150"/>
              <a:gd name="connsiteY2" fmla="*/ 201784 h 484632"/>
              <a:gd name="connsiteX3" fmla="*/ 1513150 w 1513150"/>
              <a:gd name="connsiteY3" fmla="*/ 39271 h 484632"/>
              <a:gd name="connsiteX4" fmla="*/ 1403969 w 1513150"/>
              <a:gd name="connsiteY4" fmla="*/ 343002 h 484632"/>
              <a:gd name="connsiteX5" fmla="*/ 314186 w 1513150"/>
              <a:gd name="connsiteY5" fmla="*/ 323372 h 484632"/>
              <a:gd name="connsiteX6" fmla="*/ 422217 w 1513150"/>
              <a:gd name="connsiteY6" fmla="*/ 484632 h 484632"/>
              <a:gd name="connsiteX7" fmla="*/ 0 w 1513150"/>
              <a:gd name="connsiteY7" fmla="*/ 248746 h 484632"/>
              <a:gd name="connsiteX0" fmla="*/ 0 w 1513150"/>
              <a:gd name="connsiteY0" fmla="*/ 248746 h 484632"/>
              <a:gd name="connsiteX1" fmla="*/ 422217 w 1513150"/>
              <a:gd name="connsiteY1" fmla="*/ 0 h 484632"/>
              <a:gd name="connsiteX2" fmla="*/ 332987 w 1513150"/>
              <a:gd name="connsiteY2" fmla="*/ 167697 h 484632"/>
              <a:gd name="connsiteX3" fmla="*/ 1513150 w 1513150"/>
              <a:gd name="connsiteY3" fmla="*/ 39271 h 484632"/>
              <a:gd name="connsiteX4" fmla="*/ 1403969 w 1513150"/>
              <a:gd name="connsiteY4" fmla="*/ 343002 h 484632"/>
              <a:gd name="connsiteX5" fmla="*/ 314186 w 1513150"/>
              <a:gd name="connsiteY5" fmla="*/ 323372 h 484632"/>
              <a:gd name="connsiteX6" fmla="*/ 422217 w 1513150"/>
              <a:gd name="connsiteY6" fmla="*/ 484632 h 484632"/>
              <a:gd name="connsiteX7" fmla="*/ 0 w 1513150"/>
              <a:gd name="connsiteY7" fmla="*/ 248746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50" h="484632">
                <a:moveTo>
                  <a:pt x="0" y="248746"/>
                </a:moveTo>
                <a:lnTo>
                  <a:pt x="422217" y="0"/>
                </a:lnTo>
                <a:lnTo>
                  <a:pt x="332987" y="167697"/>
                </a:lnTo>
                <a:lnTo>
                  <a:pt x="1513150" y="39271"/>
                </a:lnTo>
                <a:cubicBezTo>
                  <a:pt x="1476756" y="140515"/>
                  <a:pt x="1324357" y="173520"/>
                  <a:pt x="1403969" y="343002"/>
                </a:cubicBezTo>
                <a:lnTo>
                  <a:pt x="314186" y="323372"/>
                </a:lnTo>
                <a:lnTo>
                  <a:pt x="422217" y="484632"/>
                </a:lnTo>
                <a:lnTo>
                  <a:pt x="0" y="248746"/>
                </a:lnTo>
                <a:close/>
              </a:path>
            </a:pathLst>
          </a:custGeom>
          <a:solidFill>
            <a:srgbClr val="FF99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Notched Right Arrow 20"/>
          <p:cNvSpPr/>
          <p:nvPr/>
        </p:nvSpPr>
        <p:spPr>
          <a:xfrm>
            <a:off x="117475" y="695325"/>
            <a:ext cx="677863" cy="247650"/>
          </a:xfrm>
          <a:prstGeom prst="notchedRightArrow">
            <a:avLst>
              <a:gd name="adj1" fmla="val 50000"/>
              <a:gd name="adj2" fmla="val 10425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Down Arrow 21"/>
          <p:cNvSpPr/>
          <p:nvPr/>
        </p:nvSpPr>
        <p:spPr>
          <a:xfrm rot="16200000">
            <a:off x="301625" y="25400"/>
            <a:ext cx="309563" cy="677863"/>
          </a:xfrm>
          <a:prstGeom prst="downArrow">
            <a:avLst>
              <a:gd name="adj1" fmla="val 50000"/>
              <a:gd name="adj2" fmla="val 1010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301" name="TextBox 23"/>
          <p:cNvSpPr txBox="1">
            <a:spLocks noChangeArrowheads="1"/>
          </p:cNvSpPr>
          <p:nvPr/>
        </p:nvSpPr>
        <p:spPr bwMode="auto">
          <a:xfrm>
            <a:off x="873125" y="127000"/>
            <a:ext cx="3394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ts val="1800"/>
              </a:spcBef>
              <a:buFontTx/>
              <a:buNone/>
            </a:pPr>
            <a:r>
              <a:rPr lang="en-US" altLang="en-US" sz="1800" b="1"/>
              <a:t>Quân ta tấn công quân Pháp</a:t>
            </a:r>
          </a:p>
          <a:p>
            <a:pPr algn="just" eaLnBrk="1" hangingPunct="1">
              <a:spcBef>
                <a:spcPts val="1800"/>
              </a:spcBef>
              <a:buFontTx/>
              <a:buNone/>
            </a:pPr>
            <a:r>
              <a:rPr lang="en-US" altLang="en-US" sz="1800" b="1"/>
              <a:t>Quân Pháp phản công</a:t>
            </a:r>
          </a:p>
          <a:p>
            <a:pPr algn="just" eaLnBrk="1" hangingPunct="1">
              <a:spcBef>
                <a:spcPts val="1800"/>
              </a:spcBef>
              <a:buFontTx/>
              <a:buNone/>
            </a:pPr>
            <a:r>
              <a:rPr lang="en-US" altLang="en-US" sz="1800" b="1"/>
              <a:t>Quân triều đình rút lui</a:t>
            </a:r>
          </a:p>
        </p:txBody>
      </p:sp>
      <p:sp>
        <p:nvSpPr>
          <p:cNvPr id="30" name="16-Point Star 29"/>
          <p:cNvSpPr/>
          <p:nvPr/>
        </p:nvSpPr>
        <p:spPr>
          <a:xfrm>
            <a:off x="2646363" y="3933825"/>
            <a:ext cx="914400" cy="914400"/>
          </a:xfrm>
          <a:prstGeom prst="star1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303" name="Text Box 4"/>
          <p:cNvSpPr txBox="1">
            <a:spLocks noChangeArrowheads="1"/>
          </p:cNvSpPr>
          <p:nvPr/>
        </p:nvSpPr>
        <p:spPr bwMode="auto">
          <a:xfrm>
            <a:off x="2549525" y="6303963"/>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Lược đồ kinh thành Huế năm 1885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nodeType="afterGroup">
                            <p:stCondLst>
                              <p:cond delay="500"/>
                            </p:stCondLst>
                            <p:childTnLst>
                              <p:par>
                                <p:cTn id="35" presetID="8" presetClass="emph" presetSubtype="0" repeatCount="indefinite" fill="hold" grpId="1" nodeType="afterEffect">
                                  <p:stCondLst>
                                    <p:cond delay="0"/>
                                  </p:stCondLst>
                                  <p:childTnLst>
                                    <p:animRot by="21600000">
                                      <p:cBhvr>
                                        <p:cTn id="36" dur="5000" fill="hold"/>
                                        <p:tgtEl>
                                          <p:spTgt spid="30"/>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animBg="1"/>
      <p:bldP spid="11" grpId="0" animBg="1"/>
      <p:bldP spid="30" grpId="0" animBg="1"/>
      <p:bldP spid="3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219200"/>
            <a:ext cx="9144000" cy="609600"/>
          </a:xfrm>
        </p:spPr>
        <p:txBody>
          <a:bodyPr/>
          <a:lstStyle/>
          <a:p>
            <a:pPr algn="l" eaLnBrk="1" hangingPunct="1"/>
            <a:r>
              <a:rPr lang="en-US" altLang="en-US" sz="2300" b="1" u="sng" smtClean="0">
                <a:solidFill>
                  <a:srgbClr val="0000FF"/>
                </a:solidFill>
                <a:latin typeface="Times New Roman" panose="02020603050405020304" pitchFamily="18" charset="0"/>
                <a:cs typeface="Times New Roman" panose="02020603050405020304" pitchFamily="18" charset="0"/>
              </a:rPr>
              <a:t>1. Cuộc phản công quân Pháp của phái chủ chiến ở  Huế tháng 7/1885</a:t>
            </a:r>
          </a:p>
        </p:txBody>
      </p:sp>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anchor="ctr"/>
          <a:lstStyle/>
          <a:p>
            <a:pPr eaLnBrk="1" hangingPunct="1">
              <a:defRPr/>
            </a:pPr>
            <a:r>
              <a:rPr lang="en-US" sz="2000" b="1" kern="0" dirty="0">
                <a:solidFill>
                  <a:srgbClr val="0000FF"/>
                </a:solidFill>
                <a:latin typeface="Times New Roman" pitchFamily="18" charset="0"/>
                <a:ea typeface="+mj-ea"/>
                <a:cs typeface="Times New Roman" pitchFamily="18" charset="0"/>
              </a:rPr>
              <a:t>     </a:t>
            </a:r>
            <a:r>
              <a:rPr lang="en-US" sz="2000" b="1" u="sng" kern="0" dirty="0" err="1">
                <a:solidFill>
                  <a:srgbClr val="FF0000"/>
                </a:solidFill>
                <a:latin typeface="Times New Roman" pitchFamily="18" charset="0"/>
                <a:ea typeface="+mj-ea"/>
                <a:cs typeface="Times New Roman" pitchFamily="18" charset="0"/>
              </a:rPr>
              <a:t>Tiết</a:t>
            </a:r>
            <a:r>
              <a:rPr lang="en-US" sz="2000" b="1" u="sng" kern="0" dirty="0">
                <a:solidFill>
                  <a:srgbClr val="FF0000"/>
                </a:solidFill>
                <a:latin typeface="Times New Roman" pitchFamily="18" charset="0"/>
                <a:ea typeface="+mj-ea"/>
                <a:cs typeface="Times New Roman" pitchFamily="18" charset="0"/>
              </a:rPr>
              <a:t> 40 – </a:t>
            </a:r>
            <a:r>
              <a:rPr lang="en-US" sz="2000" b="1" u="sng" kern="0" dirty="0" err="1">
                <a:solidFill>
                  <a:srgbClr val="FF0000"/>
                </a:solidFill>
                <a:latin typeface="Times New Roman" pitchFamily="18" charset="0"/>
                <a:ea typeface="+mj-ea"/>
                <a:cs typeface="Times New Roman" pitchFamily="18" charset="0"/>
              </a:rPr>
              <a:t>Bài</a:t>
            </a:r>
            <a:r>
              <a:rPr lang="en-US" sz="2000" b="1" u="sng" kern="0" dirty="0">
                <a:solidFill>
                  <a:srgbClr val="FF0000"/>
                </a:solidFill>
                <a:latin typeface="Times New Roman" pitchFamily="18" charset="0"/>
                <a:ea typeface="+mj-ea"/>
                <a:cs typeface="Times New Roman" pitchFamily="18" charset="0"/>
              </a:rPr>
              <a:t> 26:</a:t>
            </a:r>
            <a:r>
              <a:rPr lang="en-US" sz="2000" b="1" kern="0" dirty="0">
                <a:solidFill>
                  <a:srgbClr val="FF0000"/>
                </a:solidFill>
                <a:latin typeface="Times New Roman" pitchFamily="18" charset="0"/>
                <a:ea typeface="+mj-ea"/>
                <a:cs typeface="Times New Roman" pitchFamily="18" charset="0"/>
              </a:rPr>
              <a:t>    PHONG TRÀO KHÁNG CHIẾN CHỐNG PHÁP </a:t>
            </a:r>
          </a:p>
          <a:p>
            <a:pPr eaLnBrk="1" hangingPunct="1">
              <a:defRPr/>
            </a:pPr>
            <a:r>
              <a:rPr lang="en-US" sz="2000" b="1" kern="0" dirty="0">
                <a:solidFill>
                  <a:srgbClr val="FF0000"/>
                </a:solidFill>
                <a:latin typeface="Times New Roman" pitchFamily="18" charset="0"/>
                <a:ea typeface="+mj-ea"/>
                <a:cs typeface="Times New Roman" pitchFamily="18" charset="0"/>
              </a:rPr>
              <a:t>                                          TRONG NHỮNG NĂM CUỐI THẾ KỈ XIX</a:t>
            </a:r>
          </a:p>
        </p:txBody>
      </p:sp>
      <p:sp>
        <p:nvSpPr>
          <p:cNvPr id="10" name="Rectangle 2"/>
          <p:cNvSpPr txBox="1">
            <a:spLocks noChangeArrowheads="1"/>
          </p:cNvSpPr>
          <p:nvPr/>
        </p:nvSpPr>
        <p:spPr bwMode="auto">
          <a:xfrm>
            <a:off x="0" y="609600"/>
            <a:ext cx="8610600" cy="609600"/>
          </a:xfrm>
          <a:prstGeom prst="rect">
            <a:avLst/>
          </a:prstGeom>
          <a:noFill/>
          <a:ln w="9525">
            <a:noFill/>
            <a:miter lim="800000"/>
            <a:headEnd/>
            <a:tailEnd/>
          </a:ln>
          <a:effectLst/>
        </p:spPr>
        <p:txBody>
          <a:bodyPr anchor="ctr"/>
          <a:lstStyle/>
          <a:p>
            <a:pPr algn="ctr" eaLnBrk="1" hangingPunct="1">
              <a:defRPr/>
            </a:pPr>
            <a:r>
              <a:rPr lang="en-US" sz="2000" b="1" kern="0" dirty="0">
                <a:solidFill>
                  <a:srgbClr val="0000FF"/>
                </a:solidFill>
                <a:latin typeface="Times New Roman" pitchFamily="18" charset="0"/>
                <a:ea typeface="+mj-ea"/>
                <a:cs typeface="Times New Roman" pitchFamily="18" charset="0"/>
              </a:rPr>
              <a:t>I. CUỘC PHẢN CÔNG CỦA PHÁI CHỦ CHIẾN TẠI KINH THÀNH HUẾ. VUA HÀM NGHI RA “CHIẾU CẦN VƯƠNG”</a:t>
            </a:r>
          </a:p>
        </p:txBody>
      </p:sp>
      <p:sp>
        <p:nvSpPr>
          <p:cNvPr id="11" name="Rectangle 2"/>
          <p:cNvSpPr txBox="1">
            <a:spLocks noChangeArrowheads="1"/>
          </p:cNvSpPr>
          <p:nvPr/>
        </p:nvSpPr>
        <p:spPr bwMode="auto">
          <a:xfrm>
            <a:off x="0" y="1676400"/>
            <a:ext cx="2514600" cy="381000"/>
          </a:xfrm>
          <a:prstGeom prst="rect">
            <a:avLst/>
          </a:prstGeom>
          <a:noFill/>
          <a:ln w="9525">
            <a:noFill/>
            <a:miter lim="800000"/>
            <a:headEnd/>
            <a:tailEnd/>
          </a:ln>
          <a:effectLst/>
        </p:spPr>
        <p:txBody>
          <a:bodyPr anchor="ctr"/>
          <a:lstStyle/>
          <a:p>
            <a:pPr eaLnBrk="1" hangingPunct="1">
              <a:defRPr/>
            </a:pPr>
            <a:r>
              <a:rPr lang="en-US" sz="2300" b="1" u="sng" kern="0" dirty="0">
                <a:solidFill>
                  <a:srgbClr val="0000FF"/>
                </a:solidFill>
                <a:latin typeface="Times New Roman" pitchFamily="18" charset="0"/>
                <a:ea typeface="+mj-ea"/>
                <a:cs typeface="Times New Roman" pitchFamily="18" charset="0"/>
              </a:rPr>
              <a:t>a. </a:t>
            </a:r>
            <a:r>
              <a:rPr lang="en-US" sz="2300" b="1" u="sng" kern="0" dirty="0" err="1">
                <a:solidFill>
                  <a:srgbClr val="0000FF"/>
                </a:solidFill>
                <a:latin typeface="Times New Roman" pitchFamily="18" charset="0"/>
                <a:ea typeface="+mj-ea"/>
                <a:cs typeface="Times New Roman" pitchFamily="18" charset="0"/>
              </a:rPr>
              <a:t>Nguyên</a:t>
            </a:r>
            <a:r>
              <a:rPr lang="en-US" sz="2300" b="1" u="sng" kern="0" dirty="0">
                <a:solidFill>
                  <a:srgbClr val="0000FF"/>
                </a:solidFill>
                <a:latin typeface="Times New Roman" pitchFamily="18" charset="0"/>
                <a:ea typeface="+mj-ea"/>
                <a:cs typeface="Times New Roman" pitchFamily="18" charset="0"/>
              </a:rPr>
              <a:t> </a:t>
            </a:r>
            <a:r>
              <a:rPr lang="en-US" sz="2300" b="1" u="sng" kern="0" dirty="0" err="1">
                <a:solidFill>
                  <a:srgbClr val="0000FF"/>
                </a:solidFill>
                <a:latin typeface="Times New Roman" pitchFamily="18" charset="0"/>
                <a:ea typeface="+mj-ea"/>
                <a:cs typeface="Times New Roman" pitchFamily="18" charset="0"/>
              </a:rPr>
              <a:t>nhân</a:t>
            </a:r>
            <a:endParaRPr lang="en-US" sz="2300" b="1" u="sng" kern="0" dirty="0">
              <a:solidFill>
                <a:srgbClr val="0000FF"/>
              </a:solidFill>
              <a:latin typeface="Times New Roman" pitchFamily="18" charset="0"/>
              <a:ea typeface="+mj-ea"/>
              <a:cs typeface="Times New Roman" pitchFamily="18" charset="0"/>
            </a:endParaRPr>
          </a:p>
        </p:txBody>
      </p:sp>
      <p:sp>
        <p:nvSpPr>
          <p:cNvPr id="12" name="Rectangle 2"/>
          <p:cNvSpPr txBox="1">
            <a:spLocks noChangeArrowheads="1"/>
          </p:cNvSpPr>
          <p:nvPr/>
        </p:nvSpPr>
        <p:spPr bwMode="auto">
          <a:xfrm>
            <a:off x="0" y="2057400"/>
            <a:ext cx="2514600" cy="381000"/>
          </a:xfrm>
          <a:prstGeom prst="rect">
            <a:avLst/>
          </a:prstGeom>
          <a:noFill/>
          <a:ln w="9525">
            <a:noFill/>
            <a:miter lim="800000"/>
            <a:headEnd/>
            <a:tailEnd/>
          </a:ln>
          <a:effectLst/>
        </p:spPr>
        <p:txBody>
          <a:bodyPr anchor="ctr"/>
          <a:lstStyle/>
          <a:p>
            <a:pPr eaLnBrk="1" hangingPunct="1">
              <a:defRPr/>
            </a:pPr>
            <a:r>
              <a:rPr lang="en-US" sz="2800" b="1" u="sng" kern="0" dirty="0">
                <a:solidFill>
                  <a:srgbClr val="0000FF"/>
                </a:solidFill>
                <a:latin typeface="Times New Roman" pitchFamily="18" charset="0"/>
                <a:ea typeface="+mj-ea"/>
                <a:cs typeface="Times New Roman" pitchFamily="18" charset="0"/>
              </a:rPr>
              <a:t>b. </a:t>
            </a:r>
            <a:r>
              <a:rPr lang="en-US" sz="2800" b="1" u="sng" kern="0" dirty="0" err="1">
                <a:solidFill>
                  <a:srgbClr val="0000FF"/>
                </a:solidFill>
                <a:latin typeface="Times New Roman" pitchFamily="18" charset="0"/>
                <a:ea typeface="+mj-ea"/>
                <a:cs typeface="Times New Roman" pitchFamily="18" charset="0"/>
              </a:rPr>
              <a:t>Diễn</a:t>
            </a:r>
            <a:r>
              <a:rPr lang="en-US" sz="2800" b="1" u="sng" kern="0" dirty="0">
                <a:solidFill>
                  <a:srgbClr val="0000FF"/>
                </a:solidFill>
                <a:latin typeface="Times New Roman" pitchFamily="18" charset="0"/>
                <a:ea typeface="+mj-ea"/>
                <a:cs typeface="Times New Roman" pitchFamily="18" charset="0"/>
              </a:rPr>
              <a:t> </a:t>
            </a:r>
            <a:r>
              <a:rPr lang="en-US" sz="2800" b="1" u="sng" kern="0" dirty="0" err="1">
                <a:solidFill>
                  <a:srgbClr val="0000FF"/>
                </a:solidFill>
                <a:latin typeface="Times New Roman" pitchFamily="18" charset="0"/>
                <a:ea typeface="+mj-ea"/>
                <a:cs typeface="Times New Roman" pitchFamily="18" charset="0"/>
              </a:rPr>
              <a:t>biến</a:t>
            </a:r>
            <a:endParaRPr lang="en-US" sz="2800" b="1" u="sng" kern="0" dirty="0">
              <a:solidFill>
                <a:srgbClr val="0000FF"/>
              </a:solidFill>
              <a:latin typeface="Times New Roman" pitchFamily="18" charset="0"/>
              <a:ea typeface="+mj-ea"/>
              <a:cs typeface="Times New Roman" pitchFamily="18" charset="0"/>
            </a:endParaRPr>
          </a:p>
        </p:txBody>
      </p:sp>
      <p:sp>
        <p:nvSpPr>
          <p:cNvPr id="13" name="Rectangle 4"/>
          <p:cNvSpPr txBox="1">
            <a:spLocks noChangeArrowheads="1"/>
          </p:cNvSpPr>
          <p:nvPr/>
        </p:nvSpPr>
        <p:spPr bwMode="auto">
          <a:xfrm>
            <a:off x="381000" y="2514600"/>
            <a:ext cx="8229600" cy="2590800"/>
          </a:xfrm>
          <a:prstGeom prst="rect">
            <a:avLst/>
          </a:prstGeom>
          <a:noFill/>
          <a:ln w="9525">
            <a:solidFill>
              <a:schemeClr val="bg1">
                <a:lumMod val="95000"/>
              </a:schemeClr>
            </a:solidFill>
            <a:miter lim="800000"/>
            <a:headEnd/>
            <a:tailEnd/>
          </a:ln>
        </p:spPr>
        <p:txBody>
          <a:bodyPr anchor="ctr"/>
          <a:lstStyle/>
          <a:p>
            <a:pPr eaLnBrk="1" hangingPunct="1">
              <a:tabLst>
                <a:tab pos="457200" algn="r"/>
                <a:tab pos="2743200" algn="ctr"/>
                <a:tab pos="5486400" algn="r"/>
              </a:tabLst>
              <a:defRPr/>
            </a:pPr>
            <a:r>
              <a:rPr lang="en-US" sz="2800" kern="0" dirty="0">
                <a:solidFill>
                  <a:srgbClr val="0000CC"/>
                </a:solidFill>
                <a:latin typeface="+mj-lt"/>
                <a:ea typeface="+mj-ea"/>
                <a:cs typeface="+mj-cs"/>
              </a:rPr>
              <a:t/>
            </a:r>
            <a:br>
              <a:rPr lang="en-US" sz="2800" kern="0" dirty="0">
                <a:solidFill>
                  <a:srgbClr val="0000CC"/>
                </a:solidFill>
                <a:latin typeface="+mj-lt"/>
                <a:ea typeface="+mj-ea"/>
                <a:cs typeface="+mj-cs"/>
              </a:rPr>
            </a:b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Đêm</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mùng</a:t>
            </a:r>
            <a:r>
              <a:rPr lang="en-US" sz="2800" b="1" kern="0" dirty="0">
                <a:solidFill>
                  <a:srgbClr val="0000CC"/>
                </a:solidFill>
                <a:latin typeface="+mj-lt"/>
                <a:ea typeface="+mj-ea"/>
                <a:cs typeface="+mj-cs"/>
              </a:rPr>
              <a:t> 4 </a:t>
            </a:r>
            <a:r>
              <a:rPr lang="en-US" sz="2800" b="1" kern="0" dirty="0" err="1">
                <a:solidFill>
                  <a:srgbClr val="0000CC"/>
                </a:solidFill>
                <a:latin typeface="+mj-lt"/>
                <a:ea typeface="+mj-ea"/>
                <a:cs typeface="+mj-cs"/>
              </a:rPr>
              <a:t>rạng</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sáng</a:t>
            </a:r>
            <a:r>
              <a:rPr lang="en-US" sz="2800" b="1" kern="0" dirty="0">
                <a:solidFill>
                  <a:srgbClr val="0000CC"/>
                </a:solidFill>
                <a:latin typeface="+mj-lt"/>
                <a:ea typeface="+mj-ea"/>
                <a:cs typeface="+mj-cs"/>
              </a:rPr>
              <a:t> 5-7-1885.</a:t>
            </a:r>
            <a:br>
              <a:rPr lang="en-US" sz="2800" b="1" kern="0" dirty="0">
                <a:solidFill>
                  <a:srgbClr val="0000CC"/>
                </a:solidFill>
                <a:latin typeface="+mj-lt"/>
                <a:ea typeface="+mj-ea"/>
                <a:cs typeface="+mj-cs"/>
              </a:rPr>
            </a:b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Tôn</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Thất</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Thuyết</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hạ</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lệnh</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tấn</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công</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đồn</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Mang</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Cá</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và</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toà</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Khâm</a:t>
            </a:r>
            <a:r>
              <a:rPr lang="en-US" sz="2800" b="1" kern="0" dirty="0">
                <a:solidFill>
                  <a:srgbClr val="0000CC"/>
                </a:solidFill>
                <a:latin typeface="+mj-lt"/>
                <a:ea typeface="+mj-ea"/>
                <a:cs typeface="+mj-cs"/>
              </a:rPr>
              <a:t> </a:t>
            </a:r>
            <a:r>
              <a:rPr lang="en-US" sz="2800" b="1" kern="0" dirty="0" err="1">
                <a:solidFill>
                  <a:srgbClr val="0000CC"/>
                </a:solidFill>
                <a:latin typeface="+mj-lt"/>
                <a:ea typeface="+mj-ea"/>
                <a:cs typeface="+mj-cs"/>
              </a:rPr>
              <a:t>Sứ</a:t>
            </a:r>
            <a:r>
              <a:rPr lang="en-US" sz="2800" b="1" kern="0" dirty="0">
                <a:solidFill>
                  <a:srgbClr val="0000CC"/>
                </a:solidFill>
                <a:latin typeface="+mj-lt"/>
                <a:ea typeface="+mj-ea"/>
                <a:cs typeface="+mj-cs"/>
              </a:rPr>
              <a:t>. </a:t>
            </a:r>
            <a:br>
              <a:rPr lang="en-US" sz="2800" b="1" kern="0" dirty="0">
                <a:solidFill>
                  <a:srgbClr val="0000CC"/>
                </a:solidFill>
                <a:latin typeface="+mj-lt"/>
                <a:ea typeface="+mj-ea"/>
                <a:cs typeface="+mj-cs"/>
              </a:rPr>
            </a:br>
            <a:r>
              <a:rPr lang="en-US" sz="2800" b="1" kern="0" dirty="0">
                <a:solidFill>
                  <a:schemeClr val="accent2"/>
                </a:solidFill>
                <a:latin typeface="+mj-lt"/>
                <a:ea typeface="+mj-ea"/>
                <a:cs typeface="+mj-cs"/>
              </a:rPr>
              <a:t>-Pháp phản công và chiếm hoàng thành </a:t>
            </a:r>
            <a:r>
              <a:rPr lang="en-US" sz="2800" b="1" kern="0" dirty="0">
                <a:solidFill>
                  <a:schemeClr val="tx2"/>
                </a:solidFill>
                <a:latin typeface="+mj-lt"/>
                <a:ea typeface="+mj-ea"/>
                <a:cs typeface="+mj-cs"/>
              </a:rPr>
              <a:t/>
            </a:r>
            <a:br>
              <a:rPr lang="en-US" sz="2800" b="1" kern="0" dirty="0">
                <a:solidFill>
                  <a:schemeClr val="tx2"/>
                </a:solidFill>
                <a:latin typeface="+mj-lt"/>
                <a:ea typeface="+mj-ea"/>
                <a:cs typeface="+mj-cs"/>
              </a:rPr>
            </a:br>
            <a:r>
              <a:rPr lang="en-US" sz="2800" b="1" kern="0" dirty="0">
                <a:solidFill>
                  <a:srgbClr val="0000CC"/>
                </a:solidFill>
                <a:latin typeface="+mj-lt"/>
                <a:ea typeface="+mj-ea"/>
                <a:cs typeface="+mj-cs"/>
              </a:rPr>
              <a:t/>
            </a:r>
            <a:br>
              <a:rPr lang="en-US" sz="2800" b="1" kern="0" dirty="0">
                <a:solidFill>
                  <a:srgbClr val="0000CC"/>
                </a:solidFill>
                <a:latin typeface="+mj-lt"/>
                <a:ea typeface="+mj-ea"/>
                <a:cs typeface="+mj-cs"/>
              </a:rPr>
            </a:br>
            <a:endParaRPr lang="en-US" sz="2800" b="1" kern="0" dirty="0">
              <a:solidFill>
                <a:srgbClr val="0000CC"/>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1"/>
          <p:cNvSpPr>
            <a:spLocks noChangeArrowheads="1"/>
          </p:cNvSpPr>
          <p:nvPr/>
        </p:nvSpPr>
        <p:spPr bwMode="auto">
          <a:xfrm>
            <a:off x="314325" y="762000"/>
            <a:ext cx="8229600" cy="2438400"/>
          </a:xfrm>
          <a:prstGeom prst="rect">
            <a:avLst/>
          </a:prstGeom>
          <a:noFill/>
          <a:ln w="38100"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3399"/>
                </a:solidFill>
              </a:rPr>
              <a:t>Vì sao cuộc phản  công diễn ra quyết liệt </a:t>
            </a:r>
          </a:p>
          <a:p>
            <a:pPr algn="ctr" eaLnBrk="1" hangingPunct="1">
              <a:spcBef>
                <a:spcPct val="0"/>
              </a:spcBef>
              <a:buFontTx/>
              <a:buNone/>
            </a:pPr>
            <a:r>
              <a:rPr lang="en-US" altLang="en-US" sz="2800" b="1">
                <a:solidFill>
                  <a:srgbClr val="003399"/>
                </a:solidFill>
              </a:rPr>
              <a:t>nhưng thất bại ? </a:t>
            </a:r>
          </a:p>
        </p:txBody>
      </p:sp>
      <p:sp>
        <p:nvSpPr>
          <p:cNvPr id="14339" name="Text Box 22"/>
          <p:cNvSpPr txBox="1">
            <a:spLocks noChangeArrowheads="1"/>
          </p:cNvSpPr>
          <p:nvPr/>
        </p:nvSpPr>
        <p:spPr bwMode="auto">
          <a:xfrm>
            <a:off x="457200" y="53340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p>
        </p:txBody>
      </p:sp>
      <p:sp>
        <p:nvSpPr>
          <p:cNvPr id="95255" name="Text Box 23"/>
          <p:cNvSpPr txBox="1">
            <a:spLocks noChangeArrowheads="1"/>
          </p:cNvSpPr>
          <p:nvPr/>
        </p:nvSpPr>
        <p:spPr bwMode="auto">
          <a:xfrm>
            <a:off x="0" y="3505200"/>
            <a:ext cx="883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3399"/>
                </a:solidFill>
                <a:latin typeface="Times New Roman" panose="02020603050405020304" pitchFamily="18" charset="0"/>
                <a:cs typeface="Times New Roman" panose="02020603050405020304" pitchFamily="18" charset="0"/>
              </a:rPr>
              <a:t>- Lực lượng ta còn yếu, chưa sẵn sàng chiến đấu </a:t>
            </a:r>
          </a:p>
          <a:p>
            <a:pPr algn="ctr" eaLnBrk="1" hangingPunct="1">
              <a:spcBef>
                <a:spcPct val="50000"/>
              </a:spcBef>
              <a:buFontTx/>
              <a:buNone/>
            </a:pPr>
            <a:r>
              <a:rPr lang="en-US" altLang="en-US" sz="2800" b="1">
                <a:solidFill>
                  <a:srgbClr val="003399"/>
                </a:solidFill>
                <a:latin typeface="Times New Roman" panose="02020603050405020304" pitchFamily="18" charset="0"/>
                <a:cs typeface="Times New Roman" panose="02020603050405020304" pitchFamily="18" charset="0"/>
              </a:rPr>
              <a:t>   - Pháp có vũ khí, lực lượng mạnh, ưu thế hơn hẳn </a:t>
            </a:r>
          </a:p>
          <a:p>
            <a:pPr algn="ctr" eaLnBrk="1" hangingPunct="1">
              <a:spcBef>
                <a:spcPct val="50000"/>
              </a:spcBef>
              <a:buFontTx/>
              <a:buNone/>
            </a:pPr>
            <a:endParaRPr lang="en-US" altLang="en-US" sz="2800" b="1">
              <a:solidFill>
                <a:srgbClr val="003399"/>
              </a:solidFill>
              <a:latin typeface="Times New Roman" panose="02020603050405020304" pitchFamily="18" charset="0"/>
              <a:cs typeface="Times New Roman" panose="02020603050405020304" pitchFamily="18"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5255">
                                            <p:txEl>
                                              <p:pRg st="0" end="0"/>
                                            </p:txEl>
                                          </p:spTgt>
                                        </p:tgtEl>
                                        <p:attrNameLst>
                                          <p:attrName>style.visibility</p:attrName>
                                        </p:attrNameLst>
                                      </p:cBhvr>
                                      <p:to>
                                        <p:strVal val="visible"/>
                                      </p:to>
                                    </p:set>
                                    <p:animEffect transition="in" filter="wipe(down)">
                                      <p:cBhvr>
                                        <p:cTn id="7" dur="1000"/>
                                        <p:tgtEl>
                                          <p:spTgt spid="952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5255">
                                            <p:txEl>
                                              <p:pRg st="1" end="1"/>
                                            </p:txEl>
                                          </p:spTgt>
                                        </p:tgtEl>
                                        <p:attrNameLst>
                                          <p:attrName>style.visibility</p:attrName>
                                        </p:attrNameLst>
                                      </p:cBhvr>
                                      <p:to>
                                        <p:strVal val="visible"/>
                                      </p:to>
                                    </p:set>
                                    <p:animEffect transition="in" filter="randombar(horizontal)">
                                      <p:cBhvr>
                                        <p:cTn id="12" dur="500"/>
                                        <p:tgtEl>
                                          <p:spTgt spid="952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1478</Words>
  <Application>Microsoft Office PowerPoint</Application>
  <PresentationFormat>On-screen Show (4:3)</PresentationFormat>
  <Paragraphs>126</Paragraphs>
  <Slides>23</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Times New Roman</vt:lpstr>
      <vt:lpstr>.VnTime</vt:lpstr>
      <vt:lpstr>Symbol</vt:lpstr>
      <vt:lpstr>Wingdings</vt:lpstr>
      <vt:lpstr>Default Design</vt:lpstr>
      <vt:lpstr>PowerPoint Presentation</vt:lpstr>
      <vt:lpstr>PowerPoint Presentation</vt:lpstr>
      <vt:lpstr>PowerPoint Presentation</vt:lpstr>
      <vt:lpstr>PowerPoint Presentation</vt:lpstr>
      <vt:lpstr>1. Cuộc phản công quân Pháp của phái chủ chiến ở  Huế tháng 7/1885</vt:lpstr>
      <vt:lpstr>PowerPoint Presentation</vt:lpstr>
      <vt:lpstr>PowerPoint Presentation</vt:lpstr>
      <vt:lpstr>1. Cuộc phản công quân Pháp của phái chủ chiến ở  Huế tháng 7/1885</vt:lpstr>
      <vt:lpstr>PowerPoint Presentation</vt:lpstr>
      <vt:lpstr>1. Cuộc phản công quân Pháp của phái chủ chiến ở  Huế tháng 7/1885</vt:lpstr>
      <vt:lpstr>1. Cuộc phản công quân Pháp của phái chủ chiến ở  Huế tháng 7/1885</vt:lpstr>
      <vt:lpstr>PowerPoint Presentation</vt:lpstr>
      <vt:lpstr>1. Cuộc phản công quân Pháp của phái chủ chiến ở  Huế tháng 7/1885</vt:lpstr>
      <vt:lpstr>1. Cuộc phản công quân Pháp của phái chủ chiến ở  Huế tháng 7/1885</vt:lpstr>
      <vt:lpstr>PowerPoint Presentation</vt:lpstr>
      <vt:lpstr>PowerPoint Presentation</vt:lpstr>
      <vt:lpstr>1. Cuộc phản công quân Pháp của phái chủ chiến ở  Huế tháng 7/1885</vt:lpstr>
      <vt:lpstr>PowerPoint Presentation</vt:lpstr>
      <vt:lpstr>PowerPoint Presentation</vt:lpstr>
      <vt:lpstr>PowerPoint Presentation</vt:lpstr>
      <vt:lpstr>PowerPoint Presentation</vt:lpstr>
      <vt:lpstr>DẶN DÒ</vt:lpstr>
      <vt:lpstr>PowerPoint Presentation</vt:lpstr>
    </vt:vector>
  </TitlesOfParts>
  <Company>LNC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PHONG TRÀO KHÁNG CHIẾN CHỐNG PHÁP TRONG NHỮNG NĂM CUỐI THẾ KỶ  XIX</dc:title>
  <dc:creator>LINHNHAN</dc:creator>
  <cp:lastModifiedBy>Admin</cp:lastModifiedBy>
  <cp:revision>161</cp:revision>
  <dcterms:created xsi:type="dcterms:W3CDTF">2008-02-13T01:16:15Z</dcterms:created>
  <dcterms:modified xsi:type="dcterms:W3CDTF">2023-02-27T04:37:49Z</dcterms:modified>
</cp:coreProperties>
</file>