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324" r:id="rId2"/>
    <p:sldId id="313" r:id="rId3"/>
    <p:sldId id="325" r:id="rId4"/>
    <p:sldId id="322" r:id="rId5"/>
    <p:sldId id="323" r:id="rId6"/>
    <p:sldId id="261" r:id="rId7"/>
    <p:sldId id="309" r:id="rId8"/>
    <p:sldId id="299" r:id="rId9"/>
    <p:sldId id="262" r:id="rId10"/>
    <p:sldId id="263" r:id="rId11"/>
    <p:sldId id="264" r:id="rId12"/>
    <p:sldId id="265" r:id="rId13"/>
    <p:sldId id="327" r:id="rId14"/>
    <p:sldId id="269" r:id="rId15"/>
    <p:sldId id="270" r:id="rId16"/>
    <p:sldId id="328" r:id="rId17"/>
    <p:sldId id="330" r:id="rId18"/>
    <p:sldId id="311" r:id="rId19"/>
    <p:sldId id="329" r:id="rId20"/>
    <p:sldId id="315" r:id="rId21"/>
    <p:sldId id="280" r:id="rId22"/>
    <p:sldId id="319" r:id="rId23"/>
    <p:sldId id="320" r:id="rId24"/>
    <p:sldId id="321" r:id="rId25"/>
    <p:sldId id="301" r:id="rId26"/>
    <p:sldId id="284" r:id="rId27"/>
    <p:sldId id="286" r:id="rId28"/>
    <p:sldId id="287" r:id="rId29"/>
    <p:sldId id="314" r:id="rId30"/>
  </p:sldIdLst>
  <p:sldSz cx="12192000" cy="6858000"/>
  <p:notesSz cx="6858000" cy="9144000"/>
  <p:embeddedFontLst>
    <p:embeddedFont>
      <p:font typeface="VNI-Times" pitchFamily="2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79788-CCBF-410D-8D9F-9812D35E5D5D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0C993-A15A-4531-A761-2B569D6CA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5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4DB519-31C8-4C40-97AE-CB5A27DAD64F}" type="slidenum">
              <a:rPr lang="en-US"/>
              <a:pPr/>
              <a:t>25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/>
              <a:t>Slide 20</a:t>
            </a:r>
            <a:r>
              <a:rPr lang="en-US"/>
              <a:t>: Van dung.C8a-Tra loi.</a:t>
            </a:r>
          </a:p>
        </p:txBody>
      </p:sp>
    </p:spTree>
    <p:extLst>
      <p:ext uri="{BB962C8B-B14F-4D97-AF65-F5344CB8AC3E}">
        <p14:creationId xmlns:p14="http://schemas.microsoft.com/office/powerpoint/2010/main" val="3917247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507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7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555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8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41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2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9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5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6F50F-5E46-4190-B3D3-49B7FB02B90F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956B-E33B-41B5-A489-4F6396F92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0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"/>
            <a:ext cx="7772400" cy="974109"/>
          </a:xfrm>
        </p:spPr>
        <p:txBody>
          <a:bodyPr>
            <a:normAutofit/>
          </a:bodyPr>
          <a:lstStyle/>
          <a:p>
            <a:r>
              <a:rPr lang="en-US" sz="40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15 phút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4491"/>
            <a:ext cx="11734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1/ Trọng lượng của vật là gì? Viết kí hiệu và đơn vị của trọng lượng?</a:t>
            </a:r>
          </a:p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2/ Khối lượng của một vật là gì? Quả dừa có khối lượng 2 kg, vậy trọng lượng của quả dừa là bao nhiêu?</a:t>
            </a:r>
          </a:p>
          <a:p>
            <a:pPr>
              <a:lnSpc>
                <a:spcPct val="150000"/>
              </a:lnSpc>
            </a:pPr>
            <a:r>
              <a:rPr lang="en-US" sz="3600" b="1" i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3/ Lực hấp dẫn là gì? Cho ví dụ? </a:t>
            </a:r>
            <a:endParaRPr lang="en-US" sz="3600" b="1" i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1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70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k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Imag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Oval 8"/>
          <p:cNvSpPr>
            <a:spLocks noChangeArrowheads="1"/>
          </p:cNvSpPr>
          <p:nvPr/>
        </p:nvSpPr>
        <p:spPr bwMode="auto">
          <a:xfrm>
            <a:off x="2362200" y="4149726"/>
            <a:ext cx="977900" cy="977900"/>
          </a:xfrm>
          <a:prstGeom prst="ellipse">
            <a:avLst/>
          </a:prstGeom>
          <a:gradFill rotWithShape="1">
            <a:gsLst>
              <a:gs pos="0">
                <a:srgbClr val="9999FF"/>
              </a:gs>
              <a:gs pos="100000">
                <a:srgbClr val="4747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2514600" y="5165725"/>
            <a:ext cx="65532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981200" y="228603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lăn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2600" y="4343401"/>
            <a:ext cx="1610248" cy="834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81200" y="1828800"/>
            <a:ext cx="9753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Lực 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……..trên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Rectangle 2"/>
          <p:cNvSpPr/>
          <p:nvPr/>
        </p:nvSpPr>
        <p:spPr>
          <a:xfrm>
            <a:off x="8534400" y="1828800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97 -0.00532 L 0.20898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8333 0 " pathEditMode="relative" ptsTypes="AA">
                                      <p:cBhvr>
                                        <p:cTn id="18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8" grpId="1" animBg="1"/>
      <p:bldP spid="15369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905000" y="1905000"/>
            <a:ext cx="8001000" cy="20574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325" y="239509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tìm một số ví dụ về lực ma sát </a:t>
            </a:r>
            <a:r>
              <a:rPr lang="en-US" sz="40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lăn </a:t>
            </a:r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đời sống và kĩ thuật.</a:t>
            </a:r>
            <a:endParaRPr lang="vi-VN" sz="40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66" y="2535072"/>
            <a:ext cx="3749637" cy="257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68" y="2535072"/>
            <a:ext cx="3854535" cy="257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2865" y="1331895"/>
            <a:ext cx="809316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3200" y="5267980"/>
            <a:ext cx="236324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3" y="5267980"/>
            <a:ext cx="1949967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42886" y="1309916"/>
            <a:ext cx="8077200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2012865" y="5886403"/>
            <a:ext cx="809316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err="1">
                <a:cs typeface="Times New Roman" panose="02020603050405020304" pitchFamily="18" charset="0"/>
              </a:rPr>
              <a:t>Độ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lớn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của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lực</a:t>
            </a:r>
            <a:r>
              <a:rPr lang="en-US" sz="2800" dirty="0"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cs typeface="Times New Roman" panose="02020603050405020304" pitchFamily="18" charset="0"/>
              </a:rPr>
              <a:t>sát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lăn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nhỏ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hơn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lực</a:t>
            </a:r>
            <a:r>
              <a:rPr lang="en-US" sz="2800" dirty="0">
                <a:cs typeface="Times New Roman" panose="02020603050405020304" pitchFamily="18" charset="0"/>
              </a:rPr>
              <a:t> ma </a:t>
            </a:r>
            <a:r>
              <a:rPr lang="en-US" sz="2800" dirty="0" err="1">
                <a:cs typeface="Times New Roman" panose="02020603050405020304" pitchFamily="18" charset="0"/>
              </a:rPr>
              <a:t>sát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cs typeface="Times New Roman" panose="02020603050405020304" pitchFamily="18" charset="0"/>
              </a:rPr>
              <a:t>trượt</a:t>
            </a:r>
            <a:endParaRPr lang="en-US" sz="2800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9" name="Picture 9" descr="Wooden-Matches-Block-of-100-Fitz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814514"/>
            <a:ext cx="2203450" cy="220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954588" y="1814515"/>
            <a:ext cx="1524000" cy="153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grpSp>
        <p:nvGrpSpPr>
          <p:cNvPr id="76826" name="Group 26"/>
          <p:cNvGrpSpPr/>
          <p:nvPr/>
        </p:nvGrpSpPr>
        <p:grpSpPr bwMode="auto">
          <a:xfrm>
            <a:off x="2209803" y="4024314"/>
            <a:ext cx="8239125" cy="52387"/>
            <a:chOff x="432" y="2535"/>
            <a:chExt cx="5190" cy="33"/>
          </a:xfrm>
        </p:grpSpPr>
        <p:sp>
          <p:nvSpPr>
            <p:cNvPr id="76818" name="Line 18"/>
            <p:cNvSpPr>
              <a:spLocks noChangeShapeType="1"/>
            </p:cNvSpPr>
            <p:nvPr/>
          </p:nvSpPr>
          <p:spPr bwMode="auto">
            <a:xfrm>
              <a:off x="432" y="2535"/>
              <a:ext cx="51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25" name="Line 25"/>
            <p:cNvSpPr>
              <a:spLocks noChangeShapeType="1"/>
            </p:cNvSpPr>
            <p:nvPr/>
          </p:nvSpPr>
          <p:spPr bwMode="auto">
            <a:xfrm>
              <a:off x="438" y="2568"/>
              <a:ext cx="5184" cy="0"/>
            </a:xfrm>
            <a:prstGeom prst="line">
              <a:avLst/>
            </a:prstGeom>
            <a:noFill/>
            <a:ln w="76200">
              <a:pattFill prst="dkUpDiag">
                <a:fgClr>
                  <a:schemeClr val="tx1"/>
                </a:fgClr>
                <a:bgClr>
                  <a:srgbClr val="FFFFFF"/>
                </a:bgClr>
              </a:patt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366000" y="3416300"/>
            <a:ext cx="152400" cy="304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7213600" y="3416300"/>
            <a:ext cx="1524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7518400" y="3416300"/>
            <a:ext cx="1524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7823200" y="3416300"/>
            <a:ext cx="152400" cy="304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7670800" y="3416300"/>
            <a:ext cx="152400" cy="30480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3963988" y="1447800"/>
            <a:ext cx="1295400" cy="121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2" name="Oval 12"/>
          <p:cNvSpPr>
            <a:spLocks noChangeArrowheads="1"/>
          </p:cNvSpPr>
          <p:nvPr/>
        </p:nvSpPr>
        <p:spPr bwMode="auto">
          <a:xfrm>
            <a:off x="4956178" y="3390901"/>
            <a:ext cx="593725" cy="338139"/>
          </a:xfrm>
          <a:prstGeom prst="ellipse">
            <a:avLst/>
          </a:prstGeom>
          <a:noFill/>
          <a:ln w="5715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5259388" y="3327400"/>
            <a:ext cx="2741612" cy="457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4" name="Oval 14"/>
          <p:cNvSpPr>
            <a:spLocks noChangeArrowheads="1"/>
          </p:cNvSpPr>
          <p:nvPr/>
        </p:nvSpPr>
        <p:spPr bwMode="auto">
          <a:xfrm>
            <a:off x="7988300" y="3492500"/>
            <a:ext cx="228600" cy="1524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5" name="AutoShape 15" descr="Papyrus"/>
          <p:cNvSpPr>
            <a:spLocks noChangeArrowheads="1"/>
          </p:cNvSpPr>
          <p:nvPr/>
        </p:nvSpPr>
        <p:spPr bwMode="auto">
          <a:xfrm>
            <a:off x="8128000" y="3175000"/>
            <a:ext cx="2057400" cy="838200"/>
          </a:xfrm>
          <a:prstGeom prst="cube">
            <a:avLst>
              <a:gd name="adj" fmla="val 25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6" name="AutoShape 16"/>
          <p:cNvSpPr>
            <a:spLocks noChangeArrowheads="1"/>
          </p:cNvSpPr>
          <p:nvPr/>
        </p:nvSpPr>
        <p:spPr bwMode="auto">
          <a:xfrm>
            <a:off x="8890000" y="2362200"/>
            <a:ext cx="685800" cy="990600"/>
          </a:xfrm>
          <a:prstGeom prst="can">
            <a:avLst>
              <a:gd name="adj" fmla="val 3611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7" name="Oval 17"/>
          <p:cNvSpPr>
            <a:spLocks noChangeArrowheads="1"/>
          </p:cNvSpPr>
          <p:nvPr/>
        </p:nvSpPr>
        <p:spPr bwMode="auto">
          <a:xfrm>
            <a:off x="9156700" y="2260600"/>
            <a:ext cx="152400" cy="228600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>
              <a:latin typeface="Times New Roman" panose="02020603050405020304" pitchFamily="18" charset="0"/>
            </a:endParaRPr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 flipH="1">
            <a:off x="6934200" y="3581400"/>
            <a:ext cx="1143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rot="10800000" flipH="1">
            <a:off x="9010197" y="3973284"/>
            <a:ext cx="11430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821" name="Text Box 21"/>
          <p:cNvSpPr txBox="1">
            <a:spLocks noChangeArrowheads="1"/>
          </p:cNvSpPr>
          <p:nvPr/>
        </p:nvSpPr>
        <p:spPr bwMode="auto">
          <a:xfrm>
            <a:off x="6959600" y="2971803"/>
            <a:ext cx="60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F</a:t>
            </a:r>
            <a:r>
              <a:rPr lang="en-US" sz="3200" b="1" baseline="-25000">
                <a:latin typeface="Times New Roman" panose="02020603050405020304" pitchFamily="18" charset="0"/>
              </a:rPr>
              <a:t>k</a:t>
            </a:r>
          </a:p>
        </p:txBody>
      </p:sp>
      <p:sp>
        <p:nvSpPr>
          <p:cNvPr id="76822" name="Line 22"/>
          <p:cNvSpPr>
            <a:spLocks noChangeShapeType="1"/>
          </p:cNvSpPr>
          <p:nvPr/>
        </p:nvSpPr>
        <p:spPr bwMode="auto">
          <a:xfrm>
            <a:off x="7035800" y="297180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76823" name="Text Box 23"/>
          <p:cNvSpPr txBox="1">
            <a:spLocks noChangeArrowheads="1"/>
          </p:cNvSpPr>
          <p:nvPr/>
        </p:nvSpPr>
        <p:spPr bwMode="auto">
          <a:xfrm>
            <a:off x="9309100" y="4125687"/>
            <a:ext cx="9488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r>
              <a:rPr lang="en-US" sz="3200" b="1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msn</a:t>
            </a:r>
          </a:p>
        </p:txBody>
      </p:sp>
      <p:sp>
        <p:nvSpPr>
          <p:cNvPr id="76824" name="Line 24"/>
          <p:cNvSpPr>
            <a:spLocks noChangeShapeType="1"/>
          </p:cNvSpPr>
          <p:nvPr/>
        </p:nvSpPr>
        <p:spPr bwMode="auto">
          <a:xfrm>
            <a:off x="9296400" y="4189184"/>
            <a:ext cx="47443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200"/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1981200" y="152402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999346" y="762000"/>
            <a:ext cx="996405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99342" y="4724395"/>
            <a:ext cx="996405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………………………ngay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6741" y="4682025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cho vật 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1" dur="2000" fill="hold"/>
                                        <p:tgtEl>
                                          <p:spTgt spid="768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3" dur="2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5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8333 0 " pathEditMode="relative" ptsTypes="AA">
                                      <p:cBhvr>
                                        <p:cTn id="17" dur="2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48148E-6 L -0.0625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68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6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6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0" grpId="0" animBg="1"/>
      <p:bldP spid="76811" grpId="0" animBg="1"/>
      <p:bldP spid="76812" grpId="0" animBg="1"/>
      <p:bldP spid="76813" grpId="0" animBg="1"/>
      <p:bldP spid="76819" grpId="0" animBg="1"/>
      <p:bldP spid="76820" grpId="0" animBg="1"/>
      <p:bldP spid="76821" grpId="0"/>
      <p:bldP spid="76822" grpId="0" animBg="1"/>
      <p:bldP spid="76823" grpId="0"/>
      <p:bldP spid="76824" grpId="0" animBg="1"/>
      <p:bldP spid="28" grpId="0"/>
      <p:bldP spid="30" grpId="0" animBg="1"/>
      <p:bldP spid="32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905000" y="1905000"/>
            <a:ext cx="8001000" cy="20574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solidFill>
                <a:prstClr val="black"/>
              </a:solidFill>
              <a:latin typeface="VNI-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325" y="239509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 tìm một số ví dụ về lực ma sát </a:t>
            </a:r>
            <a:r>
              <a:rPr lang="en-US" sz="4000" b="1" i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nghỉ </a:t>
            </a:r>
            <a:r>
              <a:rPr lang="en-US" sz="4000" b="1" i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 đời sống và kĩ thuật.</a:t>
            </a:r>
            <a:endParaRPr lang="vi-VN" sz="4000" b="1" i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8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smtClean="0">
                <a:latin typeface="Arial" panose="020B0604020202020204" pitchFamily="34" charset="0"/>
                <a:cs typeface="Arial" panose="020B0604020202020204" pitchFamily="34" charset="0"/>
              </a:rPr>
              <a:t>1/ Lực ma sát trượt xuất hiện khi nào? Cho ví dụ</a:t>
            </a:r>
            <a:endParaRPr lang="en-US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6977" y="27432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i="1" smtClean="0">
                <a:latin typeface="Arial" panose="020B0604020202020204" pitchFamily="34" charset="0"/>
                <a:cs typeface="Arial" panose="020B0604020202020204" pitchFamily="34" charset="0"/>
              </a:rPr>
              <a:t>/ Lực ma sát lăn xuất hiện khi nào? Cho ví dụ</a:t>
            </a:r>
            <a:endParaRPr lang="en-US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977" y="4876800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i="1" smtClean="0">
                <a:latin typeface="Arial" panose="020B0604020202020204" pitchFamily="34" charset="0"/>
                <a:cs typeface="Arial" panose="020B0604020202020204" pitchFamily="34" charset="0"/>
              </a:rPr>
              <a:t>/ Lực ma sát nghỉ xuất hiện khi nào? Cho ví dụ</a:t>
            </a:r>
            <a:endParaRPr lang="en-US" sz="36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1172156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………trên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khác.</a:t>
            </a:r>
            <a:endParaRPr lang="vi-VN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80664" y="1125990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7354" y="3533001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Lực 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……..trên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58200" y="3533001"/>
            <a:ext cx="800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5571918"/>
            <a:ext cx="9964057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 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………………………ngay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</a:t>
            </a:r>
            <a:r>
              <a:rPr lang="en-US" sz="32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5199" y="5529548"/>
            <a:ext cx="3948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cho vật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yên </a:t>
            </a:r>
            <a:endParaRPr lang="en-US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2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1"/>
            <a:ext cx="1005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III.TÁC DỤNG CỦA LỰC MA SÁT ĐỐI VỚI CHUYỂN ĐỘNG</a:t>
            </a:r>
            <a:endParaRPr lang="vi-VN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hai Thanh\Desktop\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41701"/>
            <a:ext cx="8763000" cy="548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3600" y="1981200"/>
            <a:ext cx="25146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24400" y="1905000"/>
            <a:ext cx="2819400" cy="1981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0" y="1828800"/>
            <a:ext cx="26670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33600" y="4114800"/>
            <a:ext cx="33528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715000" y="3978532"/>
            <a:ext cx="4572000" cy="22698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3832" y="2697034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…………………………</a:t>
            </a:r>
            <a:r>
              <a:rPr lang="vi-VN" sz="3200" b="1" smtClean="0">
                <a:latin typeface="Times New Roman" pitchFamily="18" charset="0"/>
                <a:cs typeface="Times New Roman" pitchFamily="18" charset="0"/>
              </a:rPr>
              <a:t>chuyển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động.</a:t>
            </a:r>
          </a:p>
        </p:txBody>
      </p:sp>
      <p:sp>
        <p:nvSpPr>
          <p:cNvPr id="3" name="Rectangle 2"/>
          <p:cNvSpPr/>
          <p:nvPr/>
        </p:nvSpPr>
        <p:spPr>
          <a:xfrm>
            <a:off x="5867400" y="2710670"/>
            <a:ext cx="40927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 trở hoặc thúc </a:t>
            </a:r>
            <a:r>
              <a:rPr lang="vi-VN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đẩy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3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àn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857" y="2104571"/>
            <a:ext cx="408214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9" b="25040"/>
          <a:stretch>
            <a:fillRect/>
          </a:stretch>
        </p:blipFill>
        <p:spPr bwMode="auto">
          <a:xfrm>
            <a:off x="6096000" y="2090057"/>
            <a:ext cx="40071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00200" y="990600"/>
            <a:ext cx="9165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4229100" y="5867400"/>
            <a:ext cx="373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 em, vì sao?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9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ai Thanh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3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205295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76200" y="1589781"/>
            <a:ext cx="1173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Câu1:</a:t>
            </a:r>
            <a:r>
              <a:rPr lang="en-US" sz="3200" b="1" u="sng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188710" y="2819400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lốp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145167" y="3886203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mòn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đế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giầy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45167" y="4596827"/>
            <a:ext cx="8001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lò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xo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nén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hay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dãn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152424" y="5247381"/>
            <a:ext cx="800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cuaroa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bánh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2116138" y="294384"/>
            <a:ext cx="8001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IV. VẬN DỤNG:</a:t>
            </a:r>
          </a:p>
        </p:txBody>
      </p:sp>
      <p:sp>
        <p:nvSpPr>
          <p:cNvPr id="8" name="Oval 23"/>
          <p:cNvSpPr>
            <a:spLocks noChangeArrowheads="1"/>
          </p:cNvSpPr>
          <p:nvPr/>
        </p:nvSpPr>
        <p:spPr bwMode="auto">
          <a:xfrm>
            <a:off x="2057400" y="4648200"/>
            <a:ext cx="627062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152400" y="533400"/>
            <a:ext cx="1150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Câu2: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giảm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286000" y="1981202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nhám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2286000" y="3962402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ép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286000" y="2996627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nhẵn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286000" y="4901627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D.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Tăng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diện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2286000" y="2996625"/>
            <a:ext cx="627062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228600" y="381000"/>
            <a:ext cx="11811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Câu3: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048331" y="1524000"/>
            <a:ext cx="816247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A.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bi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trục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đạp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1972129" y="3875781"/>
            <a:ext cx="82386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C.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lốp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8" name="Text Box 19"/>
          <p:cNvSpPr txBox="1">
            <a:spLocks noChangeArrowheads="1"/>
          </p:cNvSpPr>
          <p:nvPr/>
        </p:nvSpPr>
        <p:spPr bwMode="auto">
          <a:xfrm>
            <a:off x="1992767" y="5094981"/>
            <a:ext cx="821803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D.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má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phanh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xe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bóp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nhẹ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phanh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1992770" y="2667000"/>
            <a:ext cx="82180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B. Ma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cốc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đăt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0" name="Oval 23"/>
          <p:cNvSpPr>
            <a:spLocks noChangeArrowheads="1"/>
          </p:cNvSpPr>
          <p:nvPr/>
        </p:nvSpPr>
        <p:spPr bwMode="auto">
          <a:xfrm>
            <a:off x="1919514" y="5167087"/>
            <a:ext cx="627062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1828800" y="228600"/>
            <a:ext cx="3048000" cy="609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III. </a:t>
            </a:r>
            <a:r>
              <a:rPr lang="en-US" sz="2800" b="1" u="sng">
                <a:solidFill>
                  <a:srgbClr val="FF0000"/>
                </a:solidFill>
                <a:latin typeface="VNI-Times" pitchFamily="2" charset="0"/>
              </a:rPr>
              <a:t>VAÄN DUÏNG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:</a:t>
            </a:r>
          </a:p>
        </p:txBody>
      </p:sp>
      <p:sp>
        <p:nvSpPr>
          <p:cNvPr id="24584" name="Cloud"/>
          <p:cNvSpPr>
            <a:spLocks noChangeAspect="1" noEditPoints="1" noChangeArrowheads="1"/>
          </p:cNvSpPr>
          <p:nvPr/>
        </p:nvSpPr>
        <p:spPr bwMode="auto">
          <a:xfrm>
            <a:off x="5531198" y="1828800"/>
            <a:ext cx="5136802" cy="52578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en-US" sz="2800" b="1" dirty="0">
                <a:latin typeface="VNI-Times" pitchFamily="2" charset="0"/>
              </a:rPr>
              <a:t>    </a:t>
            </a:r>
            <a:r>
              <a:rPr lang="en-US" sz="2800" b="1" u="sng" dirty="0" err="1">
                <a:solidFill>
                  <a:srgbClr val="FF0000"/>
                </a:solidFill>
                <a:latin typeface="VNI-Times" pitchFamily="2" charset="0"/>
              </a:rPr>
              <a:t>Giaûi</a:t>
            </a:r>
            <a:r>
              <a:rPr lang="en-US" sz="2800" b="1" u="sng" dirty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VNI-Times" pitchFamily="2" charset="0"/>
              </a:rPr>
              <a:t>thích</a:t>
            </a:r>
            <a:r>
              <a:rPr lang="en-US" sz="2800" dirty="0">
                <a:solidFill>
                  <a:srgbClr val="FF0000"/>
                </a:solidFill>
                <a:latin typeface="VNI-Times" pitchFamily="2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517343" y="913403"/>
            <a:ext cx="4800600" cy="1369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buFontTx/>
              <a:buAutoNum type="alphaLcPeriod"/>
            </a:pPr>
            <a:r>
              <a:rPr lang="en-US" sz="2800" b="1" dirty="0" err="1"/>
              <a:t>Khi</a:t>
            </a:r>
            <a:r>
              <a:rPr lang="en-US" sz="2800" b="1" dirty="0"/>
              <a:t> </a:t>
            </a:r>
            <a:r>
              <a:rPr lang="en-US" sz="2800" b="1" dirty="0" err="1"/>
              <a:t>ñi</a:t>
            </a:r>
            <a:r>
              <a:rPr lang="en-US" sz="2800" b="1" dirty="0"/>
              <a:t> </a:t>
            </a:r>
            <a:r>
              <a:rPr lang="en-US" sz="2800" b="1" dirty="0" err="1"/>
              <a:t>treân</a:t>
            </a:r>
            <a:r>
              <a:rPr lang="en-US" sz="2800" b="1" dirty="0"/>
              <a:t> </a:t>
            </a:r>
            <a:r>
              <a:rPr lang="en-US" sz="2800" b="1" dirty="0" err="1"/>
              <a:t>saøn</a:t>
            </a:r>
            <a:r>
              <a:rPr lang="en-US" sz="2800" b="1" dirty="0"/>
              <a:t> </a:t>
            </a:r>
            <a:r>
              <a:rPr lang="en-US" sz="2800" b="1" dirty="0" err="1"/>
              <a:t>ñaù</a:t>
            </a:r>
            <a:r>
              <a:rPr lang="en-US" sz="2800" b="1" dirty="0"/>
              <a:t> </a:t>
            </a:r>
            <a:r>
              <a:rPr lang="en-US" sz="2800" b="1" dirty="0" err="1"/>
              <a:t>hoa</a:t>
            </a:r>
            <a:r>
              <a:rPr lang="en-US" sz="2800" b="1" dirty="0"/>
              <a:t> </a:t>
            </a:r>
            <a:r>
              <a:rPr lang="en-US" sz="2800" b="1" dirty="0" err="1"/>
              <a:t>môùi</a:t>
            </a:r>
            <a:endParaRPr lang="en-US" sz="2800" b="1" dirty="0"/>
          </a:p>
          <a:p>
            <a:pPr algn="ctr"/>
            <a:r>
              <a:rPr lang="en-US" sz="2800" b="1" dirty="0"/>
              <a:t> </a:t>
            </a:r>
            <a:r>
              <a:rPr lang="en-US" sz="2800" b="1" dirty="0" err="1"/>
              <a:t>lau</a:t>
            </a:r>
            <a:r>
              <a:rPr lang="en-US" sz="2800" b="1" dirty="0"/>
              <a:t> </a:t>
            </a:r>
            <a:r>
              <a:rPr lang="en-US" sz="2800" b="1" dirty="0" err="1"/>
              <a:t>deå</a:t>
            </a:r>
            <a:r>
              <a:rPr lang="en-US" sz="2800" b="1" dirty="0"/>
              <a:t> </a:t>
            </a:r>
            <a:r>
              <a:rPr lang="en-US" sz="2800" b="1" dirty="0" err="1"/>
              <a:t>bò</a:t>
            </a:r>
            <a:r>
              <a:rPr lang="en-US" sz="2800" b="1" dirty="0"/>
              <a:t> </a:t>
            </a:r>
            <a:r>
              <a:rPr lang="en-US" sz="2800" b="1" dirty="0" err="1"/>
              <a:t>ngaõ</a:t>
            </a:r>
            <a:r>
              <a:rPr lang="en-US" sz="2800" b="1" dirty="0"/>
              <a:t>.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" name="Picture 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9" b="25040"/>
          <a:stretch>
            <a:fillRect/>
          </a:stretch>
        </p:blipFill>
        <p:spPr bwMode="auto">
          <a:xfrm>
            <a:off x="1524000" y="1449388"/>
            <a:ext cx="400719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1198" y="228601"/>
            <a:ext cx="498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ượng sau:</a:t>
            </a:r>
          </a:p>
        </p:txBody>
      </p:sp>
    </p:spTree>
    <p:extLst>
      <p:ext uri="{BB962C8B-B14F-4D97-AF65-F5344CB8AC3E}">
        <p14:creationId xmlns:p14="http://schemas.microsoft.com/office/powerpoint/2010/main" val="3812270157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4"/>
          <p:cNvSpPr txBox="1">
            <a:spLocks noChangeArrowheads="1"/>
          </p:cNvSpPr>
          <p:nvPr/>
        </p:nvSpPr>
        <p:spPr bwMode="auto">
          <a:xfrm>
            <a:off x="4100947" y="0"/>
            <a:ext cx="63540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b.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Giày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mãi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đế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bị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mòn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</a:endParaRPr>
          </a:p>
        </p:txBody>
      </p:sp>
      <p:pic>
        <p:nvPicPr>
          <p:cNvPr id="4" name="Picture 77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383843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402612386720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7524"/>
            <a:ext cx="3177016" cy="3412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544782" y="762001"/>
            <a:ext cx="4038600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VNI-Times" pitchFamily="2" charset="0"/>
              </a:rPr>
              <a:t>Giaûi thích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: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lực ma sát giữa đế giày và mặt đường làm mòn đế giày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   Ma saùt trong tröôøng hôïp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>
                <a:solidFill>
                  <a:srgbClr val="FF0000"/>
                </a:solidFill>
                <a:latin typeface="VNI-Times" pitchFamily="2" charset="0"/>
              </a:rPr>
              <a:t> coù haïi.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an-n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8" y="35636"/>
            <a:ext cx="4114799" cy="423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08699" y="80153"/>
            <a:ext cx="4231547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36"/>
          <p:cNvSpPr txBox="1">
            <a:spLocks noChangeArrowheads="1"/>
          </p:cNvSpPr>
          <p:nvPr/>
        </p:nvSpPr>
        <p:spPr bwMode="auto">
          <a:xfrm>
            <a:off x="1981204" y="4315675"/>
            <a:ext cx="822959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nhựa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nhị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(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cò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1204" y="5507180"/>
            <a:ext cx="83183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VNI-Times" pitchFamily="2" charset="0"/>
              </a:rPr>
              <a:t>Giaûi thích</a:t>
            </a:r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: Ñeå taêng ma saùt giöõa daây cung vôùi </a:t>
            </a:r>
          </a:p>
          <a:p>
            <a:r>
              <a:rPr lang="en-US" sz="3200" b="1">
                <a:solidFill>
                  <a:srgbClr val="FF0000"/>
                </a:solidFill>
                <a:latin typeface="VNI-Times" pitchFamily="2" charset="0"/>
              </a:rPr>
              <a:t>daây ñaøn, nhôø ñoù ñaøn keâu to.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 ma sát có 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2" y="1"/>
            <a:ext cx="5781675" cy="4332403"/>
          </a:xfrm>
          <a:prstGeom prst="rect">
            <a:avLst/>
          </a:prstGeom>
        </p:spPr>
      </p:pic>
      <p:pic>
        <p:nvPicPr>
          <p:cNvPr id="17" name="Picture 2" descr="OBJEC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3070693"/>
            <a:ext cx="4953000" cy="32766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792" y="1205508"/>
            <a:ext cx="4673208" cy="357540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76800" y="105231"/>
            <a:ext cx="5638800" cy="2689172"/>
            <a:chOff x="5029200" y="380999"/>
            <a:chExt cx="3962400" cy="2362201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5029200" y="380999"/>
              <a:ext cx="3962400" cy="2362201"/>
            </a:xfrm>
            <a:prstGeom prst="wedgeRoundRectCallout">
              <a:avLst>
                <a:gd name="adj1" fmla="val 9745"/>
                <a:gd name="adj2" fmla="val 51204"/>
                <a:gd name="adj3" fmla="val 16667"/>
              </a:avLst>
            </a:prstGeom>
            <a:gradFill flip="none" rotWithShape="1">
              <a:gsLst>
                <a:gs pos="0">
                  <a:srgbClr val="FFFF00"/>
                </a:gs>
                <a:gs pos="50000">
                  <a:srgbClr val="FFFF00">
                    <a:tint val="44500"/>
                    <a:satMod val="160000"/>
                    <a:lumMod val="50000"/>
                    <a:alpha val="70000"/>
                  </a:srgb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44310" y="581804"/>
              <a:ext cx="3809999" cy="21087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xưa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đạp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nay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bi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trục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bánh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bò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bi.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76400" y="3229434"/>
            <a:ext cx="5181600" cy="1508593"/>
            <a:chOff x="-2590800" y="3710028"/>
            <a:chExt cx="3641125" cy="1641430"/>
          </a:xfrm>
        </p:grpSpPr>
        <p:sp>
          <p:nvSpPr>
            <p:cNvPr id="10" name="Rounded Rectangular Callout 9"/>
            <p:cNvSpPr/>
            <p:nvPr/>
          </p:nvSpPr>
          <p:spPr>
            <a:xfrm>
              <a:off x="-2590800" y="3733799"/>
              <a:ext cx="3641125" cy="1617659"/>
            </a:xfrm>
            <a:prstGeom prst="wedgeRoundRectCallout">
              <a:avLst>
                <a:gd name="adj1" fmla="val -30392"/>
                <a:gd name="adj2" fmla="val 50165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tint val="66000"/>
                    <a:satMod val="160000"/>
                  </a:schemeClr>
                </a:gs>
                <a:gs pos="50000">
                  <a:schemeClr val="accent6">
                    <a:tint val="44500"/>
                    <a:satMod val="160000"/>
                  </a:schemeClr>
                </a:gs>
                <a:gs pos="100000">
                  <a:schemeClr val="accent6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-2537254" y="3710028"/>
              <a:ext cx="3435178" cy="1607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Con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chục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kỉ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bi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nên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24000" y="4905648"/>
            <a:ext cx="4662854" cy="1558636"/>
            <a:chOff x="-2438400" y="5105400"/>
            <a:chExt cx="3276600" cy="1558636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-2438400" y="5105400"/>
              <a:ext cx="3276600" cy="1558636"/>
            </a:xfrm>
            <a:prstGeom prst="wedgeRoundRectCallout">
              <a:avLst>
                <a:gd name="adj1" fmla="val 36658"/>
                <a:gd name="adj2" fmla="val 50716"/>
                <a:gd name="adj3" fmla="val 16667"/>
              </a:avLst>
            </a:prstGeom>
            <a:gradFill>
              <a:gsLst>
                <a:gs pos="0">
                  <a:schemeClr val="accent1"/>
                </a:gs>
                <a:gs pos="50000">
                  <a:schemeClr val="tx2">
                    <a:lumMod val="40000"/>
                    <a:lumOff val="60000"/>
                  </a:schemeClr>
                </a:gs>
                <a:gs pos="100000">
                  <a:srgbClr val="FFFF00">
                    <a:tint val="23500"/>
                    <a:satMod val="160000"/>
                  </a:srgbClr>
                </a:gs>
              </a:gsLst>
              <a:lin ang="135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-2438400" y="5118760"/>
              <a:ext cx="327660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ổ bi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thế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</a:t>
              </a:r>
              <a:r>
                <a: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0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3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?  </a:t>
              </a:r>
              <a:endPara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2008112015053943615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457200"/>
            <a:ext cx="4572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dichoi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457200"/>
            <a:ext cx="4267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55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590800"/>
            <a:ext cx="1021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23</a:t>
            </a:r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                    LỰC MA SÁT</a:t>
            </a:r>
            <a:endParaRPr lang="en-US" sz="2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hai Thanh\Desktop\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89575"/>
            <a:ext cx="9829800" cy="566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2590800"/>
            <a:ext cx="9829800" cy="76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57200" y="304800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LỰC MA SÁT LÀ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3352800"/>
            <a:ext cx="9829800" cy="3200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3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"/>
          <p:cNvSpPr txBox="1">
            <a:spLocks noChangeArrowheads="1"/>
          </p:cNvSpPr>
          <p:nvPr/>
        </p:nvSpPr>
        <p:spPr bwMode="auto">
          <a:xfrm>
            <a:off x="2057400" y="277823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LỰC MA SÁT LÀ GÌ?</a:t>
            </a:r>
          </a:p>
        </p:txBody>
      </p:sp>
      <p:pic>
        <p:nvPicPr>
          <p:cNvPr id="4098" name="Picture 2" descr="C:\Users\Khai Thanh\Desktop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019040"/>
            <a:ext cx="8077200" cy="58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57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24000" y="1371600"/>
            <a:ext cx="1043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latin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</a:rPr>
              <a:t>Lực</a:t>
            </a:r>
            <a:r>
              <a:rPr lang="en-US" sz="3200" b="1" dirty="0">
                <a:latin typeface="Times New Roman" panose="02020603050405020304" pitchFamily="18" charset="0"/>
              </a:rPr>
              <a:t> ma </a:t>
            </a:r>
            <a:r>
              <a:rPr lang="en-US" sz="3200" b="1" dirty="0" err="1">
                <a:latin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là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</a:rPr>
              <a:t>lực(1)……….., </a:t>
            </a:r>
            <a:r>
              <a:rPr lang="en-US" sz="3200" b="1" dirty="0" err="1">
                <a:latin typeface="Times New Roman" panose="02020603050405020304" pitchFamily="18" charset="0"/>
              </a:rPr>
              <a:t>xuất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hiện</a:t>
            </a:r>
            <a:r>
              <a:rPr lang="en-US" sz="3200" b="1" dirty="0">
                <a:latin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</a:rPr>
              <a:t>bề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tiếp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</a:rPr>
              <a:t>giữa</a:t>
            </a:r>
            <a:r>
              <a:rPr lang="en-US" sz="3200" b="1" dirty="0">
                <a:latin typeface="Times New Roman" panose="02020603050405020304" pitchFamily="18" charset="0"/>
              </a:rPr>
              <a:t> </a:t>
            </a:r>
            <a:r>
              <a:rPr lang="en-US" sz="3200" b="1" err="1">
                <a:latin typeface="Times New Roman" panose="02020603050405020304" pitchFamily="18" charset="0"/>
              </a:rPr>
              <a:t>hai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r>
              <a:rPr lang="en-US" sz="3200" b="1" smtClean="0">
                <a:latin typeface="Times New Roman" panose="02020603050405020304" pitchFamily="18" charset="0"/>
              </a:rPr>
              <a:t>vật.</a:t>
            </a:r>
            <a:endParaRPr lang="en-US" sz="3200" b="1" dirty="0">
              <a:latin typeface="Times New Roman" panose="02020603050405020304" pitchFamily="18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057400" y="277823"/>
            <a:ext cx="6019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 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>
                <a:solidFill>
                  <a:srgbClr val="0000FF"/>
                </a:solidFill>
                <a:latin typeface="Times New Roman" panose="02020603050405020304" pitchFamily="18" charset="0"/>
              </a:rPr>
              <a:t>LỰC </a:t>
            </a:r>
            <a:r>
              <a:rPr lang="en-US" sz="3200" b="1" u="sng" smtClean="0">
                <a:solidFill>
                  <a:srgbClr val="0000FF"/>
                </a:solidFill>
                <a:latin typeface="Times New Roman" panose="02020603050405020304" pitchFamily="18" charset="0"/>
              </a:rPr>
              <a:t>MA </a:t>
            </a:r>
            <a:r>
              <a:rPr 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SÁT LÀ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5416426" y="1371600"/>
            <a:ext cx="15632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tiếp xúc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057400" y="277822"/>
            <a:ext cx="838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II.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PHÂN LOẠI LỰC MA SÁT :</a:t>
            </a: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438400" y="633165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Lực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ma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6324600" y="2590803"/>
          <a:ext cx="3945292" cy="3886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ocument" r:id="rId3" imgW="7606030" imgH="5205730" progId="Word.Document.8">
                  <p:embed/>
                </p:oleObj>
              </mc:Choice>
              <mc:Fallback>
                <p:oleObj name="Document" r:id="rId3" imgW="7606030" imgH="520573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590803"/>
                        <a:ext cx="3945292" cy="38861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852056" y="2746000"/>
            <a:ext cx="4114800" cy="206210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phanh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thì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má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phanh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vành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2"/>
                </a:solidFill>
                <a:cs typeface="Times New Roman" panose="02020603050405020304" pitchFamily="18" charset="0"/>
              </a:rPr>
              <a:t>xe</a:t>
            </a:r>
            <a:r>
              <a:rPr lang="en-US" sz="3200" dirty="0">
                <a:solidFill>
                  <a:schemeClr val="tx2"/>
                </a:solidFill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7197436" y="3777051"/>
            <a:ext cx="1066800" cy="1219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30136" y="1156385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………trên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khác.</a:t>
            </a:r>
            <a:endParaRPr lang="vi-VN" sz="32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91600" y="1110219"/>
            <a:ext cx="10374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trượt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4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 animBg="1"/>
      <p:bldP spid="8" grpId="1" animBg="1"/>
      <p:bldP spid="16" grpId="0" animBg="1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905000" y="1905000"/>
            <a:ext cx="8001000" cy="20574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3200" b="1">
              <a:latin typeface="VNI-Times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03325" y="2395091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>
                <a:latin typeface="Times New Roman" pitchFamily="18" charset="0"/>
                <a:cs typeface="Times New Roman" pitchFamily="18" charset="0"/>
              </a:rPr>
              <a:t>Hãy tìm một số ví dụ về lực ma sát trượt trong đời sống và kĩ thuật.</a:t>
            </a:r>
            <a:endParaRPr lang="vi-VN" sz="4000" b="1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00" name="Picture 3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807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057400" y="5562600"/>
            <a:ext cx="8077200" cy="1077218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Ma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trượt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cung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kéo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violon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dây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660033"/>
                </a:solidFill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rgbClr val="660033"/>
                </a:solidFill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565</TotalTime>
  <Words>953</Words>
  <Application>Microsoft Office PowerPoint</Application>
  <PresentationFormat>Widescreen</PresentationFormat>
  <Paragraphs>80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VNI-Times</vt:lpstr>
      <vt:lpstr>Calibri</vt:lpstr>
      <vt:lpstr>Wingdings</vt:lpstr>
      <vt:lpstr>Arial</vt:lpstr>
      <vt:lpstr>Times New Roman</vt:lpstr>
      <vt:lpstr>Calibri Light</vt:lpstr>
      <vt:lpstr>Office Theme</vt:lpstr>
      <vt:lpstr>Document</vt:lpstr>
      <vt:lpstr>Kiểm tra: 15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62</cp:revision>
  <dcterms:created xsi:type="dcterms:W3CDTF">2017-09-21T17:04:00Z</dcterms:created>
  <dcterms:modified xsi:type="dcterms:W3CDTF">2023-02-16T00:48:08Z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1033-10.2.0.7456</vt:lpwstr>
  </property>
</Properties>
</file>