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68" r:id="rId4"/>
    <p:sldId id="263" r:id="rId5"/>
    <p:sldId id="279" r:id="rId6"/>
    <p:sldId id="276" r:id="rId7"/>
    <p:sldId id="281" r:id="rId8"/>
    <p:sldId id="271" r:id="rId9"/>
    <p:sldId id="282" r:id="rId10"/>
    <p:sldId id="283" r:id="rId11"/>
    <p:sldId id="284" r:id="rId12"/>
    <p:sldId id="286" r:id="rId13"/>
    <p:sldId id="285" r:id="rId14"/>
    <p:sldId id="288" r:id="rId15"/>
    <p:sldId id="287" r:id="rId16"/>
    <p:sldId id="290" r:id="rId17"/>
    <p:sldId id="289" r:id="rId18"/>
    <p:sldId id="291" r:id="rId19"/>
    <p:sldId id="293" r:id="rId20"/>
    <p:sldId id="292" r:id="rId21"/>
    <p:sldId id="294" r:id="rId22"/>
    <p:sldId id="295"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1" autoAdjust="0"/>
    <p:restoredTop sz="94660"/>
  </p:normalViewPr>
  <p:slideViewPr>
    <p:cSldViewPr>
      <p:cViewPr varScale="1">
        <p:scale>
          <a:sx n="70" d="100"/>
          <a:sy n="70" d="100"/>
        </p:scale>
        <p:origin x="34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D01F3CD-918A-41CF-819B-F0089FAE091E}" type="datetimeFigureOut">
              <a:rPr lang="vi-VN" smtClean="0"/>
              <a:t>24/02/2023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EF496E2-AA97-4A78-BF26-B03AF1209CE4}" type="slidenum">
              <a:rPr lang="vi-VN" smtClean="0"/>
              <a:t>‹#›</a:t>
            </a:fld>
            <a:endParaRPr lang="vi-VN"/>
          </a:p>
        </p:txBody>
      </p:sp>
    </p:spTree>
    <p:extLst>
      <p:ext uri="{BB962C8B-B14F-4D97-AF65-F5344CB8AC3E}">
        <p14:creationId xmlns:p14="http://schemas.microsoft.com/office/powerpoint/2010/main" val="138198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D01F3CD-918A-41CF-819B-F0089FAE091E}" type="datetimeFigureOut">
              <a:rPr lang="vi-VN" smtClean="0"/>
              <a:t>24/02/2023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EF496E2-AA97-4A78-BF26-B03AF1209CE4}" type="slidenum">
              <a:rPr lang="vi-VN" smtClean="0"/>
              <a:t>‹#›</a:t>
            </a:fld>
            <a:endParaRPr lang="vi-VN"/>
          </a:p>
        </p:txBody>
      </p:sp>
    </p:spTree>
    <p:extLst>
      <p:ext uri="{BB962C8B-B14F-4D97-AF65-F5344CB8AC3E}">
        <p14:creationId xmlns:p14="http://schemas.microsoft.com/office/powerpoint/2010/main" val="337948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D01F3CD-918A-41CF-819B-F0089FAE091E}" type="datetimeFigureOut">
              <a:rPr lang="vi-VN" smtClean="0"/>
              <a:t>24/02/2023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EF496E2-AA97-4A78-BF26-B03AF1209CE4}" type="slidenum">
              <a:rPr lang="vi-VN" smtClean="0"/>
              <a:t>‹#›</a:t>
            </a:fld>
            <a:endParaRPr lang="vi-VN"/>
          </a:p>
        </p:txBody>
      </p:sp>
    </p:spTree>
    <p:extLst>
      <p:ext uri="{BB962C8B-B14F-4D97-AF65-F5344CB8AC3E}">
        <p14:creationId xmlns:p14="http://schemas.microsoft.com/office/powerpoint/2010/main" val="158486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D01F3CD-918A-41CF-819B-F0089FAE091E}" type="datetimeFigureOut">
              <a:rPr lang="vi-VN" smtClean="0"/>
              <a:t>24/02/2023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EF496E2-AA97-4A78-BF26-B03AF1209CE4}" type="slidenum">
              <a:rPr lang="vi-VN" smtClean="0"/>
              <a:t>‹#›</a:t>
            </a:fld>
            <a:endParaRPr lang="vi-VN"/>
          </a:p>
        </p:txBody>
      </p:sp>
    </p:spTree>
    <p:extLst>
      <p:ext uri="{BB962C8B-B14F-4D97-AF65-F5344CB8AC3E}">
        <p14:creationId xmlns:p14="http://schemas.microsoft.com/office/powerpoint/2010/main" val="309181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01F3CD-918A-41CF-819B-F0089FAE091E}" type="datetimeFigureOut">
              <a:rPr lang="vi-VN" smtClean="0"/>
              <a:t>24/02/2023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EF496E2-AA97-4A78-BF26-B03AF1209CE4}" type="slidenum">
              <a:rPr lang="vi-VN" smtClean="0"/>
              <a:t>‹#›</a:t>
            </a:fld>
            <a:endParaRPr lang="vi-VN"/>
          </a:p>
        </p:txBody>
      </p:sp>
    </p:spTree>
    <p:extLst>
      <p:ext uri="{BB962C8B-B14F-4D97-AF65-F5344CB8AC3E}">
        <p14:creationId xmlns:p14="http://schemas.microsoft.com/office/powerpoint/2010/main" val="38495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D01F3CD-918A-41CF-819B-F0089FAE091E}" type="datetimeFigureOut">
              <a:rPr lang="vi-VN" smtClean="0"/>
              <a:t>24/02/2023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EF496E2-AA97-4A78-BF26-B03AF1209CE4}" type="slidenum">
              <a:rPr lang="vi-VN" smtClean="0"/>
              <a:t>‹#›</a:t>
            </a:fld>
            <a:endParaRPr lang="vi-VN"/>
          </a:p>
        </p:txBody>
      </p:sp>
    </p:spTree>
    <p:extLst>
      <p:ext uri="{BB962C8B-B14F-4D97-AF65-F5344CB8AC3E}">
        <p14:creationId xmlns:p14="http://schemas.microsoft.com/office/powerpoint/2010/main" val="301204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D01F3CD-918A-41CF-819B-F0089FAE091E}" type="datetimeFigureOut">
              <a:rPr lang="vi-VN" smtClean="0"/>
              <a:t>24/02/2023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EF496E2-AA97-4A78-BF26-B03AF1209CE4}" type="slidenum">
              <a:rPr lang="vi-VN" smtClean="0"/>
              <a:t>‹#›</a:t>
            </a:fld>
            <a:endParaRPr lang="vi-VN"/>
          </a:p>
        </p:txBody>
      </p:sp>
    </p:spTree>
    <p:extLst>
      <p:ext uri="{BB962C8B-B14F-4D97-AF65-F5344CB8AC3E}">
        <p14:creationId xmlns:p14="http://schemas.microsoft.com/office/powerpoint/2010/main" val="345578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D01F3CD-918A-41CF-819B-F0089FAE091E}" type="datetimeFigureOut">
              <a:rPr lang="vi-VN" smtClean="0"/>
              <a:t>24/02/2023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EF496E2-AA97-4A78-BF26-B03AF1209CE4}" type="slidenum">
              <a:rPr lang="vi-VN" smtClean="0"/>
              <a:t>‹#›</a:t>
            </a:fld>
            <a:endParaRPr lang="vi-VN"/>
          </a:p>
        </p:txBody>
      </p:sp>
    </p:spTree>
    <p:extLst>
      <p:ext uri="{BB962C8B-B14F-4D97-AF65-F5344CB8AC3E}">
        <p14:creationId xmlns:p14="http://schemas.microsoft.com/office/powerpoint/2010/main" val="81472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1F3CD-918A-41CF-819B-F0089FAE091E}" type="datetimeFigureOut">
              <a:rPr lang="vi-VN" smtClean="0"/>
              <a:t>24/02/2023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EF496E2-AA97-4A78-BF26-B03AF1209CE4}" type="slidenum">
              <a:rPr lang="vi-VN" smtClean="0"/>
              <a:t>‹#›</a:t>
            </a:fld>
            <a:endParaRPr lang="vi-VN"/>
          </a:p>
        </p:txBody>
      </p:sp>
    </p:spTree>
    <p:extLst>
      <p:ext uri="{BB962C8B-B14F-4D97-AF65-F5344CB8AC3E}">
        <p14:creationId xmlns:p14="http://schemas.microsoft.com/office/powerpoint/2010/main" val="200006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1F3CD-918A-41CF-819B-F0089FAE091E}" type="datetimeFigureOut">
              <a:rPr lang="vi-VN" smtClean="0"/>
              <a:t>24/02/2023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EF496E2-AA97-4A78-BF26-B03AF1209CE4}" type="slidenum">
              <a:rPr lang="vi-VN" smtClean="0"/>
              <a:t>‹#›</a:t>
            </a:fld>
            <a:endParaRPr lang="vi-VN"/>
          </a:p>
        </p:txBody>
      </p:sp>
    </p:spTree>
    <p:extLst>
      <p:ext uri="{BB962C8B-B14F-4D97-AF65-F5344CB8AC3E}">
        <p14:creationId xmlns:p14="http://schemas.microsoft.com/office/powerpoint/2010/main" val="107096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1F3CD-918A-41CF-819B-F0089FAE091E}" type="datetimeFigureOut">
              <a:rPr lang="vi-VN" smtClean="0"/>
              <a:t>24/02/2023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EF496E2-AA97-4A78-BF26-B03AF1209CE4}" type="slidenum">
              <a:rPr lang="vi-VN" smtClean="0"/>
              <a:t>‹#›</a:t>
            </a:fld>
            <a:endParaRPr lang="vi-VN"/>
          </a:p>
        </p:txBody>
      </p:sp>
    </p:spTree>
    <p:extLst>
      <p:ext uri="{BB962C8B-B14F-4D97-AF65-F5344CB8AC3E}">
        <p14:creationId xmlns:p14="http://schemas.microsoft.com/office/powerpoint/2010/main" val="232876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1F3CD-918A-41CF-819B-F0089FAE091E}" type="datetimeFigureOut">
              <a:rPr lang="vi-VN" smtClean="0"/>
              <a:t>24/02/2023</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496E2-AA97-4A78-BF26-B03AF1209CE4}" type="slidenum">
              <a:rPr lang="vi-VN" smtClean="0"/>
              <a:t>‹#›</a:t>
            </a:fld>
            <a:endParaRPr lang="vi-VN"/>
          </a:p>
        </p:txBody>
      </p:sp>
    </p:spTree>
    <p:extLst>
      <p:ext uri="{BB962C8B-B14F-4D97-AF65-F5344CB8AC3E}">
        <p14:creationId xmlns:p14="http://schemas.microsoft.com/office/powerpoint/2010/main" val="605448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376" y="817547"/>
            <a:ext cx="9721080" cy="523220"/>
          </a:xfrm>
          <a:prstGeom prst="rect">
            <a:avLst/>
          </a:prstGeom>
          <a:noFill/>
        </p:spPr>
        <p:txBody>
          <a:bodyPr wrap="square" rtlCol="0">
            <a:spAutoFit/>
          </a:bodyPr>
          <a:lstStyle/>
          <a:p>
            <a:r>
              <a:rPr lang="en-US" sz="2800" b="1" i="1">
                <a:latin typeface="Arial" panose="020B0604020202020204" pitchFamily="34" charset="0"/>
                <a:cs typeface="Arial" panose="020B0604020202020204" pitchFamily="34" charset="0"/>
              </a:rPr>
              <a:t>1/ Lực ma sát là gì? Cho ví dụ?</a:t>
            </a:r>
          </a:p>
        </p:txBody>
      </p:sp>
      <p:sp>
        <p:nvSpPr>
          <p:cNvPr id="5" name="TextBox 4"/>
          <p:cNvSpPr txBox="1"/>
          <p:nvPr/>
        </p:nvSpPr>
        <p:spPr>
          <a:xfrm>
            <a:off x="839416" y="1340768"/>
            <a:ext cx="9577064" cy="954107"/>
          </a:xfrm>
          <a:prstGeom prst="rect">
            <a:avLst/>
          </a:prstGeom>
          <a:noFill/>
        </p:spPr>
        <p:txBody>
          <a:bodyPr wrap="square" rtlCol="0">
            <a:spAutoFit/>
          </a:bodyPr>
          <a:lstStyle/>
          <a:p>
            <a:r>
              <a:rPr lang="en-US" sz="2800" b="1" i="1">
                <a:solidFill>
                  <a:srgbClr val="0000FF"/>
                </a:solidFill>
                <a:latin typeface="Arial" panose="020B0604020202020204" pitchFamily="34" charset="0"/>
                <a:cs typeface="Arial" panose="020B0604020202020204" pitchFamily="34" charset="0"/>
              </a:rPr>
              <a:t>1/ Lực ma sát là: lực tiếp xúc, xuất hiện ở bề mặt tiếp xúc giữa hai vật</a:t>
            </a:r>
          </a:p>
        </p:txBody>
      </p:sp>
      <p:sp>
        <p:nvSpPr>
          <p:cNvPr id="6" name="TextBox 5"/>
          <p:cNvSpPr txBox="1"/>
          <p:nvPr/>
        </p:nvSpPr>
        <p:spPr>
          <a:xfrm>
            <a:off x="479376" y="2185699"/>
            <a:ext cx="8280920" cy="523220"/>
          </a:xfrm>
          <a:prstGeom prst="rect">
            <a:avLst/>
          </a:prstGeom>
          <a:noFill/>
        </p:spPr>
        <p:txBody>
          <a:bodyPr wrap="square" rtlCol="0">
            <a:spAutoFit/>
          </a:bodyPr>
          <a:lstStyle/>
          <a:p>
            <a:r>
              <a:rPr lang="en-US" sz="2800" b="1" i="1">
                <a:latin typeface="Arial" panose="020B0604020202020204" pitchFamily="34" charset="0"/>
                <a:cs typeface="Arial" panose="020B0604020202020204" pitchFamily="34" charset="0"/>
              </a:rPr>
              <a:t>2/ Có mấy loại lực ma sát? Kể tên? Cho ví dụ ?</a:t>
            </a:r>
          </a:p>
        </p:txBody>
      </p:sp>
      <p:sp>
        <p:nvSpPr>
          <p:cNvPr id="7" name="TextBox 6"/>
          <p:cNvSpPr txBox="1"/>
          <p:nvPr/>
        </p:nvSpPr>
        <p:spPr>
          <a:xfrm>
            <a:off x="839416" y="2847480"/>
            <a:ext cx="10729192" cy="523220"/>
          </a:xfrm>
          <a:prstGeom prst="rect">
            <a:avLst/>
          </a:prstGeom>
          <a:noFill/>
        </p:spPr>
        <p:txBody>
          <a:bodyPr wrap="square" rtlCol="0">
            <a:spAutoFit/>
          </a:bodyPr>
          <a:lstStyle/>
          <a:p>
            <a:r>
              <a:rPr lang="en-US" sz="2800" b="1" i="1">
                <a:solidFill>
                  <a:srgbClr val="0000FF"/>
                </a:solidFill>
                <a:latin typeface="Arial" panose="020B0604020202020204" pitchFamily="34" charset="0"/>
                <a:cs typeface="Arial" panose="020B0604020202020204" pitchFamily="34" charset="0"/>
              </a:rPr>
              <a:t>2/ Có 3 loại lực ma sát: ma sát trượt, ma sát lăn, ma sát nghỉ</a:t>
            </a:r>
          </a:p>
        </p:txBody>
      </p:sp>
      <p:sp>
        <p:nvSpPr>
          <p:cNvPr id="8" name="TextBox 7"/>
          <p:cNvSpPr txBox="1"/>
          <p:nvPr/>
        </p:nvSpPr>
        <p:spPr>
          <a:xfrm>
            <a:off x="451838" y="3553850"/>
            <a:ext cx="11116769" cy="523220"/>
          </a:xfrm>
          <a:prstGeom prst="rect">
            <a:avLst/>
          </a:prstGeom>
          <a:noFill/>
        </p:spPr>
        <p:txBody>
          <a:bodyPr wrap="square" rtlCol="0">
            <a:spAutoFit/>
          </a:bodyPr>
          <a:lstStyle/>
          <a:p>
            <a:r>
              <a:rPr lang="en-US" sz="2800" b="1" i="1">
                <a:latin typeface="Arial" panose="020B0604020202020204" pitchFamily="34" charset="0"/>
                <a:cs typeface="Arial" panose="020B0604020202020204" pitchFamily="34" charset="0"/>
              </a:rPr>
              <a:t>3/ Tác dụng của lực ma sát đối với chuyển động</a:t>
            </a:r>
            <a:r>
              <a:rPr lang="en-US" sz="2800" b="1" i="1" smtClean="0">
                <a:latin typeface="Arial" panose="020B0604020202020204" pitchFamily="34" charset="0"/>
                <a:cs typeface="Arial" panose="020B0604020202020204" pitchFamily="34" charset="0"/>
              </a:rPr>
              <a:t>? Cho ví dụ?</a:t>
            </a:r>
            <a:endParaRPr lang="en-US" sz="2800" b="1" i="1">
              <a:latin typeface="Arial" panose="020B0604020202020204" pitchFamily="34" charset="0"/>
              <a:cs typeface="Arial" panose="020B0604020202020204" pitchFamily="34" charset="0"/>
            </a:endParaRPr>
          </a:p>
        </p:txBody>
      </p:sp>
      <p:sp>
        <p:nvSpPr>
          <p:cNvPr id="9" name="TextBox 8"/>
          <p:cNvSpPr txBox="1"/>
          <p:nvPr/>
        </p:nvSpPr>
        <p:spPr>
          <a:xfrm>
            <a:off x="845494" y="4215631"/>
            <a:ext cx="10795122" cy="523220"/>
          </a:xfrm>
          <a:prstGeom prst="rect">
            <a:avLst/>
          </a:prstGeom>
          <a:noFill/>
        </p:spPr>
        <p:txBody>
          <a:bodyPr wrap="square" rtlCol="0">
            <a:spAutoFit/>
          </a:bodyPr>
          <a:lstStyle/>
          <a:p>
            <a:r>
              <a:rPr lang="en-US" sz="2800" b="1" i="1">
                <a:solidFill>
                  <a:srgbClr val="0000FF"/>
                </a:solidFill>
                <a:latin typeface="Arial" panose="020B0604020202020204" pitchFamily="34" charset="0"/>
                <a:cs typeface="Arial" panose="020B0604020202020204" pitchFamily="34" charset="0"/>
              </a:rPr>
              <a:t>3</a:t>
            </a:r>
            <a:r>
              <a:rPr lang="en-US" sz="2800" b="1" i="1" smtClean="0">
                <a:solidFill>
                  <a:srgbClr val="0000FF"/>
                </a:solidFill>
                <a:latin typeface="Arial" panose="020B0604020202020204" pitchFamily="34" charset="0"/>
                <a:cs typeface="Arial" panose="020B0604020202020204" pitchFamily="34" charset="0"/>
              </a:rPr>
              <a:t>/ Lực ma sát có tác dụng cản trở hay thúc đẩy chuyển động</a:t>
            </a:r>
            <a:endParaRPr lang="en-US" sz="2800" b="1" i="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31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ách Giải] ✓ Bài 45: Lực cản của nước - Sách Giải - Học Online Cùng  Sachgiaibaitap.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0" y="1340768"/>
            <a:ext cx="11973420" cy="5184576"/>
          </a:xfrm>
          <a:prstGeom prst="rect">
            <a:avLst/>
          </a:prstGeom>
        </p:spPr>
      </p:pic>
      <p:sp>
        <p:nvSpPr>
          <p:cNvPr id="6" name="TextBox 5"/>
          <p:cNvSpPr txBox="1"/>
          <p:nvPr/>
        </p:nvSpPr>
        <p:spPr>
          <a:xfrm>
            <a:off x="1306190" y="332656"/>
            <a:ext cx="9361040" cy="584775"/>
          </a:xfrm>
          <a:prstGeom prst="rect">
            <a:avLst/>
          </a:prstGeom>
          <a:noFill/>
        </p:spPr>
        <p:txBody>
          <a:bodyPr wrap="square" rtlCol="0">
            <a:spAutoFit/>
          </a:bodyPr>
          <a:lstStyle/>
          <a:p>
            <a:r>
              <a:rPr lang="en-US" sz="3200" b="1" smtClean="0">
                <a:solidFill>
                  <a:srgbClr val="FF0000"/>
                </a:solidFill>
                <a:latin typeface="Arial" panose="020B0604020202020204" pitchFamily="34" charset="0"/>
                <a:cs typeface="Arial" panose="020B0604020202020204" pitchFamily="34" charset="0"/>
              </a:rPr>
              <a:t>Lực cản của nước phụ thuộc vào yếu tố nào?</a:t>
            </a:r>
            <a:endParaRPr lang="en-US" sz="3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755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19336" y="188640"/>
            <a:ext cx="11521280" cy="17610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b="1" smtClean="0">
                <a:solidFill>
                  <a:srgbClr val="C00000"/>
                </a:solidFill>
                <a:latin typeface="Times New Roman" panose="02020603050405020304" pitchFamily="18" charset="0"/>
                <a:cs typeface="Times New Roman" panose="02020603050405020304" pitchFamily="18" charset="0"/>
              </a:rPr>
              <a:t>   II. </a:t>
            </a:r>
            <a:r>
              <a:rPr lang="en-US" sz="4400" b="1" u="sng" smtClean="0">
                <a:solidFill>
                  <a:srgbClr val="C00000"/>
                </a:solidFill>
                <a:latin typeface="Times New Roman" panose="02020603050405020304" pitchFamily="18" charset="0"/>
                <a:cs typeface="Times New Roman" panose="02020603050405020304" pitchFamily="18" charset="0"/>
              </a:rPr>
              <a:t>Lực cản của nước phụ thuộc yếu tố nào</a:t>
            </a:r>
            <a:endParaRPr lang="en-US" sz="4400" u="sng" dirty="0"/>
          </a:p>
        </p:txBody>
      </p:sp>
    </p:spTree>
    <p:extLst>
      <p:ext uri="{BB962C8B-B14F-4D97-AF65-F5344CB8AC3E}">
        <p14:creationId xmlns:p14="http://schemas.microsoft.com/office/powerpoint/2010/main" val="324456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hai Thanh\Deskto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48691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1344" y="4892903"/>
            <a:ext cx="12000656" cy="1077218"/>
          </a:xfrm>
          <a:prstGeom prst="rect">
            <a:avLst/>
          </a:prstGeom>
          <a:noFill/>
        </p:spPr>
        <p:txBody>
          <a:bodyPr wrap="square" rtlCol="0">
            <a:spAutoFit/>
          </a:bodyPr>
          <a:lstStyle/>
          <a:p>
            <a:pPr algn="ctr"/>
            <a:r>
              <a:rPr lang="en-US" sz="3200" b="1" u="sng" smtClean="0">
                <a:latin typeface="Arial" panose="020B0604020202020204" pitchFamily="34" charset="0"/>
                <a:cs typeface="Arial" panose="020B0604020202020204" pitchFamily="34" charset="0"/>
              </a:rPr>
              <a:t>Nhận xét: </a:t>
            </a:r>
          </a:p>
          <a:p>
            <a:r>
              <a:rPr lang="en-US" sz="3200" b="1" smtClean="0">
                <a:solidFill>
                  <a:srgbClr val="FF0000"/>
                </a:solidFill>
                <a:latin typeface="Arial" panose="020B0604020202020204" pitchFamily="34" charset="0"/>
                <a:cs typeface="Arial" panose="020B0604020202020204" pitchFamily="34" charset="0"/>
              </a:rPr>
              <a:t>Lực cản của nước phụ thuộc vào………... </a:t>
            </a:r>
            <a:endParaRPr lang="en-US" sz="3200" b="1">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6744072" y="5385345"/>
            <a:ext cx="1733167" cy="584775"/>
          </a:xfrm>
          <a:prstGeom prst="rect">
            <a:avLst/>
          </a:prstGeom>
        </p:spPr>
        <p:txBody>
          <a:bodyPr wrap="none">
            <a:spAutoFit/>
          </a:bodyPr>
          <a:lstStyle/>
          <a:p>
            <a:r>
              <a:rPr lang="en-US" sz="3200" b="1">
                <a:solidFill>
                  <a:srgbClr val="0000FF"/>
                </a:solidFill>
                <a:latin typeface="Arial" panose="020B0604020202020204" pitchFamily="34" charset="0"/>
                <a:cs typeface="Arial" panose="020B0604020202020204" pitchFamily="34" charset="0"/>
              </a:rPr>
              <a:t>tấm cản</a:t>
            </a:r>
            <a:endParaRPr lang="en-US">
              <a:solidFill>
                <a:srgbClr val="0000FF"/>
              </a:solidFill>
            </a:endParaRPr>
          </a:p>
        </p:txBody>
      </p:sp>
      <p:sp>
        <p:nvSpPr>
          <p:cNvPr id="5" name="Rectangle 4"/>
          <p:cNvSpPr/>
          <p:nvPr/>
        </p:nvSpPr>
        <p:spPr>
          <a:xfrm>
            <a:off x="8335487" y="5361602"/>
            <a:ext cx="3802644" cy="584775"/>
          </a:xfrm>
          <a:prstGeom prst="rect">
            <a:avLst/>
          </a:prstGeom>
        </p:spPr>
        <p:txBody>
          <a:bodyPr wrap="none">
            <a:spAutoFit/>
          </a:bodyPr>
          <a:lstStyle/>
          <a:p>
            <a:pPr lvl="0"/>
            <a:r>
              <a:rPr lang="en-US" sz="3200" b="1">
                <a:solidFill>
                  <a:srgbClr val="0000FF"/>
                </a:solidFill>
                <a:latin typeface="Arial" panose="020B0604020202020204" pitchFamily="34" charset="0"/>
                <a:cs typeface="Arial" panose="020B0604020202020204" pitchFamily="34" charset="0"/>
              </a:rPr>
              <a:t>(</a:t>
            </a:r>
            <a:r>
              <a:rPr lang="en-US" sz="3200" b="1">
                <a:solidFill>
                  <a:srgbClr val="FF0000"/>
                </a:solidFill>
                <a:latin typeface="Arial" panose="020B0604020202020204" pitchFamily="34" charset="0"/>
                <a:cs typeface="Arial" panose="020B0604020202020204" pitchFamily="34" charset="0"/>
              </a:rPr>
              <a:t>diện tích mặt cản</a:t>
            </a:r>
            <a:r>
              <a:rPr lang="en-US" sz="3200" b="1">
                <a:solidFill>
                  <a:srgbClr val="0000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449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416" y="1844824"/>
            <a:ext cx="11352584" cy="1569660"/>
          </a:xfrm>
          <a:prstGeom prst="rect">
            <a:avLst/>
          </a:prstGeom>
          <a:noFill/>
        </p:spPr>
        <p:txBody>
          <a:bodyPr wrap="square" rtlCol="0">
            <a:spAutoFit/>
          </a:bodyPr>
          <a:lstStyle/>
          <a:p>
            <a:r>
              <a:rPr lang="en-US" sz="3200" b="1" smtClean="0">
                <a:solidFill>
                  <a:srgbClr val="0000FF"/>
                </a:solidFill>
                <a:latin typeface="Arial" panose="020B0604020202020204" pitchFamily="34" charset="0"/>
                <a:cs typeface="Arial" panose="020B0604020202020204" pitchFamily="34" charset="0"/>
              </a:rPr>
              <a:t>   Lực cản của nước phụ thuộc vào (1)..…………………… Độ lớn lực cản của nước càng mạnh khi (2)………………. mặt cản càng lớn.</a:t>
            </a:r>
            <a:endParaRPr lang="en-US" sz="3200" b="1">
              <a:solidFill>
                <a:srgbClr val="0000FF"/>
              </a:solidFill>
              <a:latin typeface="Arial" panose="020B0604020202020204" pitchFamily="34" charset="0"/>
              <a:cs typeface="Arial" panose="020B0604020202020204" pitchFamily="34" charset="0"/>
            </a:endParaRPr>
          </a:p>
        </p:txBody>
      </p:sp>
      <p:sp>
        <p:nvSpPr>
          <p:cNvPr id="3" name="Rectangle 2"/>
          <p:cNvSpPr/>
          <p:nvPr/>
        </p:nvSpPr>
        <p:spPr>
          <a:xfrm>
            <a:off x="8328248" y="1772816"/>
            <a:ext cx="3530134" cy="584775"/>
          </a:xfrm>
          <a:prstGeom prst="rect">
            <a:avLst/>
          </a:prstGeom>
        </p:spPr>
        <p:txBody>
          <a:bodyPr wrap="none">
            <a:spAutoFit/>
          </a:bodyPr>
          <a:lstStyle/>
          <a:p>
            <a:r>
              <a:rPr lang="en-US" sz="3200" b="1">
                <a:solidFill>
                  <a:srgbClr val="FF0000"/>
                </a:solidFill>
                <a:latin typeface="Arial" panose="020B0604020202020204" pitchFamily="34" charset="0"/>
                <a:cs typeface="Arial" panose="020B0604020202020204" pitchFamily="34" charset="0"/>
              </a:rPr>
              <a:t>diện tích mặt cản</a:t>
            </a:r>
            <a:endParaRPr lang="en-US">
              <a:solidFill>
                <a:srgbClr val="FF0000"/>
              </a:solidFill>
            </a:endParaRPr>
          </a:p>
        </p:txBody>
      </p:sp>
      <p:sp>
        <p:nvSpPr>
          <p:cNvPr id="4" name="Rectangle 3"/>
          <p:cNvSpPr/>
          <p:nvPr/>
        </p:nvSpPr>
        <p:spPr>
          <a:xfrm>
            <a:off x="9624392" y="2301262"/>
            <a:ext cx="1981633" cy="584775"/>
          </a:xfrm>
          <a:prstGeom prst="rect">
            <a:avLst/>
          </a:prstGeom>
        </p:spPr>
        <p:txBody>
          <a:bodyPr wrap="none">
            <a:spAutoFit/>
          </a:bodyPr>
          <a:lstStyle/>
          <a:p>
            <a:r>
              <a:rPr lang="en-US" sz="3200" b="1">
                <a:solidFill>
                  <a:srgbClr val="FF0000"/>
                </a:solidFill>
                <a:latin typeface="Arial" panose="020B0604020202020204" pitchFamily="34" charset="0"/>
                <a:cs typeface="Arial" panose="020B0604020202020204" pitchFamily="34" charset="0"/>
              </a:rPr>
              <a:t>diện tích </a:t>
            </a:r>
            <a:endParaRPr lang="en-US">
              <a:solidFill>
                <a:srgbClr val="FF0000"/>
              </a:solidFill>
            </a:endParaRPr>
          </a:p>
        </p:txBody>
      </p:sp>
      <p:sp>
        <p:nvSpPr>
          <p:cNvPr id="5" name="TextBox 4"/>
          <p:cNvSpPr txBox="1"/>
          <p:nvPr/>
        </p:nvSpPr>
        <p:spPr>
          <a:xfrm>
            <a:off x="5060463" y="764704"/>
            <a:ext cx="2592288" cy="584775"/>
          </a:xfrm>
          <a:prstGeom prst="rect">
            <a:avLst/>
          </a:prstGeom>
          <a:noFill/>
        </p:spPr>
        <p:txBody>
          <a:bodyPr wrap="square" rtlCol="0">
            <a:spAutoFit/>
          </a:bodyPr>
          <a:lstStyle/>
          <a:p>
            <a:r>
              <a:rPr lang="en-US" sz="3200" b="1" u="sng" smtClean="0">
                <a:solidFill>
                  <a:srgbClr val="FF0000"/>
                </a:solidFill>
                <a:latin typeface="Arial" panose="020B0604020202020204" pitchFamily="34" charset="0"/>
                <a:cs typeface="Arial" panose="020B0604020202020204" pitchFamily="34" charset="0"/>
              </a:rPr>
              <a:t>Kết luận</a:t>
            </a:r>
            <a:r>
              <a:rPr lang="en-US" smtClean="0">
                <a:solidFill>
                  <a:srgbClr val="FF0000"/>
                </a:solidFill>
              </a:rPr>
              <a:t>:</a:t>
            </a:r>
            <a:endParaRPr lang="en-US">
              <a:solidFill>
                <a:srgbClr val="FF0000"/>
              </a:solidFill>
            </a:endParaRPr>
          </a:p>
        </p:txBody>
      </p:sp>
    </p:spTree>
    <p:extLst>
      <p:ext uri="{BB962C8B-B14F-4D97-AF65-F5344CB8AC3E}">
        <p14:creationId xmlns:p14="http://schemas.microsoft.com/office/powerpoint/2010/main" val="198613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Lý thuyết Lực cản của nước KHTN 6 Kết nối tri thức với cuộc sống | KHTN lớp  6 - Kết nối tri thứ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0" y="2517826"/>
            <a:ext cx="6336704" cy="4295550"/>
          </a:xfrm>
          <a:prstGeom prst="rect">
            <a:avLst/>
          </a:prstGeom>
        </p:spPr>
      </p:pic>
      <p:sp>
        <p:nvSpPr>
          <p:cNvPr id="6" name="TextBox 5"/>
          <p:cNvSpPr txBox="1"/>
          <p:nvPr/>
        </p:nvSpPr>
        <p:spPr>
          <a:xfrm>
            <a:off x="123135" y="160338"/>
            <a:ext cx="12036425" cy="2062103"/>
          </a:xfrm>
          <a:prstGeom prst="rect">
            <a:avLst/>
          </a:prstGeom>
          <a:noFill/>
        </p:spPr>
        <p:txBody>
          <a:bodyPr wrap="square" rtlCol="0">
            <a:spAutoFit/>
          </a:bodyPr>
          <a:lstStyle/>
          <a:p>
            <a:r>
              <a:rPr lang="en-US" sz="3200" b="1" i="1" smtClean="0">
                <a:solidFill>
                  <a:srgbClr val="FF00FF"/>
                </a:solidFill>
                <a:latin typeface="Arial" panose="020B0604020202020204" pitchFamily="34" charset="0"/>
                <a:cs typeface="Arial" panose="020B0604020202020204" pitchFamily="34" charset="0"/>
              </a:rPr>
              <a:t>        </a:t>
            </a:r>
            <a:r>
              <a:rPr lang="en-US" sz="3200" b="1" i="1" smtClean="0">
                <a:latin typeface="Arial" panose="020B0604020202020204" pitchFamily="34" charset="0"/>
                <a:cs typeface="Arial" panose="020B0604020202020204" pitchFamily="34" charset="0"/>
              </a:rPr>
              <a:t>1/ </a:t>
            </a:r>
            <a:r>
              <a:rPr lang="en-US" sz="3200" b="1" i="1" smtClean="0">
                <a:solidFill>
                  <a:srgbClr val="FF00FF"/>
                </a:solidFill>
                <a:latin typeface="Arial" panose="020B0604020202020204" pitchFamily="34" charset="0"/>
                <a:cs typeface="Arial" panose="020B0604020202020204" pitchFamily="34" charset="0"/>
              </a:rPr>
              <a:t>Không chỉ nước mà cả không khí cũng tác dụng lực cản lên vật chuyển động trong nó. </a:t>
            </a:r>
          </a:p>
          <a:p>
            <a:r>
              <a:rPr lang="en-US" sz="3200" b="1" i="1" smtClean="0">
                <a:solidFill>
                  <a:srgbClr val="FF00FF"/>
                </a:solidFill>
                <a:latin typeface="Arial" panose="020B0604020202020204" pitchFamily="34" charset="0"/>
                <a:cs typeface="Arial" panose="020B0604020202020204" pitchFamily="34" charset="0"/>
              </a:rPr>
              <a:t>        </a:t>
            </a:r>
            <a:r>
              <a:rPr lang="en-US" sz="3200" b="1" i="1" smtClean="0">
                <a:latin typeface="Arial" panose="020B0604020202020204" pitchFamily="34" charset="0"/>
                <a:cs typeface="Arial" panose="020B0604020202020204" pitchFamily="34" charset="0"/>
              </a:rPr>
              <a:t>2/ </a:t>
            </a:r>
            <a:r>
              <a:rPr lang="en-US" sz="3200" b="1" i="1" smtClean="0">
                <a:solidFill>
                  <a:srgbClr val="FF00FF"/>
                </a:solidFill>
                <a:latin typeface="Arial" panose="020B0604020202020204" pitchFamily="34" charset="0"/>
                <a:cs typeface="Arial" panose="020B0604020202020204" pitchFamily="34" charset="0"/>
              </a:rPr>
              <a:t>Độ lớn lực cản của không khí càng mạnh khi diện tích mặt cản càng lớn</a:t>
            </a:r>
            <a:endParaRPr lang="en-US" sz="3200" b="1" i="1">
              <a:solidFill>
                <a:srgbClr val="FF00FF"/>
              </a:solidFill>
              <a:latin typeface="Arial" panose="020B0604020202020204" pitchFamily="34" charset="0"/>
              <a:cs typeface="Arial" panose="020B0604020202020204" pitchFamily="34" charset="0"/>
            </a:endParaRPr>
          </a:p>
        </p:txBody>
      </p:sp>
      <p:sp>
        <p:nvSpPr>
          <p:cNvPr id="7" name="TextBox 6"/>
          <p:cNvSpPr txBox="1"/>
          <p:nvPr/>
        </p:nvSpPr>
        <p:spPr>
          <a:xfrm>
            <a:off x="6600056" y="2636912"/>
            <a:ext cx="5328592" cy="4031873"/>
          </a:xfrm>
          <a:prstGeom prst="rect">
            <a:avLst/>
          </a:prstGeom>
          <a:noFill/>
        </p:spPr>
        <p:txBody>
          <a:bodyPr wrap="square" rtlCol="0">
            <a:spAutoFit/>
          </a:bodyPr>
          <a:lstStyle/>
          <a:p>
            <a:r>
              <a:rPr lang="en-US" sz="3200" b="1" i="1" smtClean="0">
                <a:solidFill>
                  <a:srgbClr val="0000FF"/>
                </a:solidFill>
                <a:latin typeface="Arial" panose="020B0604020202020204" pitchFamily="34" charset="0"/>
                <a:cs typeface="Arial" panose="020B0604020202020204" pitchFamily="34" charset="0"/>
              </a:rPr>
              <a:t>        Các vận động viên đua xe đạp luôn đội một loại mũ có hình dạng đặc biệt (</a:t>
            </a:r>
            <a:r>
              <a:rPr lang="en-US" sz="3200" b="1" i="1" smtClean="0">
                <a:solidFill>
                  <a:srgbClr val="FF0000"/>
                </a:solidFill>
                <a:latin typeface="Arial" panose="020B0604020202020204" pitchFamily="34" charset="0"/>
                <a:cs typeface="Arial" panose="020B0604020202020204" pitchFamily="34" charset="0"/>
              </a:rPr>
              <a:t>Hình khí động học</a:t>
            </a:r>
            <a:r>
              <a:rPr lang="en-US" sz="3200" b="1" i="1" smtClean="0">
                <a:solidFill>
                  <a:srgbClr val="0000FF"/>
                </a:solidFill>
                <a:latin typeface="Arial" panose="020B0604020202020204" pitchFamily="34" charset="0"/>
                <a:cs typeface="Arial" panose="020B0604020202020204" pitchFamily="34" charset="0"/>
              </a:rPr>
              <a:t>)</a:t>
            </a:r>
          </a:p>
          <a:p>
            <a:r>
              <a:rPr lang="en-US" sz="3200" b="1" i="1">
                <a:solidFill>
                  <a:srgbClr val="0000FF"/>
                </a:solidFill>
                <a:latin typeface="Arial" panose="020B0604020202020204" pitchFamily="34" charset="0"/>
                <a:cs typeface="Arial" panose="020B0604020202020204" pitchFamily="34" charset="0"/>
              </a:rPr>
              <a:t> </a:t>
            </a:r>
            <a:endParaRPr lang="en-US" sz="3200" b="1" i="1" smtClean="0">
              <a:solidFill>
                <a:srgbClr val="0000FF"/>
              </a:solidFill>
              <a:latin typeface="Arial" panose="020B0604020202020204" pitchFamily="34" charset="0"/>
              <a:cs typeface="Arial" panose="020B0604020202020204" pitchFamily="34" charset="0"/>
            </a:endParaRPr>
          </a:p>
          <a:p>
            <a:r>
              <a:rPr lang="en-US" sz="3200" b="1" i="1">
                <a:solidFill>
                  <a:srgbClr val="0000FF"/>
                </a:solidFill>
                <a:latin typeface="Arial" panose="020B0604020202020204" pitchFamily="34" charset="0"/>
                <a:cs typeface="Arial" panose="020B0604020202020204" pitchFamily="34" charset="0"/>
              </a:rPr>
              <a:t> </a:t>
            </a:r>
            <a:r>
              <a:rPr lang="en-US" sz="3200" b="1" i="1" smtClean="0">
                <a:solidFill>
                  <a:srgbClr val="0000FF"/>
                </a:solidFill>
                <a:latin typeface="Arial" panose="020B0604020202020204" pitchFamily="34" charset="0"/>
                <a:cs typeface="Arial" panose="020B0604020202020204" pitchFamily="34" charset="0"/>
              </a:rPr>
              <a:t>     Khi muốn tăng tốc độ người ta cúi gập người xuống</a:t>
            </a:r>
            <a:endParaRPr lang="en-US" sz="3200" b="1" i="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36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8736" y="1124745"/>
            <a:ext cx="11089232" cy="1872208"/>
          </a:xfrm>
          <a:prstGeom prst="rect">
            <a:avLst/>
          </a:prstGeom>
        </p:spPr>
      </p:pic>
      <p:sp>
        <p:nvSpPr>
          <p:cNvPr id="5" name="TextBox 4"/>
          <p:cNvSpPr txBox="1"/>
          <p:nvPr/>
        </p:nvSpPr>
        <p:spPr>
          <a:xfrm>
            <a:off x="911424" y="47527"/>
            <a:ext cx="10873208" cy="1077218"/>
          </a:xfrm>
          <a:prstGeom prst="rect">
            <a:avLst/>
          </a:prstGeom>
          <a:noFill/>
        </p:spPr>
        <p:txBody>
          <a:bodyPr wrap="square" rtlCol="0">
            <a:spAutoFit/>
          </a:bodyPr>
          <a:lstStyle/>
          <a:p>
            <a:pPr algn="ctr"/>
            <a:r>
              <a:rPr lang="en-US" sz="3200" b="1" smtClean="0">
                <a:solidFill>
                  <a:srgbClr val="0000FF"/>
                </a:solidFill>
                <a:latin typeface="Arial" panose="020B0604020202020204" pitchFamily="34" charset="0"/>
                <a:cs typeface="Arial" panose="020B0604020202020204" pitchFamily="34" charset="0"/>
              </a:rPr>
              <a:t>Các động vật sống dưới nước có hình dạng gần với hình khí động học</a:t>
            </a:r>
            <a:endParaRPr lang="en-US" sz="3200" b="1">
              <a:solidFill>
                <a:srgbClr val="0000FF"/>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623392" y="4293096"/>
            <a:ext cx="11089232" cy="2354230"/>
          </a:xfrm>
          <a:prstGeom prst="rect">
            <a:avLst/>
          </a:prstGeom>
        </p:spPr>
      </p:pic>
      <p:sp>
        <p:nvSpPr>
          <p:cNvPr id="7" name="TextBox 6"/>
          <p:cNvSpPr txBox="1"/>
          <p:nvPr/>
        </p:nvSpPr>
        <p:spPr>
          <a:xfrm>
            <a:off x="263352" y="3080782"/>
            <a:ext cx="10873208" cy="1077218"/>
          </a:xfrm>
          <a:prstGeom prst="rect">
            <a:avLst/>
          </a:prstGeom>
          <a:noFill/>
        </p:spPr>
        <p:txBody>
          <a:bodyPr wrap="square" rtlCol="0">
            <a:spAutoFit/>
          </a:bodyPr>
          <a:lstStyle/>
          <a:p>
            <a:pPr algn="ctr"/>
            <a:r>
              <a:rPr lang="en-US" sz="3200" b="1" smtClean="0">
                <a:solidFill>
                  <a:srgbClr val="0000FF"/>
                </a:solidFill>
                <a:latin typeface="Arial" panose="020B0604020202020204" pitchFamily="34" charset="0"/>
                <a:cs typeface="Arial" panose="020B0604020202020204" pitchFamily="34" charset="0"/>
              </a:rPr>
              <a:t>Các động vật sống trên nước không cần có hình dạng  hình khí động học</a:t>
            </a:r>
            <a:endParaRPr lang="en-US" sz="32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23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ong hai phương tiện dưới đây (hình vẽ): Máy bay có thể đạt t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475" y="985532"/>
            <a:ext cx="11465082" cy="42484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7368" y="5301209"/>
            <a:ext cx="5799644" cy="1323439"/>
          </a:xfrm>
          <a:prstGeom prst="rect">
            <a:avLst/>
          </a:prstGeom>
          <a:noFill/>
          <a:ln>
            <a:solidFill>
              <a:srgbClr val="FF0000"/>
            </a:solidFill>
          </a:ln>
        </p:spPr>
        <p:txBody>
          <a:bodyPr wrap="square" rtlCol="0">
            <a:spAutoFit/>
          </a:bodyPr>
          <a:lstStyle/>
          <a:p>
            <a:pPr algn="ctr"/>
            <a:r>
              <a:rPr lang="en-US" sz="4000" b="1" i="1" smtClean="0">
                <a:solidFill>
                  <a:srgbClr val="0000FF"/>
                </a:solidFill>
                <a:latin typeface="Arial" panose="020B0604020202020204" pitchFamily="34" charset="0"/>
                <a:cs typeface="Arial" panose="020B0604020202020204" pitchFamily="34" charset="0"/>
              </a:rPr>
              <a:t>Máy bay có thể đạt tới tốc độ </a:t>
            </a:r>
            <a:r>
              <a:rPr lang="en-US" sz="4000" b="1" i="1" smtClean="0">
                <a:solidFill>
                  <a:srgbClr val="FF0000"/>
                </a:solidFill>
                <a:latin typeface="Arial" panose="020B0604020202020204" pitchFamily="34" charset="0"/>
                <a:cs typeface="Arial" panose="020B0604020202020204" pitchFamily="34" charset="0"/>
              </a:rPr>
              <a:t>1000</a:t>
            </a:r>
            <a:r>
              <a:rPr lang="en-US" sz="4000" b="1" i="1" smtClean="0">
                <a:solidFill>
                  <a:srgbClr val="0000FF"/>
                </a:solidFill>
                <a:latin typeface="Arial" panose="020B0604020202020204" pitchFamily="34" charset="0"/>
                <a:cs typeface="Arial" panose="020B0604020202020204" pitchFamily="34" charset="0"/>
              </a:rPr>
              <a:t> km/h</a:t>
            </a:r>
            <a:endParaRPr lang="en-US" sz="4000" b="1" i="1">
              <a:solidFill>
                <a:srgbClr val="0000FF"/>
              </a:solidFill>
              <a:latin typeface="Arial" panose="020B0604020202020204" pitchFamily="34" charset="0"/>
              <a:cs typeface="Arial" panose="020B0604020202020204" pitchFamily="34" charset="0"/>
            </a:endParaRPr>
          </a:p>
        </p:txBody>
      </p:sp>
      <p:sp>
        <p:nvSpPr>
          <p:cNvPr id="10" name="TextBox 9"/>
          <p:cNvSpPr txBox="1"/>
          <p:nvPr/>
        </p:nvSpPr>
        <p:spPr>
          <a:xfrm>
            <a:off x="6262942" y="5301208"/>
            <a:ext cx="5799644" cy="1323439"/>
          </a:xfrm>
          <a:prstGeom prst="rect">
            <a:avLst/>
          </a:prstGeom>
          <a:noFill/>
          <a:ln>
            <a:solidFill>
              <a:srgbClr val="FF0000"/>
            </a:solidFill>
          </a:ln>
        </p:spPr>
        <p:txBody>
          <a:bodyPr wrap="square" rtlCol="0">
            <a:spAutoFit/>
          </a:bodyPr>
          <a:lstStyle/>
          <a:p>
            <a:pPr algn="ctr"/>
            <a:r>
              <a:rPr lang="en-US" sz="4000" b="1" i="1" smtClean="0">
                <a:solidFill>
                  <a:srgbClr val="0000FF"/>
                </a:solidFill>
                <a:latin typeface="Arial" panose="020B0604020202020204" pitchFamily="34" charset="0"/>
                <a:cs typeface="Arial" panose="020B0604020202020204" pitchFamily="34" charset="0"/>
              </a:rPr>
              <a:t>Tàu ngầm có thể đạt tới tốc độ </a:t>
            </a:r>
            <a:r>
              <a:rPr lang="en-US" sz="4000" b="1" i="1" smtClean="0">
                <a:solidFill>
                  <a:srgbClr val="FF0000"/>
                </a:solidFill>
                <a:latin typeface="Arial" panose="020B0604020202020204" pitchFamily="34" charset="0"/>
                <a:cs typeface="Arial" panose="020B0604020202020204" pitchFamily="34" charset="0"/>
              </a:rPr>
              <a:t>40</a:t>
            </a:r>
            <a:r>
              <a:rPr lang="en-US" sz="4000" b="1" i="1" smtClean="0">
                <a:solidFill>
                  <a:srgbClr val="0000FF"/>
                </a:solidFill>
                <a:latin typeface="Arial" panose="020B0604020202020204" pitchFamily="34" charset="0"/>
                <a:cs typeface="Arial" panose="020B0604020202020204" pitchFamily="34" charset="0"/>
              </a:rPr>
              <a:t> km/h</a:t>
            </a:r>
            <a:endParaRPr lang="en-US" sz="4000" b="1" i="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412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00256" y="404665"/>
            <a:ext cx="2016224" cy="4431983"/>
          </a:xfrm>
          <a:prstGeom prst="rect">
            <a:avLst/>
          </a:prstGeom>
          <a:noFill/>
        </p:spPr>
        <p:txBody>
          <a:bodyPr wrap="square" rtlCol="0">
            <a:spAutoFit/>
          </a:bodyPr>
          <a:lstStyle/>
          <a:p>
            <a:r>
              <a:rPr lang="vi-VN" sz="2400" dirty="0">
                <a:solidFill>
                  <a:schemeClr val="bg1"/>
                </a:solidFill>
                <a:latin typeface="+mj-lt"/>
              </a:rPr>
              <a:t>- Không khí cũng có lực cản, lực cản của không khí tác dụng lên các vật chuyển động trong nó. Lực cản của không khí nhỏ hơn lực cản của nước.</a:t>
            </a:r>
          </a:p>
          <a:p>
            <a:endParaRPr lang="vi-VN" dirty="0"/>
          </a:p>
        </p:txBody>
      </p:sp>
      <p:sp>
        <p:nvSpPr>
          <p:cNvPr id="6" name="Rectangle 5"/>
          <p:cNvSpPr/>
          <p:nvPr/>
        </p:nvSpPr>
        <p:spPr>
          <a:xfrm>
            <a:off x="767408" y="692696"/>
            <a:ext cx="10873208" cy="2800767"/>
          </a:xfrm>
          <a:prstGeom prst="rect">
            <a:avLst/>
          </a:prstGeom>
        </p:spPr>
        <p:txBody>
          <a:bodyPr wrap="square">
            <a:spAutoFit/>
          </a:bodyPr>
          <a:lstStyle/>
          <a:p>
            <a:pPr lvl="0"/>
            <a:r>
              <a:rPr lang="vi-VN" sz="4400" b="1" i="1">
                <a:solidFill>
                  <a:srgbClr val="0000FF"/>
                </a:solidFill>
                <a:latin typeface="Times New Roman" panose="02020603050405020304" pitchFamily="18" charset="0"/>
              </a:rPr>
              <a:t>- Không khí cũng </a:t>
            </a:r>
            <a:r>
              <a:rPr lang="vi-VN" sz="4400" b="1" i="1" smtClean="0">
                <a:solidFill>
                  <a:srgbClr val="0000FF"/>
                </a:solidFill>
                <a:latin typeface="Times New Roman" panose="02020603050405020304" pitchFamily="18" charset="0"/>
              </a:rPr>
              <a:t>có</a:t>
            </a:r>
            <a:r>
              <a:rPr lang="en-US" sz="4400" b="1" i="1" smtClean="0">
                <a:solidFill>
                  <a:srgbClr val="0000FF"/>
                </a:solidFill>
                <a:latin typeface="Times New Roman" panose="02020603050405020304" pitchFamily="18" charset="0"/>
              </a:rPr>
              <a:t>………….</a:t>
            </a:r>
            <a:r>
              <a:rPr lang="vi-VN" sz="4400" b="1" i="1" smtClean="0">
                <a:solidFill>
                  <a:srgbClr val="0000FF"/>
                </a:solidFill>
                <a:latin typeface="Times New Roman" panose="02020603050405020304" pitchFamily="18" charset="0"/>
              </a:rPr>
              <a:t>, </a:t>
            </a:r>
            <a:r>
              <a:rPr lang="vi-VN" sz="4400" b="1" i="1">
                <a:solidFill>
                  <a:srgbClr val="0000FF"/>
                </a:solidFill>
                <a:latin typeface="Times New Roman" panose="02020603050405020304" pitchFamily="18" charset="0"/>
              </a:rPr>
              <a:t>lực cản của không khí tác dụng lên các vật chuyển động trong nó. Lực cản của không </a:t>
            </a:r>
            <a:r>
              <a:rPr lang="vi-VN" sz="4400" b="1" i="1" smtClean="0">
                <a:solidFill>
                  <a:srgbClr val="0000FF"/>
                </a:solidFill>
                <a:latin typeface="Times New Roman" panose="02020603050405020304" pitchFamily="18" charset="0"/>
              </a:rPr>
              <a:t>khí</a:t>
            </a:r>
            <a:r>
              <a:rPr lang="en-US" sz="4400" b="1" i="1" smtClean="0">
                <a:solidFill>
                  <a:srgbClr val="0000FF"/>
                </a:solidFill>
                <a:latin typeface="Times New Roman" panose="02020603050405020304" pitchFamily="18" charset="0"/>
              </a:rPr>
              <a:t>…………</a:t>
            </a:r>
            <a:r>
              <a:rPr lang="vi-VN" sz="4400" b="1" i="1" smtClean="0">
                <a:solidFill>
                  <a:srgbClr val="0000FF"/>
                </a:solidFill>
                <a:latin typeface="Times New Roman" panose="02020603050405020304" pitchFamily="18" charset="0"/>
              </a:rPr>
              <a:t> lực </a:t>
            </a:r>
            <a:r>
              <a:rPr lang="vi-VN" sz="4400" b="1" i="1">
                <a:solidFill>
                  <a:srgbClr val="0000FF"/>
                </a:solidFill>
                <a:latin typeface="Times New Roman" panose="02020603050405020304" pitchFamily="18" charset="0"/>
              </a:rPr>
              <a:t>cản của nước.</a:t>
            </a:r>
            <a:endParaRPr lang="vi-VN" sz="4400" b="1" i="1" dirty="0">
              <a:solidFill>
                <a:srgbClr val="0000FF"/>
              </a:solidFill>
              <a:latin typeface="Times New Roman" panose="02020603050405020304" pitchFamily="18" charset="0"/>
            </a:endParaRPr>
          </a:p>
        </p:txBody>
      </p:sp>
      <p:sp>
        <p:nvSpPr>
          <p:cNvPr id="7" name="Rectangle 6"/>
          <p:cNvSpPr/>
          <p:nvPr/>
        </p:nvSpPr>
        <p:spPr>
          <a:xfrm>
            <a:off x="5807968" y="661968"/>
            <a:ext cx="1917513" cy="769441"/>
          </a:xfrm>
          <a:prstGeom prst="rect">
            <a:avLst/>
          </a:prstGeom>
        </p:spPr>
        <p:txBody>
          <a:bodyPr wrap="none">
            <a:spAutoFit/>
          </a:bodyPr>
          <a:lstStyle/>
          <a:p>
            <a:r>
              <a:rPr lang="vi-VN" sz="4400" b="1" i="1">
                <a:solidFill>
                  <a:srgbClr val="FF0000"/>
                </a:solidFill>
                <a:latin typeface="Times New Roman" panose="02020603050405020304" pitchFamily="18" charset="0"/>
              </a:rPr>
              <a:t>lực cản</a:t>
            </a:r>
            <a:endParaRPr lang="en-US">
              <a:solidFill>
                <a:srgbClr val="FF0000"/>
              </a:solidFill>
            </a:endParaRPr>
          </a:p>
        </p:txBody>
      </p:sp>
      <p:sp>
        <p:nvSpPr>
          <p:cNvPr id="8" name="Rectangle 7"/>
          <p:cNvSpPr/>
          <p:nvPr/>
        </p:nvSpPr>
        <p:spPr>
          <a:xfrm>
            <a:off x="8616280" y="1988840"/>
            <a:ext cx="2308645" cy="769441"/>
          </a:xfrm>
          <a:prstGeom prst="rect">
            <a:avLst/>
          </a:prstGeom>
        </p:spPr>
        <p:txBody>
          <a:bodyPr wrap="none">
            <a:spAutoFit/>
          </a:bodyPr>
          <a:lstStyle/>
          <a:p>
            <a:r>
              <a:rPr lang="vi-VN" sz="4400" b="1" i="1">
                <a:solidFill>
                  <a:srgbClr val="FF0000"/>
                </a:solidFill>
                <a:latin typeface="Times New Roman" panose="02020603050405020304" pitchFamily="18" charset="0"/>
              </a:rPr>
              <a:t>nhỏ hơn </a:t>
            </a:r>
            <a:endParaRPr lang="en-US">
              <a:solidFill>
                <a:srgbClr val="FF0000"/>
              </a:solidFill>
            </a:endParaRPr>
          </a:p>
        </p:txBody>
      </p:sp>
    </p:spTree>
    <p:extLst>
      <p:ext uri="{BB962C8B-B14F-4D97-AF65-F5344CB8AC3E}">
        <p14:creationId xmlns:p14="http://schemas.microsoft.com/office/powerpoint/2010/main" val="52956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ật Lí 10 Kết nối tri thức Bài 19: Lực cản và lực nâ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0"/>
            <a:ext cx="8856984" cy="67256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47528" y="0"/>
            <a:ext cx="9289032" cy="3356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47528" y="3356992"/>
            <a:ext cx="4608512" cy="3368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479716" y="3356992"/>
            <a:ext cx="4656844" cy="3365284"/>
          </a:xfrm>
          <a:prstGeom prst="rect">
            <a:avLst/>
          </a:prstGeom>
        </p:spPr>
      </p:pic>
    </p:spTree>
    <p:extLst>
      <p:ext uri="{BB962C8B-B14F-4D97-AF65-F5344CB8AC3E}">
        <p14:creationId xmlns:p14="http://schemas.microsoft.com/office/powerpoint/2010/main" val="41002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9456" y="260648"/>
            <a:ext cx="10147089" cy="5688632"/>
          </a:xfrm>
          <a:prstGeom prst="rect">
            <a:avLst/>
          </a:prstGeom>
        </p:spPr>
      </p:pic>
    </p:spTree>
    <p:extLst>
      <p:ext uri="{BB962C8B-B14F-4D97-AF65-F5344CB8AC3E}">
        <p14:creationId xmlns:p14="http://schemas.microsoft.com/office/powerpoint/2010/main" val="3033066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ong hai phương tiện dưới đây (hình vẽ): Máy bay có thể đạt t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475" y="985532"/>
            <a:ext cx="11465082" cy="42484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4364" y="836712"/>
            <a:ext cx="5832648" cy="38884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40016" y="836712"/>
            <a:ext cx="5832648" cy="38884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35560" y="4725144"/>
            <a:ext cx="1944216" cy="576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84232" y="4753079"/>
            <a:ext cx="1944216" cy="576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7368" y="5301209"/>
            <a:ext cx="5799644" cy="1323439"/>
          </a:xfrm>
          <a:prstGeom prst="rect">
            <a:avLst/>
          </a:prstGeom>
          <a:noFill/>
          <a:ln>
            <a:solidFill>
              <a:srgbClr val="FF0000"/>
            </a:solidFill>
          </a:ln>
        </p:spPr>
        <p:txBody>
          <a:bodyPr wrap="square" rtlCol="0">
            <a:spAutoFit/>
          </a:bodyPr>
          <a:lstStyle/>
          <a:p>
            <a:pPr algn="ctr"/>
            <a:r>
              <a:rPr lang="en-US" sz="4000" b="1" i="1" smtClean="0">
                <a:solidFill>
                  <a:srgbClr val="0000FF"/>
                </a:solidFill>
                <a:latin typeface="Arial" panose="020B0604020202020204" pitchFamily="34" charset="0"/>
                <a:cs typeface="Arial" panose="020B0604020202020204" pitchFamily="34" charset="0"/>
              </a:rPr>
              <a:t>Máy bay có thể đạt tới tốc độ </a:t>
            </a:r>
            <a:r>
              <a:rPr lang="en-US" sz="4000" b="1" i="1" smtClean="0">
                <a:solidFill>
                  <a:srgbClr val="FF0000"/>
                </a:solidFill>
                <a:latin typeface="Arial" panose="020B0604020202020204" pitchFamily="34" charset="0"/>
                <a:cs typeface="Arial" panose="020B0604020202020204" pitchFamily="34" charset="0"/>
              </a:rPr>
              <a:t>1000</a:t>
            </a:r>
            <a:r>
              <a:rPr lang="en-US" sz="4000" b="1" i="1" smtClean="0">
                <a:solidFill>
                  <a:srgbClr val="0000FF"/>
                </a:solidFill>
                <a:latin typeface="Arial" panose="020B0604020202020204" pitchFamily="34" charset="0"/>
                <a:cs typeface="Arial" panose="020B0604020202020204" pitchFamily="34" charset="0"/>
              </a:rPr>
              <a:t> km/h</a:t>
            </a:r>
            <a:endParaRPr lang="en-US" sz="4000" b="1" i="1">
              <a:solidFill>
                <a:srgbClr val="0000FF"/>
              </a:solidFill>
              <a:latin typeface="Arial" panose="020B0604020202020204" pitchFamily="34" charset="0"/>
              <a:cs typeface="Arial" panose="020B0604020202020204" pitchFamily="34" charset="0"/>
            </a:endParaRPr>
          </a:p>
        </p:txBody>
      </p:sp>
      <p:sp>
        <p:nvSpPr>
          <p:cNvPr id="10" name="TextBox 9"/>
          <p:cNvSpPr txBox="1"/>
          <p:nvPr/>
        </p:nvSpPr>
        <p:spPr>
          <a:xfrm>
            <a:off x="6262942" y="5301208"/>
            <a:ext cx="5799644" cy="1323439"/>
          </a:xfrm>
          <a:prstGeom prst="rect">
            <a:avLst/>
          </a:prstGeom>
          <a:noFill/>
          <a:ln>
            <a:solidFill>
              <a:srgbClr val="FF0000"/>
            </a:solidFill>
          </a:ln>
        </p:spPr>
        <p:txBody>
          <a:bodyPr wrap="square" rtlCol="0">
            <a:spAutoFit/>
          </a:bodyPr>
          <a:lstStyle/>
          <a:p>
            <a:pPr algn="ctr"/>
            <a:r>
              <a:rPr lang="en-US" sz="4000" b="1" i="1" smtClean="0">
                <a:solidFill>
                  <a:srgbClr val="0000FF"/>
                </a:solidFill>
                <a:latin typeface="Arial" panose="020B0604020202020204" pitchFamily="34" charset="0"/>
                <a:cs typeface="Arial" panose="020B0604020202020204" pitchFamily="34" charset="0"/>
              </a:rPr>
              <a:t>Tàu ngầm có thể đạt tới tốc độ </a:t>
            </a:r>
            <a:r>
              <a:rPr lang="en-US" sz="4000" b="1" i="1" smtClean="0">
                <a:solidFill>
                  <a:srgbClr val="FF0000"/>
                </a:solidFill>
                <a:latin typeface="Arial" panose="020B0604020202020204" pitchFamily="34" charset="0"/>
                <a:cs typeface="Arial" panose="020B0604020202020204" pitchFamily="34" charset="0"/>
              </a:rPr>
              <a:t>40</a:t>
            </a:r>
            <a:r>
              <a:rPr lang="en-US" sz="4000" b="1" i="1" smtClean="0">
                <a:solidFill>
                  <a:srgbClr val="0000FF"/>
                </a:solidFill>
                <a:latin typeface="Arial" panose="020B0604020202020204" pitchFamily="34" charset="0"/>
                <a:cs typeface="Arial" panose="020B0604020202020204" pitchFamily="34" charset="0"/>
              </a:rPr>
              <a:t> km/h</a:t>
            </a:r>
            <a:endParaRPr lang="en-US" sz="4000" b="1" i="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491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046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ùng khái niệm lực cản của nước để giải thích một số hiện tư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1919536" y="826062"/>
            <a:ext cx="8568952" cy="5340509"/>
          </a:xfrm>
          <a:prstGeom prst="rect">
            <a:avLst/>
          </a:prstGeom>
        </p:spPr>
      </p:pic>
    </p:spTree>
    <p:extLst>
      <p:ext uri="{BB962C8B-B14F-4D97-AF65-F5344CB8AC3E}">
        <p14:creationId xmlns:p14="http://schemas.microsoft.com/office/powerpoint/2010/main" val="2225938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7448" y="260648"/>
            <a:ext cx="10225135" cy="6376494"/>
          </a:xfrm>
          <a:prstGeom prst="rect">
            <a:avLst/>
          </a:prstGeom>
        </p:spPr>
      </p:pic>
    </p:spTree>
    <p:extLst>
      <p:ext uri="{BB962C8B-B14F-4D97-AF65-F5344CB8AC3E}">
        <p14:creationId xmlns:p14="http://schemas.microsoft.com/office/powerpoint/2010/main" val="1959915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476672"/>
            <a:ext cx="10972800" cy="1143000"/>
          </a:xfrm>
        </p:spPr>
        <p:txBody>
          <a:bodyPr>
            <a:noAutofit/>
          </a:bodyPr>
          <a:lstStyle/>
          <a:p>
            <a:r>
              <a:rPr lang="en-US" sz="3600" b="1" smtClean="0">
                <a:solidFill>
                  <a:srgbClr val="FF0000"/>
                </a:solidFill>
                <a:latin typeface="Times New Roman" panose="02020603050405020304" pitchFamily="18" charset="0"/>
                <a:cs typeface="Times New Roman" panose="02020603050405020304" pitchFamily="18" charset="0"/>
              </a:rPr>
              <a:t>Tiết 26: BÀI </a:t>
            </a:r>
            <a:r>
              <a:rPr lang="en-US" sz="3600" b="1" dirty="0" smtClean="0">
                <a:solidFill>
                  <a:srgbClr val="FF0000"/>
                </a:solidFill>
                <a:latin typeface="Times New Roman" panose="02020603050405020304" pitchFamily="18" charset="0"/>
                <a:cs typeface="Times New Roman" panose="02020603050405020304" pitchFamily="18" charset="0"/>
              </a:rPr>
              <a:t>45: LỰC CẢN </a:t>
            </a:r>
            <a:r>
              <a:rPr lang="en-US" sz="3600" b="1" smtClean="0">
                <a:solidFill>
                  <a:srgbClr val="FF0000"/>
                </a:solidFill>
                <a:latin typeface="Times New Roman" panose="02020603050405020304" pitchFamily="18" charset="0"/>
                <a:cs typeface="Times New Roman" panose="02020603050405020304" pitchFamily="18" charset="0"/>
              </a:rPr>
              <a:t>CỦA NƯỚC</a:t>
            </a:r>
            <a:br>
              <a:rPr lang="en-US" sz="3600" b="1" smtClean="0">
                <a:solidFill>
                  <a:srgbClr val="FF0000"/>
                </a:solidFill>
                <a:latin typeface="Times New Roman" panose="02020603050405020304" pitchFamily="18" charset="0"/>
                <a:cs typeface="Times New Roman" panose="02020603050405020304" pitchFamily="18" charset="0"/>
              </a:rPr>
            </a:br>
            <a:r>
              <a:rPr lang="en-US" sz="3600" b="1" smtClean="0">
                <a:solidFill>
                  <a:srgbClr val="FF0000"/>
                </a:solidFill>
                <a:latin typeface="Times New Roman" panose="02020603050405020304" pitchFamily="18" charset="0"/>
                <a:cs typeface="Times New Roman" panose="02020603050405020304" pitchFamily="18" charset="0"/>
              </a:rPr>
              <a:t>                           </a:t>
            </a:r>
            <a:r>
              <a:rPr lang="en-US" sz="3600" b="1" smtClean="0">
                <a:latin typeface="Times New Roman" panose="02020603050405020304" pitchFamily="18" charset="0"/>
                <a:cs typeface="Times New Roman" panose="02020603050405020304" pitchFamily="18" charset="0"/>
              </a:rPr>
              <a:t>(Tiết 26,27)</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9336" y="1916833"/>
            <a:ext cx="9036496" cy="1008112"/>
          </a:xfrm>
        </p:spPr>
        <p:txBody>
          <a:bodyPr>
            <a:normAutofit/>
          </a:bodyPr>
          <a:lstStyle/>
          <a:p>
            <a:pPr marL="0" indent="0">
              <a:buNone/>
            </a:pPr>
            <a:r>
              <a:rPr lang="en-US" sz="4400" b="1" dirty="0">
                <a:solidFill>
                  <a:srgbClr val="FF0000"/>
                </a:solidFill>
                <a:latin typeface="Times New Roman" panose="02020603050405020304" pitchFamily="18" charset="0"/>
                <a:cs typeface="Times New Roman" panose="02020603050405020304" pitchFamily="18" charset="0"/>
              </a:rPr>
              <a:t>I. </a:t>
            </a:r>
            <a:r>
              <a:rPr lang="en-US" sz="4400" b="1" u="sng" dirty="0">
                <a:solidFill>
                  <a:srgbClr val="FF0000"/>
                </a:solidFill>
                <a:latin typeface="Times New Roman" panose="02020603050405020304" pitchFamily="18" charset="0"/>
                <a:cs typeface="Times New Roman" panose="02020603050405020304" pitchFamily="18" charset="0"/>
              </a:rPr>
              <a:t>Thí nghiệm về lực cản của nước</a:t>
            </a:r>
            <a:r>
              <a:rPr lang="en-US" sz="4400" b="1" dirty="0">
                <a:solidFill>
                  <a:srgbClr val="FF0000"/>
                </a:solidFill>
                <a:latin typeface="Times New Roman" panose="02020603050405020304" pitchFamily="18" charset="0"/>
                <a:cs typeface="Times New Roman" panose="02020603050405020304" pitchFamily="18" charset="0"/>
              </a:rPr>
              <a:t>.</a:t>
            </a:r>
            <a:endParaRPr lang="en-US" sz="4400" dirty="0"/>
          </a:p>
        </p:txBody>
      </p:sp>
    </p:spTree>
    <p:extLst>
      <p:ext uri="{BB962C8B-B14F-4D97-AF65-F5344CB8AC3E}">
        <p14:creationId xmlns:p14="http://schemas.microsoft.com/office/powerpoint/2010/main" val="28231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hai Thanh\Desktop\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6" y="-819472"/>
            <a:ext cx="12192000" cy="7146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83432" y="-99392"/>
            <a:ext cx="5688632" cy="523220"/>
          </a:xfrm>
          <a:prstGeom prst="rect">
            <a:avLst/>
          </a:prstGeom>
          <a:noFill/>
        </p:spPr>
        <p:txBody>
          <a:bodyPr wrap="square" rtlCol="0">
            <a:spAutoFit/>
          </a:bodyPr>
          <a:lstStyle/>
          <a:p>
            <a:r>
              <a:rPr lang="en-US" sz="2800" b="1" smtClean="0">
                <a:solidFill>
                  <a:srgbClr val="FF0000"/>
                </a:solidFill>
                <a:latin typeface="Arial" panose="020B0604020202020204" pitchFamily="34" charset="0"/>
                <a:cs typeface="Arial" panose="020B0604020202020204" pitchFamily="34" charset="0"/>
              </a:rPr>
              <a:t>1/ </a:t>
            </a:r>
            <a:r>
              <a:rPr lang="en-US" sz="2800" b="1" u="sng" smtClean="0">
                <a:solidFill>
                  <a:srgbClr val="FF0000"/>
                </a:solidFill>
                <a:latin typeface="Arial" panose="020B0604020202020204" pitchFamily="34" charset="0"/>
                <a:cs typeface="Arial" panose="020B0604020202020204" pitchFamily="34" charset="0"/>
              </a:rPr>
              <a:t>Dụng cụ thí nghiệm</a:t>
            </a:r>
            <a:r>
              <a:rPr lang="en-US" sz="2800" b="1" smtClean="0">
                <a:solidFill>
                  <a:srgbClr val="FF0000"/>
                </a:solidFill>
                <a:latin typeface="Arial" panose="020B0604020202020204" pitchFamily="34" charset="0"/>
                <a:cs typeface="Arial" panose="020B0604020202020204" pitchFamily="34" charset="0"/>
              </a:rPr>
              <a:t>:</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400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747464"/>
            <a:ext cx="12193057" cy="7145131"/>
          </a:xfrm>
          <a:prstGeom prst="rect">
            <a:avLst/>
          </a:prstGeom>
        </p:spPr>
      </p:pic>
      <p:sp>
        <p:nvSpPr>
          <p:cNvPr id="4" name="TextBox 3"/>
          <p:cNvSpPr txBox="1"/>
          <p:nvPr/>
        </p:nvSpPr>
        <p:spPr>
          <a:xfrm>
            <a:off x="479376" y="11374"/>
            <a:ext cx="5688632" cy="523220"/>
          </a:xfrm>
          <a:prstGeom prst="rect">
            <a:avLst/>
          </a:prstGeom>
          <a:noFill/>
        </p:spPr>
        <p:txBody>
          <a:bodyPr wrap="square" rtlCol="0">
            <a:spAutoFit/>
          </a:bodyPr>
          <a:lstStyle/>
          <a:p>
            <a:r>
              <a:rPr lang="en-US" sz="2800" b="1">
                <a:solidFill>
                  <a:srgbClr val="FF0000"/>
                </a:solidFill>
                <a:latin typeface="Arial" panose="020B0604020202020204" pitchFamily="34" charset="0"/>
                <a:cs typeface="Arial" panose="020B0604020202020204" pitchFamily="34" charset="0"/>
              </a:rPr>
              <a:t>2</a:t>
            </a:r>
            <a:r>
              <a:rPr lang="en-US" sz="2800" b="1" smtClean="0">
                <a:solidFill>
                  <a:srgbClr val="FF0000"/>
                </a:solidFill>
                <a:latin typeface="Arial" panose="020B0604020202020204" pitchFamily="34" charset="0"/>
                <a:cs typeface="Arial" panose="020B0604020202020204" pitchFamily="34" charset="0"/>
              </a:rPr>
              <a:t>/ </a:t>
            </a:r>
            <a:r>
              <a:rPr lang="en-US" sz="2800" b="1" u="sng" smtClean="0">
                <a:solidFill>
                  <a:srgbClr val="FF0000"/>
                </a:solidFill>
                <a:latin typeface="Arial" panose="020B0604020202020204" pitchFamily="34" charset="0"/>
                <a:cs typeface="Arial" panose="020B0604020202020204" pitchFamily="34" charset="0"/>
              </a:rPr>
              <a:t>Tiến hành thí nghiệm</a:t>
            </a:r>
            <a:r>
              <a:rPr lang="en-US" sz="2800" b="1" smtClean="0">
                <a:solidFill>
                  <a:srgbClr val="FF0000"/>
                </a:solidFill>
                <a:latin typeface="Arial" panose="020B0604020202020204" pitchFamily="34" charset="0"/>
                <a:cs typeface="Arial" panose="020B0604020202020204" pitchFamily="34" charset="0"/>
              </a:rPr>
              <a:t>:</a:t>
            </a:r>
            <a:endParaRPr lang="en-US" sz="2800" b="1">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91344" y="548680"/>
            <a:ext cx="7536160" cy="5760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360" y="980728"/>
            <a:ext cx="7056784" cy="1384995"/>
          </a:xfrm>
          <a:prstGeom prst="rect">
            <a:avLst/>
          </a:prstGeom>
          <a:noFill/>
        </p:spPr>
        <p:txBody>
          <a:bodyPr wrap="square" rtlCol="0">
            <a:spAutoFit/>
          </a:bodyPr>
          <a:lstStyle/>
          <a:p>
            <a:r>
              <a:rPr lang="en-US" sz="2800" b="1" i="1" u="sng" smtClean="0">
                <a:solidFill>
                  <a:srgbClr val="0000FF"/>
                </a:solidFill>
                <a:latin typeface="Arial" panose="020B0604020202020204" pitchFamily="34" charset="0"/>
                <a:cs typeface="Arial" panose="020B0604020202020204" pitchFamily="34" charset="0"/>
              </a:rPr>
              <a:t>Bước 1</a:t>
            </a:r>
            <a:r>
              <a:rPr lang="en-US" sz="2800" b="1" i="1" smtClean="0">
                <a:solidFill>
                  <a:srgbClr val="0000FF"/>
                </a:solidFill>
                <a:latin typeface="Arial" panose="020B0604020202020204" pitchFamily="34" charset="0"/>
                <a:cs typeface="Arial" panose="020B0604020202020204" pitchFamily="34" charset="0"/>
              </a:rPr>
              <a:t>: Kéo từ từ lực kế để xe lăn chuyển động ổn định, đọc và ghi số chỉ của lực kế</a:t>
            </a:r>
            <a:endParaRPr lang="en-US" sz="2800" b="1" i="1">
              <a:solidFill>
                <a:srgbClr val="0000FF"/>
              </a:solidFill>
              <a:latin typeface="Arial" panose="020B0604020202020204" pitchFamily="34" charset="0"/>
              <a:cs typeface="Arial" panose="020B0604020202020204" pitchFamily="34" charset="0"/>
            </a:endParaRPr>
          </a:p>
        </p:txBody>
      </p:sp>
      <p:sp>
        <p:nvSpPr>
          <p:cNvPr id="8" name="TextBox 7"/>
          <p:cNvSpPr txBox="1"/>
          <p:nvPr/>
        </p:nvSpPr>
        <p:spPr>
          <a:xfrm>
            <a:off x="346867" y="2564904"/>
            <a:ext cx="7056784" cy="954107"/>
          </a:xfrm>
          <a:prstGeom prst="rect">
            <a:avLst/>
          </a:prstGeom>
          <a:noFill/>
        </p:spPr>
        <p:txBody>
          <a:bodyPr wrap="square" rtlCol="0">
            <a:spAutoFit/>
          </a:bodyPr>
          <a:lstStyle/>
          <a:p>
            <a:r>
              <a:rPr lang="en-US" sz="2800" b="1" i="1" u="sng" smtClean="0">
                <a:solidFill>
                  <a:srgbClr val="0000FF"/>
                </a:solidFill>
                <a:latin typeface="Arial" panose="020B0604020202020204" pitchFamily="34" charset="0"/>
                <a:cs typeface="Arial" panose="020B0604020202020204" pitchFamily="34" charset="0"/>
              </a:rPr>
              <a:t>Bước 2</a:t>
            </a:r>
            <a:r>
              <a:rPr lang="en-US" sz="2800" b="1" i="1" smtClean="0">
                <a:solidFill>
                  <a:srgbClr val="0000FF"/>
                </a:solidFill>
                <a:latin typeface="Arial" panose="020B0604020202020204" pitchFamily="34" charset="0"/>
                <a:cs typeface="Arial" panose="020B0604020202020204" pitchFamily="34" charset="0"/>
              </a:rPr>
              <a:t>: Cho nước vào hộp, lặp lại thí nghiệm 1 như bước 1</a:t>
            </a:r>
            <a:endParaRPr lang="en-US" sz="2800" b="1" i="1">
              <a:solidFill>
                <a:srgbClr val="0000FF"/>
              </a:solidFill>
              <a:latin typeface="Arial" panose="020B0604020202020204" pitchFamily="34" charset="0"/>
              <a:cs typeface="Arial" panose="020B0604020202020204" pitchFamily="34" charset="0"/>
            </a:endParaRPr>
          </a:p>
        </p:txBody>
      </p:sp>
      <p:sp>
        <p:nvSpPr>
          <p:cNvPr id="9" name="Right Arrow 8">
            <a:hlinkClick r:id="rId3" action="ppaction://hlinksldjump"/>
          </p:cNvPr>
          <p:cNvSpPr/>
          <p:nvPr/>
        </p:nvSpPr>
        <p:spPr>
          <a:xfrm>
            <a:off x="10992544" y="6309320"/>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99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260648"/>
            <a:ext cx="10972800" cy="1143000"/>
          </a:xfrm>
        </p:spPr>
        <p:txBody>
          <a:bodyPr>
            <a:normAutofit/>
          </a:bodyPr>
          <a:lstStyle/>
          <a:p>
            <a:pPr algn="l"/>
            <a:r>
              <a:rPr lang="en-US" sz="3600" b="1" dirty="0">
                <a:solidFill>
                  <a:srgbClr val="FF0000"/>
                </a:solidFill>
              </a:rPr>
              <a:t>3</a:t>
            </a:r>
            <a:r>
              <a:rPr lang="en-US" sz="3600" b="1" smtClean="0">
                <a:solidFill>
                  <a:srgbClr val="FF0000"/>
                </a:solidFill>
              </a:rPr>
              <a:t>. </a:t>
            </a:r>
            <a:r>
              <a:rPr lang="en-US" sz="3600" b="1" u="sng" dirty="0" smtClean="0">
                <a:solidFill>
                  <a:srgbClr val="FF0000"/>
                </a:solidFill>
              </a:rPr>
              <a:t>Kết quả thí nghiệm</a:t>
            </a:r>
            <a:r>
              <a:rPr lang="en-US" sz="3600" b="1" dirty="0" smtClean="0">
                <a:solidFill>
                  <a:srgbClr val="FF0000"/>
                </a:solidFill>
              </a:rPr>
              <a:t>.</a:t>
            </a:r>
            <a:endParaRPr lang="en-US" sz="36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757937"/>
              </p:ext>
            </p:extLst>
          </p:nvPr>
        </p:nvGraphicFramePr>
        <p:xfrm>
          <a:off x="1127448" y="1172799"/>
          <a:ext cx="10657184" cy="2620887"/>
        </p:xfrm>
        <a:graphic>
          <a:graphicData uri="http://schemas.openxmlformats.org/drawingml/2006/table">
            <a:tbl>
              <a:tblPr firstRow="1" bandRow="1">
                <a:tableStyleId>{5C22544A-7EE6-4342-B048-85BDC9FD1C3A}</a:tableStyleId>
              </a:tblPr>
              <a:tblGrid>
                <a:gridCol w="5328592">
                  <a:extLst>
                    <a:ext uri="{9D8B030D-6E8A-4147-A177-3AD203B41FA5}">
                      <a16:colId xmlns:a16="http://schemas.microsoft.com/office/drawing/2014/main" xmlns="" val="1087032098"/>
                    </a:ext>
                  </a:extLst>
                </a:gridCol>
                <a:gridCol w="5328592">
                  <a:extLst>
                    <a:ext uri="{9D8B030D-6E8A-4147-A177-3AD203B41FA5}">
                      <a16:colId xmlns:a16="http://schemas.microsoft.com/office/drawing/2014/main" xmlns="" val="2625105859"/>
                    </a:ext>
                  </a:extLst>
                </a:gridCol>
              </a:tblGrid>
              <a:tr h="873629">
                <a:tc>
                  <a:txBody>
                    <a:bodyPr/>
                    <a:lstStyle/>
                    <a:p>
                      <a:pPr algn="ctr"/>
                      <a:r>
                        <a:rPr lang="en-US" sz="4000" dirty="0" smtClean="0"/>
                        <a:t>Trường</a:t>
                      </a:r>
                      <a:r>
                        <a:rPr lang="en-US" sz="4000" baseline="0" dirty="0" smtClean="0"/>
                        <a:t> hợp</a:t>
                      </a:r>
                      <a:endParaRPr lang="en-US" sz="4000" dirty="0"/>
                    </a:p>
                  </a:txBody>
                  <a:tcPr/>
                </a:tc>
                <a:tc>
                  <a:txBody>
                    <a:bodyPr/>
                    <a:lstStyle/>
                    <a:p>
                      <a:pPr algn="ctr"/>
                      <a:r>
                        <a:rPr lang="en-US" sz="4000" dirty="0" smtClean="0"/>
                        <a:t>Số chỉ</a:t>
                      </a:r>
                      <a:r>
                        <a:rPr lang="en-US" sz="4000" baseline="0" dirty="0" smtClean="0"/>
                        <a:t> lực kế</a:t>
                      </a:r>
                      <a:endParaRPr lang="en-US" sz="4000" dirty="0"/>
                    </a:p>
                  </a:txBody>
                  <a:tcPr/>
                </a:tc>
                <a:extLst>
                  <a:ext uri="{0D108BD9-81ED-4DB2-BD59-A6C34878D82A}">
                    <a16:rowId xmlns:a16="http://schemas.microsoft.com/office/drawing/2014/main" xmlns="" val="3480867060"/>
                  </a:ext>
                </a:extLst>
              </a:tr>
              <a:tr h="873629">
                <a:tc>
                  <a:txBody>
                    <a:bodyPr/>
                    <a:lstStyle/>
                    <a:p>
                      <a:pPr algn="ctr"/>
                      <a:r>
                        <a:rPr lang="en-US" sz="4000" b="1" dirty="0" smtClean="0">
                          <a:solidFill>
                            <a:srgbClr val="FF0000"/>
                          </a:solidFill>
                        </a:rPr>
                        <a:t>Khi chưa</a:t>
                      </a:r>
                      <a:r>
                        <a:rPr lang="en-US" sz="4000" b="1" baseline="0" dirty="0" smtClean="0">
                          <a:solidFill>
                            <a:srgbClr val="FF0000"/>
                          </a:solidFill>
                        </a:rPr>
                        <a:t> đổ nước</a:t>
                      </a:r>
                      <a:endParaRPr lang="en-US" sz="4000" b="1" dirty="0">
                        <a:solidFill>
                          <a:srgbClr val="FF0000"/>
                        </a:solidFill>
                      </a:endParaRPr>
                    </a:p>
                  </a:txBody>
                  <a:tcPr/>
                </a:tc>
                <a:tc>
                  <a:txBody>
                    <a:bodyPr/>
                    <a:lstStyle/>
                    <a:p>
                      <a:endParaRPr lang="en-US" sz="4000"/>
                    </a:p>
                  </a:txBody>
                  <a:tcPr/>
                </a:tc>
                <a:extLst>
                  <a:ext uri="{0D108BD9-81ED-4DB2-BD59-A6C34878D82A}">
                    <a16:rowId xmlns:a16="http://schemas.microsoft.com/office/drawing/2014/main" xmlns="" val="3398527401"/>
                  </a:ext>
                </a:extLst>
              </a:tr>
              <a:tr h="873629">
                <a:tc>
                  <a:txBody>
                    <a:bodyPr/>
                    <a:lstStyle/>
                    <a:p>
                      <a:pPr algn="ctr"/>
                      <a:r>
                        <a:rPr lang="en-US" sz="4000" b="1" dirty="0" smtClean="0">
                          <a:solidFill>
                            <a:srgbClr val="FF0000"/>
                          </a:solidFill>
                        </a:rPr>
                        <a:t>Sau khi đổ</a:t>
                      </a:r>
                      <a:r>
                        <a:rPr lang="en-US" sz="4000" b="1" baseline="0" dirty="0" smtClean="0">
                          <a:solidFill>
                            <a:srgbClr val="FF0000"/>
                          </a:solidFill>
                        </a:rPr>
                        <a:t> nước</a:t>
                      </a:r>
                      <a:endParaRPr lang="en-US" sz="4000" b="1" dirty="0">
                        <a:solidFill>
                          <a:srgbClr val="FF0000"/>
                        </a:solidFill>
                      </a:endParaRPr>
                    </a:p>
                  </a:txBody>
                  <a:tcPr/>
                </a:tc>
                <a:tc>
                  <a:txBody>
                    <a:bodyPr/>
                    <a:lstStyle/>
                    <a:p>
                      <a:endParaRPr lang="en-US" sz="4000" dirty="0"/>
                    </a:p>
                  </a:txBody>
                  <a:tcPr/>
                </a:tc>
                <a:extLst>
                  <a:ext uri="{0D108BD9-81ED-4DB2-BD59-A6C34878D82A}">
                    <a16:rowId xmlns:a16="http://schemas.microsoft.com/office/drawing/2014/main" xmlns="" val="3340679346"/>
                  </a:ext>
                </a:extLst>
              </a:tr>
            </a:tbl>
          </a:graphicData>
        </a:graphic>
      </p:graphicFrame>
      <p:sp>
        <p:nvSpPr>
          <p:cNvPr id="3" name="Left Arrow 2">
            <a:hlinkClick r:id="rId2" action="ppaction://hlinksldjump"/>
          </p:cNvPr>
          <p:cNvSpPr/>
          <p:nvPr/>
        </p:nvSpPr>
        <p:spPr>
          <a:xfrm>
            <a:off x="10992544" y="6093296"/>
            <a:ext cx="936104"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7408" y="4293096"/>
            <a:ext cx="11161240" cy="1323439"/>
          </a:xfrm>
          <a:prstGeom prst="rect">
            <a:avLst/>
          </a:prstGeom>
        </p:spPr>
        <p:txBody>
          <a:bodyPr wrap="square">
            <a:spAutoFit/>
          </a:bodyPr>
          <a:lstStyle/>
          <a:p>
            <a:r>
              <a:rPr lang="en-US" sz="4000" b="1" i="1">
                <a:solidFill>
                  <a:srgbClr val="FF00FF"/>
                </a:solidFill>
                <a:latin typeface="Times New Roman" panose="02020603050405020304" pitchFamily="18" charset="0"/>
                <a:ea typeface="+mj-ea"/>
                <a:cs typeface="Times New Roman" panose="02020603050405020304" pitchFamily="18" charset="0"/>
              </a:rPr>
              <a:t> </a:t>
            </a:r>
            <a:r>
              <a:rPr lang="en-US" sz="4000" b="1" i="1" smtClean="0">
                <a:solidFill>
                  <a:srgbClr val="FF00FF"/>
                </a:solidFill>
                <a:latin typeface="Times New Roman" panose="02020603050405020304" pitchFamily="18" charset="0"/>
                <a:ea typeface="+mj-ea"/>
                <a:cs typeface="Times New Roman" panose="02020603050405020304" pitchFamily="18" charset="0"/>
              </a:rPr>
              <a:t>  Tại </a:t>
            </a:r>
            <a:r>
              <a:rPr lang="en-US" sz="4000" b="1" i="1">
                <a:solidFill>
                  <a:srgbClr val="FF00FF"/>
                </a:solidFill>
                <a:latin typeface="Times New Roman" panose="02020603050405020304" pitchFamily="18" charset="0"/>
                <a:ea typeface="+mj-ea"/>
                <a:cs typeface="Times New Roman" panose="02020603050405020304" pitchFamily="18" charset="0"/>
              </a:rPr>
              <a:t>sao khi có nước trong hộp thì số chỉ của lực kế </a:t>
            </a:r>
            <a:r>
              <a:rPr lang="en-US" sz="4000" b="1" i="1">
                <a:solidFill>
                  <a:srgbClr val="0000FF"/>
                </a:solidFill>
                <a:latin typeface="Times New Roman" panose="02020603050405020304" pitchFamily="18" charset="0"/>
                <a:ea typeface="+mj-ea"/>
                <a:cs typeface="Times New Roman" panose="02020603050405020304" pitchFamily="18" charset="0"/>
              </a:rPr>
              <a:t>lớn hơn </a:t>
            </a:r>
            <a:r>
              <a:rPr lang="en-US" sz="4000" b="1" i="1">
                <a:solidFill>
                  <a:srgbClr val="FF00FF"/>
                </a:solidFill>
                <a:latin typeface="Times New Roman" panose="02020603050405020304" pitchFamily="18" charset="0"/>
                <a:ea typeface="+mj-ea"/>
                <a:cs typeface="Times New Roman" panose="02020603050405020304" pitchFamily="18" charset="0"/>
              </a:rPr>
              <a:t>khi chưa có nước trong hộp?</a:t>
            </a:r>
            <a:endParaRPr lang="en-US" i="1">
              <a:solidFill>
                <a:srgbClr val="FF00FF"/>
              </a:solidFill>
            </a:endParaRPr>
          </a:p>
        </p:txBody>
      </p:sp>
      <p:sp>
        <p:nvSpPr>
          <p:cNvPr id="9" name="Right Arrow 8">
            <a:hlinkClick r:id="rId3" action="ppaction://hlinksldjump"/>
          </p:cNvPr>
          <p:cNvSpPr/>
          <p:nvPr/>
        </p:nvSpPr>
        <p:spPr>
          <a:xfrm>
            <a:off x="11424592" y="44624"/>
            <a:ext cx="64807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51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764704"/>
            <a:ext cx="11953328" cy="2062103"/>
          </a:xfrm>
          <a:prstGeom prst="rect">
            <a:avLst/>
          </a:prstGeom>
          <a:noFill/>
        </p:spPr>
        <p:txBody>
          <a:bodyPr wrap="square" rtlCol="0">
            <a:spAutoFit/>
          </a:bodyPr>
          <a:lstStyle/>
          <a:p>
            <a:r>
              <a:rPr lang="en-US" sz="3200" b="1" smtClean="0">
                <a:solidFill>
                  <a:srgbClr val="FF0000"/>
                </a:solidFill>
                <a:latin typeface="Arial" panose="020B0604020202020204" pitchFamily="34" charset="0"/>
                <a:cs typeface="Arial" panose="020B0604020202020204" pitchFamily="34" charset="0"/>
              </a:rPr>
              <a:t>II. </a:t>
            </a:r>
            <a:r>
              <a:rPr lang="en-US" sz="3200" b="1" u="sng" smtClean="0">
                <a:solidFill>
                  <a:srgbClr val="FF0000"/>
                </a:solidFill>
                <a:latin typeface="Arial" panose="020B0604020202020204" pitchFamily="34" charset="0"/>
                <a:cs typeface="Arial" panose="020B0604020202020204" pitchFamily="34" charset="0"/>
              </a:rPr>
              <a:t>Kết luận</a:t>
            </a:r>
            <a:r>
              <a:rPr lang="en-US" sz="3200" b="1" smtClean="0">
                <a:solidFill>
                  <a:srgbClr val="FF0000"/>
                </a:solidFill>
                <a:latin typeface="Arial" panose="020B0604020202020204" pitchFamily="34" charset="0"/>
                <a:cs typeface="Arial" panose="020B0604020202020204" pitchFamily="34" charset="0"/>
              </a:rPr>
              <a:t>:</a:t>
            </a:r>
          </a:p>
          <a:p>
            <a:endParaRPr lang="en-US" sz="3200" b="1" smtClean="0">
              <a:solidFill>
                <a:srgbClr val="FF0000"/>
              </a:solidFill>
              <a:latin typeface="Arial" panose="020B0604020202020204" pitchFamily="34" charset="0"/>
              <a:cs typeface="Arial" panose="020B0604020202020204" pitchFamily="34" charset="0"/>
            </a:endParaRPr>
          </a:p>
          <a:p>
            <a:pPr algn="ctr"/>
            <a:r>
              <a:rPr lang="en-US" sz="3200" b="1" smtClean="0">
                <a:solidFill>
                  <a:srgbClr val="FF0000"/>
                </a:solidFill>
                <a:latin typeface="Arial" panose="020B0604020202020204" pitchFamily="34" charset="0"/>
                <a:cs typeface="Arial" panose="020B0604020202020204" pitchFamily="34" charset="0"/>
              </a:rPr>
              <a:t>Vật chuyển động trong nước chịu tác dụng của</a:t>
            </a:r>
          </a:p>
          <a:p>
            <a:pPr algn="ctr"/>
            <a:r>
              <a:rPr lang="en-US" sz="3200" b="1" smtClean="0">
                <a:solidFill>
                  <a:srgbClr val="FF0000"/>
                </a:solidFill>
                <a:latin typeface="Arial" panose="020B0604020202020204" pitchFamily="34" charset="0"/>
                <a:cs typeface="Arial" panose="020B0604020202020204" pitchFamily="34" charset="0"/>
              </a:rPr>
              <a:t> ………………</a:t>
            </a:r>
            <a:endParaRPr lang="en-US" sz="3200" b="1">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799856" y="2214737"/>
            <a:ext cx="3640740" cy="584775"/>
          </a:xfrm>
          <a:prstGeom prst="rect">
            <a:avLst/>
          </a:prstGeom>
        </p:spPr>
        <p:txBody>
          <a:bodyPr wrap="none">
            <a:spAutoFit/>
          </a:bodyPr>
          <a:lstStyle/>
          <a:p>
            <a:r>
              <a:rPr lang="en-US" sz="3200" b="1">
                <a:solidFill>
                  <a:srgbClr val="0000FF"/>
                </a:solidFill>
                <a:latin typeface="Arial" panose="020B0604020202020204" pitchFamily="34" charset="0"/>
                <a:cs typeface="Arial" panose="020B0604020202020204" pitchFamily="34" charset="0"/>
              </a:rPr>
              <a:t>lực cản của nước</a:t>
            </a:r>
            <a:endParaRPr lang="en-US">
              <a:solidFill>
                <a:srgbClr val="0000FF"/>
              </a:solidFill>
            </a:endParaRPr>
          </a:p>
        </p:txBody>
      </p:sp>
    </p:spTree>
    <p:extLst>
      <p:ext uri="{BB962C8B-B14F-4D97-AF65-F5344CB8AC3E}">
        <p14:creationId xmlns:p14="http://schemas.microsoft.com/office/powerpoint/2010/main" val="42737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1700808"/>
            <a:ext cx="10873208" cy="1512167"/>
          </a:xfrm>
        </p:spPr>
        <p:txBody>
          <a:bodyPr>
            <a:normAutofit/>
          </a:bodyPr>
          <a:lstStyle/>
          <a:p>
            <a:pPr marL="0" indent="0" algn="ctr">
              <a:buNone/>
            </a:pPr>
            <a:r>
              <a:rPr lang="en-US" sz="4000" b="1" dirty="0">
                <a:solidFill>
                  <a:srgbClr val="FF0000"/>
                </a:solidFill>
                <a:latin typeface="Times New Roman" panose="02020603050405020304" pitchFamily="18" charset="0"/>
                <a:cs typeface="Times New Roman" panose="02020603050405020304" pitchFamily="18" charset="0"/>
              </a:rPr>
              <a:t>Câu 2: Tìm thêm thí dụ về lực cản vật chuyển động trong nước?</a:t>
            </a:r>
          </a:p>
        </p:txBody>
      </p:sp>
    </p:spTree>
    <p:extLst>
      <p:ext uri="{BB962C8B-B14F-4D97-AF65-F5344CB8AC3E}">
        <p14:creationId xmlns:p14="http://schemas.microsoft.com/office/powerpoint/2010/main" val="115799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416" y="2204864"/>
            <a:ext cx="10873208" cy="584775"/>
          </a:xfrm>
          <a:prstGeom prst="rect">
            <a:avLst/>
          </a:prstGeom>
          <a:noFill/>
        </p:spPr>
        <p:txBody>
          <a:bodyPr wrap="square" rtlCol="0">
            <a:spAutoFit/>
          </a:bodyPr>
          <a:lstStyle/>
          <a:p>
            <a:r>
              <a:rPr lang="en-US" sz="3200" b="1" i="1" smtClean="0">
                <a:latin typeface="Arial" panose="020B0604020202020204" pitchFamily="34" charset="0"/>
                <a:cs typeface="Arial" panose="020B0604020202020204" pitchFamily="34" charset="0"/>
              </a:rPr>
              <a:t>1/ Lực cản của nước xuất hiện khi nào? Cho ví dụ?</a:t>
            </a:r>
            <a:endParaRPr lang="en-US" sz="32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261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569</Words>
  <Application>Microsoft Office PowerPoint</Application>
  <PresentationFormat>Widescreen</PresentationFormat>
  <Paragraphs>50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PowerPoint Presentation</vt:lpstr>
      <vt:lpstr>Tiết 26: BÀI 45: LỰC CẢN CỦA NƯỚC                            (Tiết 26,27)</vt:lpstr>
      <vt:lpstr>PowerPoint Presentation</vt:lpstr>
      <vt:lpstr>PowerPoint Presentation</vt:lpstr>
      <vt:lpstr>3. Kết quả 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User</cp:lastModifiedBy>
  <cp:revision>39</cp:revision>
  <dcterms:created xsi:type="dcterms:W3CDTF">2021-12-24T00:46:39Z</dcterms:created>
  <dcterms:modified xsi:type="dcterms:W3CDTF">2023-02-24T06:33:59Z</dcterms:modified>
</cp:coreProperties>
</file>