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35D2-2B58-4A51-9C13-692AABE4D586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56A05-AD22-481D-B7DF-D3398B97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5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7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4104238" y="818941"/>
            <a:ext cx="5580588" cy="9737051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382952" y="-249775"/>
            <a:ext cx="2031454" cy="2180171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1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t="-19000" r="-1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7455-20EB-4F96-B0F5-C3054E0F2595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854;p44"/>
          <p:cNvSpPr txBox="1"/>
          <p:nvPr/>
        </p:nvSpPr>
        <p:spPr>
          <a:xfrm>
            <a:off x="3375748" y="1531721"/>
            <a:ext cx="2481262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1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pPr marL="0" indent="0"/>
            <a:r>
              <a:rPr lang="en-US" sz="4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Unit 9:</a:t>
            </a:r>
            <a:endParaRPr lang="en-US" sz="4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6" name="Google Shape;854;p44"/>
          <p:cNvSpPr txBox="1"/>
          <p:nvPr/>
        </p:nvSpPr>
        <p:spPr>
          <a:xfrm>
            <a:off x="1616711" y="3565314"/>
            <a:ext cx="5708015" cy="136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 panose="00000500000000000000"/>
              <a:buNone/>
              <a:defRPr sz="14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pPr marL="0" indent="0"/>
            <a:r>
              <a:rPr lang="en-US" sz="3800" dirty="0" smtClean="0">
                <a:solidFill>
                  <a:srgbClr val="002060"/>
                </a:solidFill>
                <a:latin typeface="Baloo 2" panose="03080502040302020200" charset="0"/>
                <a:cs typeface="Baloo 2" panose="03080502040302020200" charset="0"/>
              </a:rPr>
              <a:t>Lesson 1: </a:t>
            </a:r>
          </a:p>
          <a:p>
            <a:pPr marL="0" indent="0"/>
            <a:r>
              <a:rPr lang="en-US" sz="3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GETTING STARTED</a:t>
            </a:r>
            <a:endParaRPr lang="en-US" sz="3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loo 2" panose="03080502040302020200" charset="0"/>
              <a:cs typeface="Baloo 2" panose="03080502040302020200" charset="0"/>
              <a:sym typeface="+mn-ea"/>
            </a:endParaRPr>
          </a:p>
        </p:txBody>
      </p:sp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210503" y="2105353"/>
            <a:ext cx="8520430" cy="1390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estival around the world</a:t>
            </a:r>
            <a:endParaRPr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Fill in each blank with a word or phrase from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dancers performed ___________ at the Tulip Festival.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 New Year’s Eve, we went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Lake to watch the ______________.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we usually prepare a ___________ with special food.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People hold flower ___________ in several countries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welcome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new season.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_________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carried the dancers in special ___________. 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1CE50B-D32C-E34F-9AE3-09D6CBB4C7C9}"/>
              </a:ext>
            </a:extLst>
          </p:cNvPr>
          <p:cNvSpPr txBox="1"/>
          <p:nvPr/>
        </p:nvSpPr>
        <p:spPr>
          <a:xfrm>
            <a:off x="3810000" y="16951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folk dances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E3C73A-9DB8-D14D-8B55-F23B013B90DA}"/>
              </a:ext>
            </a:extLst>
          </p:cNvPr>
          <p:cNvSpPr txBox="1"/>
          <p:nvPr/>
        </p:nvSpPr>
        <p:spPr>
          <a:xfrm>
            <a:off x="228600" y="2869395"/>
            <a:ext cx="336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fireworks display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D8F57C-81B3-6940-9C6B-7496A7B73CB6}"/>
              </a:ext>
            </a:extLst>
          </p:cNvPr>
          <p:cNvSpPr txBox="1"/>
          <p:nvPr/>
        </p:nvSpPr>
        <p:spPr>
          <a:xfrm>
            <a:off x="5065627" y="3505200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feast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8EA200-9CF1-174C-B1F3-E4999053CD47}"/>
              </a:ext>
            </a:extLst>
          </p:cNvPr>
          <p:cNvSpPr txBox="1"/>
          <p:nvPr/>
        </p:nvSpPr>
        <p:spPr>
          <a:xfrm>
            <a:off x="3454917" y="4035347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parades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4A4929-8695-9641-957A-EE022B4A1D96}"/>
              </a:ext>
            </a:extLst>
          </p:cNvPr>
          <p:cNvSpPr txBox="1"/>
          <p:nvPr/>
        </p:nvSpPr>
        <p:spPr>
          <a:xfrm>
            <a:off x="1112071" y="5257800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CF8B5F-5789-C04E-B864-83E5124AAD42}"/>
              </a:ext>
            </a:extLst>
          </p:cNvPr>
          <p:cNvSpPr txBox="1"/>
          <p:nvPr/>
        </p:nvSpPr>
        <p:spPr>
          <a:xfrm>
            <a:off x="6858000" y="5267980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E4948F-CD31-5A47-8F5D-E4603C150857}"/>
              </a:ext>
            </a:extLst>
          </p:cNvPr>
          <p:cNvSpPr txBox="1"/>
          <p:nvPr/>
        </p:nvSpPr>
        <p:spPr>
          <a:xfrm>
            <a:off x="123332" y="838279"/>
            <a:ext cx="9126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festival is it? Match each description with a festival.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635DD06-F22F-DA41-A568-4E41BA6B9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97403"/>
              </p:ext>
            </p:extLst>
          </p:nvPr>
        </p:nvGraphicFramePr>
        <p:xfrm>
          <a:off x="492912" y="1524000"/>
          <a:ext cx="8387184" cy="4943525"/>
        </p:xfrm>
        <a:graphic>
          <a:graphicData uri="http://schemas.openxmlformats.org/drawingml/2006/table">
            <a:tbl>
              <a:tblPr firstRow="1" bandRow="1"/>
              <a:tblGrid>
                <a:gridCol w="5297051">
                  <a:extLst>
                    <a:ext uri="{9D8B030D-6E8A-4147-A177-3AD203B41FA5}">
                      <a16:colId xmlns="" xmlns:a16="http://schemas.microsoft.com/office/drawing/2014/main" val="3377862841"/>
                    </a:ext>
                  </a:extLst>
                </a:gridCol>
                <a:gridCol w="701936">
                  <a:extLst>
                    <a:ext uri="{9D8B030D-6E8A-4147-A177-3AD203B41FA5}">
                      <a16:colId xmlns="" xmlns:a16="http://schemas.microsoft.com/office/drawing/2014/main" val="1092960256"/>
                    </a:ext>
                  </a:extLst>
                </a:gridCol>
                <a:gridCol w="2388197">
                  <a:extLst>
                    <a:ext uri="{9D8B030D-6E8A-4147-A177-3AD203B41FA5}">
                      <a16:colId xmlns="" xmlns:a16="http://schemas.microsoft.com/office/drawing/2014/main" val="4094505347"/>
                    </a:ext>
                  </a:extLst>
                </a:gridCol>
              </a:tblGrid>
              <a:tr h="967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At this festival, people eat moon cakes.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La Tomatina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6753965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At this festival, people throw tomatoes.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Cheese rolling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647252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People eat </a:t>
                      </a:r>
                      <a:r>
                        <a:rPr lang="en-US" sz="28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banh </a:t>
                      </a:r>
                      <a:r>
                        <a:rPr lang="en-US" sz="2800" b="0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chung</a:t>
                      </a:r>
                      <a:r>
                        <a:rPr lang="en-US" sz="28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at this festival.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Christmas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1296117"/>
                  </a:ext>
                </a:extLst>
              </a:tr>
              <a:tr h="1020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4. People decorate pine trees and give each other gifts.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d. Tet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2766043"/>
                  </a:ext>
                </a:extLst>
              </a:tr>
              <a:tr h="1020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5. People chase after a wheel of cheese.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Mid-Autumn Festival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57420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74CEC-5FBC-FF4D-B2D3-3B79FB3FE241}"/>
              </a:ext>
            </a:extLst>
          </p:cNvPr>
          <p:cNvSpPr txBox="1"/>
          <p:nvPr/>
        </p:nvSpPr>
        <p:spPr>
          <a:xfrm>
            <a:off x="5891644" y="1768906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EB7C4B-DBA7-8C46-81C4-FA633912FFC2}"/>
              </a:ext>
            </a:extLst>
          </p:cNvPr>
          <p:cNvSpPr txBox="1"/>
          <p:nvPr/>
        </p:nvSpPr>
        <p:spPr>
          <a:xfrm>
            <a:off x="5857008" y="2792352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16F310-609B-DA43-8EFE-6A352F303A68}"/>
              </a:ext>
            </a:extLst>
          </p:cNvPr>
          <p:cNvSpPr txBox="1"/>
          <p:nvPr/>
        </p:nvSpPr>
        <p:spPr>
          <a:xfrm>
            <a:off x="5857006" y="3558136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42A9BD-2CAD-1946-AED6-5A51C72BC492}"/>
              </a:ext>
            </a:extLst>
          </p:cNvPr>
          <p:cNvSpPr txBox="1"/>
          <p:nvPr/>
        </p:nvSpPr>
        <p:spPr>
          <a:xfrm>
            <a:off x="5863937" y="4570623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7CF7BD-BBDF-944E-8647-FDED9F4A2247}"/>
              </a:ext>
            </a:extLst>
          </p:cNvPr>
          <p:cNvSpPr txBox="1"/>
          <p:nvPr/>
        </p:nvSpPr>
        <p:spPr>
          <a:xfrm>
            <a:off x="5857007" y="5770167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04267" y="37064"/>
            <a:ext cx="136447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Quiz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3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vocabulary</a:t>
            </a:r>
          </a:p>
          <a:p>
            <a:r>
              <a:rPr lang="en-US" dirty="0" smtClean="0"/>
              <a:t>Practice the conversation</a:t>
            </a:r>
          </a:p>
          <a:p>
            <a:r>
              <a:rPr lang="en-US" dirty="0" smtClean="0"/>
              <a:t>Name at least three festivals you know</a:t>
            </a:r>
          </a:p>
          <a:p>
            <a:r>
              <a:rPr lang="en-US" dirty="0" smtClean="0"/>
              <a:t>Prepare for A closer look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5360" y="421784"/>
            <a:ext cx="290073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Homework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2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5" y="1672844"/>
            <a:ext cx="2727850" cy="2600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7" y="1672845"/>
            <a:ext cx="2604135" cy="257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33" y="4281471"/>
            <a:ext cx="2668668" cy="262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6" y="4281471"/>
            <a:ext cx="2700153" cy="2576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80" y="4281471"/>
            <a:ext cx="2689630" cy="26253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4" y="1672844"/>
            <a:ext cx="2727850" cy="26005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76" y="1672845"/>
            <a:ext cx="2604135" cy="25766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2" y="4281471"/>
            <a:ext cx="2668668" cy="262537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949195" y="1615947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3</a:t>
            </a:r>
            <a:endParaRPr lang="en-US" sz="8800" b="1" dirty="0"/>
          </a:p>
        </p:txBody>
      </p:sp>
      <p:sp>
        <p:nvSpPr>
          <p:cNvPr id="40" name="Rectangle 39"/>
          <p:cNvSpPr/>
          <p:nvPr/>
        </p:nvSpPr>
        <p:spPr>
          <a:xfrm>
            <a:off x="3250410" y="4249488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5</a:t>
            </a:r>
            <a:endParaRPr lang="en-US" sz="8800" b="1" dirty="0"/>
          </a:p>
        </p:txBody>
      </p:sp>
      <p:sp>
        <p:nvSpPr>
          <p:cNvPr id="2" name="Rectangle 1"/>
          <p:cNvSpPr/>
          <p:nvPr/>
        </p:nvSpPr>
        <p:spPr>
          <a:xfrm>
            <a:off x="554610" y="1615944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1</a:t>
            </a:r>
            <a:endParaRPr lang="en-US" sz="8800" b="1" dirty="0"/>
          </a:p>
        </p:txBody>
      </p:sp>
      <p:sp>
        <p:nvSpPr>
          <p:cNvPr id="39" name="Rectangle 38"/>
          <p:cNvSpPr/>
          <p:nvPr/>
        </p:nvSpPr>
        <p:spPr>
          <a:xfrm>
            <a:off x="554610" y="4249573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4</a:t>
            </a:r>
            <a:endParaRPr lang="en-US" sz="8800" b="1" dirty="0"/>
          </a:p>
        </p:txBody>
      </p:sp>
      <p:sp>
        <p:nvSpPr>
          <p:cNvPr id="41" name="Rectangle 40"/>
          <p:cNvSpPr/>
          <p:nvPr/>
        </p:nvSpPr>
        <p:spPr>
          <a:xfrm>
            <a:off x="5949195" y="4249489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6</a:t>
            </a:r>
            <a:endParaRPr lang="en-US" sz="8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95" y="1640694"/>
            <a:ext cx="2678701" cy="2640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5286" y="223993"/>
            <a:ext cx="247580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Warm up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3454" y="908058"/>
            <a:ext cx="4072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Courier New" panose="02070309020205020404" pitchFamily="49" charset="0"/>
              <a:buChar char="o"/>
            </a:pP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Guessing game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53395" y="1615945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2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900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2" grpId="0" animBg="1"/>
      <p:bldP spid="39" grpId="0" animBg="1"/>
      <p:bldP spid="41" grpId="0" animBg="1"/>
      <p:bldP spid="3" grpId="0" animBg="1"/>
      <p:bldP spid="3" grpId="1" animBg="1"/>
      <p:bldP spid="4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854;p44"/>
          <p:cNvSpPr txBox="1"/>
          <p:nvPr/>
        </p:nvSpPr>
        <p:spPr>
          <a:xfrm>
            <a:off x="3375748" y="1531721"/>
            <a:ext cx="2481262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1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pPr marL="0" indent="0"/>
            <a:r>
              <a:rPr lang="en-US" sz="4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Unit 9:</a:t>
            </a:r>
            <a:endParaRPr lang="en-US" sz="4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6" name="Google Shape;854;p44"/>
          <p:cNvSpPr txBox="1"/>
          <p:nvPr/>
        </p:nvSpPr>
        <p:spPr>
          <a:xfrm>
            <a:off x="1616711" y="3565314"/>
            <a:ext cx="5708015" cy="136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 panose="00000500000000000000"/>
              <a:buNone/>
              <a:defRPr sz="14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pPr marL="0" indent="0"/>
            <a:r>
              <a:rPr lang="en-US" sz="3800" dirty="0" smtClean="0">
                <a:solidFill>
                  <a:srgbClr val="002060"/>
                </a:solidFill>
                <a:latin typeface="Baloo 2" panose="03080502040302020200" charset="0"/>
                <a:cs typeface="Baloo 2" panose="03080502040302020200" charset="0"/>
              </a:rPr>
              <a:t>Lesson 1: </a:t>
            </a:r>
          </a:p>
          <a:p>
            <a:pPr marL="0" indent="0"/>
            <a:r>
              <a:rPr lang="en-US" sz="3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GETTING STARTED</a:t>
            </a:r>
            <a:endParaRPr lang="en-US" sz="3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loo 2" panose="03080502040302020200" charset="0"/>
              <a:cs typeface="Baloo 2" panose="03080502040302020200" charset="0"/>
              <a:sym typeface="+mn-ea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810">
            <a:off x="159919" y="4718716"/>
            <a:ext cx="2244012" cy="1994179"/>
          </a:xfrm>
          <a:prstGeom prst="rect">
            <a:avLst/>
          </a:prstGeom>
        </p:spPr>
      </p:pic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210503" y="2105353"/>
            <a:ext cx="8520430" cy="1390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estival around the world</a:t>
            </a:r>
            <a:endParaRPr sz="5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2419" y="5012267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A tulip festival</a:t>
            </a:r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9" y="1523999"/>
            <a:ext cx="4451362" cy="2971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42" y="1447996"/>
            <a:ext cx="4651857" cy="304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9" y="1523998"/>
            <a:ext cx="4451362" cy="266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9" y="1523999"/>
            <a:ext cx="4451362" cy="2183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999"/>
            <a:ext cx="4406141" cy="22030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costume /</a:t>
            </a:r>
            <a:r>
              <a:rPr lang="en-US" dirty="0"/>
              <a:t>ˈ</a:t>
            </a:r>
            <a:r>
              <a:rPr lang="en-US" dirty="0" err="1" smtClean="0"/>
              <a:t>kɒs.tju</a:t>
            </a:r>
            <a:r>
              <a:rPr lang="en-US" dirty="0" err="1"/>
              <a:t>ː</a:t>
            </a:r>
            <a:r>
              <a:rPr lang="en-US" dirty="0" err="1" smtClean="0"/>
              <a:t>m</a:t>
            </a:r>
            <a:r>
              <a:rPr lang="en-US" dirty="0" smtClean="0"/>
              <a:t>/ </a:t>
            </a:r>
          </a:p>
          <a:p>
            <a:pPr>
              <a:buFontTx/>
              <a:buChar char="-"/>
            </a:pPr>
            <a:r>
              <a:rPr lang="en-US" dirty="0" smtClean="0"/>
              <a:t>folk dance /</a:t>
            </a:r>
            <a:r>
              <a:rPr lang="en-US" dirty="0" err="1" smtClean="0"/>
              <a:t>fəʊk</a:t>
            </a:r>
            <a:r>
              <a:rPr lang="en-US" dirty="0"/>
              <a:t> </a:t>
            </a:r>
            <a:r>
              <a:rPr lang="en-US" dirty="0" err="1" smtClean="0"/>
              <a:t>dɑːn</a:t>
            </a:r>
            <a:r>
              <a:rPr lang="en-US" i="1" dirty="0" err="1" smtClean="0"/>
              <a:t>t</a:t>
            </a:r>
            <a:r>
              <a:rPr lang="en-US" dirty="0" err="1" smtClean="0"/>
              <a:t>s</a:t>
            </a:r>
            <a:r>
              <a:rPr lang="en-US" dirty="0" smtClean="0"/>
              <a:t>/ </a:t>
            </a:r>
          </a:p>
          <a:p>
            <a:pPr>
              <a:buFontTx/>
              <a:buChar char="-"/>
            </a:pPr>
            <a:r>
              <a:rPr lang="en-US" dirty="0" smtClean="0"/>
              <a:t>feast /</a:t>
            </a:r>
            <a:r>
              <a:rPr lang="en-US" dirty="0" err="1" smtClean="0"/>
              <a:t>fiːst</a:t>
            </a:r>
            <a:r>
              <a:rPr lang="en-US" dirty="0" smtClean="0"/>
              <a:t>/</a:t>
            </a:r>
          </a:p>
          <a:p>
            <a:pPr>
              <a:buFontTx/>
              <a:buChar char="-"/>
            </a:pPr>
            <a:r>
              <a:rPr lang="en-US" dirty="0" smtClean="0"/>
              <a:t>parade /</a:t>
            </a:r>
            <a:r>
              <a:rPr lang="en-US" dirty="0" err="1" smtClean="0"/>
              <a:t>pə</a:t>
            </a:r>
            <a:r>
              <a:rPr lang="en-US" dirty="0" err="1"/>
              <a:t>ˈ</a:t>
            </a:r>
            <a:r>
              <a:rPr lang="en-US" dirty="0" err="1" smtClean="0"/>
              <a:t>reɪd</a:t>
            </a:r>
            <a:r>
              <a:rPr lang="en-US" dirty="0" smtClean="0"/>
              <a:t>/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firework display/</a:t>
            </a:r>
            <a:r>
              <a:rPr lang="en-US" dirty="0"/>
              <a:t>ˈ</a:t>
            </a:r>
            <a:r>
              <a:rPr lang="en-US" dirty="0" err="1" smtClean="0"/>
              <a:t>faɪə.wɜ</a:t>
            </a:r>
            <a:r>
              <a:rPr lang="en-US" dirty="0" err="1"/>
              <a:t>ː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dɪ</a:t>
            </a:r>
            <a:r>
              <a:rPr lang="en-US" dirty="0" err="1"/>
              <a:t>ˈ</a:t>
            </a:r>
            <a:r>
              <a:rPr lang="en-US" dirty="0" err="1" smtClean="0"/>
              <a:t>spleɪ</a:t>
            </a:r>
            <a:r>
              <a:rPr lang="en-US" dirty="0" smtClean="0"/>
              <a:t>/  </a:t>
            </a:r>
          </a:p>
          <a:p>
            <a:pPr>
              <a:buFontTx/>
              <a:buChar char="-"/>
            </a:pPr>
            <a:r>
              <a:rPr lang="en-US" dirty="0" smtClean="0"/>
              <a:t>float /</a:t>
            </a:r>
            <a:r>
              <a:rPr lang="en-US" dirty="0" err="1" smtClean="0"/>
              <a:t>fləʊt</a:t>
            </a:r>
            <a:r>
              <a:rPr lang="en-US" dirty="0" smtClean="0"/>
              <a:t>/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1" y="421785"/>
            <a:ext cx="4191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Vocabulary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42" y="1496288"/>
            <a:ext cx="4651857" cy="33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b="1" dirty="0" smtClean="0"/>
              <a:t>tulip</a:t>
            </a:r>
            <a:r>
              <a:rPr lang="en-US" dirty="0" smtClean="0"/>
              <a:t>/</a:t>
            </a:r>
            <a:r>
              <a:rPr lang="en-US" dirty="0"/>
              <a:t>ˈ</a:t>
            </a:r>
            <a:r>
              <a:rPr lang="en-US" dirty="0" err="1" smtClean="0"/>
              <a:t>tju</a:t>
            </a:r>
            <a:r>
              <a:rPr lang="en-US" dirty="0"/>
              <a:t>ː</a:t>
            </a:r>
            <a:r>
              <a:rPr lang="en-US" dirty="0" smtClean="0"/>
              <a:t>.</a:t>
            </a:r>
            <a:r>
              <a:rPr lang="en-US" dirty="0" err="1" smtClean="0"/>
              <a:t>lɪp</a:t>
            </a:r>
            <a:r>
              <a:rPr lang="en-US" dirty="0" smtClean="0"/>
              <a:t>/ : </a:t>
            </a:r>
            <a:r>
              <a:rPr lang="en-US" dirty="0" err="1" smtClean="0"/>
              <a:t>hoa</a:t>
            </a:r>
            <a:r>
              <a:rPr lang="en-US" dirty="0" smtClean="0"/>
              <a:t> tulip (</a:t>
            </a:r>
            <a:r>
              <a:rPr lang="en-US" dirty="0" err="1" smtClean="0"/>
              <a:t>uất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hương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b="1" dirty="0"/>
              <a:t>c</a:t>
            </a:r>
            <a:r>
              <a:rPr lang="en-US" b="1" dirty="0" smtClean="0"/>
              <a:t>ostume</a:t>
            </a:r>
            <a:r>
              <a:rPr lang="en-US" dirty="0" smtClean="0"/>
              <a:t> /</a:t>
            </a:r>
            <a:r>
              <a:rPr lang="en-US" dirty="0"/>
              <a:t>ˈ</a:t>
            </a:r>
            <a:r>
              <a:rPr lang="en-US" dirty="0" err="1" smtClean="0"/>
              <a:t>kɒs.tju</a:t>
            </a:r>
            <a:r>
              <a:rPr lang="en-US" dirty="0" err="1"/>
              <a:t>ː</a:t>
            </a:r>
            <a:r>
              <a:rPr lang="en-US" dirty="0" err="1" smtClean="0"/>
              <a:t>m</a:t>
            </a:r>
            <a:r>
              <a:rPr lang="en-US" dirty="0" smtClean="0"/>
              <a:t>/ :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olk dance </a:t>
            </a:r>
            <a:r>
              <a:rPr lang="en-US" dirty="0" smtClean="0"/>
              <a:t>/</a:t>
            </a:r>
            <a:r>
              <a:rPr lang="en-US" dirty="0" err="1" smtClean="0"/>
              <a:t>fəʊk</a:t>
            </a:r>
            <a:r>
              <a:rPr lang="en-US" dirty="0"/>
              <a:t> </a:t>
            </a:r>
            <a:r>
              <a:rPr lang="en-US" dirty="0" err="1" smtClean="0"/>
              <a:t>dɑːn</a:t>
            </a:r>
            <a:r>
              <a:rPr lang="en-US" i="1" dirty="0" err="1" smtClean="0"/>
              <a:t>t</a:t>
            </a:r>
            <a:r>
              <a:rPr lang="en-US" dirty="0" err="1" smtClean="0"/>
              <a:t>s</a:t>
            </a:r>
            <a:r>
              <a:rPr lang="en-US" dirty="0" smtClean="0"/>
              <a:t>/ :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/ </a:t>
            </a:r>
            <a:r>
              <a:rPr lang="en-US" dirty="0" err="1" smtClean="0"/>
              <a:t>điệu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east</a:t>
            </a:r>
            <a:r>
              <a:rPr lang="en-US" dirty="0" smtClean="0"/>
              <a:t> /</a:t>
            </a:r>
            <a:r>
              <a:rPr lang="en-US" dirty="0" err="1" smtClean="0"/>
              <a:t>fi</a:t>
            </a:r>
            <a:r>
              <a:rPr lang="en-US" dirty="0" err="1"/>
              <a:t>ː</a:t>
            </a:r>
            <a:r>
              <a:rPr lang="en-US" dirty="0" err="1" smtClean="0"/>
              <a:t>st</a:t>
            </a:r>
            <a:r>
              <a:rPr lang="en-US" dirty="0" smtClean="0"/>
              <a:t>/: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en-US" dirty="0" err="1" smtClean="0"/>
              <a:t>tiệc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b="1" dirty="0"/>
              <a:t>p</a:t>
            </a:r>
            <a:r>
              <a:rPr lang="en-US" b="1" dirty="0" smtClean="0"/>
              <a:t>arade</a:t>
            </a:r>
            <a:r>
              <a:rPr lang="en-US" dirty="0" smtClean="0"/>
              <a:t> /</a:t>
            </a:r>
            <a:r>
              <a:rPr lang="en-US" dirty="0" err="1" smtClean="0"/>
              <a:t>pə</a:t>
            </a:r>
            <a:r>
              <a:rPr lang="en-US" dirty="0" err="1"/>
              <a:t>ˈ</a:t>
            </a:r>
            <a:r>
              <a:rPr lang="en-US" dirty="0" err="1" smtClean="0"/>
              <a:t>reɪd</a:t>
            </a:r>
            <a:r>
              <a:rPr lang="en-US" dirty="0" smtClean="0"/>
              <a:t>/ :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diễu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irework display</a:t>
            </a:r>
            <a:r>
              <a:rPr lang="en-US" dirty="0" smtClean="0"/>
              <a:t>/</a:t>
            </a:r>
            <a:r>
              <a:rPr lang="en-US" dirty="0"/>
              <a:t>ˈ</a:t>
            </a:r>
            <a:r>
              <a:rPr lang="en-US" dirty="0" err="1" smtClean="0"/>
              <a:t>faɪə.wɜ</a:t>
            </a:r>
            <a:r>
              <a:rPr lang="en-US" dirty="0" err="1"/>
              <a:t>ː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dɪ</a:t>
            </a:r>
            <a:r>
              <a:rPr lang="en-US" dirty="0" err="1"/>
              <a:t>ˈ</a:t>
            </a:r>
            <a:r>
              <a:rPr lang="en-US" dirty="0" err="1" smtClean="0"/>
              <a:t>spleɪ</a:t>
            </a:r>
            <a:r>
              <a:rPr lang="en-US" dirty="0" smtClean="0"/>
              <a:t>/  : </a:t>
            </a:r>
            <a:r>
              <a:rPr lang="en-US" dirty="0" err="1" smtClean="0"/>
              <a:t>bắn</a:t>
            </a:r>
            <a:r>
              <a:rPr lang="en-US" dirty="0" smtClean="0"/>
              <a:t> </a:t>
            </a:r>
            <a:r>
              <a:rPr lang="en-US" dirty="0" err="1" smtClean="0"/>
              <a:t>pháo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loat</a:t>
            </a:r>
            <a:r>
              <a:rPr lang="en-US" dirty="0" smtClean="0"/>
              <a:t> /</a:t>
            </a:r>
            <a:r>
              <a:rPr lang="en-US" dirty="0" err="1" smtClean="0"/>
              <a:t>fləʊt</a:t>
            </a:r>
            <a:r>
              <a:rPr lang="en-US" dirty="0" smtClean="0"/>
              <a:t>/ :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diễu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1" y="421785"/>
            <a:ext cx="4191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Vocabulary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4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and tick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4191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Listen and read</a:t>
            </a:r>
            <a:endParaRPr lang="en-US" sz="4400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82993"/>
              </p:ext>
            </p:extLst>
          </p:nvPr>
        </p:nvGraphicFramePr>
        <p:xfrm>
          <a:off x="228600" y="1397000"/>
          <a:ext cx="8915400" cy="513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6470"/>
                <a:gridCol w="1124465"/>
                <a:gridCol w="1124465"/>
              </a:tblGrid>
              <a:tr h="526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lang="en-US" dirty="0"/>
                    </a:p>
                  </a:txBody>
                  <a:tcPr/>
                </a:tc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Went</a:t>
                      </a:r>
                      <a:r>
                        <a:rPr lang="en-US" sz="3200" baseline="0" dirty="0" smtClean="0"/>
                        <a:t> to the Tulip festival in Australia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88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Went</a:t>
                      </a:r>
                      <a:r>
                        <a:rPr lang="en-US" sz="3200" baseline="0" dirty="0" smtClean="0"/>
                        <a:t> to the Tulip Festival in the Netherland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Tried</a:t>
                      </a:r>
                      <a:r>
                        <a:rPr lang="en-US" sz="3200" baseline="0" dirty="0" smtClean="0"/>
                        <a:t> Dutch food and drinks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Watched</a:t>
                      </a:r>
                      <a:r>
                        <a:rPr lang="en-US" sz="3200" baseline="0" dirty="0" smtClean="0"/>
                        <a:t> traditional Dutch dancing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Saw tulip</a:t>
                      </a:r>
                      <a:r>
                        <a:rPr lang="en-US" sz="3200" baseline="0" dirty="0" smtClean="0"/>
                        <a:t> floats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8229600" cy="1143000"/>
          </a:xfrm>
        </p:spPr>
        <p:txBody>
          <a:bodyPr/>
          <a:lstStyle/>
          <a:p>
            <a:r>
              <a:rPr lang="en-US" b="1" dirty="0" smtClean="0"/>
              <a:t>2. Listen and read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Mark and </a:t>
            </a: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Good afternoon Ms. </a:t>
            </a:r>
            <a:r>
              <a:rPr lang="en-US" dirty="0" err="1" smtClean="0"/>
              <a:t>Hoa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Oh, hi. Come in.</a:t>
            </a:r>
          </a:p>
          <a:p>
            <a:pPr marL="0" indent="0">
              <a:buNone/>
            </a:pP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Wow. This is a nice cozy  room, </a:t>
            </a:r>
            <a:r>
              <a:rPr lang="en-US" dirty="0" err="1" smtClean="0"/>
              <a:t>Ms.Hoa</a:t>
            </a:r>
            <a:r>
              <a:rPr lang="en-US" dirty="0" smtClean="0"/>
              <a:t>. I like the photos on the wall. I can see you among all those tulips. Where did you take the photos?</a:t>
            </a:r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I took them at the Tulip Festival in Australia last September.</a:t>
            </a:r>
          </a:p>
          <a:p>
            <a:pPr marL="0" indent="0">
              <a:buNone/>
            </a:pPr>
            <a:r>
              <a:rPr lang="en-US" b="1" dirty="0" smtClean="0"/>
              <a:t>Mark: </a:t>
            </a:r>
            <a:r>
              <a:rPr lang="en-US" dirty="0" smtClean="0"/>
              <a:t>Really? I went to a tulip festival two years ago but it was in Netherlands. It was the Dutch Tulip Festival.</a:t>
            </a:r>
          </a:p>
          <a:p>
            <a:pPr marL="0" indent="0">
              <a:buNone/>
            </a:pP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What did you do at the festival?</a:t>
            </a:r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I watched Dutch folk dances. The dancers wore traditional costumes. I also got a chance to try some delicious Dutch food and drinks. I also saw beautiful tulip floats at a parade.</a:t>
            </a:r>
          </a:p>
          <a:p>
            <a:pPr marL="0" indent="0">
              <a:buNone/>
            </a:pP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Do they hold the festival every year in Australia?</a:t>
            </a:r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Yes, they do. </a:t>
            </a:r>
          </a:p>
        </p:txBody>
      </p:sp>
      <p:pic>
        <p:nvPicPr>
          <p:cNvPr id="4" name="06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Read the conversation and tick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and tick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41984"/>
              </p:ext>
            </p:extLst>
          </p:nvPr>
        </p:nvGraphicFramePr>
        <p:xfrm>
          <a:off x="228600" y="1397000"/>
          <a:ext cx="8915400" cy="513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6470"/>
                <a:gridCol w="1124465"/>
                <a:gridCol w="1124465"/>
              </a:tblGrid>
              <a:tr h="526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lang="en-US" dirty="0"/>
                    </a:p>
                  </a:txBody>
                  <a:tcPr/>
                </a:tc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Went</a:t>
                      </a:r>
                      <a:r>
                        <a:rPr lang="en-US" sz="3200" baseline="0" dirty="0" smtClean="0"/>
                        <a:t> to the Tulip festival in Australia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88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Went</a:t>
                      </a:r>
                      <a:r>
                        <a:rPr lang="en-US" sz="3200" baseline="0" dirty="0" smtClean="0"/>
                        <a:t> to the Tulip Festival in the Netherland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Tried</a:t>
                      </a:r>
                      <a:r>
                        <a:rPr lang="en-US" sz="3200" baseline="0" dirty="0" smtClean="0"/>
                        <a:t> Dutch food and drinks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Watched</a:t>
                      </a:r>
                      <a:r>
                        <a:rPr lang="en-US" sz="3200" baseline="0" dirty="0" smtClean="0"/>
                        <a:t> traditional Dutch dancing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Saw tulip</a:t>
                      </a:r>
                      <a:r>
                        <a:rPr lang="en-US" sz="3200" baseline="0" dirty="0" smtClean="0"/>
                        <a:t> floats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8165" y="2008257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/>
                <a:cs typeface="Arial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9656" y="32766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/>
                <a:cs typeface="Arial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747" y="41910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/>
                <a:cs typeface="Arial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9656" y="51816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/>
                <a:cs typeface="Arial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165" y="51816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/>
                <a:cs typeface="Arial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9656" y="5889486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/>
                <a:cs typeface="Arial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/>
          <p:nvPr/>
        </p:nvSpPr>
        <p:spPr>
          <a:xfrm>
            <a:off x="7257" y="761"/>
            <a:ext cx="913674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smtClean="0"/>
              <a:t>3. Write </a:t>
            </a:r>
            <a:r>
              <a:rPr lang="en-US" sz="3600" b="1" dirty="0"/>
              <a:t>a word or phrase from the box under each picture.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2AA7CEE-7E1A-6242-86D8-FA1AD26D4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038"/>
              </p:ext>
            </p:extLst>
          </p:nvPr>
        </p:nvGraphicFramePr>
        <p:xfrm>
          <a:off x="457200" y="678300"/>
          <a:ext cx="7943355" cy="822960"/>
        </p:xfrm>
        <a:graphic>
          <a:graphicData uri="http://schemas.openxmlformats.org/drawingml/2006/table">
            <a:tbl>
              <a:tblPr firstRow="1" bandRow="1"/>
              <a:tblGrid>
                <a:gridCol w="7943355">
                  <a:extLst>
                    <a:ext uri="{9D8B030D-6E8A-4147-A177-3AD203B41FA5}">
                      <a16:colId xmlns="" xmlns:a16="http://schemas.microsoft.com/office/drawing/2014/main" val="1605403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costumes           feast           float           fireworks display           parade          folk dance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29190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E5F3CD-481C-1642-86D1-BAF562F1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5" y="1539029"/>
            <a:ext cx="2362722" cy="20123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897832D-1D7B-B349-ADAA-0BF709DF8FDB}"/>
              </a:ext>
            </a:extLst>
          </p:cNvPr>
          <p:cNvSpPr/>
          <p:nvPr/>
        </p:nvSpPr>
        <p:spPr>
          <a:xfrm>
            <a:off x="-15062" y="3569652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1. </a:t>
            </a:r>
            <a:r>
              <a:rPr lang="en-US" sz="2800" b="1" dirty="0" smtClean="0">
                <a:solidFill>
                  <a:srgbClr val="000000"/>
                </a:solidFill>
              </a:rPr>
              <a:t>________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241E44-922E-384B-925E-D5510415E8DC}"/>
              </a:ext>
            </a:extLst>
          </p:cNvPr>
          <p:cNvSpPr txBox="1"/>
          <p:nvPr/>
        </p:nvSpPr>
        <p:spPr>
          <a:xfrm>
            <a:off x="571573" y="3655297"/>
            <a:ext cx="17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parade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FEBF5A-2A1A-6B40-89FC-F82E2782A343}"/>
              </a:ext>
            </a:extLst>
          </p:cNvPr>
          <p:cNvSpPr/>
          <p:nvPr/>
        </p:nvSpPr>
        <p:spPr>
          <a:xfrm>
            <a:off x="3090881" y="3585858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2. </a:t>
            </a:r>
            <a:r>
              <a:rPr lang="en-US" sz="2800" b="1" dirty="0" smtClean="0">
                <a:solidFill>
                  <a:srgbClr val="000000"/>
                </a:solidFill>
              </a:rPr>
              <a:t>________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15B5E6-3406-FD44-86D2-6CD139A0805F}"/>
              </a:ext>
            </a:extLst>
          </p:cNvPr>
          <p:cNvSpPr txBox="1"/>
          <p:nvPr/>
        </p:nvSpPr>
        <p:spPr>
          <a:xfrm>
            <a:off x="3482851" y="3677374"/>
            <a:ext cx="225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costumes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64A70A-4746-5840-94AD-48522C3CDE7C}"/>
              </a:ext>
            </a:extLst>
          </p:cNvPr>
          <p:cNvSpPr/>
          <p:nvPr/>
        </p:nvSpPr>
        <p:spPr>
          <a:xfrm>
            <a:off x="6094159" y="3613625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3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F18F24-294E-6C47-8EA0-D493E57B7BA3}"/>
              </a:ext>
            </a:extLst>
          </p:cNvPr>
          <p:cNvSpPr txBox="1"/>
          <p:nvPr/>
        </p:nvSpPr>
        <p:spPr>
          <a:xfrm>
            <a:off x="6406422" y="3693580"/>
            <a:ext cx="17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feast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4CA4410-30F2-B049-8818-49155907422A}"/>
              </a:ext>
            </a:extLst>
          </p:cNvPr>
          <p:cNvSpPr/>
          <p:nvPr/>
        </p:nvSpPr>
        <p:spPr>
          <a:xfrm>
            <a:off x="-50542" y="6155269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4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888603E-9BAD-5F4E-AF48-E7B271447D8E}"/>
              </a:ext>
            </a:extLst>
          </p:cNvPr>
          <p:cNvSpPr txBox="1"/>
          <p:nvPr/>
        </p:nvSpPr>
        <p:spPr>
          <a:xfrm>
            <a:off x="250992" y="6291590"/>
            <a:ext cx="17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float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AF74B7C-CAA8-AE4A-9AAC-0AAF61DFA823}"/>
              </a:ext>
            </a:extLst>
          </p:cNvPr>
          <p:cNvSpPr/>
          <p:nvPr/>
        </p:nvSpPr>
        <p:spPr>
          <a:xfrm>
            <a:off x="2613714" y="6172200"/>
            <a:ext cx="3343871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5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_______________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54F28B0-8258-A341-B154-D754C7D3D170}"/>
              </a:ext>
            </a:extLst>
          </p:cNvPr>
          <p:cNvSpPr txBox="1"/>
          <p:nvPr/>
        </p:nvSpPr>
        <p:spPr>
          <a:xfrm>
            <a:off x="2881615" y="6324600"/>
            <a:ext cx="321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fireworks display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7E49E3C-8C23-FE40-A950-5DAAB698CC01}"/>
              </a:ext>
            </a:extLst>
          </p:cNvPr>
          <p:cNvSpPr/>
          <p:nvPr/>
        </p:nvSpPr>
        <p:spPr>
          <a:xfrm>
            <a:off x="6067242" y="6228700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6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B0FB23-EA56-F141-A8C3-4AA2CA802B12}"/>
              </a:ext>
            </a:extLst>
          </p:cNvPr>
          <p:cNvSpPr txBox="1"/>
          <p:nvPr/>
        </p:nvSpPr>
        <p:spPr>
          <a:xfrm>
            <a:off x="6316315" y="6387072"/>
            <a:ext cx="244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folk 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F9C472-E8C9-AC4B-B2C7-96C90B8C1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510" y="1519039"/>
            <a:ext cx="2660627" cy="2016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617548-6317-5748-B1FF-5E9517AF7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948" y="1519039"/>
            <a:ext cx="2108194" cy="195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062FE6-DB6A-534D-89EC-0F1FD3DA7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2" y="4352290"/>
            <a:ext cx="2362722" cy="183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5A8E50-673B-7B4F-8166-7F409DBC4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459" y="4244481"/>
            <a:ext cx="2292392" cy="2122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C9E8BC-A61A-384E-B99A-FA7A98CD8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948" y="4352289"/>
            <a:ext cx="2334845" cy="21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659</Words>
  <Application>Microsoft Office PowerPoint</Application>
  <PresentationFormat>On-screen Show (4:3)</PresentationFormat>
  <Paragraphs>118</Paragraphs>
  <Slides>12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Festival around the world</vt:lpstr>
      <vt:lpstr>PowerPoint Presentation</vt:lpstr>
      <vt:lpstr> Festival around the world</vt:lpstr>
      <vt:lpstr>PowerPoint Presentation</vt:lpstr>
      <vt:lpstr>PowerPoint Presentation</vt:lpstr>
      <vt:lpstr>PowerPoint Presentation</vt:lpstr>
      <vt:lpstr>2. Listen and read</vt:lpstr>
      <vt:lpstr>2. Read the conversation and tick</vt:lpstr>
      <vt:lpstr>PowerPoint Presentation</vt:lpstr>
      <vt:lpstr>4. Fill in each blank with a word or phrase from 3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2022-07-01T13:28:26Z</dcterms:created>
  <dcterms:modified xsi:type="dcterms:W3CDTF">2022-07-08T02:47:33Z</dcterms:modified>
</cp:coreProperties>
</file>