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14A5-379B-493C-88EB-0FB060ACACE3}" type="datetimeFigureOut">
              <a:rPr lang="en-US" smtClean="0"/>
              <a:t>02/07/2022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98A5-5F0C-435A-83AA-40EBAD2AE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9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14A5-379B-493C-88EB-0FB060ACACE3}" type="datetimeFigureOut">
              <a:rPr lang="en-US" smtClean="0"/>
              <a:t>02/07/2022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98A5-5F0C-435A-83AA-40EBAD2AE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4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14A5-379B-493C-88EB-0FB060ACACE3}" type="datetimeFigureOut">
              <a:rPr lang="en-US" smtClean="0"/>
              <a:t>02/07/2022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98A5-5F0C-435A-83AA-40EBAD2AE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7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14A5-379B-493C-88EB-0FB060ACACE3}" type="datetimeFigureOut">
              <a:rPr lang="en-US" smtClean="0"/>
              <a:t>02/07/2022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98A5-5F0C-435A-83AA-40EBAD2AE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14A5-379B-493C-88EB-0FB060ACACE3}" type="datetimeFigureOut">
              <a:rPr lang="en-US" smtClean="0"/>
              <a:t>02/07/2022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98A5-5F0C-435A-83AA-40EBAD2AE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5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14A5-379B-493C-88EB-0FB060ACACE3}" type="datetimeFigureOut">
              <a:rPr lang="en-US" smtClean="0"/>
              <a:t>02/07/2022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98A5-5F0C-435A-83AA-40EBAD2AE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2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14A5-379B-493C-88EB-0FB060ACACE3}" type="datetimeFigureOut">
              <a:rPr lang="en-US" smtClean="0"/>
              <a:t>02/07/2022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98A5-5F0C-435A-83AA-40EBAD2AE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4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14A5-379B-493C-88EB-0FB060ACACE3}" type="datetimeFigureOut">
              <a:rPr lang="en-US" smtClean="0"/>
              <a:t>02/07/2022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98A5-5F0C-435A-83AA-40EBAD2AE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4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14A5-379B-493C-88EB-0FB060ACACE3}" type="datetimeFigureOut">
              <a:rPr lang="en-US" smtClean="0"/>
              <a:t>02/07/2022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98A5-5F0C-435A-83AA-40EBAD2AE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8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14A5-379B-493C-88EB-0FB060ACACE3}" type="datetimeFigureOut">
              <a:rPr lang="en-US" smtClean="0"/>
              <a:t>02/07/2022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98A5-5F0C-435A-83AA-40EBAD2AE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4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914A5-379B-493C-88EB-0FB060ACACE3}" type="datetimeFigureOut">
              <a:rPr lang="en-US" smtClean="0"/>
              <a:t>02/07/2022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98A5-5F0C-435A-83AA-40EBAD2AE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9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914A5-379B-493C-88EB-0FB060ACACE3}" type="datetimeFigureOut">
              <a:rPr lang="en-US" smtClean="0"/>
              <a:t>02/07/2022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298A5-5F0C-435A-83AA-40EBAD2AE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6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657" y="3105839"/>
            <a:ext cx="4373589" cy="3280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498" y="364981"/>
            <a:ext cx="10897850" cy="65101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30. TRAO ĐỔI NƯỚC VÀ CÁC CHẤT DINH DƯỠNG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09075"/>
            <a:ext cx="9144000" cy="884420"/>
          </a:xfrm>
        </p:spPr>
        <p:txBody>
          <a:bodyPr>
            <a:norm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Tả một cây non mới trồng, mới mọc - Văn lớp 5 | VFO.V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817" y="1546810"/>
            <a:ext cx="3709025" cy="2168733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994423" y="1893455"/>
            <a:ext cx="3171178" cy="1625599"/>
          </a:xfrm>
          <a:prstGeom prst="cloudCallout">
            <a:avLst>
              <a:gd name="adj1" fmla="val 33309"/>
              <a:gd name="adj2" fmla="val 68159"/>
            </a:avLst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0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6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498" y="364981"/>
            <a:ext cx="10897850" cy="64803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30. TRAO ĐỔI NƯỚC VÀ CÁC CHẤT DINH DƯỠNG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09075"/>
            <a:ext cx="9144000" cy="884420"/>
          </a:xfrm>
        </p:spPr>
        <p:txBody>
          <a:bodyPr>
            <a:norm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Tả một cây non mới trồng, mới mọc - Văn lớp 5 | VFO.V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654" y="3001920"/>
            <a:ext cx="4792963" cy="3046456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994423" y="1640369"/>
            <a:ext cx="3171178" cy="1625599"/>
          </a:xfrm>
          <a:prstGeom prst="cloudCallout">
            <a:avLst>
              <a:gd name="adj1" fmla="val 33309"/>
              <a:gd name="adj2" fmla="val 68159"/>
            </a:avLst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 err="1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i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i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000" i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000" i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i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i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i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i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i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i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i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601" y="2605860"/>
            <a:ext cx="40100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8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498" y="364981"/>
            <a:ext cx="10897850" cy="66949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30. TRAO ĐỔI NƯỚC VÀ CÁC CHẤT DINH DƯỠNG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09075"/>
            <a:ext cx="9144000" cy="884420"/>
          </a:xfrm>
        </p:spPr>
        <p:txBody>
          <a:bodyPr>
            <a:norm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Tả một cây non mới trồng, mới mọc - Văn lớp 5 | VFO.V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764497" y="966114"/>
            <a:ext cx="4241611" cy="1625599"/>
          </a:xfrm>
          <a:prstGeom prst="cloudCallout">
            <a:avLst>
              <a:gd name="adj1" fmla="val 33309"/>
              <a:gd name="adj2" fmla="val 68159"/>
            </a:avLst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Hậu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 descr="https://static.tuoitre.vn/tto/i/s626/2016/05/10/hinh-7-14628731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843317"/>
            <a:ext cx="4719781" cy="343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Vườn cam bị ngập nước trong mùa mưa lũ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83" y="2843317"/>
            <a:ext cx="4507344" cy="3437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504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498" y="364981"/>
            <a:ext cx="10897850" cy="64803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30. TRAO ĐỔI NƯỚC VÀ CÁC CHẤT DINH DƯỠNG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498" y="965554"/>
            <a:ext cx="10732958" cy="884420"/>
          </a:xfrm>
        </p:spPr>
        <p:txBody>
          <a:bodyPr>
            <a:normAutofit/>
          </a:bodyPr>
          <a:lstStyle/>
          <a:p>
            <a:pPr lvl="0" algn="just"/>
            <a:r>
              <a:rPr lang="en-US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MỘT SỐ YẾU TỐ CHỦ YẾU ẢNH HƯỞNG ĐẾN TRAO ĐỔI NƯỚC VÀ CHẤT DINH DƯỠNG Ở THỰC VẬT.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Tả một cây non mới trồng, mới mọc - Văn lớp 5 | VFO.V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98" y="3639960"/>
            <a:ext cx="4826833" cy="3067984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994423" y="1640369"/>
            <a:ext cx="5496318" cy="1625599"/>
          </a:xfrm>
          <a:prstGeom prst="cloudCallout">
            <a:avLst>
              <a:gd name="adj1" fmla="val -14419"/>
              <a:gd name="adj2" fmla="val 85680"/>
            </a:avLst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 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hưởng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tới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hút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khoáng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1" u="none" strike="noStrike" kern="1200" cap="none" spc="0" normalizeH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lang="en-US" sz="2000" i="1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bancaynoithat.com/kcfinder/upload/images/Cay%20xanh%20loc%20khong%20k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666" y="1849975"/>
            <a:ext cx="5166534" cy="485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18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498" y="364981"/>
            <a:ext cx="10897850" cy="64803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30. TRAO ĐỔI NƯỚC VÀ CÁC CHẤT DINH DƯỠNG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498" y="965554"/>
            <a:ext cx="10732958" cy="884420"/>
          </a:xfrm>
        </p:spPr>
        <p:txBody>
          <a:bodyPr>
            <a:normAutofit/>
          </a:bodyPr>
          <a:lstStyle/>
          <a:p>
            <a:pPr lvl="0" algn="just"/>
            <a:r>
              <a:rPr lang="en-US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MỘT SỐ YẾU TỐ CHỦ YẾU ẢNH HƯỞNG ĐẾN TRAO ĐỔI NƯỚC VÀ CHẤT DINH DƯỠNG Ở THỰC VẬT.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Tả một cây non mới trồng, mới mọc - Văn lớp 5 | VFO.V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https://bancaynoithat.com/kcfinder/upload/images/Cay%20xanh%20loc%20khong%20k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982" y="1849975"/>
            <a:ext cx="4599704" cy="485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889761"/>
              </p:ext>
            </p:extLst>
          </p:nvPr>
        </p:nvGraphicFramePr>
        <p:xfrm>
          <a:off x="386541" y="1879839"/>
          <a:ext cx="7076441" cy="4828105"/>
        </p:xfrm>
        <a:graphic>
          <a:graphicData uri="http://schemas.openxmlformats.org/drawingml/2006/table">
            <a:tbl>
              <a:tblPr firstRow="1" firstCol="1" bandRow="1"/>
              <a:tblGrid>
                <a:gridCol w="1895980">
                  <a:extLst>
                    <a:ext uri="{9D8B030D-6E8A-4147-A177-3AD203B41FA5}">
                      <a16:colId xmlns:a16="http://schemas.microsoft.com/office/drawing/2014/main" val="690939919"/>
                    </a:ext>
                  </a:extLst>
                </a:gridCol>
                <a:gridCol w="5180461">
                  <a:extLst>
                    <a:ext uri="{9D8B030D-6E8A-4147-A177-3AD203B41FA5}">
                      <a16:colId xmlns:a16="http://schemas.microsoft.com/office/drawing/2014/main" val="3538506174"/>
                    </a:ext>
                  </a:extLst>
                </a:gridCol>
              </a:tblGrid>
              <a:tr h="965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hưởng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họa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4118946"/>
                  </a:ext>
                </a:extLst>
              </a:tr>
              <a:tr h="965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709086"/>
                  </a:ext>
                </a:extLst>
              </a:tr>
              <a:tr h="965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809430"/>
                  </a:ext>
                </a:extLst>
              </a:tr>
              <a:tr h="965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348828"/>
                  </a:ext>
                </a:extLst>
              </a:tr>
              <a:tr h="965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153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84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498" y="364981"/>
            <a:ext cx="10897850" cy="64803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30. TRAO ĐỔI NƯỚC VÀ CÁC CHẤT DINH DƯỠNG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498" y="965554"/>
            <a:ext cx="10732958" cy="884420"/>
          </a:xfrm>
        </p:spPr>
        <p:txBody>
          <a:bodyPr>
            <a:normAutofit/>
          </a:bodyPr>
          <a:lstStyle/>
          <a:p>
            <a:pPr lvl="0" algn="just"/>
            <a:r>
              <a:rPr lang="en-US" b="1" dirty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MỘT SỐ YẾU TỐ CHỦ YẾU ẢNH HƯỞNG ĐẾN TRAO ĐỔI NƯỚC VÀ CHẤT DINH DƯỠNG Ở THỰC VẬT.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Tả một cây non mới trồng, mới mọc - Văn lớp 5 | VFO.V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259610"/>
              </p:ext>
            </p:extLst>
          </p:nvPr>
        </p:nvGraphicFramePr>
        <p:xfrm>
          <a:off x="655782" y="1879839"/>
          <a:ext cx="10841674" cy="4625945"/>
        </p:xfrm>
        <a:graphic>
          <a:graphicData uri="http://schemas.openxmlformats.org/drawingml/2006/table">
            <a:tbl>
              <a:tblPr firstRow="1" firstCol="1" bandRow="1"/>
              <a:tblGrid>
                <a:gridCol w="2466109">
                  <a:extLst>
                    <a:ext uri="{9D8B030D-6E8A-4147-A177-3AD203B41FA5}">
                      <a16:colId xmlns:a16="http://schemas.microsoft.com/office/drawing/2014/main" val="690939919"/>
                    </a:ext>
                  </a:extLst>
                </a:gridCol>
                <a:gridCol w="8375565">
                  <a:extLst>
                    <a:ext uri="{9D8B030D-6E8A-4147-A177-3AD203B41FA5}">
                      <a16:colId xmlns:a16="http://schemas.microsoft.com/office/drawing/2014/main" val="3538506174"/>
                    </a:ext>
                  </a:extLst>
                </a:gridCol>
              </a:tblGrid>
              <a:tr h="4569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hưởng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họa</a:t>
                      </a:r>
                      <a:endPara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4118946"/>
                  </a:ext>
                </a:extLst>
              </a:tr>
              <a:tr h="965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khổng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-&gt;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thoát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hơi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-&gt;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709086"/>
                  </a:ext>
                </a:extLst>
              </a:tr>
              <a:tr h="965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-&gt;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thoát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hơi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-&gt;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809430"/>
                  </a:ext>
                </a:extLst>
              </a:tr>
              <a:tr h="965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ẩm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ẩm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-&gt;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-&gt;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348828"/>
                  </a:ext>
                </a:extLst>
              </a:tr>
              <a:tr h="965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tơi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xốp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tơi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xốp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thoáng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-&gt;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lợi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153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43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498" y="364981"/>
            <a:ext cx="10897850" cy="64803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30. TRAO ĐỔI NƯỚC VÀ CÁC CHẤT DINH DƯỠNG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498" y="965554"/>
            <a:ext cx="10732958" cy="884420"/>
          </a:xfrm>
        </p:spPr>
        <p:txBody>
          <a:bodyPr>
            <a:normAutofit/>
          </a:bodyPr>
          <a:lstStyle/>
          <a:p>
            <a:pPr lvl="0" algn="just"/>
            <a:r>
              <a:rPr lang="en-US" b="1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VẬN DỤNG HIỂU BIẾT VỀ TRAO ĐỔI CHẤT VÀ CHUYỂN HÓA NĂNG LƯỢNG Ở THỰC VẬT VÀO THỰC TIỄN.</a:t>
            </a:r>
            <a:endParaRPr lang="en-US" b="1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Tả một cây non mới trồng, mới mọc - Văn lớp 5 | VFO.V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941" y="2477327"/>
            <a:ext cx="6067595" cy="3856625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1084364" y="1849974"/>
            <a:ext cx="5496318" cy="1955383"/>
          </a:xfrm>
          <a:prstGeom prst="cloudCallout">
            <a:avLst>
              <a:gd name="adj1" fmla="val 26218"/>
              <a:gd name="adj2" fmla="val 65748"/>
            </a:avLst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 err="1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i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i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i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i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i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i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i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i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i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i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i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1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052" y="168275"/>
            <a:ext cx="10897850" cy="64803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30. TRAO ĐỔI NƯỚC VÀ CÁC CHẤT DINH DƯỠNG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498" y="734721"/>
            <a:ext cx="10732958" cy="884420"/>
          </a:xfrm>
        </p:spPr>
        <p:txBody>
          <a:bodyPr>
            <a:normAutofit/>
          </a:bodyPr>
          <a:lstStyle/>
          <a:p>
            <a:pPr lvl="0" algn="just"/>
            <a:r>
              <a:rPr lang="en-US" b="1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VẬN DỤNG HIỂU BIẾT VỀ TRAO ĐỔI CHẤT VÀ CHUYỂN HÓA NĂNG LƯỢNG Ở THỰC VẬT VÀO THỰC TIỄN.</a:t>
            </a:r>
            <a:endParaRPr lang="en-US" b="1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Tả một cây non mới trồng, mới mọc - Văn lớp 5 | VFO.V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882109"/>
              </p:ext>
            </p:extLst>
          </p:nvPr>
        </p:nvGraphicFramePr>
        <p:xfrm>
          <a:off x="380763" y="1619141"/>
          <a:ext cx="11500427" cy="5108871"/>
        </p:xfrm>
        <a:graphic>
          <a:graphicData uri="http://schemas.openxmlformats.org/drawingml/2006/table">
            <a:tbl>
              <a:tblPr firstRow="1" firstCol="1" bandRow="1"/>
              <a:tblGrid>
                <a:gridCol w="3474027">
                  <a:extLst>
                    <a:ext uri="{9D8B030D-6E8A-4147-A177-3AD203B41FA5}">
                      <a16:colId xmlns:a16="http://schemas.microsoft.com/office/drawing/2014/main" val="2851328146"/>
                    </a:ext>
                  </a:extLst>
                </a:gridCol>
                <a:gridCol w="560192">
                  <a:extLst>
                    <a:ext uri="{9D8B030D-6E8A-4147-A177-3AD203B41FA5}">
                      <a16:colId xmlns:a16="http://schemas.microsoft.com/office/drawing/2014/main" val="3624857313"/>
                    </a:ext>
                  </a:extLst>
                </a:gridCol>
                <a:gridCol w="7466208">
                  <a:extLst>
                    <a:ext uri="{9D8B030D-6E8A-4147-A177-3AD203B41FA5}">
                      <a16:colId xmlns:a16="http://schemas.microsoft.com/office/drawing/2014/main" val="3610847412"/>
                    </a:ext>
                  </a:extLst>
                </a:gridCol>
              </a:tblGrid>
              <a:tr h="410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704139"/>
                  </a:ext>
                </a:extLst>
              </a:tr>
              <a:tr h="11041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non,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trồng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cường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bón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mùn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47677"/>
                  </a:ext>
                </a:extLst>
              </a:tr>
              <a:tr h="8339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ngập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036200"/>
                  </a:ext>
                </a:extLst>
              </a:tr>
              <a:tr h="11041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mưa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bón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kali,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cường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mẩy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550696"/>
                  </a:ext>
                </a:extLst>
              </a:tr>
              <a:tr h="5520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bón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rãnh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371126"/>
                  </a:ext>
                </a:extLst>
              </a:tr>
              <a:tr h="5520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bớt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bớt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518696"/>
                  </a:ext>
                </a:extLst>
              </a:tr>
              <a:tr h="5520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dõi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hồi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tổn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39536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2052" y="1376297"/>
            <a:ext cx="10732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tin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97745" y="1982450"/>
            <a:ext cx="50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7745" y="3064874"/>
            <a:ext cx="50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7745" y="3895871"/>
            <a:ext cx="50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97745" y="5087512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16217" y="5607230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85491" y="6167216"/>
            <a:ext cx="50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81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  <p:bldP spid="10" grpId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498" y="364981"/>
            <a:ext cx="10897850" cy="64803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30. TRAO ĐỔI NƯỚC VÀ CÁC CHẤT DINH DƯỠNG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498" y="965554"/>
            <a:ext cx="10732958" cy="884420"/>
          </a:xfrm>
        </p:spPr>
        <p:txBody>
          <a:bodyPr>
            <a:normAutofit/>
          </a:bodyPr>
          <a:lstStyle/>
          <a:p>
            <a:pPr lvl="0" algn="just"/>
            <a:r>
              <a:rPr lang="en-US" b="1" dirty="0" smtClean="0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VẬN DỤNG HIỂU BIẾT VỀ TRAO ĐỔI CHẤT VÀ CHUYỂN HÓA NĂNG LƯỢNG Ở THỰC VẬT VÀO THỰC TIỄN.</a:t>
            </a:r>
            <a:endParaRPr lang="en-US" b="1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Tả một cây non mới trồng, mới mọc - Văn lớp 5 | VFO.V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566" y="2068643"/>
            <a:ext cx="10837889" cy="3588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hơi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….)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hơi</a:t>
            </a:r>
            <a:r>
              <a:rPr lang="en-US" sz="24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aseline="-25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aseline="-25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aseline="-25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TN1: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nilong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trùm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aseline="-25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TN2: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trùm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trùm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aseline="-2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715</Words>
  <Application>Microsoft Office PowerPoint</Application>
  <PresentationFormat>Widescreen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BÀI 30. TRAO ĐỔI NƯỚC VÀ CÁC CHẤT DINH DƯỠNG</vt:lpstr>
      <vt:lpstr>BÀI 30. TRAO ĐỔI NƯỚC VÀ CÁC CHẤT DINH DƯỠNG</vt:lpstr>
      <vt:lpstr>BÀI 30. TRAO ĐỔI NƯỚC VÀ CÁC CHẤT DINH DƯỠNG</vt:lpstr>
      <vt:lpstr>BÀI 30. TRAO ĐỔI NƯỚC VÀ CÁC CHẤT DINH DƯỠNG</vt:lpstr>
      <vt:lpstr>BÀI 30. TRAO ĐỔI NƯỚC VÀ CÁC CHẤT DINH DƯỠNG</vt:lpstr>
      <vt:lpstr>BÀI 30. TRAO ĐỔI NƯỚC VÀ CÁC CHẤT DINH DƯỠNG</vt:lpstr>
      <vt:lpstr>BÀI 30. TRAO ĐỔI NƯỚC VÀ CÁC CHẤT DINH DƯỠNG</vt:lpstr>
      <vt:lpstr>BÀI 30. TRAO ĐỔI NƯỚC VÀ CÁC CHẤT DINH DƯỠNG</vt:lpstr>
      <vt:lpstr>BÀI 30. TRAO ĐỔI NƯỚC VÀ CÁC CHẤT DINH DƯỠNG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30. TRAO ĐỔI NƯỚC VÀ CÁC CHẤT DINH DƯỠNG (tiết 4)</dc:title>
  <dc:creator>450g6</dc:creator>
  <cp:lastModifiedBy>450g6</cp:lastModifiedBy>
  <cp:revision>17</cp:revision>
  <dcterms:created xsi:type="dcterms:W3CDTF">2022-07-02T09:21:23Z</dcterms:created>
  <dcterms:modified xsi:type="dcterms:W3CDTF">2022-07-02T12:14:03Z</dcterms:modified>
</cp:coreProperties>
</file>