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0" r:id="rId2"/>
    <p:sldId id="291" r:id="rId3"/>
    <p:sldId id="342" r:id="rId4"/>
    <p:sldId id="297" r:id="rId5"/>
    <p:sldId id="343" r:id="rId6"/>
    <p:sldId id="293" r:id="rId7"/>
    <p:sldId id="346" r:id="rId8"/>
    <p:sldId id="345" r:id="rId9"/>
    <p:sldId id="347" r:id="rId10"/>
    <p:sldId id="349" r:id="rId11"/>
    <p:sldId id="348" r:id="rId12"/>
    <p:sldId id="350" r:id="rId13"/>
    <p:sldId id="351" r:id="rId14"/>
    <p:sldId id="352" r:id="rId15"/>
    <p:sldId id="353" r:id="rId16"/>
    <p:sldId id="338" r:id="rId17"/>
    <p:sldId id="344" r:id="rId18"/>
    <p:sldId id="339" r:id="rId19"/>
    <p:sldId id="294"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autoAdjust="0"/>
  </p:normalViewPr>
  <p:slideViewPr>
    <p:cSldViewPr>
      <p:cViewPr varScale="1">
        <p:scale>
          <a:sx n="83" d="100"/>
          <a:sy n="83" d="100"/>
        </p:scale>
        <p:origin x="147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33CB6190-39DA-4A33-A472-433BDBBD1B0B}" type="datetimeFigureOut">
              <a:rPr lang="vi-VN"/>
              <a:pPr>
                <a:defRPr/>
              </a:pPr>
              <a:t>17/03/2023</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0ADD53A1-BB3D-42DD-B494-BF2152EE216A}"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ACFF69-7A9C-4B72-A575-F4133D4EC941}" type="slidenum">
              <a:rPr lang="vi-VN" altLang="en-US"/>
              <a:pPr/>
              <a:t>2</a:t>
            </a:fld>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gray">
          <a:xfrm>
            <a:off x="8004175" y="0"/>
            <a:ext cx="1139825" cy="6858000"/>
          </a:xfrm>
          <a:prstGeom prst="rect">
            <a:avLst/>
          </a:prstGeom>
          <a:solidFill>
            <a:schemeClr val="bg2">
              <a:alpha val="39999"/>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5" name="Rectangle 4"/>
          <p:cNvSpPr>
            <a:spLocks noChangeArrowheads="1"/>
          </p:cNvSpPr>
          <p:nvPr/>
        </p:nvSpPr>
        <p:spPr bwMode="white">
          <a:xfrm>
            <a:off x="0" y="4638675"/>
            <a:ext cx="9144000" cy="2219325"/>
          </a:xfrm>
          <a:prstGeom prst="rect">
            <a:avLst/>
          </a:prstGeom>
          <a:solidFill>
            <a:schemeClr val="folHlink">
              <a:alpha val="30980"/>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6" name="Rectangle 5"/>
          <p:cNvSpPr>
            <a:spLocks noChangeArrowheads="1"/>
          </p:cNvSpPr>
          <p:nvPr/>
        </p:nvSpPr>
        <p:spPr bwMode="gray">
          <a:xfrm>
            <a:off x="0" y="2149475"/>
            <a:ext cx="9144000" cy="2498725"/>
          </a:xfrm>
          <a:prstGeom prst="rect">
            <a:avLst/>
          </a:prstGeom>
          <a:solidFill>
            <a:schemeClr val="tx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7" name="Freeform 20"/>
          <p:cNvSpPr>
            <a:spLocks/>
          </p:cNvSpPr>
          <p:nvPr/>
        </p:nvSpPr>
        <p:spPr bwMode="gray">
          <a:xfrm>
            <a:off x="-9525" y="2138363"/>
            <a:ext cx="8015288" cy="2271712"/>
          </a:xfrm>
          <a:custGeom>
            <a:avLst/>
            <a:gdLst>
              <a:gd name="T0" fmla="*/ 0 w 5049"/>
              <a:gd name="T1" fmla="*/ 0 h 1471"/>
              <a:gd name="T2" fmla="*/ 2147483646 w 5049"/>
              <a:gd name="T3" fmla="*/ 2147483646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9"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1" name="Text Box 14"/>
          <p:cNvSpPr txBox="1">
            <a:spLocks noChangeArrowheads="1"/>
          </p:cNvSpPr>
          <p:nvPr/>
        </p:nvSpPr>
        <p:spPr bwMode="auto">
          <a:xfrm>
            <a:off x="304800" y="228600"/>
            <a:ext cx="1447800" cy="519113"/>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800" b="1">
                <a:solidFill>
                  <a:schemeClr val="tx2"/>
                </a:solidFill>
                <a:latin typeface="Verdana" panose="020B0604030504040204" pitchFamily="34" charset="0"/>
              </a:rPr>
              <a:t>LOGO</a:t>
            </a:r>
          </a:p>
        </p:txBody>
      </p:sp>
      <p:grpSp>
        <p:nvGrpSpPr>
          <p:cNvPr id="12" name="Group 116"/>
          <p:cNvGrpSpPr>
            <a:grpSpLocks/>
          </p:cNvGrpSpPr>
          <p:nvPr/>
        </p:nvGrpSpPr>
        <p:grpSpPr bwMode="auto">
          <a:xfrm>
            <a:off x="190500" y="2324100"/>
            <a:ext cx="3276600" cy="3314700"/>
            <a:chOff x="120" y="1464"/>
            <a:chExt cx="2064" cy="2088"/>
          </a:xfrm>
        </p:grpSpPr>
        <p:sp>
          <p:nvSpPr>
            <p:cNvPr id="13"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latin typeface="Times New Roman" panose="02020603050405020304" pitchFamily="18" charset="0"/>
                <a:ea typeface="Gulim" panose="020B0600000101010101" pitchFamily="34" charset="-127"/>
              </a:endParaRPr>
            </a:p>
          </p:txBody>
        </p:sp>
        <p:sp>
          <p:nvSpPr>
            <p:cNvPr id="14"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latin typeface="Times New Roman" panose="02020603050405020304" pitchFamily="18" charset="0"/>
                <a:ea typeface="Gulim" panose="020B0600000101010101" pitchFamily="34" charset="-127"/>
              </a:endParaRPr>
            </a:p>
          </p:txBody>
        </p:sp>
        <p:sp>
          <p:nvSpPr>
            <p:cNvPr id="15"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ko-KR" altLang="en-US">
                <a:latin typeface="Times New Roman" panose="02020603050405020304" pitchFamily="18" charset="0"/>
                <a:ea typeface="Gulim" panose="020B0600000101010101" pitchFamily="34" charset="-127"/>
              </a:endParaRPr>
            </a:p>
          </p:txBody>
        </p:sp>
      </p:gr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anose="05000000000000000000" pitchFamily="2" charset="2"/>
              <a:buNone/>
              <a:defRPr sz="1600">
                <a:solidFill>
                  <a:schemeClr val="bg1"/>
                </a:solidFill>
              </a:defRPr>
            </a:lvl1pPr>
          </a:lstStyle>
          <a:p>
            <a:pPr lvl="0"/>
            <a:r>
              <a:rPr lang="en-US" noProof="0"/>
              <a:t>Click to edit Master subtitle style</a:t>
            </a:r>
          </a:p>
        </p:txBody>
      </p:sp>
      <p:sp>
        <p:nvSpPr>
          <p:cNvPr id="16" name="Rectangle 4"/>
          <p:cNvSpPr>
            <a:spLocks noGrp="1" noChangeArrowheads="1"/>
          </p:cNvSpPr>
          <p:nvPr>
            <p:ph type="dt" sz="half" idx="10"/>
          </p:nvPr>
        </p:nvSpPr>
        <p:spPr>
          <a:xfrm>
            <a:off x="3352800" y="6553200"/>
            <a:ext cx="2133600" cy="152400"/>
          </a:xfrm>
        </p:spPr>
        <p:txBody>
          <a:bodyPr/>
          <a:lstStyle>
            <a:lvl1pPr algn="r">
              <a:defRPr sz="1000">
                <a:solidFill>
                  <a:schemeClr val="tx2"/>
                </a:solidFill>
                <a:latin typeface="+mn-lt"/>
              </a:defRPr>
            </a:lvl1pPr>
          </a:lstStyle>
          <a:p>
            <a:pPr>
              <a:defRPr/>
            </a:pPr>
            <a:endParaRPr lang="en-US"/>
          </a:p>
        </p:txBody>
      </p:sp>
      <p:sp>
        <p:nvSpPr>
          <p:cNvPr id="17" name="Rectangle 5"/>
          <p:cNvSpPr>
            <a:spLocks noGrp="1" noChangeArrowheads="1"/>
          </p:cNvSpPr>
          <p:nvPr>
            <p:ph type="ftr" sz="quarter" idx="11"/>
          </p:nvPr>
        </p:nvSpPr>
        <p:spPr>
          <a:xfrm>
            <a:off x="304800" y="6477000"/>
            <a:ext cx="2590800" cy="228600"/>
          </a:xfrm>
        </p:spPr>
        <p:txBody>
          <a:bodyPr/>
          <a:lstStyle>
            <a:lvl1pPr algn="ctr">
              <a:defRPr sz="1200">
                <a:solidFill>
                  <a:schemeClr val="tx2"/>
                </a:solidFill>
                <a:latin typeface="Arial" panose="020B0604020202020204" pitchFamily="34" charset="0"/>
              </a:defRPr>
            </a:lvl1pPr>
          </a:lstStyle>
          <a:p>
            <a:pPr>
              <a:defRPr/>
            </a:pPr>
            <a:endParaRPr lang="en-US"/>
          </a:p>
        </p:txBody>
      </p:sp>
      <p:sp>
        <p:nvSpPr>
          <p:cNvPr id="18" name="Rectangle 6"/>
          <p:cNvSpPr>
            <a:spLocks noGrp="1" noChangeArrowheads="1"/>
          </p:cNvSpPr>
          <p:nvPr>
            <p:ph type="sldNum" sz="quarter" idx="12"/>
          </p:nvPr>
        </p:nvSpPr>
        <p:spPr>
          <a:xfrm>
            <a:off x="8210550" y="6467475"/>
            <a:ext cx="533400" cy="244475"/>
          </a:xfrm>
        </p:spPr>
        <p:txBody>
          <a:bodyPr/>
          <a:lstStyle>
            <a:lvl1pPr>
              <a:defRPr sz="1200" smtClean="0">
                <a:latin typeface="Arial" panose="020B0604020202020204" pitchFamily="34" charset="0"/>
              </a:defRPr>
            </a:lvl1pPr>
          </a:lstStyle>
          <a:p>
            <a:pPr>
              <a:defRPr/>
            </a:pPr>
            <a:fld id="{F55644FF-80AA-4C3E-95D0-8663385DF997}" type="slidenum">
              <a:rPr lang="en-US" altLang="en-US"/>
              <a:pPr>
                <a:defRPr/>
              </a:pPr>
              <a:t>‹#›</a:t>
            </a:fld>
            <a:endParaRPr lang="en-US" altLang="en-US"/>
          </a:p>
        </p:txBody>
      </p:sp>
    </p:spTree>
    <p:extLst>
      <p:ext uri="{BB962C8B-B14F-4D97-AF65-F5344CB8AC3E}">
        <p14:creationId xmlns:p14="http://schemas.microsoft.com/office/powerpoint/2010/main" val="55890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43F2D66F-6437-48DD-A9AE-E69F6B44CBD4}" type="slidenum">
              <a:rPr lang="en-US" altLang="en-US"/>
              <a:pPr>
                <a:defRPr/>
              </a:pPr>
              <a:t>‹#›</a:t>
            </a:fld>
            <a:endParaRPr lang="en-US" altLang="en-US"/>
          </a:p>
        </p:txBody>
      </p:sp>
    </p:spTree>
    <p:extLst>
      <p:ext uri="{BB962C8B-B14F-4D97-AF65-F5344CB8AC3E}">
        <p14:creationId xmlns:p14="http://schemas.microsoft.com/office/powerpoint/2010/main" val="415521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231C5757-B67C-48DD-8C09-7968DBED40DF}" type="slidenum">
              <a:rPr lang="en-US" altLang="en-US"/>
              <a:pPr>
                <a:defRPr/>
              </a:pPr>
              <a:t>‹#›</a:t>
            </a:fld>
            <a:endParaRPr lang="en-US" altLang="en-US"/>
          </a:p>
        </p:txBody>
      </p:sp>
    </p:spTree>
    <p:extLst>
      <p:ext uri="{BB962C8B-B14F-4D97-AF65-F5344CB8AC3E}">
        <p14:creationId xmlns:p14="http://schemas.microsoft.com/office/powerpoint/2010/main" val="3565672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a:t>Click to edit Master title style</a:t>
            </a:r>
          </a:p>
        </p:txBody>
      </p:sp>
      <p:sp>
        <p:nvSpPr>
          <p:cNvPr id="3" name="Table Placeholder 2"/>
          <p:cNvSpPr>
            <a:spLocks noGrp="1"/>
          </p:cNvSpPr>
          <p:nvPr>
            <p:ph type="tbl" idx="1"/>
          </p:nvPr>
        </p:nvSpPr>
        <p:spPr>
          <a:xfrm>
            <a:off x="457200" y="1076325"/>
            <a:ext cx="8229600" cy="5248275"/>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AD54F5B6-882B-4880-8000-4317BF2C8B25}" type="slidenum">
              <a:rPr lang="en-US" altLang="en-US"/>
              <a:pPr>
                <a:defRPr/>
              </a:pPr>
              <a:t>‹#›</a:t>
            </a:fld>
            <a:endParaRPr lang="en-US" altLang="en-US"/>
          </a:p>
        </p:txBody>
      </p:sp>
    </p:spTree>
    <p:extLst>
      <p:ext uri="{BB962C8B-B14F-4D97-AF65-F5344CB8AC3E}">
        <p14:creationId xmlns:p14="http://schemas.microsoft.com/office/powerpoint/2010/main" val="1056130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r>
              <a:rPr lang="en-US"/>
              <a:t>Click to edit Master title style</a:t>
            </a:r>
          </a:p>
        </p:txBody>
      </p:sp>
      <p:sp>
        <p:nvSpPr>
          <p:cNvPr id="3" name="Chart Placeholder 2"/>
          <p:cNvSpPr>
            <a:spLocks noGrp="1"/>
          </p:cNvSpPr>
          <p:nvPr>
            <p:ph type="chart" idx="1"/>
          </p:nvPr>
        </p:nvSpPr>
        <p:spPr>
          <a:xfrm>
            <a:off x="457200" y="1076325"/>
            <a:ext cx="8229600" cy="5248275"/>
          </a:xfrm>
        </p:spPr>
        <p:txBody>
          <a:bodyPr/>
          <a:lstStyle/>
          <a:p>
            <a:pPr lvl="0"/>
            <a:r>
              <a:rPr lang="en-US" noProof="0"/>
              <a:t>Click icon to add chart</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1B93CDD7-7C0E-4009-BBF6-4FAB55B05CE2}" type="slidenum">
              <a:rPr lang="en-US" altLang="en-US"/>
              <a:pPr>
                <a:defRPr/>
              </a:pPr>
              <a:t>‹#›</a:t>
            </a:fld>
            <a:endParaRPr lang="en-US" altLang="en-US"/>
          </a:p>
        </p:txBody>
      </p:sp>
    </p:spTree>
    <p:extLst>
      <p:ext uri="{BB962C8B-B14F-4D97-AF65-F5344CB8AC3E}">
        <p14:creationId xmlns:p14="http://schemas.microsoft.com/office/powerpoint/2010/main" val="58385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E7264248-1D18-4BA8-8288-536DEC96E1E7}" type="slidenum">
              <a:rPr lang="en-US" altLang="en-US"/>
              <a:pPr>
                <a:defRPr/>
              </a:pPr>
              <a:t>‹#›</a:t>
            </a:fld>
            <a:endParaRPr lang="en-US" altLang="en-US"/>
          </a:p>
        </p:txBody>
      </p:sp>
    </p:spTree>
    <p:extLst>
      <p:ext uri="{BB962C8B-B14F-4D97-AF65-F5344CB8AC3E}">
        <p14:creationId xmlns:p14="http://schemas.microsoft.com/office/powerpoint/2010/main" val="1929622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2"/>
          </p:nvPr>
        </p:nvSpPr>
        <p:spPr>
          <a:ln/>
        </p:spPr>
        <p:txBody>
          <a:bodyPr/>
          <a:lstStyle>
            <a:lvl1pPr>
              <a:defRPr/>
            </a:lvl1pPr>
          </a:lstStyle>
          <a:p>
            <a:pPr>
              <a:defRPr/>
            </a:pPr>
            <a:fld id="{BF0F8E49-ED13-41FB-A4DE-47301C6CD0C9}" type="slidenum">
              <a:rPr lang="en-US" altLang="en-US"/>
              <a:pPr>
                <a:defRPr/>
              </a:pPr>
              <a:t>‹#›</a:t>
            </a:fld>
            <a:endParaRPr lang="en-US" altLang="en-US"/>
          </a:p>
        </p:txBody>
      </p:sp>
    </p:spTree>
    <p:extLst>
      <p:ext uri="{BB962C8B-B14F-4D97-AF65-F5344CB8AC3E}">
        <p14:creationId xmlns:p14="http://schemas.microsoft.com/office/powerpoint/2010/main" val="236999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763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76325"/>
            <a:ext cx="4038600" cy="524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D76F7F97-5ECB-4E67-8396-DA0CE23306C9}" type="slidenum">
              <a:rPr lang="en-US" altLang="en-US"/>
              <a:pPr>
                <a:defRPr/>
              </a:pPr>
              <a:t>‹#›</a:t>
            </a:fld>
            <a:endParaRPr lang="en-US" altLang="en-US"/>
          </a:p>
        </p:txBody>
      </p:sp>
    </p:spTree>
    <p:extLst>
      <p:ext uri="{BB962C8B-B14F-4D97-AF65-F5344CB8AC3E}">
        <p14:creationId xmlns:p14="http://schemas.microsoft.com/office/powerpoint/2010/main" val="356004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9" name="Rectangle 6"/>
          <p:cNvSpPr>
            <a:spLocks noGrp="1" noChangeArrowheads="1"/>
          </p:cNvSpPr>
          <p:nvPr>
            <p:ph type="sldNum" sz="quarter" idx="12"/>
          </p:nvPr>
        </p:nvSpPr>
        <p:spPr>
          <a:ln/>
        </p:spPr>
        <p:txBody>
          <a:bodyPr/>
          <a:lstStyle>
            <a:lvl1pPr>
              <a:defRPr/>
            </a:lvl1pPr>
          </a:lstStyle>
          <a:p>
            <a:pPr>
              <a:defRPr/>
            </a:pPr>
            <a:fld id="{D0904CB6-242A-4D69-ACD0-D20E0D86EA4B}" type="slidenum">
              <a:rPr lang="en-US" altLang="en-US"/>
              <a:pPr>
                <a:defRPr/>
              </a:pPr>
              <a:t>‹#›</a:t>
            </a:fld>
            <a:endParaRPr lang="en-US" altLang="en-US"/>
          </a:p>
        </p:txBody>
      </p:sp>
    </p:spTree>
    <p:extLst>
      <p:ext uri="{BB962C8B-B14F-4D97-AF65-F5344CB8AC3E}">
        <p14:creationId xmlns:p14="http://schemas.microsoft.com/office/powerpoint/2010/main" val="260202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2"/>
          </p:nvPr>
        </p:nvSpPr>
        <p:spPr>
          <a:ln/>
        </p:spPr>
        <p:txBody>
          <a:bodyPr/>
          <a:lstStyle>
            <a:lvl1pPr>
              <a:defRPr/>
            </a:lvl1pPr>
          </a:lstStyle>
          <a:p>
            <a:pPr>
              <a:defRPr/>
            </a:pPr>
            <a:fld id="{BBF7AE67-6497-4297-82AB-A79BB9374839}" type="slidenum">
              <a:rPr lang="en-US" altLang="en-US"/>
              <a:pPr>
                <a:defRPr/>
              </a:pPr>
              <a:t>‹#›</a:t>
            </a:fld>
            <a:endParaRPr lang="en-US" altLang="en-US"/>
          </a:p>
        </p:txBody>
      </p:sp>
    </p:spTree>
    <p:extLst>
      <p:ext uri="{BB962C8B-B14F-4D97-AF65-F5344CB8AC3E}">
        <p14:creationId xmlns:p14="http://schemas.microsoft.com/office/powerpoint/2010/main" val="3022936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2"/>
          </p:nvPr>
        </p:nvSpPr>
        <p:spPr>
          <a:ln/>
        </p:spPr>
        <p:txBody>
          <a:bodyPr/>
          <a:lstStyle>
            <a:lvl1pPr>
              <a:defRPr/>
            </a:lvl1pPr>
          </a:lstStyle>
          <a:p>
            <a:pPr>
              <a:defRPr/>
            </a:pPr>
            <a:fld id="{38C9BEAA-5277-498B-81F3-25FA21E7A1D5}" type="slidenum">
              <a:rPr lang="en-US" altLang="en-US"/>
              <a:pPr>
                <a:defRPr/>
              </a:pPr>
              <a:t>‹#›</a:t>
            </a:fld>
            <a:endParaRPr lang="en-US" altLang="en-US"/>
          </a:p>
        </p:txBody>
      </p:sp>
    </p:spTree>
    <p:extLst>
      <p:ext uri="{BB962C8B-B14F-4D97-AF65-F5344CB8AC3E}">
        <p14:creationId xmlns:p14="http://schemas.microsoft.com/office/powerpoint/2010/main" val="133241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076952F0-1A78-4586-9124-C4379C8EF75D}" type="slidenum">
              <a:rPr lang="en-US" altLang="en-US"/>
              <a:pPr>
                <a:defRPr/>
              </a:pPr>
              <a:t>‹#›</a:t>
            </a:fld>
            <a:endParaRPr lang="en-US" altLang="en-US"/>
          </a:p>
        </p:txBody>
      </p:sp>
    </p:spTree>
    <p:extLst>
      <p:ext uri="{BB962C8B-B14F-4D97-AF65-F5344CB8AC3E}">
        <p14:creationId xmlns:p14="http://schemas.microsoft.com/office/powerpoint/2010/main" val="2642939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www.themegallery.com</a:t>
            </a:r>
          </a:p>
        </p:txBody>
      </p:sp>
      <p:sp>
        <p:nvSpPr>
          <p:cNvPr id="7" name="Rectangle 6"/>
          <p:cNvSpPr>
            <a:spLocks noGrp="1" noChangeArrowheads="1"/>
          </p:cNvSpPr>
          <p:nvPr>
            <p:ph type="sldNum" sz="quarter" idx="12"/>
          </p:nvPr>
        </p:nvSpPr>
        <p:spPr>
          <a:ln/>
        </p:spPr>
        <p:txBody>
          <a:bodyPr/>
          <a:lstStyle>
            <a:lvl1pPr>
              <a:defRPr/>
            </a:lvl1pPr>
          </a:lstStyle>
          <a:p>
            <a:pPr>
              <a:defRPr/>
            </a:pPr>
            <a:fld id="{97AD6EB8-AD60-402A-91E6-45607C5FBF8B}" type="slidenum">
              <a:rPr lang="en-US" altLang="en-US"/>
              <a:pPr>
                <a:defRPr/>
              </a:pPr>
              <a:t>‹#›</a:t>
            </a:fld>
            <a:endParaRPr lang="en-US" altLang="en-US"/>
          </a:p>
        </p:txBody>
      </p:sp>
    </p:spTree>
    <p:extLst>
      <p:ext uri="{BB962C8B-B14F-4D97-AF65-F5344CB8AC3E}">
        <p14:creationId xmlns:p14="http://schemas.microsoft.com/office/powerpoint/2010/main" val="191713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5"/>
          <p:cNvSpPr>
            <a:spLocks/>
          </p:cNvSpPr>
          <p:nvPr/>
        </p:nvSpPr>
        <p:spPr bwMode="gray">
          <a:xfrm>
            <a:off x="-9525" y="344488"/>
            <a:ext cx="8194675" cy="633412"/>
          </a:xfrm>
          <a:custGeom>
            <a:avLst/>
            <a:gdLst>
              <a:gd name="T0" fmla="*/ 0 w 5049"/>
              <a:gd name="T1" fmla="*/ 0 h 1471"/>
              <a:gd name="T2" fmla="*/ 2147483646 w 5049"/>
              <a:gd name="T3" fmla="*/ 2147483646 h 1471"/>
              <a:gd name="T4" fmla="*/ 2147483646 w 5049"/>
              <a:gd name="T5" fmla="*/ 2147483646 h 1471"/>
              <a:gd name="T6" fmla="*/ 0 w 5049"/>
              <a:gd name="T7" fmla="*/ 2147483646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7" name="Group 16"/>
          <p:cNvGrpSpPr>
            <a:grpSpLocks/>
          </p:cNvGrpSpPr>
          <p:nvPr/>
        </p:nvGrpSpPr>
        <p:grpSpPr bwMode="auto">
          <a:xfrm>
            <a:off x="8153400" y="0"/>
            <a:ext cx="990600" cy="6858000"/>
            <a:chOff x="5040" y="0"/>
            <a:chExt cx="720" cy="4320"/>
          </a:xfrm>
        </p:grpSpPr>
        <p:sp>
          <p:nvSpPr>
            <p:cNvPr id="1040" name="Rectangle 17"/>
            <p:cNvSpPr>
              <a:spLocks noChangeArrowheads="1"/>
            </p:cNvSpPr>
            <p:nvPr/>
          </p:nvSpPr>
          <p:spPr bwMode="gray">
            <a:xfrm>
              <a:off x="5042" y="0"/>
              <a:ext cx="718" cy="4320"/>
            </a:xfrm>
            <a:prstGeom prst="rect">
              <a:avLst/>
            </a:prstGeom>
            <a:solidFill>
              <a:schemeClr val="folHlink">
                <a:alpha val="39999"/>
              </a:scheme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41" name="Rectangle 18"/>
            <p:cNvSpPr>
              <a:spLocks noChangeArrowheads="1"/>
            </p:cNvSpPr>
            <p:nvPr/>
          </p:nvSpPr>
          <p:spPr bwMode="gray">
            <a:xfrm>
              <a:off x="5040" y="219"/>
              <a:ext cx="720" cy="393"/>
            </a:xfrm>
            <a:prstGeom prst="rect">
              <a:avLst/>
            </a:prstGeom>
            <a:solidFill>
              <a:schemeClr val="tx1"/>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grpSp>
      <p:sp>
        <p:nvSpPr>
          <p:cNvPr id="1028"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4901"/>
            </a:srgb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29"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4901"/>
            </a:srgb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0"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4901"/>
            </a:srgbClr>
          </a:solidFill>
          <a:ln>
            <a:noFill/>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1" name="Rectangle 3"/>
          <p:cNvSpPr>
            <a:spLocks noGrp="1" noChangeArrowheads="1"/>
          </p:cNvSpPr>
          <p:nvPr>
            <p:ph type="body" idx="1"/>
          </p:nvPr>
        </p:nvSpPr>
        <p:spPr bwMode="auto">
          <a:xfrm>
            <a:off x="457200" y="1076325"/>
            <a:ext cx="8229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519863"/>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3" name="Rectangle 5"/>
          <p:cNvSpPr>
            <a:spLocks noGrp="1" noChangeArrowheads="1"/>
          </p:cNvSpPr>
          <p:nvPr>
            <p:ph type="ftr" sz="quarter" idx="3"/>
          </p:nvPr>
        </p:nvSpPr>
        <p:spPr bwMode="auto">
          <a:xfrm>
            <a:off x="5181600" y="6477000"/>
            <a:ext cx="2895600" cy="23336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t>www.themegallery.com</a:t>
            </a:r>
          </a:p>
        </p:txBody>
      </p:sp>
      <p:sp>
        <p:nvSpPr>
          <p:cNvPr id="4" name="Rectangle 6"/>
          <p:cNvSpPr>
            <a:spLocks noGrp="1" noChangeArrowheads="1"/>
          </p:cNvSpPr>
          <p:nvPr>
            <p:ph type="sldNum" sz="quarter" idx="4"/>
          </p:nvPr>
        </p:nvSpPr>
        <p:spPr bwMode="auto">
          <a:xfrm>
            <a:off x="8286750" y="6386513"/>
            <a:ext cx="4572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solidFill>
                  <a:schemeClr val="bg1"/>
                </a:solidFill>
                <a:latin typeface="Verdana" panose="020B0604030504040204" pitchFamily="34" charset="0"/>
              </a:defRPr>
            </a:lvl1pPr>
          </a:lstStyle>
          <a:p>
            <a:pPr>
              <a:defRPr/>
            </a:pPr>
            <a:fld id="{A7053F0A-529C-4B13-B82B-6DC133BE4A5D}" type="slidenum">
              <a:rPr lang="en-US" altLang="en-US"/>
              <a:pPr>
                <a:defRPr/>
              </a:pPr>
              <a:t>‹#›</a:t>
            </a:fld>
            <a:endParaRPr lang="en-US" altLang="en-US"/>
          </a:p>
        </p:txBody>
      </p:sp>
      <p:grpSp>
        <p:nvGrpSpPr>
          <p:cNvPr id="1035" name="Group 22"/>
          <p:cNvGrpSpPr>
            <a:grpSpLocks/>
          </p:cNvGrpSpPr>
          <p:nvPr/>
        </p:nvGrpSpPr>
        <p:grpSpPr bwMode="auto">
          <a:xfrm>
            <a:off x="152400" y="228600"/>
            <a:ext cx="838200" cy="838200"/>
            <a:chOff x="18" y="144"/>
            <a:chExt cx="510" cy="480"/>
          </a:xfrm>
        </p:grpSpPr>
        <p:sp>
          <p:nvSpPr>
            <p:cNvPr id="1037"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8"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sp>
          <p:nvSpPr>
            <p:cNvPr id="1039"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p>
          </p:txBody>
        </p:sp>
      </p:grpSp>
      <p:sp>
        <p:nvSpPr>
          <p:cNvPr id="1036" name="Rectangle 2"/>
          <p:cNvSpPr>
            <a:spLocks noGrp="1" noChangeArrowheads="1"/>
          </p:cNvSpPr>
          <p:nvPr>
            <p:ph type="title"/>
          </p:nvPr>
        </p:nvSpPr>
        <p:spPr bwMode="white">
          <a:xfrm>
            <a:off x="1143000" y="381000"/>
            <a:ext cx="6705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57"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hf sldNum="0" hdr="0" dt="0"/>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eaLnBrk="1" fontAlgn="base" hangingPunct="1">
        <a:spcBef>
          <a:spcPct val="0"/>
        </a:spcBef>
        <a:spcAft>
          <a:spcPct val="0"/>
        </a:spcAft>
        <a:defRPr sz="3200">
          <a:solidFill>
            <a:schemeClr val="bg1"/>
          </a:solidFill>
          <a:latin typeface="Verdana" panose="020B0604030504040204" pitchFamily="34" charset="0"/>
        </a:defRPr>
      </a:lvl6pPr>
      <a:lvl7pPr marL="914400" algn="l" rtl="0" eaLnBrk="1" fontAlgn="base" hangingPunct="1">
        <a:spcBef>
          <a:spcPct val="0"/>
        </a:spcBef>
        <a:spcAft>
          <a:spcPct val="0"/>
        </a:spcAft>
        <a:defRPr sz="3200">
          <a:solidFill>
            <a:schemeClr val="bg1"/>
          </a:solidFill>
          <a:latin typeface="Verdana" panose="020B0604030504040204" pitchFamily="34" charset="0"/>
        </a:defRPr>
      </a:lvl7pPr>
      <a:lvl8pPr marL="1371600" algn="l" rtl="0" eaLnBrk="1" fontAlgn="base" hangingPunct="1">
        <a:spcBef>
          <a:spcPct val="0"/>
        </a:spcBef>
        <a:spcAft>
          <a:spcPct val="0"/>
        </a:spcAft>
        <a:defRPr sz="3200">
          <a:solidFill>
            <a:schemeClr val="bg1"/>
          </a:solidFill>
          <a:latin typeface="Verdana" panose="020B0604030504040204" pitchFamily="34" charset="0"/>
        </a:defRPr>
      </a:lvl8pPr>
      <a:lvl9pPr marL="1828800" algn="l" rtl="0" eaLnBrk="1" fontAlgn="base" hangingPunct="1">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Admin\Desktop\KHTN%207\Tua%20m&#432;&#7899;p.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Admin\Desktop\KHTN%207\t&#7853;p%20t&#237;nh%20c&#7911;a%20&#273;&#7897;ng%20v&#7853;t.mp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260350"/>
            <a:ext cx="3529013"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2"/>
          <p:cNvSpPr>
            <a:spLocks noGrp="1" noChangeArrowheads="1"/>
          </p:cNvSpPr>
          <p:nvPr>
            <p:ph type="ctrTitle"/>
          </p:nvPr>
        </p:nvSpPr>
        <p:spPr>
          <a:xfrm>
            <a:off x="20638" y="438150"/>
            <a:ext cx="7950200" cy="1012825"/>
          </a:xfrm>
        </p:spPr>
        <p:txBody>
          <a:bodyPr/>
          <a:lstStyle/>
          <a:p>
            <a:pPr eaLnBrk="1" hangingPunct="1">
              <a:defRPr/>
            </a:pPr>
            <a:r>
              <a:rPr lang="en-US" sz="2800" dirty="0">
                <a:latin typeface="Times New Roman" pitchFamily="18" charset="0"/>
                <a:cs typeface="Times New Roman" pitchFamily="18" charset="0"/>
              </a:rPr>
              <a:t>BÀI 35. THỰC HÀNH:</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CẢM ỨNG Ở SINH VẬT</a:t>
            </a:r>
            <a:endParaRPr lang="en-US" sz="2800" dirty="0">
              <a:solidFill>
                <a:schemeClr val="accent1">
                  <a:lumMod val="75000"/>
                </a:schemeClr>
              </a:solidFill>
              <a:latin typeface="Times New Roman" pitchFamily="18" charset="0"/>
              <a:cs typeface="Times New Roman" pitchFamily="18" charset="0"/>
            </a:endParaRPr>
          </a:p>
        </p:txBody>
      </p:sp>
      <p:sp>
        <p:nvSpPr>
          <p:cNvPr id="4100" name="Rectangle 3"/>
          <p:cNvSpPr>
            <a:spLocks noGrp="1" noChangeArrowheads="1"/>
          </p:cNvSpPr>
          <p:nvPr>
            <p:ph type="subTitle" idx="1"/>
          </p:nvPr>
        </p:nvSpPr>
        <p:spPr>
          <a:xfrm>
            <a:off x="4135438" y="3009900"/>
            <a:ext cx="3311525" cy="415925"/>
          </a:xfrm>
        </p:spPr>
        <p:txBody>
          <a:bodyPr/>
          <a:lstStyle/>
          <a:p>
            <a:pPr eaLnBrk="1" hangingPunct="1"/>
            <a:r>
              <a:rPr lang="en-US" altLang="en-US" sz="1800" b="0" smtClean="0">
                <a:solidFill>
                  <a:srgbClr val="002060"/>
                </a:solidFill>
              </a:rPr>
              <a:t>http://blogcongdong.com</a:t>
            </a:r>
          </a:p>
        </p:txBody>
      </p:sp>
      <p:sp>
        <p:nvSpPr>
          <p:cNvPr id="5" name="Rectangle 4"/>
          <p:cNvSpPr/>
          <p:nvPr/>
        </p:nvSpPr>
        <p:spPr>
          <a:xfrm>
            <a:off x="3887788" y="2603500"/>
            <a:ext cx="3559175" cy="1368425"/>
          </a:xfrm>
          <a:prstGeom prst="rect">
            <a:avLst/>
          </a:prstGeom>
          <a:solidFill>
            <a:srgbClr val="759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02" name="Rectangle 1"/>
          <p:cNvSpPr>
            <a:spLocks noChangeArrowheads="1"/>
          </p:cNvSpPr>
          <p:nvPr/>
        </p:nvSpPr>
        <p:spPr bwMode="auto">
          <a:xfrm>
            <a:off x="4160838" y="2917825"/>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6600">
                <a:solidFill>
                  <a:srgbClr val="C00000"/>
                </a:solidFill>
                <a:latin typeface="Times New Roman" panose="02020603050405020304" pitchFamily="18" charset="0"/>
                <a:cs typeface="Calibri" panose="020F0502020204030204" pitchFamily="34" charset="0"/>
              </a:rPr>
              <a:t>KHTN 7</a:t>
            </a:r>
            <a:endParaRPr lang="en-US" altLang="en-US" sz="6600" b="0">
              <a:solidFill>
                <a:srgbClr val="C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1143000" y="381000"/>
            <a:ext cx="2060575" cy="563563"/>
          </a:xfrm>
        </p:spPr>
        <p:txBody>
          <a:bodyPr/>
          <a:lstStyle/>
          <a:p>
            <a:r>
              <a:rPr lang="en-US" altLang="en-US" b="1" smtClean="0">
                <a:latin typeface="Times New Roman" panose="02020603050405020304" pitchFamily="18" charset="0"/>
                <a:cs typeface="Times New Roman" panose="02020603050405020304" pitchFamily="18" charset="0"/>
              </a:rPr>
              <a:t>Tua mướp</a:t>
            </a:r>
          </a:p>
        </p:txBody>
      </p:sp>
      <p:sp>
        <p:nvSpPr>
          <p:cNvPr id="4" name="Footer Placeholder 3"/>
          <p:cNvSpPr>
            <a:spLocks noGrp="1"/>
          </p:cNvSpPr>
          <p:nvPr>
            <p:ph type="ftr" sz="quarter" idx="11"/>
          </p:nvPr>
        </p:nvSpPr>
        <p:spPr/>
        <p:txBody>
          <a:bodyPr/>
          <a:lstStyle/>
          <a:p>
            <a:pPr>
              <a:defRPr/>
            </a:pPr>
            <a:r>
              <a:rPr lang="en-US"/>
              <a:t>www.themegallery.com</a:t>
            </a:r>
          </a:p>
        </p:txBody>
      </p:sp>
      <p:pic>
        <p:nvPicPr>
          <p:cNvPr id="5" name="Tua mướp.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27088" y="1484313"/>
            <a:ext cx="63801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14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title"/>
          </p:nvPr>
        </p:nvSpPr>
        <p:spPr/>
        <p:txBody>
          <a:bodyPr/>
          <a:lstStyle/>
          <a:p>
            <a:endParaRPr lang="en-US" altLang="en-US" smtClean="0"/>
          </a:p>
        </p:txBody>
      </p:sp>
      <p:sp>
        <p:nvSpPr>
          <p:cNvPr id="4" name="Footer Placeholder 3"/>
          <p:cNvSpPr>
            <a:spLocks noGrp="1"/>
          </p:cNvSpPr>
          <p:nvPr>
            <p:ph type="ftr" sz="quarter" idx="11"/>
          </p:nvPr>
        </p:nvSpPr>
        <p:spPr/>
        <p:txBody>
          <a:bodyPr/>
          <a:lstStyle/>
          <a:p>
            <a:pPr>
              <a:defRPr/>
            </a:pPr>
            <a:r>
              <a:rPr lang="en-US"/>
              <a:t>www.themegallery.com</a:t>
            </a:r>
          </a:p>
        </p:txBody>
      </p:sp>
      <p:pic>
        <p:nvPicPr>
          <p:cNvPr id="44034" name="Picture 2" descr="Hướng Dẫn Cách Trồng Mồng Tơi Từ A Tới Z Ngay Tại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222375"/>
            <a:ext cx="6727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descr="trầu bà leo tườ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252538"/>
            <a:ext cx="5400675" cy="501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Làm giàn trồng mướp, bí, bầu và các loại cây dây leo. bán lưới giàn leo,  ban lươi gian leo,luoi gian leo,lưới giàn leo,luoi lam gian leo, lưới làm giàn  leo,luoi g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538" y="1252538"/>
            <a:ext cx="6729412"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Về làng xem trầu cau bán chạy như thịt lợn những ngày cận Tết Nguyên đá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913" y="0"/>
            <a:ext cx="6727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ircle(in)">
                                      <p:cBhvr>
                                        <p:cTn id="7" dur="2000"/>
                                        <p:tgtEl>
                                          <p:spTgt spid="44034"/>
                                        </p:tgtEl>
                                      </p:cBhvr>
                                    </p:animEffect>
                                  </p:childTnLst>
                                </p:cTn>
                              </p:par>
                            </p:childTnLst>
                          </p:cTn>
                        </p:par>
                        <p:par>
                          <p:cTn id="8" fill="hold" nodeType="afterGroup">
                            <p:stCondLst>
                              <p:cond delay="2000"/>
                            </p:stCondLst>
                            <p:childTnLst>
                              <p:par>
                                <p:cTn id="9" presetID="12" presetClass="exit" presetSubtype="4" fill="hold" nodeType="afterEffect">
                                  <p:stCondLst>
                                    <p:cond delay="0"/>
                                  </p:stCondLst>
                                  <p:childTnLst>
                                    <p:anim calcmode="lin" valueType="num">
                                      <p:cBhvr additive="base">
                                        <p:cTn id="10" dur="500"/>
                                        <p:tgtEl>
                                          <p:spTgt spid="44034"/>
                                        </p:tgtEl>
                                        <p:attrNameLst>
                                          <p:attrName>ppt_y</p:attrName>
                                        </p:attrNameLst>
                                      </p:cBhvr>
                                      <p:tavLst>
                                        <p:tav tm="0">
                                          <p:val>
                                            <p:strVal val="#ppt_y"/>
                                          </p:val>
                                        </p:tav>
                                        <p:tav tm="100000">
                                          <p:val>
                                            <p:strVal val="#ppt_y+#ppt_h*1.125000"/>
                                          </p:val>
                                        </p:tav>
                                      </p:tavLst>
                                    </p:anim>
                                    <p:animEffect transition="out" filter="wipe(down)">
                                      <p:cBhvr>
                                        <p:cTn id="11" dur="500"/>
                                        <p:tgtEl>
                                          <p:spTgt spid="44034"/>
                                        </p:tgtEl>
                                      </p:cBhvr>
                                    </p:animEffect>
                                    <p:set>
                                      <p:cBhvr>
                                        <p:cTn id="12" dur="1" fill="hold">
                                          <p:stCondLst>
                                            <p:cond delay="499"/>
                                          </p:stCondLst>
                                        </p:cTn>
                                        <p:tgtEl>
                                          <p:spTgt spid="44034"/>
                                        </p:tgtEl>
                                        <p:attrNameLst>
                                          <p:attrName>style.visibility</p:attrName>
                                        </p:attrNameLst>
                                      </p:cBhvr>
                                      <p:to>
                                        <p:strVal val="hidden"/>
                                      </p:to>
                                    </p:set>
                                  </p:childTnLst>
                                </p:cTn>
                              </p:par>
                            </p:childTnLst>
                          </p:cTn>
                        </p:par>
                        <p:par>
                          <p:cTn id="13" fill="hold" nodeType="afterGroup">
                            <p:stCondLst>
                              <p:cond delay="2500"/>
                            </p:stCondLst>
                            <p:childTnLst>
                              <p:par>
                                <p:cTn id="14" presetID="13" presetClass="entr" presetSubtype="16" fill="hold" nodeType="afterEffect">
                                  <p:stCondLst>
                                    <p:cond delay="0"/>
                                  </p:stCondLst>
                                  <p:childTnLst>
                                    <p:set>
                                      <p:cBhvr>
                                        <p:cTn id="15" dur="1" fill="hold">
                                          <p:stCondLst>
                                            <p:cond delay="0"/>
                                          </p:stCondLst>
                                        </p:cTn>
                                        <p:tgtEl>
                                          <p:spTgt spid="44036"/>
                                        </p:tgtEl>
                                        <p:attrNameLst>
                                          <p:attrName>style.visibility</p:attrName>
                                        </p:attrNameLst>
                                      </p:cBhvr>
                                      <p:to>
                                        <p:strVal val="visible"/>
                                      </p:to>
                                    </p:set>
                                    <p:animEffect transition="in" filter="plus(in)">
                                      <p:cBhvr>
                                        <p:cTn id="16" dur="2000"/>
                                        <p:tgtEl>
                                          <p:spTgt spid="44036"/>
                                        </p:tgtEl>
                                      </p:cBhvr>
                                    </p:animEffect>
                                  </p:childTnLst>
                                </p:cTn>
                              </p:par>
                            </p:childTnLst>
                          </p:cTn>
                        </p:par>
                        <p:par>
                          <p:cTn id="17" fill="hold" nodeType="afterGroup">
                            <p:stCondLst>
                              <p:cond delay="4500"/>
                            </p:stCondLst>
                            <p:childTnLst>
                              <p:par>
                                <p:cTn id="18" presetID="9" presetClass="exit" presetSubtype="0" fill="hold" nodeType="afterEffect">
                                  <p:stCondLst>
                                    <p:cond delay="0"/>
                                  </p:stCondLst>
                                  <p:childTnLst>
                                    <p:animEffect transition="out" filter="dissolve">
                                      <p:cBhvr>
                                        <p:cTn id="19" dur="500"/>
                                        <p:tgtEl>
                                          <p:spTgt spid="44036"/>
                                        </p:tgtEl>
                                      </p:cBhvr>
                                    </p:animEffect>
                                    <p:set>
                                      <p:cBhvr>
                                        <p:cTn id="20" dur="1" fill="hold">
                                          <p:stCondLst>
                                            <p:cond delay="499"/>
                                          </p:stCondLst>
                                        </p:cTn>
                                        <p:tgtEl>
                                          <p:spTgt spid="44036"/>
                                        </p:tgtEl>
                                        <p:attrNameLst>
                                          <p:attrName>style.visibility</p:attrName>
                                        </p:attrNameLst>
                                      </p:cBhvr>
                                      <p:to>
                                        <p:strVal val="hidden"/>
                                      </p:to>
                                    </p:set>
                                  </p:childTnLst>
                                </p:cTn>
                              </p:par>
                            </p:childTnLst>
                          </p:cTn>
                        </p:par>
                        <p:par>
                          <p:cTn id="21" fill="hold" nodeType="afterGroup">
                            <p:stCondLst>
                              <p:cond delay="5000"/>
                            </p:stCondLst>
                            <p:childTnLst>
                              <p:par>
                                <p:cTn id="22" presetID="8" presetClass="entr" presetSubtype="16" fill="hold" nodeType="afterEffect">
                                  <p:stCondLst>
                                    <p:cond delay="0"/>
                                  </p:stCondLst>
                                  <p:childTnLst>
                                    <p:set>
                                      <p:cBhvr>
                                        <p:cTn id="23" dur="1" fill="hold">
                                          <p:stCondLst>
                                            <p:cond delay="0"/>
                                          </p:stCondLst>
                                        </p:cTn>
                                        <p:tgtEl>
                                          <p:spTgt spid="44038"/>
                                        </p:tgtEl>
                                        <p:attrNameLst>
                                          <p:attrName>style.visibility</p:attrName>
                                        </p:attrNameLst>
                                      </p:cBhvr>
                                      <p:to>
                                        <p:strVal val="visible"/>
                                      </p:to>
                                    </p:set>
                                    <p:animEffect transition="in" filter="diamond(in)">
                                      <p:cBhvr>
                                        <p:cTn id="24" dur="2000"/>
                                        <p:tgtEl>
                                          <p:spTgt spid="44038"/>
                                        </p:tgtEl>
                                      </p:cBhvr>
                                    </p:animEffect>
                                  </p:childTnLst>
                                </p:cTn>
                              </p:par>
                            </p:childTnLst>
                          </p:cTn>
                        </p:par>
                        <p:par>
                          <p:cTn id="25" fill="hold" nodeType="afterGroup">
                            <p:stCondLst>
                              <p:cond delay="7000"/>
                            </p:stCondLst>
                            <p:childTnLst>
                              <p:par>
                                <p:cTn id="26" presetID="12" presetClass="exit" presetSubtype="4" fill="hold" nodeType="afterEffect">
                                  <p:stCondLst>
                                    <p:cond delay="0"/>
                                  </p:stCondLst>
                                  <p:childTnLst>
                                    <p:anim calcmode="lin" valueType="num">
                                      <p:cBhvr additive="base">
                                        <p:cTn id="27" dur="500"/>
                                        <p:tgtEl>
                                          <p:spTgt spid="44038"/>
                                        </p:tgtEl>
                                        <p:attrNameLst>
                                          <p:attrName>ppt_y</p:attrName>
                                        </p:attrNameLst>
                                      </p:cBhvr>
                                      <p:tavLst>
                                        <p:tav tm="0">
                                          <p:val>
                                            <p:strVal val="#ppt_y"/>
                                          </p:val>
                                        </p:tav>
                                        <p:tav tm="100000">
                                          <p:val>
                                            <p:strVal val="#ppt_y+#ppt_h*1.125000"/>
                                          </p:val>
                                        </p:tav>
                                      </p:tavLst>
                                    </p:anim>
                                    <p:animEffect transition="out" filter="wipe(down)">
                                      <p:cBhvr>
                                        <p:cTn id="28" dur="500"/>
                                        <p:tgtEl>
                                          <p:spTgt spid="44038"/>
                                        </p:tgtEl>
                                      </p:cBhvr>
                                    </p:animEffect>
                                    <p:set>
                                      <p:cBhvr>
                                        <p:cTn id="29" dur="1" fill="hold">
                                          <p:stCondLst>
                                            <p:cond delay="499"/>
                                          </p:stCondLst>
                                        </p:cTn>
                                        <p:tgtEl>
                                          <p:spTgt spid="44038"/>
                                        </p:tgtEl>
                                        <p:attrNameLst>
                                          <p:attrName>style.visibility</p:attrName>
                                        </p:attrNameLst>
                                      </p:cBhvr>
                                      <p:to>
                                        <p:strVal val="hidden"/>
                                      </p:to>
                                    </p:set>
                                  </p:childTnLst>
                                </p:cTn>
                              </p:par>
                            </p:childTnLst>
                          </p:cTn>
                        </p:par>
                        <p:par>
                          <p:cTn id="30" fill="hold" nodeType="afterGroup">
                            <p:stCondLst>
                              <p:cond delay="7500"/>
                            </p:stCondLst>
                            <p:childTnLst>
                              <p:par>
                                <p:cTn id="31" presetID="16" presetClass="entr" presetSubtype="21" fill="hold" nodeType="afterEffect">
                                  <p:stCondLst>
                                    <p:cond delay="0"/>
                                  </p:stCondLst>
                                  <p:childTnLst>
                                    <p:set>
                                      <p:cBhvr>
                                        <p:cTn id="32" dur="1" fill="hold">
                                          <p:stCondLst>
                                            <p:cond delay="0"/>
                                          </p:stCondLst>
                                        </p:cTn>
                                        <p:tgtEl>
                                          <p:spTgt spid="44040"/>
                                        </p:tgtEl>
                                        <p:attrNameLst>
                                          <p:attrName>style.visibility</p:attrName>
                                        </p:attrNameLst>
                                      </p:cBhvr>
                                      <p:to>
                                        <p:strVal val="visible"/>
                                      </p:to>
                                    </p:set>
                                    <p:animEffect transition="in" filter="barn(inVertical)">
                                      <p:cBhvr>
                                        <p:cTn id="33" dur="5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p:txBody>
          <a:bodyPr/>
          <a:lstStyle/>
          <a:p>
            <a:r>
              <a:rPr lang="en-US" altLang="en-US" sz="2800" b="1" smtClean="0">
                <a:latin typeface="Times New Roman" panose="02020603050405020304" pitchFamily="18" charset="0"/>
                <a:cs typeface="Calibri" panose="020F0502020204030204" pitchFamily="34" charset="0"/>
              </a:rPr>
              <a:t>2.4: Quan sát một số tập tính của động vật</a:t>
            </a:r>
            <a:endParaRPr lang="en-US" altLang="en-US" sz="4400" smtClean="0"/>
          </a:p>
        </p:txBody>
      </p:sp>
      <p:sp>
        <p:nvSpPr>
          <p:cNvPr id="4" name="Footer Placeholder 3"/>
          <p:cNvSpPr>
            <a:spLocks noGrp="1"/>
          </p:cNvSpPr>
          <p:nvPr>
            <p:ph type="ftr" sz="quarter" idx="11"/>
          </p:nvPr>
        </p:nvSpPr>
        <p:spPr/>
        <p:txBody>
          <a:bodyPr/>
          <a:lstStyle/>
          <a:p>
            <a:pPr>
              <a:defRPr/>
            </a:pPr>
            <a:r>
              <a:rPr lang="en-US"/>
              <a:t>www.themegallery.com</a:t>
            </a:r>
          </a:p>
        </p:txBody>
      </p:sp>
      <p:sp>
        <p:nvSpPr>
          <p:cNvPr id="16388" name="TextBox 5"/>
          <p:cNvSpPr txBox="1">
            <a:spLocks noChangeArrowheads="1"/>
          </p:cNvSpPr>
          <p:nvPr/>
        </p:nvSpPr>
        <p:spPr bwMode="auto">
          <a:xfrm>
            <a:off x="684213" y="1109663"/>
            <a:ext cx="67056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ClrTx/>
              <a:buFontTx/>
              <a:buNone/>
            </a:pPr>
            <a:r>
              <a:rPr lang="en-US" altLang="en-US">
                <a:latin typeface="Times New Roman" panose="02020603050405020304" pitchFamily="18" charset="0"/>
                <a:ea typeface="Arial" panose="020B0604020202020204" pitchFamily="34" charset="0"/>
                <a:cs typeface="Times New Roman" panose="02020603050405020304" pitchFamily="18" charset="0"/>
              </a:rPr>
              <a:t>Quan sát video về tập tính của động vật và yêu cầu HS mô tả các tập tính đó; ghi chép thông tin vào nội dung bảng 35.3.</a:t>
            </a:r>
            <a:endParaRPr lang="en-US" altLang="en-US">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nvGraphicFramePr>
        <p:xfrm>
          <a:off x="417513" y="2665413"/>
          <a:ext cx="7237412" cy="3673475"/>
        </p:xfrm>
        <a:graphic>
          <a:graphicData uri="http://schemas.openxmlformats.org/drawingml/2006/table">
            <a:tbl>
              <a:tblPr firstRow="1" firstCol="1" bandRow="1">
                <a:tableStyleId>{E8B1032C-EA38-4F05-BA0D-38AFFFC7BED3}</a:tableStyleId>
              </a:tblPr>
              <a:tblGrid>
                <a:gridCol w="1530634">
                  <a:extLst>
                    <a:ext uri="{9D8B030D-6E8A-4147-A177-3AD203B41FA5}">
                      <a16:colId xmlns:a16="http://schemas.microsoft.com/office/drawing/2014/main" val="20000"/>
                    </a:ext>
                  </a:extLst>
                </a:gridCol>
                <a:gridCol w="1645993">
                  <a:extLst>
                    <a:ext uri="{9D8B030D-6E8A-4147-A177-3AD203B41FA5}">
                      <a16:colId xmlns:a16="http://schemas.microsoft.com/office/drawing/2014/main" val="20001"/>
                    </a:ext>
                  </a:extLst>
                </a:gridCol>
                <a:gridCol w="1865871">
                  <a:extLst>
                    <a:ext uri="{9D8B030D-6E8A-4147-A177-3AD203B41FA5}">
                      <a16:colId xmlns:a16="http://schemas.microsoft.com/office/drawing/2014/main" val="20002"/>
                    </a:ext>
                  </a:extLst>
                </a:gridCol>
                <a:gridCol w="2194915">
                  <a:extLst>
                    <a:ext uri="{9D8B030D-6E8A-4147-A177-3AD203B41FA5}">
                      <a16:colId xmlns:a16="http://schemas.microsoft.com/office/drawing/2014/main" val="20003"/>
                    </a:ext>
                  </a:extLst>
                </a:gridCol>
              </a:tblGrid>
              <a:tr h="904655">
                <a:tc>
                  <a:txBody>
                    <a:bodyPr/>
                    <a:lstStyle/>
                    <a:p>
                      <a:pPr algn="ctr">
                        <a:lnSpc>
                          <a:spcPts val="216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Loài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động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vật</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gn="ctr">
                        <a:lnSpc>
                          <a:spcPts val="216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Tập</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tính</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gn="ctr">
                        <a:lnSpc>
                          <a:spcPts val="2160"/>
                        </a:lnSpc>
                        <a:spcAft>
                          <a:spcPts val="800"/>
                        </a:spcAft>
                      </a:pPr>
                      <a:r>
                        <a:rPr lang="en-US" sz="2800" dirty="0" err="1">
                          <a:solidFill>
                            <a:srgbClr val="FF0000"/>
                          </a:solidFill>
                          <a:effectLst/>
                          <a:latin typeface="Times New Roman" panose="02020603050405020304" pitchFamily="18" charset="0"/>
                          <a:cs typeface="Times New Roman" panose="02020603050405020304" pitchFamily="18" charset="0"/>
                        </a:rPr>
                        <a:t>Mô</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tả</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gn="ctr">
                        <a:lnSpc>
                          <a:spcPts val="2160"/>
                        </a:lnSpc>
                        <a:spcAft>
                          <a:spcPts val="800"/>
                        </a:spcAft>
                      </a:pPr>
                      <a:r>
                        <a:rPr lang="en-US" sz="2800" dirty="0">
                          <a:solidFill>
                            <a:srgbClr val="FF0000"/>
                          </a:solidFill>
                          <a:effectLst/>
                          <a:latin typeface="Times New Roman" panose="02020603050405020304" pitchFamily="18" charset="0"/>
                          <a:cs typeface="Times New Roman" panose="02020603050405020304" pitchFamily="18" charset="0"/>
                        </a:rPr>
                        <a:t>Ý </a:t>
                      </a:r>
                      <a:r>
                        <a:rPr lang="en-US" sz="2800" dirty="0" err="1">
                          <a:solidFill>
                            <a:srgbClr val="FF0000"/>
                          </a:solidFill>
                          <a:effectLst/>
                          <a:latin typeface="Times New Roman" panose="02020603050405020304" pitchFamily="18" charset="0"/>
                          <a:cs typeface="Times New Roman" panose="02020603050405020304" pitchFamily="18" charset="0"/>
                        </a:rPr>
                        <a:t>nghĩa</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0"/>
                  </a:ext>
                </a:extLst>
              </a:tr>
              <a:tr h="922940">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1"/>
                  </a:ext>
                </a:extLst>
              </a:tr>
              <a:tr h="922940">
                <a:tc>
                  <a:txBody>
                    <a:bodyPr/>
                    <a:lstStyle/>
                    <a:p>
                      <a:pPr>
                        <a:lnSpc>
                          <a:spcPts val="2160"/>
                        </a:lnSpc>
                        <a:spcAft>
                          <a:spcPts val="800"/>
                        </a:spcAft>
                      </a:pPr>
                      <a:r>
                        <a:rPr lang="en-US" sz="28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2"/>
                  </a:ext>
                </a:extLst>
              </a:tr>
              <a:tr h="922940">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a:effectLst/>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tc>
                  <a:txBody>
                    <a:bodyPr/>
                    <a:lstStyle/>
                    <a:p>
                      <a:pPr>
                        <a:lnSpc>
                          <a:spcPts val="2160"/>
                        </a:lnSpc>
                        <a:spcAft>
                          <a:spcPts val="800"/>
                        </a:spcAft>
                      </a:pPr>
                      <a:r>
                        <a:rPr lang="en-US" sz="28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30" marB="47630" anchor="ct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p:txBody>
          <a:bodyPr/>
          <a:lstStyle/>
          <a:p>
            <a:r>
              <a:rPr lang="en-US" altLang="en-US" sz="4000" b="1" smtClean="0">
                <a:latin typeface="Times New Roman" panose="02020603050405020304" pitchFamily="18" charset="0"/>
                <a:cs typeface="Times New Roman" panose="02020603050405020304" pitchFamily="18" charset="0"/>
              </a:rPr>
              <a:t>Tập tính của một số động vật</a:t>
            </a:r>
          </a:p>
        </p:txBody>
      </p:sp>
      <p:sp>
        <p:nvSpPr>
          <p:cNvPr id="4" name="Footer Placeholder 3"/>
          <p:cNvSpPr>
            <a:spLocks noGrp="1"/>
          </p:cNvSpPr>
          <p:nvPr>
            <p:ph type="ftr" sz="quarter" idx="11"/>
          </p:nvPr>
        </p:nvSpPr>
        <p:spPr/>
        <p:txBody>
          <a:bodyPr/>
          <a:lstStyle/>
          <a:p>
            <a:pPr>
              <a:defRPr/>
            </a:pPr>
            <a:r>
              <a:rPr lang="en-US"/>
              <a:t>www.themegallery.com</a:t>
            </a:r>
          </a:p>
        </p:txBody>
      </p:sp>
      <p:pic>
        <p:nvPicPr>
          <p:cNvPr id="5" name="tập tính của động vật.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84213" y="1238250"/>
            <a:ext cx="6983412"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3664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1143000" y="381000"/>
            <a:ext cx="4292600" cy="563563"/>
          </a:xfrm>
        </p:spPr>
        <p:txBody>
          <a:bodyPr/>
          <a:lstStyle/>
          <a:p>
            <a:r>
              <a:rPr lang="en-US" altLang="en-US" sz="4000" b="1" smtClean="0">
                <a:latin typeface="Times New Roman" panose="02020603050405020304" pitchFamily="18" charset="0"/>
                <a:cs typeface="Times New Roman" panose="02020603050405020304" pitchFamily="18" charset="0"/>
              </a:rPr>
              <a:t>Báo cáo thực hành</a:t>
            </a:r>
          </a:p>
        </p:txBody>
      </p:sp>
      <p:sp>
        <p:nvSpPr>
          <p:cNvPr id="4" name="Footer Placeholder 3"/>
          <p:cNvSpPr>
            <a:spLocks noGrp="1"/>
          </p:cNvSpPr>
          <p:nvPr>
            <p:ph type="ftr" sz="quarter" idx="11"/>
          </p:nvPr>
        </p:nvSpPr>
        <p:spPr/>
        <p:txBody>
          <a:bodyPr/>
          <a:lstStyle/>
          <a:p>
            <a:pPr>
              <a:defRPr/>
            </a:pPr>
            <a:r>
              <a:rPr lang="en-US"/>
              <a:t>www.themegallery.com</a:t>
            </a:r>
          </a:p>
        </p:txBody>
      </p:sp>
      <p:sp>
        <p:nvSpPr>
          <p:cNvPr id="18436" name="Rectangle 1"/>
          <p:cNvSpPr>
            <a:spLocks noChangeArrowheads="1"/>
          </p:cNvSpPr>
          <p:nvPr/>
        </p:nvSpPr>
        <p:spPr bwMode="auto">
          <a:xfrm>
            <a:off x="476250" y="1123950"/>
            <a:ext cx="17192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solidFill>
                  <a:srgbClr val="212529"/>
                </a:solidFill>
                <a:latin typeface="Times New Roman" panose="02020603050405020304" pitchFamily="18" charset="0"/>
                <a:cs typeface="Times New Roman" panose="02020603050405020304" pitchFamily="18" charset="0"/>
              </a:rPr>
              <a:t>Bảng 35.1</a:t>
            </a:r>
            <a:endParaRPr lang="en-US" altLang="en-US" sz="2400" b="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nvGraphicFramePr>
        <p:xfrm>
          <a:off x="334963" y="4457700"/>
          <a:ext cx="7105650" cy="1831975"/>
        </p:xfrm>
        <a:graphic>
          <a:graphicData uri="http://schemas.openxmlformats.org/drawingml/2006/table">
            <a:tbl>
              <a:tblPr firstRow="1" firstCol="1" bandRow="1">
                <a:tableStyleId>{ED083AE6-46FA-4A59-8FB0-9F97EB10719F}</a:tableStyleId>
              </a:tblPr>
              <a:tblGrid>
                <a:gridCol w="1330966">
                  <a:extLst>
                    <a:ext uri="{9D8B030D-6E8A-4147-A177-3AD203B41FA5}">
                      <a16:colId xmlns:a16="http://schemas.microsoft.com/office/drawing/2014/main" val="20000"/>
                    </a:ext>
                  </a:extLst>
                </a:gridCol>
                <a:gridCol w="1937231">
                  <a:extLst>
                    <a:ext uri="{9D8B030D-6E8A-4147-A177-3AD203B41FA5}">
                      <a16:colId xmlns:a16="http://schemas.microsoft.com/office/drawing/2014/main" val="20001"/>
                    </a:ext>
                  </a:extLst>
                </a:gridCol>
                <a:gridCol w="1937231">
                  <a:extLst>
                    <a:ext uri="{9D8B030D-6E8A-4147-A177-3AD203B41FA5}">
                      <a16:colId xmlns:a16="http://schemas.microsoft.com/office/drawing/2014/main" val="20002"/>
                    </a:ext>
                  </a:extLst>
                </a:gridCol>
                <a:gridCol w="1900222">
                  <a:extLst>
                    <a:ext uri="{9D8B030D-6E8A-4147-A177-3AD203B41FA5}">
                      <a16:colId xmlns:a16="http://schemas.microsoft.com/office/drawing/2014/main" val="20003"/>
                    </a:ext>
                  </a:extLst>
                </a:gridCol>
              </a:tblGrid>
              <a:tr h="539019">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gn="ctr">
                        <a:lnSpc>
                          <a:spcPts val="2160"/>
                        </a:lnSpc>
                        <a:spcAft>
                          <a:spcPts val="800"/>
                        </a:spcAft>
                      </a:pPr>
                      <a:r>
                        <a:rPr lang="en-US" sz="2400">
                          <a:effectLst/>
                          <a:latin typeface="Times New Roman" panose="02020603050405020304" pitchFamily="18" charset="0"/>
                          <a:cs typeface="Times New Roman" panose="02020603050405020304" pitchFamily="18" charset="0"/>
                        </a:rPr>
                        <a:t>Ý nghĩa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extLst>
                  <a:ext uri="{0D108BD9-81ED-4DB2-BD59-A6C34878D82A}">
                    <a16:rowId xmlns:a16="http://schemas.microsoft.com/office/drawing/2014/main" val="10000"/>
                  </a:ext>
                </a:extLst>
              </a:tr>
              <a:tr h="646478">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extLst>
                  <a:ext uri="{0D108BD9-81ED-4DB2-BD59-A6C34878D82A}">
                    <a16:rowId xmlns:a16="http://schemas.microsoft.com/office/drawing/2014/main" val="10001"/>
                  </a:ext>
                </a:extLst>
              </a:tr>
              <a:tr h="646478">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48" marR="95248" marT="47627" marB="47627" anchor="ctr"/>
                </a:tc>
                <a:extLst>
                  <a:ext uri="{0D108BD9-81ED-4DB2-BD59-A6C34878D82A}">
                    <a16:rowId xmlns:a16="http://schemas.microsoft.com/office/drawing/2014/main" val="10002"/>
                  </a:ext>
                </a:extLst>
              </a:tr>
            </a:tbl>
          </a:graphicData>
        </a:graphic>
      </p:graphicFrame>
      <p:sp>
        <p:nvSpPr>
          <p:cNvPr id="18459" name="TextBox 8"/>
          <p:cNvSpPr txBox="1">
            <a:spLocks noChangeArrowheads="1"/>
          </p:cNvSpPr>
          <p:nvPr/>
        </p:nvSpPr>
        <p:spPr bwMode="auto">
          <a:xfrm>
            <a:off x="284163" y="3821113"/>
            <a:ext cx="1717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solidFill>
                  <a:srgbClr val="212529"/>
                </a:solidFill>
                <a:latin typeface="Times New Roman" panose="02020603050405020304" pitchFamily="18" charset="0"/>
                <a:cs typeface="Times New Roman" panose="02020603050405020304" pitchFamily="18" charset="0"/>
              </a:rPr>
              <a:t>Bảng 35.2</a:t>
            </a:r>
            <a:endParaRPr lang="en-US" altLang="en-US" sz="2400" b="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46088" y="1611313"/>
          <a:ext cx="6994525" cy="2022475"/>
        </p:xfrm>
        <a:graphic>
          <a:graphicData uri="http://schemas.openxmlformats.org/drawingml/2006/table">
            <a:tbl>
              <a:tblPr firstRow="1" firstCol="1" bandRow="1">
                <a:tableStyleId>{ED083AE6-46FA-4A59-8FB0-9F97EB10719F}</a:tableStyleId>
              </a:tblPr>
              <a:tblGrid>
                <a:gridCol w="3837592">
                  <a:extLst>
                    <a:ext uri="{9D8B030D-6E8A-4147-A177-3AD203B41FA5}">
                      <a16:colId xmlns:a16="http://schemas.microsoft.com/office/drawing/2014/main" val="20000"/>
                    </a:ext>
                  </a:extLst>
                </a:gridCol>
                <a:gridCol w="3156933">
                  <a:extLst>
                    <a:ext uri="{9D8B030D-6E8A-4147-A177-3AD203B41FA5}">
                      <a16:colId xmlns:a16="http://schemas.microsoft.com/office/drawing/2014/main" val="20001"/>
                    </a:ext>
                  </a:extLst>
                </a:gridCol>
              </a:tblGrid>
              <a:tr h="439835">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Thí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tc>
                  <a:txBody>
                    <a:bodyPr/>
                    <a:lstStyle/>
                    <a:p>
                      <a:pPr algn="ctr">
                        <a:lnSpc>
                          <a:spcPts val="2160"/>
                        </a:lnSpc>
                        <a:spcAft>
                          <a:spcPts val="800"/>
                        </a:spcAft>
                      </a:pPr>
                      <a:r>
                        <a:rPr lang="en-US" sz="2400">
                          <a:effectLst/>
                          <a:latin typeface="Times New Roman" panose="02020603050405020304" pitchFamily="18" charset="0"/>
                          <a:cs typeface="Times New Roman" panose="02020603050405020304" pitchFamily="18" charset="0"/>
                        </a:rPr>
                        <a:t>Kết quả</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extLst>
                  <a:ext uri="{0D108BD9-81ED-4DB2-BD59-A6C34878D82A}">
                    <a16:rowId xmlns:a16="http://schemas.microsoft.com/office/drawing/2014/main" val="10000"/>
                  </a:ext>
                </a:extLst>
              </a:tr>
              <a:tr h="791320">
                <a:tc>
                  <a:txBody>
                    <a:bodyPr/>
                    <a:lstStyle/>
                    <a:p>
                      <a:pPr>
                        <a:lnSpc>
                          <a:spcPts val="2160"/>
                        </a:lnSpc>
                        <a:spcAft>
                          <a:spcPts val="800"/>
                        </a:spcAft>
                      </a:pPr>
                      <a:r>
                        <a:rPr lang="en-US" sz="2200" dirty="0" err="1">
                          <a:effectLst/>
                          <a:latin typeface="Times New Roman" panose="02020603050405020304" pitchFamily="18" charset="0"/>
                          <a:cs typeface="Times New Roman" panose="02020603050405020304" pitchFamily="18" charset="0"/>
                        </a:rPr>
                        <a:t>Chứng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hướng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extLst>
                  <a:ext uri="{0D108BD9-81ED-4DB2-BD59-A6C34878D82A}">
                    <a16:rowId xmlns:a16="http://schemas.microsoft.com/office/drawing/2014/main" val="10001"/>
                  </a:ext>
                </a:extLst>
              </a:tr>
              <a:tr h="791320">
                <a:tc>
                  <a:txBody>
                    <a:bodyPr/>
                    <a:lstStyle/>
                    <a:p>
                      <a:pPr>
                        <a:lnSpc>
                          <a:spcPts val="2160"/>
                        </a:lnSpc>
                        <a:spcAft>
                          <a:spcPts val="800"/>
                        </a:spcAft>
                      </a:pPr>
                      <a:r>
                        <a:rPr lang="en-US" sz="2200" dirty="0" err="1">
                          <a:effectLst/>
                          <a:latin typeface="Times New Roman" panose="02020603050405020304" pitchFamily="18" charset="0"/>
                          <a:cs typeface="Times New Roman" panose="02020603050405020304" pitchFamily="18" charset="0"/>
                        </a:rPr>
                        <a:t>Chứng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minh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hướng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sáng</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49" marB="47649"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www.themegallery.com</a:t>
            </a:r>
          </a:p>
        </p:txBody>
      </p:sp>
      <p:sp>
        <p:nvSpPr>
          <p:cNvPr id="19459" name="Rectangle 1"/>
          <p:cNvSpPr>
            <a:spLocks noChangeArrowheads="1"/>
          </p:cNvSpPr>
          <p:nvPr/>
        </p:nvSpPr>
        <p:spPr bwMode="auto">
          <a:xfrm>
            <a:off x="476250" y="1123950"/>
            <a:ext cx="17192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2400">
                <a:solidFill>
                  <a:srgbClr val="212529"/>
                </a:solidFill>
                <a:latin typeface="Times New Roman" panose="02020603050405020304" pitchFamily="18" charset="0"/>
                <a:cs typeface="Times New Roman" panose="02020603050405020304" pitchFamily="18" charset="0"/>
              </a:rPr>
              <a:t>Bảng 35.3</a:t>
            </a:r>
            <a:endParaRPr lang="en-US" altLang="en-US" sz="2400" b="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469900" y="1635125"/>
          <a:ext cx="7370763" cy="1778000"/>
        </p:xfrm>
        <a:graphic>
          <a:graphicData uri="http://schemas.openxmlformats.org/drawingml/2006/table">
            <a:tbl>
              <a:tblPr firstRow="1" firstCol="1" bandRow="1">
                <a:tableStyleId>{ED083AE6-46FA-4A59-8FB0-9F97EB10719F}</a:tableStyleId>
              </a:tblPr>
              <a:tblGrid>
                <a:gridCol w="1654293">
                  <a:extLst>
                    <a:ext uri="{9D8B030D-6E8A-4147-A177-3AD203B41FA5}">
                      <a16:colId xmlns:a16="http://schemas.microsoft.com/office/drawing/2014/main" val="20000"/>
                    </a:ext>
                  </a:extLst>
                </a:gridCol>
                <a:gridCol w="1727960">
                  <a:extLst>
                    <a:ext uri="{9D8B030D-6E8A-4147-A177-3AD203B41FA5}">
                      <a16:colId xmlns:a16="http://schemas.microsoft.com/office/drawing/2014/main" val="20001"/>
                    </a:ext>
                  </a:extLst>
                </a:gridCol>
                <a:gridCol w="1727960">
                  <a:extLst>
                    <a:ext uri="{9D8B030D-6E8A-4147-A177-3AD203B41FA5}">
                      <a16:colId xmlns:a16="http://schemas.microsoft.com/office/drawing/2014/main" val="20002"/>
                    </a:ext>
                  </a:extLst>
                </a:gridCol>
                <a:gridCol w="2260549">
                  <a:extLst>
                    <a:ext uri="{9D8B030D-6E8A-4147-A177-3AD203B41FA5}">
                      <a16:colId xmlns:a16="http://schemas.microsoft.com/office/drawing/2014/main" val="20003"/>
                    </a:ext>
                  </a:extLst>
                </a:gridCol>
              </a:tblGrid>
              <a:tr h="616649">
                <a:tc>
                  <a:txBody>
                    <a:bodyPr/>
                    <a:lstStyle/>
                    <a:p>
                      <a:pPr algn="ctr">
                        <a:lnSpc>
                          <a:spcPts val="2160"/>
                        </a:lnSpc>
                        <a:spcAft>
                          <a:spcPts val="800"/>
                        </a:spcAft>
                      </a:pPr>
                      <a:r>
                        <a:rPr lang="en-US" sz="2000" dirty="0" err="1">
                          <a:effectLst/>
                          <a:latin typeface="Times New Roman" panose="02020603050405020304" pitchFamily="18" charset="0"/>
                          <a:cs typeface="Times New Roman" panose="02020603050405020304" pitchFamily="18" charset="0"/>
                        </a:rPr>
                        <a:t>Loài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động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gn="ctr">
                        <a:lnSpc>
                          <a:spcPts val="2160"/>
                        </a:lnSpc>
                        <a:spcAft>
                          <a:spcPts val="800"/>
                        </a:spcAft>
                      </a:pPr>
                      <a:r>
                        <a:rPr lang="en-US" sz="2000" dirty="0" err="1">
                          <a:effectLst/>
                          <a:latin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tính</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gn="ctr">
                        <a:lnSpc>
                          <a:spcPts val="2160"/>
                        </a:lnSpc>
                        <a:spcAft>
                          <a:spcPts val="800"/>
                        </a:spcAft>
                      </a:pPr>
                      <a:r>
                        <a:rPr lang="en-US" sz="2000" dirty="0" err="1">
                          <a:effectLst/>
                          <a:latin typeface="Times New Roman" panose="02020603050405020304" pitchFamily="18" charset="0"/>
                          <a:cs typeface="Times New Roman" panose="02020603050405020304" pitchFamily="18" charset="0"/>
                        </a:rPr>
                        <a:t>Mô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tả</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gn="ctr">
                        <a:lnSpc>
                          <a:spcPts val="2160"/>
                        </a:lnSpc>
                        <a:spcAft>
                          <a:spcPts val="800"/>
                        </a:spcAft>
                      </a:pPr>
                      <a:r>
                        <a:rPr lang="en-US" sz="2000" dirty="0">
                          <a:effectLst/>
                          <a:latin typeface="Times New Roman" panose="02020603050405020304" pitchFamily="18" charset="0"/>
                          <a:cs typeface="Times New Roman" panose="02020603050405020304" pitchFamily="18" charset="0"/>
                        </a:rPr>
                        <a:t>Ý </a:t>
                      </a:r>
                      <a:r>
                        <a:rPr lang="en-US" sz="2000" dirty="0" err="1">
                          <a:effectLst/>
                          <a:latin typeface="Times New Roman" panose="02020603050405020304" pitchFamily="18" charset="0"/>
                          <a:cs typeface="Times New Roman" panose="02020603050405020304" pitchFamily="18" charset="0"/>
                        </a:rPr>
                        <a:t>nghĩa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0"/>
                  </a:ext>
                </a:extLst>
              </a:tr>
              <a:tr h="346512">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1"/>
                  </a:ext>
                </a:extLst>
              </a:tr>
              <a:tr h="346512">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2"/>
                  </a:ext>
                </a:extLst>
              </a:tr>
              <a:tr h="346512">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tc>
                  <a:txBody>
                    <a:bodyPr/>
                    <a:lstStyle/>
                    <a:p>
                      <a:pPr>
                        <a:lnSpc>
                          <a:spcPts val="2160"/>
                        </a:lnSpc>
                        <a:spcAft>
                          <a:spcPts val="800"/>
                        </a:spcAft>
                      </a:pPr>
                      <a:r>
                        <a:rPr lang="en-US" sz="20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37" marR="95237" marT="47625" marB="47625" anchor="ctr"/>
                </a:tc>
                <a:extLst>
                  <a:ext uri="{0D108BD9-81ED-4DB2-BD59-A6C34878D82A}">
                    <a16:rowId xmlns:a16="http://schemas.microsoft.com/office/drawing/2014/main" val="10003"/>
                  </a:ext>
                </a:extLst>
              </a:tr>
            </a:tbl>
          </a:graphicData>
        </a:graphic>
      </p:graphicFrame>
      <p:sp>
        <p:nvSpPr>
          <p:cNvPr id="19487" name="TextBox 7"/>
          <p:cNvSpPr txBox="1">
            <a:spLocks noChangeArrowheads="1"/>
          </p:cNvSpPr>
          <p:nvPr/>
        </p:nvSpPr>
        <p:spPr bwMode="auto">
          <a:xfrm>
            <a:off x="469900" y="4002088"/>
            <a:ext cx="73707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tabLst>
                <a:tab pos="4862513" algn="l"/>
              </a:tabLst>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tabLst>
                <a:tab pos="4862513" algn="l"/>
              </a:tabLst>
              <a:defRPr sz="2800">
                <a:solidFill>
                  <a:schemeClr val="tx1"/>
                </a:solidFill>
                <a:latin typeface="Arial" panose="020B0604020202020204" pitchFamily="34" charset="0"/>
              </a:defRPr>
            </a:lvl2pPr>
            <a:lvl3pPr marL="1143000" indent="-228600">
              <a:spcBef>
                <a:spcPct val="20000"/>
              </a:spcBef>
              <a:buClr>
                <a:schemeClr val="tx1"/>
              </a:buClr>
              <a:buChar char="•"/>
              <a:tabLst>
                <a:tab pos="4862513" algn="l"/>
              </a:tabLst>
              <a:defRPr sz="2400">
                <a:solidFill>
                  <a:schemeClr val="tx1"/>
                </a:solidFill>
                <a:latin typeface="Arial" panose="020B0604020202020204" pitchFamily="34" charset="0"/>
              </a:defRPr>
            </a:lvl3pPr>
            <a:lvl4pPr marL="1600200" indent="-228600">
              <a:spcBef>
                <a:spcPct val="20000"/>
              </a:spcBef>
              <a:buChar char="–"/>
              <a:tabLst>
                <a:tab pos="4862513" algn="l"/>
              </a:tabLst>
              <a:defRPr sz="2000">
                <a:solidFill>
                  <a:schemeClr val="tx1"/>
                </a:solidFill>
                <a:latin typeface="Arial" panose="020B0604020202020204" pitchFamily="34" charset="0"/>
              </a:defRPr>
            </a:lvl4pPr>
            <a:lvl5pPr marL="2057400" indent="-228600">
              <a:spcBef>
                <a:spcPct val="20000"/>
              </a:spcBef>
              <a:buChar char="»"/>
              <a:tabLst>
                <a:tab pos="486251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862513" algn="l"/>
              </a:tabLst>
              <a:defRPr sz="2000">
                <a:solidFill>
                  <a:schemeClr val="tx1"/>
                </a:solidFill>
                <a:latin typeface="Arial" panose="020B0604020202020204" pitchFamily="34" charset="0"/>
              </a:defRPr>
            </a:lvl9pPr>
          </a:lstStyle>
          <a:p>
            <a:pPr algn="just">
              <a:spcBef>
                <a:spcPct val="0"/>
              </a:spcBef>
              <a:buClrTx/>
              <a:buFontTx/>
              <a:buNone/>
            </a:pPr>
            <a:r>
              <a:rPr lang="en-US" altLang="en-US" sz="3200">
                <a:latin typeface="Times New Roman" panose="02020603050405020304" pitchFamily="18" charset="0"/>
                <a:cs typeface="Times New Roman" panose="02020603050405020304" pitchFamily="18" charset="0"/>
              </a:rPr>
              <a:t>2. Nhận xét, kết luận về kết quả của các thí nghiệm chứng minh tính hướng nước, hướng sáng, hướng tiếp xúc của cây?</a:t>
            </a:r>
            <a:endParaRPr lang="en-US" altLang="en-US">
              <a:latin typeface="Times New Roman" panose="02020603050405020304" pitchFamily="18" charset="0"/>
              <a:cs typeface="Times New Roman" panose="02020603050405020304" pitchFamily="18" charset="0"/>
            </a:endParaRPr>
          </a:p>
        </p:txBody>
      </p:sp>
      <p:sp>
        <p:nvSpPr>
          <p:cNvPr id="19488" name="Title 1"/>
          <p:cNvSpPr>
            <a:spLocks noGrp="1" noChangeArrowheads="1"/>
          </p:cNvSpPr>
          <p:nvPr>
            <p:ph type="title"/>
          </p:nvPr>
        </p:nvSpPr>
        <p:spPr>
          <a:xfrm>
            <a:off x="1143000" y="381000"/>
            <a:ext cx="4437063" cy="563563"/>
          </a:xfrm>
        </p:spPr>
        <p:txBody>
          <a:bodyPr/>
          <a:lstStyle/>
          <a:p>
            <a:r>
              <a:rPr lang="en-US" altLang="en-US" sz="4000" b="1" smtClean="0">
                <a:latin typeface="Times New Roman" panose="02020603050405020304" pitchFamily="18" charset="0"/>
                <a:cs typeface="Times New Roman" panose="02020603050405020304" pitchFamily="18" charset="0"/>
              </a:rPr>
              <a:t>Báo cáo thực hành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noChangeArrowheads="1"/>
          </p:cNvSpPr>
          <p:nvPr>
            <p:ph type="title"/>
          </p:nvPr>
        </p:nvSpPr>
        <p:spPr>
          <a:xfrm>
            <a:off x="1143000" y="381000"/>
            <a:ext cx="2708275" cy="563563"/>
          </a:xfrm>
        </p:spPr>
        <p:txBody>
          <a:bodyPr/>
          <a:lstStyle/>
          <a:p>
            <a:r>
              <a:rPr lang="en-US" altLang="en-US" b="1" smtClean="0">
                <a:latin typeface="Times New Roman" panose="02020603050405020304" pitchFamily="18" charset="0"/>
                <a:cs typeface="Times New Roman" panose="02020603050405020304" pitchFamily="18" charset="0"/>
              </a:rPr>
              <a:t>LUYỆN TẬP</a:t>
            </a:r>
          </a:p>
        </p:txBody>
      </p:sp>
      <p:sp>
        <p:nvSpPr>
          <p:cNvPr id="8" name="TextBox 7"/>
          <p:cNvSpPr txBox="1">
            <a:spLocks noChangeArrowheads="1"/>
          </p:cNvSpPr>
          <p:nvPr/>
        </p:nvSpPr>
        <p:spPr bwMode="auto">
          <a:xfrm>
            <a:off x="395288" y="1412875"/>
            <a:ext cx="74533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ClrTx/>
              <a:buFontTx/>
              <a:buNone/>
            </a:pPr>
            <a:r>
              <a:rPr lang="en-US" altLang="en-US" sz="3400">
                <a:solidFill>
                  <a:srgbClr val="00B050"/>
                </a:solidFill>
                <a:latin typeface="Times New Roman" panose="02020603050405020304" pitchFamily="18" charset="0"/>
                <a:cs typeface="Times New Roman" panose="02020603050405020304" pitchFamily="18" charset="0"/>
              </a:rPr>
              <a:t>Câu 1: Khoanh vào các tập tính ở động vật.</a:t>
            </a:r>
            <a:endParaRPr lang="en-US" altLang="en-US" sz="340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Chim cánh cụt thường sống thành đàn.</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Cá thở bằng mang.</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Cây bầu và bí có thể sống chung giàn.</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Chim cú mèo kiếm ăn vào ban đêm.</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Ếch đẻ trứng dưới nước.</a:t>
            </a:r>
          </a:p>
          <a:p>
            <a:pPr>
              <a:spcBef>
                <a:spcPct val="0"/>
              </a:spcBef>
              <a:buClrTx/>
              <a:buFont typeface="Verdana" panose="020B0604030504040204" pitchFamily="34" charset="0"/>
              <a:buAutoNum type="alphaUcPeriod"/>
            </a:pPr>
            <a:r>
              <a:rPr lang="en-US" altLang="en-US" sz="3400" b="0">
                <a:latin typeface="Times New Roman" panose="02020603050405020304" pitchFamily="18" charset="0"/>
                <a:cs typeface="Times New Roman" panose="02020603050405020304" pitchFamily="18" charset="0"/>
              </a:rPr>
              <a:t> Chuột mang tác nhân gây bệnh hạch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1" end="1"/>
                                            </p:txEl>
                                          </p:spTgt>
                                        </p:tgtEl>
                                        <p:attrNameLst>
                                          <p:attrName>style.color</p:attrName>
                                        </p:attrNameLst>
                                      </p:cBhvr>
                                      <p:to>
                                        <p:clrVal>
                                          <a:srgbClr val="FF0000"/>
                                        </p:clrVal>
                                      </p:to>
                                    </p:set>
                                    <p:set>
                                      <p:cBhvr>
                                        <p:cTn id="7" dur="500" fill="hold"/>
                                        <p:tgtEl>
                                          <p:spTgt spid="8">
                                            <p:txEl>
                                              <p:pRg st="1" end="1"/>
                                            </p:txEl>
                                          </p:spTgt>
                                        </p:tgtEl>
                                        <p:attrNameLst>
                                          <p:attrName>fillcolor</p:attrName>
                                        </p:attrNameLst>
                                      </p:cBhvr>
                                      <p:to>
                                        <p:clrVal>
                                          <a:srgbClr val="FF0000"/>
                                        </p:clrVal>
                                      </p:to>
                                    </p:set>
                                    <p:set>
                                      <p:cBhvr>
                                        <p:cTn id="8" dur="500" fill="hold"/>
                                        <p:tgtEl>
                                          <p:spTgt spid="8">
                                            <p:txEl>
                                              <p:pRg st="1" end="1"/>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8">
                                            <p:txEl>
                                              <p:pRg st="4" end="4"/>
                                            </p:txEl>
                                          </p:spTgt>
                                        </p:tgtEl>
                                        <p:attrNameLst>
                                          <p:attrName>style.color</p:attrName>
                                        </p:attrNameLst>
                                      </p:cBhvr>
                                      <p:to>
                                        <p:clrVal>
                                          <a:srgbClr val="FF0000"/>
                                        </p:clrVal>
                                      </p:to>
                                    </p:set>
                                    <p:set>
                                      <p:cBhvr>
                                        <p:cTn id="11" dur="500" fill="hold"/>
                                        <p:tgtEl>
                                          <p:spTgt spid="8">
                                            <p:txEl>
                                              <p:pRg st="4" end="4"/>
                                            </p:txEl>
                                          </p:spTgt>
                                        </p:tgtEl>
                                        <p:attrNameLst>
                                          <p:attrName>fillcolor</p:attrName>
                                        </p:attrNameLst>
                                      </p:cBhvr>
                                      <p:to>
                                        <p:clrVal>
                                          <a:srgbClr val="FF0000"/>
                                        </p:clrVal>
                                      </p:to>
                                    </p:set>
                                    <p:set>
                                      <p:cBhvr>
                                        <p:cTn id="12" dur="500" fill="hold"/>
                                        <p:tgtEl>
                                          <p:spTgt spid="8">
                                            <p:txEl>
                                              <p:pRg st="4" end="4"/>
                                            </p:txEl>
                                          </p:spTgt>
                                        </p:tgtEl>
                                        <p:attrNameLst>
                                          <p:attrName>fill.type</p:attrName>
                                        </p:attrNameLst>
                                      </p:cBhvr>
                                      <p:to>
                                        <p:strVal val="solid"/>
                                      </p:to>
                                    </p:set>
                                  </p:childTnLst>
                                </p:cTn>
                              </p:par>
                              <p:par>
                                <p:cTn id="13" presetID="16" presetClass="emph" presetSubtype="0" fill="hold" nodeType="withEffect">
                                  <p:stCondLst>
                                    <p:cond delay="0"/>
                                  </p:stCondLst>
                                  <p:iterate type="lt">
                                    <p:tmPct val="4000"/>
                                  </p:iterate>
                                  <p:childTnLst>
                                    <p:set>
                                      <p:cBhvr override="childStyle">
                                        <p:cTn id="14" dur="500" fill="hold"/>
                                        <p:tgtEl>
                                          <p:spTgt spid="8">
                                            <p:txEl>
                                              <p:pRg st="5" end="5"/>
                                            </p:txEl>
                                          </p:spTgt>
                                        </p:tgtEl>
                                        <p:attrNameLst>
                                          <p:attrName>style.color</p:attrName>
                                        </p:attrNameLst>
                                      </p:cBhvr>
                                      <p:to>
                                        <p:clrVal>
                                          <a:srgbClr val="FF0000"/>
                                        </p:clrVal>
                                      </p:to>
                                    </p:set>
                                    <p:set>
                                      <p:cBhvr>
                                        <p:cTn id="15" dur="500" fill="hold"/>
                                        <p:tgtEl>
                                          <p:spTgt spid="8">
                                            <p:txEl>
                                              <p:pRg st="5" end="5"/>
                                            </p:txEl>
                                          </p:spTgt>
                                        </p:tgtEl>
                                        <p:attrNameLst>
                                          <p:attrName>fillcolor</p:attrName>
                                        </p:attrNameLst>
                                      </p:cBhvr>
                                      <p:to>
                                        <p:clrVal>
                                          <a:srgbClr val="FF0000"/>
                                        </p:clrVal>
                                      </p:to>
                                    </p:set>
                                    <p:set>
                                      <p:cBhvr>
                                        <p:cTn id="16" dur="500" fill="hold"/>
                                        <p:tgtEl>
                                          <p:spTgt spid="8">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p:nvPr>
        </p:nvSpPr>
        <p:spPr>
          <a:xfrm>
            <a:off x="1143000" y="381000"/>
            <a:ext cx="2636838" cy="563563"/>
          </a:xfrm>
        </p:spPr>
        <p:txBody>
          <a:bodyPr/>
          <a:lstStyle/>
          <a:p>
            <a:r>
              <a:rPr lang="en-US" altLang="en-US" b="1" smtClean="0">
                <a:latin typeface="Times New Roman" panose="02020603050405020304" pitchFamily="18" charset="0"/>
                <a:cs typeface="Times New Roman" panose="02020603050405020304" pitchFamily="18" charset="0"/>
              </a:rPr>
              <a:t>LUYỆN TẬP</a:t>
            </a:r>
          </a:p>
        </p:txBody>
      </p:sp>
      <p:sp>
        <p:nvSpPr>
          <p:cNvPr id="21507" name="TextBox 7"/>
          <p:cNvSpPr txBox="1">
            <a:spLocks noChangeArrowheads="1"/>
          </p:cNvSpPr>
          <p:nvPr/>
        </p:nvSpPr>
        <p:spPr bwMode="auto">
          <a:xfrm>
            <a:off x="250825" y="1268413"/>
            <a:ext cx="7777163"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ClrTx/>
              <a:buFontTx/>
              <a:buNone/>
            </a:pPr>
            <a:r>
              <a:rPr lang="en-US" altLang="en-US" sz="360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Câu 2: Hiện tượng nào dưới đây thể hiện tính hướng tiếp xúc của cây?</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A. Cây rêu phán tán bào tử khắp nơi.</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B. Chạm tay vào lá cây xấu hổ, lá cụp lại.</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C. Cây bầu dùng tua cuốn quấn vào giá thể leo lên giàn.</a:t>
            </a:r>
          </a:p>
          <a:p>
            <a:pPr>
              <a:spcBef>
                <a:spcPct val="0"/>
              </a:spcBef>
              <a:buClrTx/>
              <a:buSzPts val="1400"/>
              <a:buFontTx/>
              <a:buNone/>
            </a:pPr>
            <a:r>
              <a:rPr lang="en-US" altLang="en-US" sz="3400" b="0">
                <a:latin typeface="Times New Roman" panose="02020603050405020304" pitchFamily="18" charset="0"/>
                <a:ea typeface="Calibri" panose="020F0502020204030204" pitchFamily="34" charset="0"/>
                <a:cs typeface="Times New Roman" panose="02020603050405020304" pitchFamily="18" charset="0"/>
              </a:rPr>
              <a:t>D. Hoa quỳnh nở vào ban đêm.</a:t>
            </a:r>
          </a:p>
        </p:txBody>
      </p:sp>
      <p:sp>
        <p:nvSpPr>
          <p:cNvPr id="6" name="Oval 5"/>
          <p:cNvSpPr/>
          <p:nvPr/>
        </p:nvSpPr>
        <p:spPr>
          <a:xfrm>
            <a:off x="250825" y="3716338"/>
            <a:ext cx="504825" cy="4318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1500188" y="357188"/>
            <a:ext cx="2424112" cy="563562"/>
          </a:xfrm>
        </p:spPr>
        <p:txBody>
          <a:bodyPr/>
          <a:lstStyle/>
          <a:p>
            <a:r>
              <a:rPr lang="en-US" altLang="en-US" b="1" smtClean="0">
                <a:latin typeface="Times New Roman" panose="02020603050405020304" pitchFamily="18" charset="0"/>
                <a:cs typeface="Times New Roman" panose="02020603050405020304" pitchFamily="18" charset="0"/>
              </a:rPr>
              <a:t>VẬN DỤNG</a:t>
            </a:r>
          </a:p>
        </p:txBody>
      </p:sp>
      <p:sp>
        <p:nvSpPr>
          <p:cNvPr id="22531" name="Content Placeholder 2"/>
          <p:cNvSpPr>
            <a:spLocks noGrp="1" noChangeArrowheads="1"/>
          </p:cNvSpPr>
          <p:nvPr>
            <p:ph idx="1"/>
          </p:nvPr>
        </p:nvSpPr>
        <p:spPr>
          <a:xfrm>
            <a:off x="195263" y="1192213"/>
            <a:ext cx="7608887" cy="930275"/>
          </a:xfrm>
        </p:spPr>
        <p:txBody>
          <a:bodyPr/>
          <a:lstStyle/>
          <a:p>
            <a:r>
              <a:rPr lang="en-US" altLang="en-US" sz="2400" smtClean="0">
                <a:latin typeface="Times New Roman" panose="02020603050405020304" pitchFamily="18" charset="0"/>
                <a:cs typeface="Arial" panose="020B0604020202020204" pitchFamily="34" charset="0"/>
              </a:rPr>
              <a:t>Mỗi nhóm hãy chế tạo 1 chiếc </a:t>
            </a:r>
            <a:r>
              <a:rPr lang="de-DE" altLang="en-US" sz="2400" smtClean="0">
                <a:latin typeface="Times New Roman" panose="02020603050405020304" pitchFamily="18" charset="0"/>
                <a:cs typeface="Times New Roman" panose="02020603050405020304" pitchFamily="18" charset="0"/>
              </a:rPr>
              <a:t>bẫy côn trùng đơn giản</a:t>
            </a:r>
            <a:r>
              <a:rPr lang="en-US" altLang="en-US" sz="2400" smtClean="0">
                <a:latin typeface="Times New Roman" panose="02020603050405020304" pitchFamily="18" charset="0"/>
                <a:cs typeface="Arial" panose="020B0604020202020204" pitchFamily="34" charset="0"/>
              </a:rPr>
              <a:t> từ vật liệu tái chế là vỏ chai nhựa.</a:t>
            </a:r>
            <a:endParaRPr lang="en-US" altLang="en-US" sz="1800" smtClean="0"/>
          </a:p>
        </p:txBody>
      </p:sp>
      <p:pic>
        <p:nvPicPr>
          <p:cNvPr id="22532" name="Picture 21" descr="Hỏi Tinh tế] Chai nhựa sau khi dùng xong có thể làm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93950"/>
            <a:ext cx="6632575"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WordArt 6"/>
          <p:cNvSpPr>
            <a:spLocks noChangeArrowheads="1" noChangeShapeType="1" noTextEdit="1"/>
          </p:cNvSpPr>
          <p:nvPr/>
        </p:nvSpPr>
        <p:spPr bwMode="gray">
          <a:xfrm>
            <a:off x="3581400" y="2819400"/>
            <a:ext cx="4343400" cy="609600"/>
          </a:xfrm>
          <a:prstGeom prst="rect">
            <a:avLst/>
          </a:prstGeom>
        </p:spPr>
        <p:txBody>
          <a:bodyPr wrap="none" fromWordArt="1">
            <a:prstTxWarp prst="textDeflate">
              <a:avLst>
                <a:gd name="adj" fmla="val 0"/>
              </a:avLst>
            </a:prstTxWarp>
          </a:bodyPr>
          <a:lstStyle/>
          <a:p>
            <a:pPr algn="ctr"/>
            <a:r>
              <a:rPr lang="en-US" sz="3600" b="1" kern="10">
                <a:ln w="28575">
                  <a:solidFill>
                    <a:srgbClr val="FFFFFF"/>
                  </a:solidFill>
                  <a:round/>
                  <a:headEnd/>
                  <a:tailEnd/>
                </a:ln>
                <a:gradFill rotWithShape="1">
                  <a:gsLst>
                    <a:gs pos="0">
                      <a:schemeClr val="tx2"/>
                    </a:gs>
                    <a:gs pos="100000">
                      <a:schemeClr val="accent1"/>
                    </a:gs>
                  </a:gsLst>
                  <a:lin ang="0" scaled="1"/>
                </a:gradFill>
                <a:effectLst>
                  <a:outerShdw dist="71842" dir="2700000" algn="ctr" rotWithShape="0">
                    <a:schemeClr val="tx1">
                      <a:alpha val="50000"/>
                    </a:schemeClr>
                  </a:outerShdw>
                </a:effectLst>
                <a:cs typeface="Arial" panose="020B0604020202020204" pitchFamily="34" charset="0"/>
              </a:rPr>
              <a:t>Thank You!</a:t>
            </a:r>
          </a:p>
        </p:txBody>
      </p:sp>
      <p:sp>
        <p:nvSpPr>
          <p:cNvPr id="23555" name="TextBox 1"/>
          <p:cNvSpPr txBox="1">
            <a:spLocks noChangeArrowheads="1"/>
          </p:cNvSpPr>
          <p:nvPr/>
        </p:nvSpPr>
        <p:spPr bwMode="auto">
          <a:xfrm>
            <a:off x="4356100" y="364490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800" b="0">
                <a:latin typeface="Arial" panose="020B0604020202020204" pitchFamily="34" charset="0"/>
              </a:rPr>
              <a:t>http://blogcongdong.com</a:t>
            </a:r>
          </a:p>
        </p:txBody>
      </p:sp>
      <p:sp>
        <p:nvSpPr>
          <p:cNvPr id="2" name="Rectangle 1"/>
          <p:cNvSpPr/>
          <p:nvPr/>
        </p:nvSpPr>
        <p:spPr>
          <a:xfrm>
            <a:off x="250825" y="260350"/>
            <a:ext cx="3529013"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097338" y="3475038"/>
            <a:ext cx="3311525" cy="709612"/>
          </a:xfrm>
          <a:prstGeom prst="rect">
            <a:avLst/>
          </a:prstGeom>
          <a:solidFill>
            <a:srgbClr val="759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6022"/>
                                        </p:tgtEl>
                                        <p:attrNameLst>
                                          <p:attrName>style.visibility</p:attrName>
                                        </p:attrNameLst>
                                      </p:cBhvr>
                                      <p:to>
                                        <p:strVal val="visible"/>
                                      </p:to>
                                    </p:set>
                                    <p:anim calcmode="lin" valueType="num">
                                      <p:cBhvr>
                                        <p:cTn id="7" dur="500" fill="hold"/>
                                        <p:tgtEl>
                                          <p:spTgt spid="86022"/>
                                        </p:tgtEl>
                                        <p:attrNameLst>
                                          <p:attrName>ppt_w</p:attrName>
                                        </p:attrNameLst>
                                      </p:cBhvr>
                                      <p:tavLst>
                                        <p:tav tm="0">
                                          <p:val>
                                            <p:fltVal val="0"/>
                                          </p:val>
                                        </p:tav>
                                        <p:tav tm="100000">
                                          <p:val>
                                            <p:strVal val="#ppt_w"/>
                                          </p:val>
                                        </p:tav>
                                      </p:tavLst>
                                    </p:anim>
                                    <p:anim calcmode="lin" valueType="num">
                                      <p:cBhvr>
                                        <p:cTn id="8" dur="500" fill="hold"/>
                                        <p:tgtEl>
                                          <p:spTgt spid="86022"/>
                                        </p:tgtEl>
                                        <p:attrNameLst>
                                          <p:attrName>ppt_h</p:attrName>
                                        </p:attrNameLst>
                                      </p:cBhvr>
                                      <p:tavLst>
                                        <p:tav tm="0">
                                          <p:val>
                                            <p:fltVal val="0"/>
                                          </p:val>
                                        </p:tav>
                                        <p:tav tm="100000">
                                          <p:val>
                                            <p:strVal val="#ppt_h"/>
                                          </p:val>
                                        </p:tav>
                                      </p:tavLst>
                                    </p:anim>
                                    <p:animEffect transition="in" filter="fade">
                                      <p:cBhvr>
                                        <p:cTn id="9" dur="500"/>
                                        <p:tgtEl>
                                          <p:spTgt spid="8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 </a:t>
            </a:r>
            <a:r>
              <a:rPr lang="en-US" altLang="en-US" smtClean="0">
                <a:latin typeface="Times New Roman" panose="02020603050405020304" pitchFamily="18" charset="0"/>
                <a:cs typeface="Times New Roman" panose="02020603050405020304" pitchFamily="18" charset="0"/>
              </a:rPr>
              <a:t>KHỞI ĐỘNG</a:t>
            </a:r>
            <a:endParaRPr lang="en-US" altLang="en-US" smtClean="0">
              <a:solidFill>
                <a:schemeClr val="accent1"/>
              </a:solidFill>
              <a:latin typeface="Times New Roman" panose="02020603050405020304" pitchFamily="18" charset="0"/>
              <a:cs typeface="Times New Roman" panose="02020603050405020304" pitchFamily="18" charset="0"/>
            </a:endParaRPr>
          </a:p>
        </p:txBody>
      </p:sp>
      <p:sp>
        <p:nvSpPr>
          <p:cNvPr id="5123"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grpSp>
        <p:nvGrpSpPr>
          <p:cNvPr id="5124" name="Group 46"/>
          <p:cNvGrpSpPr>
            <a:grpSpLocks/>
          </p:cNvGrpSpPr>
          <p:nvPr/>
        </p:nvGrpSpPr>
        <p:grpSpPr bwMode="auto">
          <a:xfrm>
            <a:off x="279400" y="1258888"/>
            <a:ext cx="2008188" cy="585787"/>
            <a:chOff x="1296" y="1824"/>
            <a:chExt cx="2976" cy="432"/>
          </a:xfrm>
        </p:grpSpPr>
        <p:sp>
          <p:nvSpPr>
            <p:cNvPr id="88111" name="AutoShape 47"/>
            <p:cNvSpPr>
              <a:spLocks noChangeArrowheads="1"/>
            </p:cNvSpPr>
            <p:nvPr/>
          </p:nvSpPr>
          <p:spPr bwMode="gray">
            <a:xfrm>
              <a:off x="1536" y="1899"/>
              <a:ext cx="2736"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5139" name="AutoShape 48"/>
            <p:cNvSpPr>
              <a:spLocks noChangeArrowheads="1"/>
            </p:cNvSpPr>
            <p:nvPr/>
          </p:nvSpPr>
          <p:spPr bwMode="gray">
            <a:xfrm>
              <a:off x="1296" y="1824"/>
              <a:ext cx="433"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5140" name="Text Box 49"/>
            <p:cNvSpPr txBox="1">
              <a:spLocks noChangeArrowheads="1"/>
            </p:cNvSpPr>
            <p:nvPr/>
          </p:nvSpPr>
          <p:spPr bwMode="gray">
            <a:xfrm>
              <a:off x="1680" y="1934"/>
              <a:ext cx="251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New Roman" panose="02020603050405020304" pitchFamily="18" charset="0"/>
                  <a:cs typeface="Times New Roman" panose="02020603050405020304" pitchFamily="18" charset="0"/>
                </a:rPr>
                <a:t>Xem hình ảnh</a:t>
              </a:r>
            </a:p>
          </p:txBody>
        </p:sp>
        <p:sp>
          <p:nvSpPr>
            <p:cNvPr id="5141" name="Text Box 50"/>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0">
                  <a:solidFill>
                    <a:schemeClr val="bg1"/>
                  </a:solidFill>
                  <a:latin typeface="Arial" panose="020B0604020202020204" pitchFamily="34" charset="0"/>
                </a:rPr>
                <a:t>1</a:t>
              </a:r>
            </a:p>
          </p:txBody>
        </p:sp>
      </p:grpSp>
      <p:grpSp>
        <p:nvGrpSpPr>
          <p:cNvPr id="5125" name="Group 51"/>
          <p:cNvGrpSpPr>
            <a:grpSpLocks/>
          </p:cNvGrpSpPr>
          <p:nvPr/>
        </p:nvGrpSpPr>
        <p:grpSpPr bwMode="auto">
          <a:xfrm>
            <a:off x="2787650" y="1274763"/>
            <a:ext cx="2582863" cy="582612"/>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p>
          </p:txBody>
        </p:sp>
        <p:sp>
          <p:nvSpPr>
            <p:cNvPr id="5135"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b="0">
                <a:latin typeface="Arial" panose="020B0604020202020204" pitchFamily="34" charset="0"/>
              </a:endParaRPr>
            </a:p>
          </p:txBody>
        </p:sp>
        <p:sp>
          <p:nvSpPr>
            <p:cNvPr id="5136" name="Text Box 54"/>
            <p:cNvSpPr txBox="1">
              <a:spLocks noChangeArrowheads="1"/>
            </p:cNvSpPr>
            <p:nvPr/>
          </p:nvSpPr>
          <p:spPr bwMode="gray">
            <a:xfrm>
              <a:off x="1680" y="1934"/>
              <a:ext cx="21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1800">
                <a:solidFill>
                  <a:srgbClr val="000000"/>
                </a:solidFill>
                <a:latin typeface="Arial" panose="020B0604020202020204" pitchFamily="34" charset="0"/>
              </a:endParaRPr>
            </a:p>
          </p:txBody>
        </p:sp>
        <p:sp>
          <p:nvSpPr>
            <p:cNvPr id="5137" name="Text Box 55"/>
            <p:cNvSpPr txBox="1">
              <a:spLocks noChangeArrowheads="1"/>
            </p:cNvSpPr>
            <p:nvPr/>
          </p:nvSpPr>
          <p:spPr bwMode="gray">
            <a:xfrm>
              <a:off x="1393" y="1886"/>
              <a:ext cx="22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2400" b="0">
                  <a:solidFill>
                    <a:schemeClr val="bg1"/>
                  </a:solidFill>
                  <a:latin typeface="Arial" panose="020B0604020202020204" pitchFamily="34" charset="0"/>
                </a:rPr>
                <a:t>2</a:t>
              </a:r>
            </a:p>
          </p:txBody>
        </p:sp>
      </p:grpSp>
      <p:sp>
        <p:nvSpPr>
          <p:cNvPr id="5126" name="Rectangle 1"/>
          <p:cNvSpPr>
            <a:spLocks noChangeArrowheads="1"/>
          </p:cNvSpPr>
          <p:nvPr/>
        </p:nvSpPr>
        <p:spPr bwMode="auto">
          <a:xfrm>
            <a:off x="3292475" y="1412875"/>
            <a:ext cx="1622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a:solidFill>
                  <a:srgbClr val="000000"/>
                </a:solidFill>
                <a:latin typeface="Times New Roman" panose="02020603050405020304" pitchFamily="18" charset="0"/>
                <a:cs typeface="Times New Roman" panose="02020603050405020304" pitchFamily="18" charset="0"/>
              </a:rPr>
              <a:t>Trả lời câu hỏi</a:t>
            </a:r>
          </a:p>
        </p:txBody>
      </p:sp>
      <p:sp>
        <p:nvSpPr>
          <p:cNvPr id="5127" name="Rectangle 3"/>
          <p:cNvSpPr txBox="1">
            <a:spLocks noChangeArrowheads="1"/>
          </p:cNvSpPr>
          <p:nvPr/>
        </p:nvSpPr>
        <p:spPr bwMode="auto">
          <a:xfrm>
            <a:off x="468313" y="6016625"/>
            <a:ext cx="72294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Câu hỏi: sắp xếp</a:t>
            </a:r>
            <a:r>
              <a:rPr lang="nl-NL" altLang="en-US" sz="1800" b="0">
                <a:latin typeface="Arial" panose="020B0604020202020204" pitchFamily="34" charset="0"/>
              </a:rPr>
              <a:t> </a:t>
            </a:r>
            <a:r>
              <a:rPr lang="nl-NL" altLang="en-US" sz="2400">
                <a:latin typeface="Times New Roman" panose="02020603050405020304" pitchFamily="18" charset="0"/>
                <a:cs typeface="Times New Roman" panose="02020603050405020304" pitchFamily="18" charset="0"/>
              </a:rPr>
              <a:t>các cây vào 2 nhóm hướng sáng và hướng nước?</a:t>
            </a:r>
            <a:endParaRPr lang="en-US" altLang="en-US" sz="2400">
              <a:latin typeface="Times New Roman" panose="02020603050405020304" pitchFamily="18" charset="0"/>
              <a:cs typeface="Times New Roman" panose="02020603050405020304" pitchFamily="18" charset="0"/>
            </a:endParaRPr>
          </a:p>
        </p:txBody>
      </p:sp>
      <p:pic>
        <p:nvPicPr>
          <p:cNvPr id="4114" name="Picture 18" descr="Hoa huong duong : 9 bí mật cực hay ho về hoa hướng dư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2039938"/>
            <a:ext cx="4883150"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22" descr="Lý thuyết Sinh 11-loga.vnBÀI 23: Hướng đ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8" y="2044700"/>
            <a:ext cx="6969125"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0" descr="Ưu nhược điểm các loại giá thể trồng lan hài và các loại phong lan. vườn  lan Duy Dương - Vườn Lan Duy D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2725" y="2055813"/>
            <a:ext cx="48831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26" descr="Hướng động, trắc nghiệm sinh học lớp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3538" y="2014538"/>
            <a:ext cx="4332287"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8" descr="Cách trồng hoa tulip trong nước - giữ hoa tươi lâu hơ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3675" y="2005013"/>
            <a:ext cx="503555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24" descr="Cảm ứng ở thực vậ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5675" y="1984375"/>
            <a:ext cx="30130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xit" presetSubtype="32" fill="hold" nodeType="afterEffect">
                                  <p:stCondLst>
                                    <p:cond delay="0"/>
                                  </p:stCondLst>
                                  <p:childTnLst>
                                    <p:animEffect transition="out" filter="box(out)">
                                      <p:cBhvr>
                                        <p:cTn id="6" dur="2000"/>
                                        <p:tgtEl>
                                          <p:spTgt spid="4114"/>
                                        </p:tgtEl>
                                      </p:cBhvr>
                                    </p:animEffect>
                                    <p:set>
                                      <p:cBhvr>
                                        <p:cTn id="7" dur="1" fill="hold">
                                          <p:stCondLst>
                                            <p:cond delay="1999"/>
                                          </p:stCondLst>
                                        </p:cTn>
                                        <p:tgtEl>
                                          <p:spTgt spid="4114"/>
                                        </p:tgtEl>
                                        <p:attrNameLst>
                                          <p:attrName>style.visibility</p:attrName>
                                        </p:attrNameLst>
                                      </p:cBhvr>
                                      <p:to>
                                        <p:strVal val="hidden"/>
                                      </p:to>
                                    </p:se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4118"/>
                                        </p:tgtEl>
                                        <p:attrNameLst>
                                          <p:attrName>style.visibility</p:attrName>
                                        </p:attrNameLst>
                                      </p:cBhvr>
                                      <p:to>
                                        <p:strVal val="visible"/>
                                      </p:to>
                                    </p:set>
                                    <p:animEffect transition="in" filter="dissolve">
                                      <p:cBhvr>
                                        <p:cTn id="11" dur="500"/>
                                        <p:tgtEl>
                                          <p:spTgt spid="4118"/>
                                        </p:tgtEl>
                                      </p:cBhvr>
                                    </p:animEffect>
                                  </p:childTnLst>
                                </p:cTn>
                              </p:par>
                            </p:childTnLst>
                          </p:cTn>
                        </p:par>
                        <p:par>
                          <p:cTn id="12" fill="hold" nodeType="afterGroup">
                            <p:stCondLst>
                              <p:cond delay="2500"/>
                            </p:stCondLst>
                            <p:childTnLst>
                              <p:par>
                                <p:cTn id="13" presetID="3" presetClass="entr" presetSubtype="10" fill="hold" nodeType="after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blinds(horizontal)">
                                      <p:cBhvr>
                                        <p:cTn id="15" dur="500"/>
                                        <p:tgtEl>
                                          <p:spTgt spid="4114"/>
                                        </p:tgtEl>
                                      </p:cBhvr>
                                    </p:animEffect>
                                  </p:childTnLst>
                                </p:cTn>
                              </p:par>
                            </p:childTnLst>
                          </p:cTn>
                        </p:par>
                        <p:par>
                          <p:cTn id="16" fill="hold" nodeType="afterGroup">
                            <p:stCondLst>
                              <p:cond delay="3000"/>
                            </p:stCondLst>
                            <p:childTnLst>
                              <p:par>
                                <p:cTn id="17" presetID="16" presetClass="exit" presetSubtype="21" fill="hold" nodeType="afterEffect">
                                  <p:stCondLst>
                                    <p:cond delay="0"/>
                                  </p:stCondLst>
                                  <p:childTnLst>
                                    <p:animEffect transition="out" filter="barn(inVertical)">
                                      <p:cBhvr>
                                        <p:cTn id="18" dur="500"/>
                                        <p:tgtEl>
                                          <p:spTgt spid="4118"/>
                                        </p:tgtEl>
                                      </p:cBhvr>
                                    </p:animEffect>
                                    <p:set>
                                      <p:cBhvr>
                                        <p:cTn id="19" dur="1" fill="hold">
                                          <p:stCondLst>
                                            <p:cond delay="499"/>
                                          </p:stCondLst>
                                        </p:cTn>
                                        <p:tgtEl>
                                          <p:spTgt spid="4118"/>
                                        </p:tgtEl>
                                        <p:attrNameLst>
                                          <p:attrName>style.visibility</p:attrName>
                                        </p:attrNameLst>
                                      </p:cBhvr>
                                      <p:to>
                                        <p:strVal val="hidden"/>
                                      </p:to>
                                    </p:set>
                                  </p:childTnLst>
                                </p:cTn>
                              </p:par>
                            </p:childTnLst>
                          </p:cTn>
                        </p:par>
                        <p:par>
                          <p:cTn id="20" fill="hold" nodeType="afterGroup">
                            <p:stCondLst>
                              <p:cond delay="3500"/>
                            </p:stCondLst>
                            <p:childTnLst>
                              <p:par>
                                <p:cTn id="21" presetID="16" presetClass="entr" presetSubtype="21" fill="hold" nodeType="afterEffect">
                                  <p:stCondLst>
                                    <p:cond delay="0"/>
                                  </p:stCondLst>
                                  <p:childTnLst>
                                    <p:set>
                                      <p:cBhvr>
                                        <p:cTn id="22" dur="1" fill="hold">
                                          <p:stCondLst>
                                            <p:cond delay="0"/>
                                          </p:stCondLst>
                                        </p:cTn>
                                        <p:tgtEl>
                                          <p:spTgt spid="4116"/>
                                        </p:tgtEl>
                                        <p:attrNameLst>
                                          <p:attrName>style.visibility</p:attrName>
                                        </p:attrNameLst>
                                      </p:cBhvr>
                                      <p:to>
                                        <p:strVal val="visible"/>
                                      </p:to>
                                    </p:set>
                                    <p:animEffect transition="in" filter="barn(inVertical)">
                                      <p:cBhvr>
                                        <p:cTn id="23" dur="500"/>
                                        <p:tgtEl>
                                          <p:spTgt spid="4116"/>
                                        </p:tgtEl>
                                      </p:cBhvr>
                                    </p:animEffect>
                                  </p:childTnLst>
                                </p:cTn>
                              </p:par>
                            </p:childTnLst>
                          </p:cTn>
                        </p:par>
                        <p:par>
                          <p:cTn id="24" fill="hold" nodeType="afterGroup">
                            <p:stCondLst>
                              <p:cond delay="4000"/>
                            </p:stCondLst>
                            <p:childTnLst>
                              <p:par>
                                <p:cTn id="25" presetID="18" presetClass="exit" presetSubtype="12" fill="hold" nodeType="afterEffect">
                                  <p:stCondLst>
                                    <p:cond delay="0"/>
                                  </p:stCondLst>
                                  <p:childTnLst>
                                    <p:animEffect transition="out" filter="strips(downLeft)">
                                      <p:cBhvr>
                                        <p:cTn id="26" dur="500"/>
                                        <p:tgtEl>
                                          <p:spTgt spid="4116"/>
                                        </p:tgtEl>
                                      </p:cBhvr>
                                    </p:animEffect>
                                    <p:set>
                                      <p:cBhvr>
                                        <p:cTn id="27" dur="1" fill="hold">
                                          <p:stCondLst>
                                            <p:cond delay="499"/>
                                          </p:stCondLst>
                                        </p:cTn>
                                        <p:tgtEl>
                                          <p:spTgt spid="4116"/>
                                        </p:tgtEl>
                                        <p:attrNameLst>
                                          <p:attrName>style.visibility</p:attrName>
                                        </p:attrNameLst>
                                      </p:cBhvr>
                                      <p:to>
                                        <p:strVal val="hidden"/>
                                      </p:to>
                                    </p:set>
                                  </p:childTnLst>
                                </p:cTn>
                              </p:par>
                            </p:childTnLst>
                          </p:cTn>
                        </p:par>
                        <p:par>
                          <p:cTn id="28" fill="hold" nodeType="afterGroup">
                            <p:stCondLst>
                              <p:cond delay="4500"/>
                            </p:stCondLst>
                            <p:childTnLst>
                              <p:par>
                                <p:cTn id="29" presetID="13" presetClass="entr" presetSubtype="16" fill="hold" nodeType="afterEffect">
                                  <p:stCondLst>
                                    <p:cond delay="0"/>
                                  </p:stCondLst>
                                  <p:childTnLst>
                                    <p:set>
                                      <p:cBhvr>
                                        <p:cTn id="30" dur="1" fill="hold">
                                          <p:stCondLst>
                                            <p:cond delay="0"/>
                                          </p:stCondLst>
                                        </p:cTn>
                                        <p:tgtEl>
                                          <p:spTgt spid="4122"/>
                                        </p:tgtEl>
                                        <p:attrNameLst>
                                          <p:attrName>style.visibility</p:attrName>
                                        </p:attrNameLst>
                                      </p:cBhvr>
                                      <p:to>
                                        <p:strVal val="visible"/>
                                      </p:to>
                                    </p:set>
                                    <p:animEffect transition="in" filter="plus(in)">
                                      <p:cBhvr>
                                        <p:cTn id="31" dur="2000"/>
                                        <p:tgtEl>
                                          <p:spTgt spid="4122"/>
                                        </p:tgtEl>
                                      </p:cBhvr>
                                    </p:animEffect>
                                  </p:childTnLst>
                                </p:cTn>
                              </p:par>
                            </p:childTnLst>
                          </p:cTn>
                        </p:par>
                        <p:par>
                          <p:cTn id="32" fill="hold" nodeType="afterGroup">
                            <p:stCondLst>
                              <p:cond delay="6500"/>
                            </p:stCondLst>
                            <p:childTnLst>
                              <p:par>
                                <p:cTn id="33" presetID="12" presetClass="exit" presetSubtype="4" fill="hold" nodeType="afterEffect">
                                  <p:stCondLst>
                                    <p:cond delay="0"/>
                                  </p:stCondLst>
                                  <p:childTnLst>
                                    <p:anim calcmode="lin" valueType="num">
                                      <p:cBhvr additive="base">
                                        <p:cTn id="34" dur="500"/>
                                        <p:tgtEl>
                                          <p:spTgt spid="4122"/>
                                        </p:tgtEl>
                                        <p:attrNameLst>
                                          <p:attrName>ppt_y</p:attrName>
                                        </p:attrNameLst>
                                      </p:cBhvr>
                                      <p:tavLst>
                                        <p:tav tm="0">
                                          <p:val>
                                            <p:strVal val="#ppt_y"/>
                                          </p:val>
                                        </p:tav>
                                        <p:tav tm="100000">
                                          <p:val>
                                            <p:strVal val="#ppt_y+#ppt_h*1.125000"/>
                                          </p:val>
                                        </p:tav>
                                      </p:tavLst>
                                    </p:anim>
                                    <p:animEffect transition="out" filter="wipe(down)">
                                      <p:cBhvr>
                                        <p:cTn id="35" dur="500"/>
                                        <p:tgtEl>
                                          <p:spTgt spid="4122"/>
                                        </p:tgtEl>
                                      </p:cBhvr>
                                    </p:animEffect>
                                    <p:set>
                                      <p:cBhvr>
                                        <p:cTn id="36" dur="1" fill="hold">
                                          <p:stCondLst>
                                            <p:cond delay="499"/>
                                          </p:stCondLst>
                                        </p:cTn>
                                        <p:tgtEl>
                                          <p:spTgt spid="4122"/>
                                        </p:tgtEl>
                                        <p:attrNameLst>
                                          <p:attrName>style.visibility</p:attrName>
                                        </p:attrNameLst>
                                      </p:cBhvr>
                                      <p:to>
                                        <p:strVal val="hidden"/>
                                      </p:to>
                                    </p:set>
                                  </p:childTnLst>
                                </p:cTn>
                              </p:par>
                            </p:childTnLst>
                          </p:cTn>
                        </p:par>
                        <p:par>
                          <p:cTn id="37" fill="hold" nodeType="afterGroup">
                            <p:stCondLst>
                              <p:cond delay="7000"/>
                            </p:stCondLst>
                            <p:childTnLst>
                              <p:par>
                                <p:cTn id="38" presetID="8" presetClass="entr" presetSubtype="16" fill="hold" nodeType="afterEffect">
                                  <p:stCondLst>
                                    <p:cond delay="0"/>
                                  </p:stCondLst>
                                  <p:childTnLst>
                                    <p:set>
                                      <p:cBhvr>
                                        <p:cTn id="39" dur="1" fill="hold">
                                          <p:stCondLst>
                                            <p:cond delay="0"/>
                                          </p:stCondLst>
                                        </p:cTn>
                                        <p:tgtEl>
                                          <p:spTgt spid="4124"/>
                                        </p:tgtEl>
                                        <p:attrNameLst>
                                          <p:attrName>style.visibility</p:attrName>
                                        </p:attrNameLst>
                                      </p:cBhvr>
                                      <p:to>
                                        <p:strVal val="visible"/>
                                      </p:to>
                                    </p:set>
                                    <p:animEffect transition="in" filter="diamond(in)">
                                      <p:cBhvr>
                                        <p:cTn id="40" dur="2000"/>
                                        <p:tgtEl>
                                          <p:spTgt spid="4124"/>
                                        </p:tgtEl>
                                      </p:cBhvr>
                                    </p:animEffect>
                                  </p:childTnLst>
                                </p:cTn>
                              </p:par>
                            </p:childTnLst>
                          </p:cTn>
                        </p:par>
                        <p:par>
                          <p:cTn id="41" fill="hold" nodeType="afterGroup">
                            <p:stCondLst>
                              <p:cond delay="9000"/>
                            </p:stCondLst>
                            <p:childTnLst>
                              <p:par>
                                <p:cTn id="42" presetID="6" presetClass="exit" presetSubtype="32" fill="hold" nodeType="afterEffect">
                                  <p:stCondLst>
                                    <p:cond delay="0"/>
                                  </p:stCondLst>
                                  <p:childTnLst>
                                    <p:animEffect transition="out" filter="circle(out)">
                                      <p:cBhvr>
                                        <p:cTn id="43" dur="2000"/>
                                        <p:tgtEl>
                                          <p:spTgt spid="4124"/>
                                        </p:tgtEl>
                                      </p:cBhvr>
                                    </p:animEffect>
                                    <p:set>
                                      <p:cBhvr>
                                        <p:cTn id="44" dur="1" fill="hold">
                                          <p:stCondLst>
                                            <p:cond delay="1999"/>
                                          </p:stCondLst>
                                        </p:cTn>
                                        <p:tgtEl>
                                          <p:spTgt spid="4124"/>
                                        </p:tgtEl>
                                        <p:attrNameLst>
                                          <p:attrName>style.visibility</p:attrName>
                                        </p:attrNameLst>
                                      </p:cBhvr>
                                      <p:to>
                                        <p:strVal val="hidden"/>
                                      </p:to>
                                    </p:set>
                                  </p:childTnLst>
                                </p:cTn>
                              </p:par>
                            </p:childTnLst>
                          </p:cTn>
                        </p:par>
                        <p:par>
                          <p:cTn id="45" fill="hold" nodeType="afterGroup">
                            <p:stCondLst>
                              <p:cond delay="11000"/>
                            </p:stCondLst>
                            <p:childTnLst>
                              <p:par>
                                <p:cTn id="46" presetID="8" presetClass="entr" presetSubtype="16" fill="hold" nodeType="afterEffect">
                                  <p:stCondLst>
                                    <p:cond delay="0"/>
                                  </p:stCondLst>
                                  <p:childTnLst>
                                    <p:set>
                                      <p:cBhvr>
                                        <p:cTn id="47" dur="1" fill="hold">
                                          <p:stCondLst>
                                            <p:cond delay="0"/>
                                          </p:stCondLst>
                                        </p:cTn>
                                        <p:tgtEl>
                                          <p:spTgt spid="4120"/>
                                        </p:tgtEl>
                                        <p:attrNameLst>
                                          <p:attrName>style.visibility</p:attrName>
                                        </p:attrNameLst>
                                      </p:cBhvr>
                                      <p:to>
                                        <p:strVal val="visible"/>
                                      </p:to>
                                    </p:set>
                                    <p:animEffect transition="in" filter="diamond(in)">
                                      <p:cBhvr>
                                        <p:cTn id="48" dur="2000"/>
                                        <p:tgtEl>
                                          <p:spTgt spid="4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58850" y="327025"/>
            <a:ext cx="7185025" cy="673100"/>
          </a:xfrm>
        </p:spPr>
        <p:txBody>
          <a:bodyPr/>
          <a:lstStyle/>
          <a:p>
            <a:pPr eaLnBrk="1" hangingPunct="1"/>
            <a:r>
              <a:rPr lang="en-US" altLang="en-US" sz="2200" b="1" smtClean="0">
                <a:latin typeface="Times New Roman" panose="02020603050405020304" pitchFamily="18" charset="0"/>
                <a:cs typeface="Times New Roman" panose="02020603050405020304" pitchFamily="18" charset="0"/>
              </a:rPr>
              <a:t>I/ </a:t>
            </a:r>
            <a:r>
              <a:rPr lang="en-US" altLang="en-US" sz="2200" b="1" smtClean="0">
                <a:latin typeface="Times New Roman" panose="02020603050405020304" pitchFamily="18" charset="0"/>
                <a:cs typeface="Calibri" panose="020F0502020204030204" pitchFamily="34" charset="0"/>
              </a:rPr>
              <a:t>Thí nghiệm chứng minh tính hướng nước và hướng sáng của thực vật</a:t>
            </a:r>
            <a:endParaRPr lang="en-US" altLang="en-US" sz="2200" smtClean="0">
              <a:latin typeface="Times New Roman" panose="02020603050405020304" pitchFamily="18" charset="0"/>
              <a:cs typeface="Times New Roman" panose="02020603050405020304" pitchFamily="18" charset="0"/>
            </a:endParaRPr>
          </a:p>
        </p:txBody>
      </p:sp>
      <p:sp>
        <p:nvSpPr>
          <p:cNvPr id="7171" name="AutoShape 8"/>
          <p:cNvSpPr>
            <a:spLocks noChangeAspect="1" noChangeArrowheads="1" noTextEdit="1"/>
          </p:cNvSpPr>
          <p:nvPr/>
        </p:nvSpPr>
        <p:spPr bwMode="gray">
          <a:xfrm flipH="1">
            <a:off x="4868863" y="31480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72" name="Rectangle 1"/>
          <p:cNvSpPr>
            <a:spLocks noChangeArrowheads="1"/>
          </p:cNvSpPr>
          <p:nvPr/>
        </p:nvSpPr>
        <p:spPr bwMode="auto">
          <a:xfrm>
            <a:off x="347663" y="2740025"/>
            <a:ext cx="74533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ClrTx/>
              <a:buFontTx/>
              <a:buNone/>
            </a:pPr>
            <a:r>
              <a:rPr lang="en-US" altLang="en-US" sz="3200">
                <a:solidFill>
                  <a:srgbClr val="FF0000"/>
                </a:solidFill>
                <a:latin typeface="Times New Roman" panose="02020603050405020304" pitchFamily="18" charset="0"/>
                <a:ea typeface="Arial" panose="020B0604020202020204" pitchFamily="34" charset="0"/>
                <a:cs typeface="Times New Roman" panose="02020603050405020304" pitchFamily="18" charset="0"/>
              </a:rPr>
              <a:t>2 nhóm lựa chọn phương án thực hiện thí nghiệm tương ứng với tên của nhóm mình (nhóm Hướng nước và Hướng sáng)</a:t>
            </a:r>
            <a:endParaRPr lang="en-US" altLang="en-US" sz="4000" b="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7173" name="Picture 8" descr="Hình ảnh làm việc nhóm đẹp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663" y="1844675"/>
            <a:ext cx="14017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Thí nghiệm: Tính hướng nước</a:t>
            </a:r>
          </a:p>
        </p:txBody>
      </p:sp>
      <p:pic>
        <p:nvPicPr>
          <p:cNvPr id="8195" name="Picture 7" descr="Mê mẩn hạt đậu &amp;#34;thần kỳ&amp;#34; có chữ I LOVE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2146300"/>
            <a:ext cx="25781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146300"/>
            <a:ext cx="52959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Thí nghiệm: Tính hướng sáng</a:t>
            </a:r>
          </a:p>
        </p:txBody>
      </p:sp>
      <p:pic>
        <p:nvPicPr>
          <p:cNvPr id="92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938" y="1484313"/>
            <a:ext cx="59404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noChangeArrowheads="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Đề xuất phương án khác</a:t>
            </a:r>
          </a:p>
        </p:txBody>
      </p:sp>
      <p:pic>
        <p:nvPicPr>
          <p:cNvPr id="9223" name="Picture 7" descr="Bài 25: Thực Hành: Hướng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413" y="1041400"/>
            <a:ext cx="396081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27088" y="2257425"/>
            <a:ext cx="936625" cy="1871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err="1">
                <a:solidFill>
                  <a:schemeClr val="bg1"/>
                </a:solidFill>
                <a:latin typeface="Times New Roman" panose="02020603050405020304" pitchFamily="18" charset="0"/>
                <a:cs typeface="Times New Roman" panose="02020603050405020304" pitchFamily="18" charset="0"/>
              </a:rPr>
              <a:t>Chứng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hướng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sáng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35150" y="5432425"/>
            <a:ext cx="4629150" cy="1079500"/>
          </a:xfrm>
          <a:prstGeom prst="rect">
            <a:avLst/>
          </a:prstGeom>
        </p:spPr>
        <p:style>
          <a:lnRef idx="3">
            <a:schemeClr val="lt1"/>
          </a:lnRef>
          <a:fillRef idx="1">
            <a:schemeClr val="accent2"/>
          </a:fillRef>
          <a:effectRef idx="1">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defRPr/>
            </a:pPr>
            <a:r>
              <a:rPr lang="en-US" altLang="en-US" sz="2400" b="1">
                <a:solidFill>
                  <a:srgbClr val="FF0000"/>
                </a:solidFill>
                <a:latin typeface="Times New Roman" panose="02020603050405020304" pitchFamily="18" charset="0"/>
                <a:cs typeface="Calibri" panose="020F0502020204030204" pitchFamily="34" charset="0"/>
              </a:rPr>
              <a:t>Kết quả: Thân cây hướng về phía có ánh sáng</a:t>
            </a:r>
            <a:endParaRPr lang="en-US"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diamond(in)">
                                      <p:cBhvr>
                                        <p:cTn id="10" dur="2000"/>
                                        <p:tgtEl>
                                          <p:spTgt spid="9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Đề xuất phương án khác</a:t>
            </a:r>
          </a:p>
        </p:txBody>
      </p:sp>
      <p:sp>
        <p:nvSpPr>
          <p:cNvPr id="3" name="Rectangle 2"/>
          <p:cNvSpPr/>
          <p:nvPr/>
        </p:nvSpPr>
        <p:spPr>
          <a:xfrm>
            <a:off x="323850" y="2276475"/>
            <a:ext cx="935038" cy="1873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000" dirty="0" err="1">
                <a:solidFill>
                  <a:schemeClr val="bg1"/>
                </a:solidFill>
                <a:latin typeface="Times New Roman" panose="02020603050405020304" pitchFamily="18" charset="0"/>
                <a:cs typeface="Times New Roman" panose="02020603050405020304" pitchFamily="18" charset="0"/>
              </a:rPr>
              <a:t>Chứng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hướng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nước</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1925638" y="5589588"/>
            <a:ext cx="5370512" cy="576262"/>
          </a:xfrm>
          <a:prstGeom prst="rect">
            <a:avLst/>
          </a:prstGeom>
        </p:spPr>
        <p:style>
          <a:lnRef idx="3">
            <a:schemeClr val="lt1"/>
          </a:lnRef>
          <a:fillRef idx="1">
            <a:schemeClr val="accent2"/>
          </a:fillRef>
          <a:effectRef idx="1">
            <a:schemeClr val="accent2"/>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2400" b="1">
                <a:solidFill>
                  <a:srgbClr val="FF0000"/>
                </a:solidFill>
                <a:latin typeface="Times New Roman" panose="02020603050405020304" pitchFamily="18" charset="0"/>
                <a:cs typeface="Calibri" panose="020F0502020204030204" pitchFamily="34" charset="0"/>
              </a:rPr>
              <a:t>Kết quả: Rễ cây hướng về phía có nước</a:t>
            </a:r>
            <a:endParaRPr lang="en-US" altLang="en-US" sz="2400" b="1">
              <a:solidFill>
                <a:srgbClr val="FF0000"/>
              </a:solidFill>
              <a:latin typeface="Times New Roman" panose="02020603050405020304" pitchFamily="18" charset="0"/>
              <a:cs typeface="Times New Roman" panose="02020603050405020304" pitchFamily="18" charset="0"/>
            </a:endParaRPr>
          </a:p>
        </p:txBody>
      </p:sp>
      <p:pic>
        <p:nvPicPr>
          <p:cNvPr id="11269" name="Picture 5" descr="Thí nghiệm hướng nước"/>
          <p:cNvPicPr>
            <a:picLocks noChangeAspect="1" noChangeArrowheads="1"/>
          </p:cNvPicPr>
          <p:nvPr/>
        </p:nvPicPr>
        <p:blipFill>
          <a:blip r:embed="rId2">
            <a:extLst>
              <a:ext uri="{28A0092B-C50C-407E-A947-70E740481C1C}">
                <a14:useLocalDpi xmlns:a14="http://schemas.microsoft.com/office/drawing/2010/main" val="0"/>
              </a:ext>
            </a:extLst>
          </a:blip>
          <a:srcRect r="46286"/>
          <a:stretch>
            <a:fillRect/>
          </a:stretch>
        </p:blipFill>
        <p:spPr bwMode="auto">
          <a:xfrm>
            <a:off x="1374775" y="1484313"/>
            <a:ext cx="647382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www.themegallery.com</a:t>
            </a:r>
          </a:p>
        </p:txBody>
      </p:sp>
      <p:sp>
        <p:nvSpPr>
          <p:cNvPr id="12291" name="TextBox 5"/>
          <p:cNvSpPr txBox="1">
            <a:spLocks noChangeArrowheads="1"/>
          </p:cNvSpPr>
          <p:nvPr/>
        </p:nvSpPr>
        <p:spPr bwMode="auto">
          <a:xfrm>
            <a:off x="1116013" y="333375"/>
            <a:ext cx="122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3200">
                <a:solidFill>
                  <a:schemeClr val="bg1"/>
                </a:solidFill>
                <a:latin typeface="Times New Roman" panose="02020603050405020304" pitchFamily="18" charset="0"/>
                <a:cs typeface="Times New Roman" panose="02020603050405020304" pitchFamily="18" charset="0"/>
              </a:rPr>
              <a:t>Tiết 2</a:t>
            </a:r>
          </a:p>
        </p:txBody>
      </p:sp>
      <p:sp>
        <p:nvSpPr>
          <p:cNvPr id="7" name="Rectangle 6"/>
          <p:cNvSpPr/>
          <p:nvPr/>
        </p:nvSpPr>
        <p:spPr>
          <a:xfrm>
            <a:off x="1331913" y="1663700"/>
            <a:ext cx="5400675" cy="353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atin typeface="Times New Roman" panose="02020603050405020304" pitchFamily="18" charset="0"/>
                <a:cs typeface="Times New Roman" panose="02020603050405020304" pitchFamily="18" charset="0"/>
              </a:rPr>
              <a:t>2.2. BÁO CÁO SẢN PHẨM - THẢO LUẬN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p:txBody>
          <a:bodyPr/>
          <a:lstStyle/>
          <a:p>
            <a:r>
              <a:rPr lang="en-US" altLang="en-US" sz="2800" b="1" smtClean="0">
                <a:latin typeface="Times New Roman" panose="02020603050405020304" pitchFamily="18" charset="0"/>
                <a:cs typeface="Calibri" panose="020F0502020204030204" pitchFamily="34" charset="0"/>
              </a:rPr>
              <a:t>2.3: Quan sát tính hướng tiếp xúc của cây</a:t>
            </a:r>
            <a:endParaRPr lang="en-US" altLang="en-US" sz="4400" smtClean="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pPr>
              <a:defRPr/>
            </a:pPr>
            <a:r>
              <a:rPr lang="en-US"/>
              <a:t>www.themegallery.com</a:t>
            </a:r>
          </a:p>
        </p:txBody>
      </p:sp>
      <p:sp>
        <p:nvSpPr>
          <p:cNvPr id="13316" name="TextBox 5"/>
          <p:cNvSpPr txBox="1">
            <a:spLocks noChangeArrowheads="1"/>
          </p:cNvSpPr>
          <p:nvPr/>
        </p:nvSpPr>
        <p:spPr bwMode="auto">
          <a:xfrm>
            <a:off x="539750" y="1341438"/>
            <a:ext cx="7021513"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07000"/>
              </a:lnSpc>
              <a:spcBef>
                <a:spcPct val="0"/>
              </a:spcBef>
              <a:spcAft>
                <a:spcPts val="800"/>
              </a:spcAft>
              <a:buClrTx/>
              <a:buFontTx/>
              <a:buNone/>
            </a:pPr>
            <a:r>
              <a:rPr lang="en-US" altLang="en-US">
                <a:solidFill>
                  <a:srgbClr val="FF0000"/>
                </a:solidFill>
                <a:latin typeface="Times New Roman" panose="02020603050405020304" pitchFamily="18" charset="0"/>
                <a:ea typeface="Arial" panose="020B0604020202020204" pitchFamily="34" charset="0"/>
                <a:cs typeface="Times New Roman" panose="02020603050405020304" pitchFamily="18" charset="0"/>
              </a:rPr>
              <a:t>Quan sát video, hình ảnh về tính hướng tiếp xúc của 1 số loài cây và ghi chép thông tin vào nội dung bảng 35.2</a:t>
            </a:r>
            <a:endParaRPr lang="en-US" altLang="en-US">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nvGraphicFramePr>
        <p:xfrm>
          <a:off x="693738" y="3181350"/>
          <a:ext cx="6867525" cy="1831975"/>
        </p:xfrm>
        <a:graphic>
          <a:graphicData uri="http://schemas.openxmlformats.org/drawingml/2006/table">
            <a:tbl>
              <a:tblPr firstRow="1" firstCol="1" bandRow="1">
                <a:tableStyleId>{ED083AE6-46FA-4A59-8FB0-9F97EB10719F}</a:tableStyleId>
              </a:tblPr>
              <a:tblGrid>
                <a:gridCol w="1286362">
                  <a:extLst>
                    <a:ext uri="{9D8B030D-6E8A-4147-A177-3AD203B41FA5}">
                      <a16:colId xmlns:a16="http://schemas.microsoft.com/office/drawing/2014/main" val="20000"/>
                    </a:ext>
                  </a:extLst>
                </a:gridCol>
                <a:gridCol w="1872311">
                  <a:extLst>
                    <a:ext uri="{9D8B030D-6E8A-4147-A177-3AD203B41FA5}">
                      <a16:colId xmlns:a16="http://schemas.microsoft.com/office/drawing/2014/main" val="20001"/>
                    </a:ext>
                  </a:extLst>
                </a:gridCol>
                <a:gridCol w="1872311">
                  <a:extLst>
                    <a:ext uri="{9D8B030D-6E8A-4147-A177-3AD203B41FA5}">
                      <a16:colId xmlns:a16="http://schemas.microsoft.com/office/drawing/2014/main" val="20002"/>
                    </a:ext>
                  </a:extLst>
                </a:gridCol>
                <a:gridCol w="1836542">
                  <a:extLst>
                    <a:ext uri="{9D8B030D-6E8A-4147-A177-3AD203B41FA5}">
                      <a16:colId xmlns:a16="http://schemas.microsoft.com/office/drawing/2014/main" val="20003"/>
                    </a:ext>
                  </a:extLst>
                </a:gridCol>
              </a:tblGrid>
              <a:tr h="539019">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cây</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gn="ctr">
                        <a:lnSpc>
                          <a:spcPts val="2160"/>
                        </a:lnSpc>
                        <a:spcAft>
                          <a:spcPts val="800"/>
                        </a:spcAft>
                      </a:pPr>
                      <a:r>
                        <a:rPr lang="en-US" sz="2400" dirty="0" err="1">
                          <a:effectLst/>
                          <a:latin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gn="ctr">
                        <a:lnSpc>
                          <a:spcPts val="2160"/>
                        </a:lnSpc>
                        <a:spcAft>
                          <a:spcPts val="800"/>
                        </a:spcAft>
                      </a:pPr>
                      <a:r>
                        <a:rPr lang="en-US" sz="2400">
                          <a:effectLst/>
                          <a:latin typeface="Times New Roman" panose="02020603050405020304" pitchFamily="18" charset="0"/>
                          <a:cs typeface="Times New Roman" panose="02020603050405020304" pitchFamily="18" charset="0"/>
                        </a:rPr>
                        <a:t>Ý nghĩa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extLst>
                  <a:ext uri="{0D108BD9-81ED-4DB2-BD59-A6C34878D82A}">
                    <a16:rowId xmlns:a16="http://schemas.microsoft.com/office/drawing/2014/main" val="10000"/>
                  </a:ext>
                </a:extLst>
              </a:tr>
              <a:tr h="646478">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extLst>
                  <a:ext uri="{0D108BD9-81ED-4DB2-BD59-A6C34878D82A}">
                    <a16:rowId xmlns:a16="http://schemas.microsoft.com/office/drawing/2014/main" val="10001"/>
                  </a:ext>
                </a:extLst>
              </a:tr>
              <a:tr h="646478">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a:effectLst/>
                          <a:latin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tc>
                  <a:txBody>
                    <a:bodyPr/>
                    <a:lstStyle/>
                    <a:p>
                      <a:pPr>
                        <a:lnSpc>
                          <a:spcPts val="2160"/>
                        </a:lnSpc>
                        <a:spcAft>
                          <a:spcPts val="800"/>
                        </a:spcAft>
                      </a:pPr>
                      <a:r>
                        <a:rPr lang="en-US" sz="24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5" marR="95255" marT="47627" marB="47627"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cdb2004146l</Template>
  <TotalTime>488</TotalTime>
  <Words>495</Words>
  <Application>Microsoft Office PowerPoint</Application>
  <PresentationFormat>On-screen Show (4:3)</PresentationFormat>
  <Paragraphs>123</Paragraphs>
  <Slides>19</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Verdana</vt:lpstr>
      <vt:lpstr>Wingdings</vt:lpstr>
      <vt:lpstr>Calibri</vt:lpstr>
      <vt:lpstr>Times New Roman</vt:lpstr>
      <vt:lpstr>Gulim</vt:lpstr>
      <vt:lpstr>sample</vt:lpstr>
      <vt:lpstr>BÀI 35. THỰC HÀNH: CẢM ỨNG Ở SINH VẬT</vt:lpstr>
      <vt:lpstr> KHỞI ĐỘNG</vt:lpstr>
      <vt:lpstr>I/ Thí nghiệm chứng minh tính hướng nước và hướng sáng của thực vật</vt:lpstr>
      <vt:lpstr>Thí nghiệm: Tính hướng nước</vt:lpstr>
      <vt:lpstr>Thí nghiệm: Tính hướng sáng</vt:lpstr>
      <vt:lpstr>Đề xuất phương án khác</vt:lpstr>
      <vt:lpstr>Đề xuất phương án khác</vt:lpstr>
      <vt:lpstr>PowerPoint Presentation</vt:lpstr>
      <vt:lpstr>2.3: Quan sát tính hướng tiếp xúc của cây</vt:lpstr>
      <vt:lpstr>Tua mướp</vt:lpstr>
      <vt:lpstr>PowerPoint Presentation</vt:lpstr>
      <vt:lpstr>2.4: Quan sát một số tập tính của động vật</vt:lpstr>
      <vt:lpstr>Tập tính của một số động vật</vt:lpstr>
      <vt:lpstr>Báo cáo thực hành</vt:lpstr>
      <vt:lpstr>Báo cáo thực hành</vt:lpstr>
      <vt:lpstr>LUYỆN TẬP</vt:lpstr>
      <vt:lpstr>LUYỆN TẬP</vt:lpstr>
      <vt:lpstr>VẬN DỤNG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kimmaikd@gmail.com</cp:lastModifiedBy>
  <cp:revision>94</cp:revision>
  <dcterms:created xsi:type="dcterms:W3CDTF">2015-11-29T04:26:22Z</dcterms:created>
  <dcterms:modified xsi:type="dcterms:W3CDTF">2023-03-17T10:18:23Z</dcterms:modified>
</cp:coreProperties>
</file>