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5" r:id="rId5"/>
    <p:sldId id="266" r:id="rId6"/>
    <p:sldId id="267" r:id="rId7"/>
    <p:sldId id="268" r:id="rId8"/>
    <p:sldId id="269" r:id="rId9"/>
    <p:sldId id="259" r:id="rId10"/>
    <p:sldId id="260" r:id="rId11"/>
    <p:sldId id="263" r:id="rId12"/>
    <p:sldId id="264" r:id="rId13"/>
    <p:sldId id="270" r:id="rId14"/>
    <p:sldId id="271" r:id="rId15"/>
    <p:sldId id="272" r:id="rId16"/>
    <p:sldId id="274" r:id="rId17"/>
    <p:sldId id="273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691" autoAdjust="0"/>
    <p:restoredTop sz="94660"/>
  </p:normalViewPr>
  <p:slideViewPr>
    <p:cSldViewPr snapToGrid="0">
      <p:cViewPr varScale="1">
        <p:scale>
          <a:sx n="70" d="100"/>
          <a:sy n="70" d="100"/>
        </p:scale>
        <p:origin x="46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64ED3-9347-41AA-ADDB-D35A63C80E1F}" type="datetimeFigureOut">
              <a:rPr lang="en-US" smtClean="0"/>
              <a:t>19-Mar-22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AA6F5-023F-4D54-8CAA-5C8CE7DD61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378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64ED3-9347-41AA-ADDB-D35A63C80E1F}" type="datetimeFigureOut">
              <a:rPr lang="en-US" smtClean="0"/>
              <a:t>19-Mar-22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AA6F5-023F-4D54-8CAA-5C8CE7DD61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397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64ED3-9347-41AA-ADDB-D35A63C80E1F}" type="datetimeFigureOut">
              <a:rPr lang="en-US" smtClean="0"/>
              <a:t>19-Mar-22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AA6F5-023F-4D54-8CAA-5C8CE7DD61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350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64ED3-9347-41AA-ADDB-D35A63C80E1F}" type="datetimeFigureOut">
              <a:rPr lang="en-US" smtClean="0"/>
              <a:t>19-Mar-22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AA6F5-023F-4D54-8CAA-5C8CE7DD61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121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64ED3-9347-41AA-ADDB-D35A63C80E1F}" type="datetimeFigureOut">
              <a:rPr lang="en-US" smtClean="0"/>
              <a:t>19-Mar-22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AA6F5-023F-4D54-8CAA-5C8CE7DD61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61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64ED3-9347-41AA-ADDB-D35A63C80E1F}" type="datetimeFigureOut">
              <a:rPr lang="en-US" smtClean="0"/>
              <a:t>19-Mar-22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AA6F5-023F-4D54-8CAA-5C8CE7DD61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51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64ED3-9347-41AA-ADDB-D35A63C80E1F}" type="datetimeFigureOut">
              <a:rPr lang="en-US" smtClean="0"/>
              <a:t>19-Mar-22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AA6F5-023F-4D54-8CAA-5C8CE7DD61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81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64ED3-9347-41AA-ADDB-D35A63C80E1F}" type="datetimeFigureOut">
              <a:rPr lang="en-US" smtClean="0"/>
              <a:t>19-Mar-22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AA6F5-023F-4D54-8CAA-5C8CE7DD61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76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64ED3-9347-41AA-ADDB-D35A63C80E1F}" type="datetimeFigureOut">
              <a:rPr lang="en-US" smtClean="0"/>
              <a:t>19-Mar-22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AA6F5-023F-4D54-8CAA-5C8CE7DD61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037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64ED3-9347-41AA-ADDB-D35A63C80E1F}" type="datetimeFigureOut">
              <a:rPr lang="en-US" smtClean="0"/>
              <a:t>19-Mar-22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AA6F5-023F-4D54-8CAA-5C8CE7DD61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708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64ED3-9347-41AA-ADDB-D35A63C80E1F}" type="datetimeFigureOut">
              <a:rPr lang="en-US" smtClean="0"/>
              <a:t>19-Mar-22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AA6F5-023F-4D54-8CAA-5C8CE7DD61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945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064ED3-9347-41AA-ADDB-D35A63C80E1F}" type="datetimeFigureOut">
              <a:rPr lang="en-US" smtClean="0"/>
              <a:t>19-Mar-22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BAA6F5-023F-4D54-8CAA-5C8CE7DD61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676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1941791" cy="67591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293673" y="3129084"/>
            <a:ext cx="91072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vi-VN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TIẾT 52: ÔN TẬP GIỮA KÌ II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906524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42414" y="556384"/>
            <a:ext cx="10515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vi-VN" sz="3200" dirty="0" smtClean="0">
                <a:solidFill>
                  <a:srgbClr val="FF0000"/>
                </a:solidFill>
                <a:latin typeface="+mj-lt"/>
              </a:rPr>
              <a:t>Vận dụng:</a:t>
            </a:r>
          </a:p>
          <a:p>
            <a:pPr marL="0" indent="0">
              <a:buNone/>
            </a:pPr>
            <a:r>
              <a:rPr lang="en-US" sz="3200" dirty="0" smtClean="0">
                <a:latin typeface="+mj-lt"/>
              </a:rPr>
              <a:t>-Tính </a:t>
            </a:r>
            <a:r>
              <a:rPr lang="en-US" sz="3200" dirty="0">
                <a:latin typeface="+mj-lt"/>
              </a:rPr>
              <a:t>theo PTHH</a:t>
            </a:r>
            <a:r>
              <a:rPr lang="vi-VN" sz="3200" dirty="0">
                <a:latin typeface="+mj-lt"/>
              </a:rPr>
              <a:t>: </a:t>
            </a:r>
            <a:endParaRPr lang="en-US" sz="3200" b="1" dirty="0">
              <a:latin typeface="+mj-lt"/>
            </a:endParaRPr>
          </a:p>
          <a:p>
            <a:pPr marL="0" indent="0">
              <a:buNone/>
            </a:pPr>
            <a:r>
              <a:rPr lang="vi-VN" sz="3200" dirty="0" smtClean="0">
                <a:latin typeface="+mj-lt"/>
              </a:rPr>
              <a:t>+</a:t>
            </a:r>
            <a:r>
              <a:rPr lang="en-US" sz="3200" dirty="0" smtClean="0">
                <a:latin typeface="+mj-lt"/>
              </a:rPr>
              <a:t> </a:t>
            </a:r>
            <a:r>
              <a:rPr lang="en-US" sz="3200" dirty="0">
                <a:latin typeface="+mj-lt"/>
              </a:rPr>
              <a:t>Tính </a:t>
            </a:r>
            <a:r>
              <a:rPr lang="vi-VN" sz="3200" dirty="0">
                <a:latin typeface="+mj-lt"/>
              </a:rPr>
              <a:t>thể tích các khí ở đktc.</a:t>
            </a:r>
            <a:endParaRPr lang="en-US" sz="3200" b="1" dirty="0">
              <a:latin typeface="+mj-lt"/>
            </a:endParaRPr>
          </a:p>
          <a:p>
            <a:pPr marL="0" indent="0">
              <a:buNone/>
            </a:pPr>
            <a:r>
              <a:rPr lang="vi-VN" sz="3200" dirty="0">
                <a:latin typeface="+mj-lt"/>
              </a:rPr>
              <a:t>+</a:t>
            </a:r>
            <a:r>
              <a:rPr lang="en-US" sz="3200" dirty="0" smtClean="0">
                <a:latin typeface="+mj-lt"/>
              </a:rPr>
              <a:t> </a:t>
            </a:r>
            <a:r>
              <a:rPr lang="en-US" sz="3200" dirty="0">
                <a:latin typeface="+mj-lt"/>
              </a:rPr>
              <a:t>Tính </a:t>
            </a:r>
            <a:r>
              <a:rPr lang="vi-VN" sz="3200" dirty="0">
                <a:latin typeface="+mj-lt"/>
              </a:rPr>
              <a:t>khối lượng kim loại thu được khi khử oxit kim loại bằng khí hiđro.</a:t>
            </a:r>
            <a:endParaRPr lang="en-US" sz="3200" b="1" dirty="0">
              <a:latin typeface="+mj-lt"/>
            </a:endParaRPr>
          </a:p>
          <a:p>
            <a:pPr>
              <a:buFontTx/>
              <a:buChar char="-"/>
            </a:pPr>
            <a:r>
              <a:rPr lang="en-US" sz="3200" dirty="0" smtClean="0">
                <a:solidFill>
                  <a:srgbClr val="FF0000"/>
                </a:solidFill>
                <a:latin typeface="+mj-lt"/>
              </a:rPr>
              <a:t>Giải </a:t>
            </a:r>
            <a:r>
              <a:rPr lang="en-US" sz="3200" dirty="0">
                <a:solidFill>
                  <a:srgbClr val="FF0000"/>
                </a:solidFill>
                <a:latin typeface="+mj-lt"/>
              </a:rPr>
              <a:t>thích và viết PTHH </a:t>
            </a:r>
            <a:r>
              <a:rPr lang="vi-VN" sz="3200" dirty="0">
                <a:solidFill>
                  <a:srgbClr val="FF0000"/>
                </a:solidFill>
                <a:latin typeface="+mj-lt"/>
              </a:rPr>
              <a:t>nếu thu được cùng lượng khí oxi </a:t>
            </a:r>
            <a:r>
              <a:rPr lang="vi-VN" sz="3200" dirty="0" smtClean="0">
                <a:solidFill>
                  <a:srgbClr val="FF0000"/>
                </a:solidFill>
                <a:latin typeface="+mj-lt"/>
              </a:rPr>
              <a:t>khi </a:t>
            </a:r>
            <a:r>
              <a:rPr lang="vi-VN" sz="3200" dirty="0">
                <a:solidFill>
                  <a:srgbClr val="FF0000"/>
                </a:solidFill>
                <a:latin typeface="+mj-lt"/>
              </a:rPr>
              <a:t>phân hủy </a:t>
            </a:r>
            <a:r>
              <a:rPr lang="en-US" sz="3200" dirty="0">
                <a:solidFill>
                  <a:srgbClr val="FF0000"/>
                </a:solidFill>
                <a:latin typeface="+mj-lt"/>
              </a:rPr>
              <a:t>KClO</a:t>
            </a:r>
            <a:r>
              <a:rPr lang="en-US" sz="3200" baseline="-25000" dirty="0">
                <a:solidFill>
                  <a:srgbClr val="FF0000"/>
                </a:solidFill>
                <a:latin typeface="+mj-lt"/>
              </a:rPr>
              <a:t>3 </a:t>
            </a:r>
            <a:r>
              <a:rPr lang="vi-VN" sz="3200" dirty="0">
                <a:solidFill>
                  <a:srgbClr val="FF0000"/>
                </a:solidFill>
                <a:latin typeface="+mj-lt"/>
              </a:rPr>
              <a:t>(xúc tác MnO</a:t>
            </a:r>
            <a:r>
              <a:rPr lang="vi-VN" sz="3200" baseline="-25000" dirty="0">
                <a:solidFill>
                  <a:srgbClr val="FF0000"/>
                </a:solidFill>
                <a:latin typeface="+mj-lt"/>
              </a:rPr>
              <a:t>2</a:t>
            </a:r>
            <a:r>
              <a:rPr lang="vi-VN" sz="3200" dirty="0">
                <a:solidFill>
                  <a:srgbClr val="FF0000"/>
                </a:solidFill>
                <a:latin typeface="+mj-lt"/>
              </a:rPr>
              <a:t>) </a:t>
            </a:r>
            <a:r>
              <a:rPr lang="en-US" sz="3200" dirty="0">
                <a:solidFill>
                  <a:srgbClr val="FF0000"/>
                </a:solidFill>
                <a:latin typeface="+mj-lt"/>
              </a:rPr>
              <a:t>và KMnO</a:t>
            </a:r>
            <a:r>
              <a:rPr lang="en-US" sz="3200" baseline="-25000" dirty="0">
                <a:solidFill>
                  <a:srgbClr val="FF0000"/>
                </a:solidFill>
                <a:latin typeface="+mj-lt"/>
              </a:rPr>
              <a:t>4</a:t>
            </a:r>
            <a:r>
              <a:rPr lang="en-US" sz="3200" dirty="0">
                <a:solidFill>
                  <a:srgbClr val="FF0000"/>
                </a:solidFill>
                <a:latin typeface="+mj-lt"/>
              </a:rPr>
              <a:t> </a:t>
            </a:r>
            <a:r>
              <a:rPr lang="vi-VN" sz="3200" dirty="0">
                <a:solidFill>
                  <a:srgbClr val="FF0000"/>
                </a:solidFill>
                <a:latin typeface="+mj-lt"/>
              </a:rPr>
              <a:t>thì chất nào lấy đi phân hủy ít hơn</a:t>
            </a:r>
            <a:r>
              <a:rPr lang="vi-VN" sz="3200" dirty="0" smtClean="0">
                <a:solidFill>
                  <a:srgbClr val="FF0000"/>
                </a:solidFill>
                <a:latin typeface="+mj-lt"/>
              </a:rPr>
              <a:t>. </a:t>
            </a:r>
            <a:r>
              <a:rPr lang="en-US" sz="3200" dirty="0">
                <a:solidFill>
                  <a:srgbClr val="FF0000"/>
                </a:solidFill>
              </a:rPr>
              <a:t>Giải thích và viết phương trình hóa học?</a:t>
            </a:r>
            <a:endParaRPr lang="vi-VN" sz="3200" dirty="0" smtClean="0">
              <a:solidFill>
                <a:srgbClr val="FF0000"/>
              </a:solidFill>
              <a:latin typeface="+mj-lt"/>
            </a:endParaRPr>
          </a:p>
          <a:p>
            <a:pPr>
              <a:buFontTx/>
              <a:buChar char="-"/>
            </a:pPr>
            <a:r>
              <a:rPr lang="en-US" sz="3200" dirty="0">
                <a:latin typeface="+mj-lt"/>
              </a:rPr>
              <a:t> Phân hủy cùng một lượng KClO</a:t>
            </a:r>
            <a:r>
              <a:rPr lang="en-US" sz="3200" baseline="-25000" dirty="0">
                <a:latin typeface="+mj-lt"/>
              </a:rPr>
              <a:t>3</a:t>
            </a:r>
            <a:r>
              <a:rPr lang="en-US" sz="3200" dirty="0">
                <a:latin typeface="+mj-lt"/>
              </a:rPr>
              <a:t> (có xúc tác MnO</a:t>
            </a:r>
            <a:r>
              <a:rPr lang="en-US" sz="3200" baseline="-25000" dirty="0">
                <a:latin typeface="+mj-lt"/>
              </a:rPr>
              <a:t>2</a:t>
            </a:r>
            <a:r>
              <a:rPr lang="en-US" sz="3200" dirty="0">
                <a:latin typeface="+mj-lt"/>
              </a:rPr>
              <a:t>) và KMnO</a:t>
            </a:r>
            <a:r>
              <a:rPr lang="en-US" sz="3200" baseline="-25000" dirty="0">
                <a:latin typeface="+mj-lt"/>
              </a:rPr>
              <a:t>4</a:t>
            </a:r>
            <a:r>
              <a:rPr lang="en-US" sz="3200" dirty="0">
                <a:latin typeface="+mj-lt"/>
              </a:rPr>
              <a:t> để điều chế khí O</a:t>
            </a:r>
            <a:r>
              <a:rPr lang="en-US" sz="3200" baseline="-25000" dirty="0">
                <a:latin typeface="+mj-lt"/>
              </a:rPr>
              <a:t>2</a:t>
            </a:r>
            <a:r>
              <a:rPr lang="en-US" sz="3200" dirty="0">
                <a:latin typeface="+mj-lt"/>
              </a:rPr>
              <a:t> thì chất nào cho nhiều khí oxi hơn? Giải thích và viết phương trình hóa học?</a:t>
            </a:r>
          </a:p>
          <a:p>
            <a:pPr>
              <a:buFontTx/>
              <a:buChar char="-"/>
            </a:pPr>
            <a:endParaRPr lang="en-US" sz="3200" b="1" dirty="0">
              <a:latin typeface="+mj-lt"/>
            </a:endParaRPr>
          </a:p>
          <a:p>
            <a:pPr marL="0" indent="0">
              <a:buNone/>
            </a:pPr>
            <a:endParaRPr lang="en-US" sz="3200" dirty="0"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2725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829" y="98900"/>
            <a:ext cx="11941791" cy="6759100"/>
          </a:xfrm>
        </p:spPr>
      </p:pic>
      <p:sp>
        <p:nvSpPr>
          <p:cNvPr id="6" name="Rectangle 5"/>
          <p:cNvSpPr/>
          <p:nvPr/>
        </p:nvSpPr>
        <p:spPr>
          <a:xfrm>
            <a:off x="4318425" y="3601185"/>
            <a:ext cx="295465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vi-VN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BÀI TẬP</a:t>
            </a:r>
            <a:endParaRPr lang="en-US" sz="5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637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/>
          <p:nvPr/>
        </p:nvSpPr>
        <p:spPr>
          <a:xfrm>
            <a:off x="373039" y="0"/>
            <a:ext cx="9821838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Hoàn thành PTHH</a:t>
            </a:r>
            <a:r>
              <a:rPr lang="vi-V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(bổ sung đk nếu có)</a:t>
            </a:r>
            <a:endParaRPr lang="en-US" sz="28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   H</a:t>
            </a:r>
            <a:r>
              <a:rPr lang="en-US" sz="28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+    CuO        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→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.....................+....................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............+..........	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→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H</a:t>
            </a:r>
            <a:r>
              <a:rPr lang="en-US" sz="28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   Al    +    H</a:t>
            </a:r>
            <a:r>
              <a:rPr lang="en-US" sz="28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sz="28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vi-VN" sz="28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→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         ......................+.....................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d)    H</a:t>
            </a:r>
            <a:r>
              <a:rPr lang="en-US" sz="28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+    Fe</a:t>
            </a:r>
            <a:r>
              <a:rPr lang="en-US" sz="28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8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→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.....................+...................       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e)   Fe   +    H</a:t>
            </a:r>
            <a:r>
              <a:rPr lang="en-US" sz="28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sz="28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→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......................+.....................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f)   P   +    O</a:t>
            </a:r>
            <a:r>
              <a:rPr lang="en-US" sz="28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→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.....................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g)   Fe   +    O</a:t>
            </a:r>
            <a:r>
              <a:rPr lang="en-US" sz="28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→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.....................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h)  CH</a:t>
            </a:r>
            <a:r>
              <a:rPr lang="en-US" sz="28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+    O</a:t>
            </a:r>
            <a:r>
              <a:rPr lang="en-US" sz="28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→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.....................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0133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655091" y="207090"/>
            <a:ext cx="583364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1600" dirty="0" smtClean="0">
                <a:solidFill>
                  <a:srgbClr val="FF0000"/>
                </a:solidFill>
              </a:rPr>
              <a:t>                                              t</a:t>
            </a:r>
            <a:r>
              <a:rPr lang="vi-VN" sz="1600" baseline="30000" dirty="0" smtClean="0">
                <a:solidFill>
                  <a:srgbClr val="FF0000"/>
                </a:solidFill>
              </a:rPr>
              <a:t>o</a:t>
            </a:r>
            <a:endParaRPr lang="vi-VN" sz="1600" dirty="0" smtClean="0">
              <a:solidFill>
                <a:srgbClr val="FF0000"/>
              </a:solidFill>
            </a:endParaRPr>
          </a:p>
          <a:p>
            <a:r>
              <a:rPr lang="vi-VN" sz="2800" dirty="0" smtClean="0">
                <a:solidFill>
                  <a:srgbClr val="FF0000"/>
                </a:solidFill>
              </a:rPr>
              <a:t>a) </a:t>
            </a:r>
            <a:r>
              <a:rPr lang="en-US" sz="2800" dirty="0" smtClean="0">
                <a:solidFill>
                  <a:srgbClr val="FF0000"/>
                </a:solidFill>
              </a:rPr>
              <a:t>H</a:t>
            </a:r>
            <a:r>
              <a:rPr lang="en-US" sz="2800" baseline="-25000" dirty="0" smtClean="0">
                <a:solidFill>
                  <a:srgbClr val="FF0000"/>
                </a:solidFill>
              </a:rPr>
              <a:t>2</a:t>
            </a:r>
            <a:r>
              <a:rPr lang="en-US" sz="2800" dirty="0" smtClean="0">
                <a:solidFill>
                  <a:srgbClr val="FF0000"/>
                </a:solidFill>
              </a:rPr>
              <a:t>   +  </a:t>
            </a:r>
            <a:r>
              <a:rPr lang="vi-VN" sz="2800" dirty="0" smtClean="0">
                <a:solidFill>
                  <a:srgbClr val="FF0000"/>
                </a:solidFill>
              </a:rPr>
              <a:t>Cu</a:t>
            </a:r>
            <a:r>
              <a:rPr lang="en-US" sz="2800" dirty="0" smtClean="0">
                <a:solidFill>
                  <a:srgbClr val="FF0000"/>
                </a:solidFill>
              </a:rPr>
              <a:t>O        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→</a:t>
            </a:r>
            <a:r>
              <a:rPr lang="en-US" sz="2800" dirty="0" smtClean="0">
                <a:solidFill>
                  <a:srgbClr val="FF0000"/>
                </a:solidFill>
              </a:rPr>
              <a:t>         </a:t>
            </a:r>
            <a:r>
              <a:rPr lang="vi-VN" sz="2800" dirty="0" smtClean="0">
                <a:solidFill>
                  <a:srgbClr val="FF0000"/>
                </a:solidFill>
              </a:rPr>
              <a:t>Cu</a:t>
            </a:r>
            <a:r>
              <a:rPr lang="en-US" sz="2800" dirty="0" smtClean="0">
                <a:solidFill>
                  <a:srgbClr val="FF0000"/>
                </a:solidFill>
              </a:rPr>
              <a:t>   +    H</a:t>
            </a:r>
            <a:r>
              <a:rPr lang="vi-VN" sz="2800" baseline="-25000" dirty="0" smtClean="0">
                <a:solidFill>
                  <a:srgbClr val="FF0000"/>
                </a:solidFill>
              </a:rPr>
              <a:t>2</a:t>
            </a:r>
            <a:r>
              <a:rPr lang="vi-VN" sz="2800" dirty="0" smtClean="0">
                <a:solidFill>
                  <a:srgbClr val="FF0000"/>
                </a:solidFill>
              </a:rPr>
              <a:t>O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065826" y="106760"/>
            <a:ext cx="338746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800" dirty="0" smtClean="0">
                <a:solidFill>
                  <a:srgbClr val="FF0000"/>
                </a:solidFill>
              </a:rPr>
              <a:t>                     </a:t>
            </a:r>
            <a:r>
              <a:rPr lang="vi-VN" sz="1600" dirty="0" smtClean="0">
                <a:solidFill>
                  <a:srgbClr val="FF0000"/>
                </a:solidFill>
              </a:rPr>
              <a:t>t</a:t>
            </a:r>
            <a:r>
              <a:rPr lang="vi-VN" sz="1600" baseline="30000" dirty="0" smtClean="0">
                <a:solidFill>
                  <a:srgbClr val="FF0000"/>
                </a:solidFill>
              </a:rPr>
              <a:t>o</a:t>
            </a:r>
            <a:endParaRPr lang="vi-VN" sz="1600" dirty="0" smtClean="0">
              <a:solidFill>
                <a:srgbClr val="FF0000"/>
              </a:solidFill>
            </a:endParaRPr>
          </a:p>
          <a:p>
            <a:r>
              <a:rPr lang="vi-VN" sz="2800" dirty="0" smtClean="0">
                <a:solidFill>
                  <a:srgbClr val="FF0000"/>
                </a:solidFill>
              </a:rPr>
              <a:t>b) </a:t>
            </a:r>
            <a:r>
              <a:rPr lang="en-US" sz="2800" dirty="0" smtClean="0">
                <a:solidFill>
                  <a:srgbClr val="FF0000"/>
                </a:solidFill>
              </a:rPr>
              <a:t>2H</a:t>
            </a:r>
            <a:r>
              <a:rPr lang="en-US" sz="2800" baseline="-25000" dirty="0" smtClean="0">
                <a:solidFill>
                  <a:srgbClr val="FF0000"/>
                </a:solidFill>
              </a:rPr>
              <a:t>2</a:t>
            </a:r>
            <a:r>
              <a:rPr lang="en-US" sz="2800" dirty="0" smtClean="0">
                <a:solidFill>
                  <a:srgbClr val="FF0000"/>
                </a:solidFill>
              </a:rPr>
              <a:t> +    O</a:t>
            </a:r>
            <a:r>
              <a:rPr lang="en-US" sz="2800" baseline="-25000" dirty="0" smtClean="0">
                <a:solidFill>
                  <a:srgbClr val="FF0000"/>
                </a:solidFill>
              </a:rPr>
              <a:t>2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→ </a:t>
            </a:r>
            <a:r>
              <a:rPr lang="en-US" sz="2800" dirty="0" smtClean="0">
                <a:solidFill>
                  <a:srgbClr val="FF0000"/>
                </a:solidFill>
              </a:rPr>
              <a:t>2H</a:t>
            </a:r>
            <a:r>
              <a:rPr lang="en-US" sz="2800" baseline="-25000" dirty="0" smtClean="0">
                <a:solidFill>
                  <a:srgbClr val="FF0000"/>
                </a:solidFill>
              </a:rPr>
              <a:t>2</a:t>
            </a:r>
            <a:r>
              <a:rPr lang="en-US" sz="2800" dirty="0" smtClean="0">
                <a:solidFill>
                  <a:srgbClr val="FF0000"/>
                </a:solidFill>
              </a:rPr>
              <a:t>O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55092" y="1448937"/>
            <a:ext cx="64908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800" dirty="0" smtClean="0">
                <a:solidFill>
                  <a:srgbClr val="FF0000"/>
                </a:solidFill>
              </a:rPr>
              <a:t>c) 2</a:t>
            </a:r>
            <a:r>
              <a:rPr lang="en-US" sz="2800" dirty="0" smtClean="0">
                <a:solidFill>
                  <a:srgbClr val="FF0000"/>
                </a:solidFill>
              </a:rPr>
              <a:t>Al + </a:t>
            </a:r>
            <a:r>
              <a:rPr lang="vi-VN" sz="2800" dirty="0" smtClean="0">
                <a:solidFill>
                  <a:srgbClr val="FF0000"/>
                </a:solidFill>
              </a:rPr>
              <a:t>3</a:t>
            </a:r>
            <a:r>
              <a:rPr lang="en-US" sz="2800" dirty="0" smtClean="0">
                <a:solidFill>
                  <a:srgbClr val="FF0000"/>
                </a:solidFill>
              </a:rPr>
              <a:t>H</a:t>
            </a:r>
            <a:r>
              <a:rPr lang="en-US" sz="2800" baseline="-25000" dirty="0" smtClean="0">
                <a:solidFill>
                  <a:srgbClr val="FF0000"/>
                </a:solidFill>
              </a:rPr>
              <a:t>2</a:t>
            </a:r>
            <a:r>
              <a:rPr lang="en-US" sz="2800" dirty="0" smtClean="0">
                <a:solidFill>
                  <a:srgbClr val="FF0000"/>
                </a:solidFill>
              </a:rPr>
              <a:t>SO</a:t>
            </a:r>
            <a:r>
              <a:rPr lang="en-US" sz="2800" baseline="-25000" dirty="0" smtClean="0">
                <a:solidFill>
                  <a:srgbClr val="FF0000"/>
                </a:solidFill>
              </a:rPr>
              <a:t>4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vi-VN" sz="2800" dirty="0" smtClean="0">
                <a:solidFill>
                  <a:srgbClr val="FF0000"/>
                </a:solidFill>
              </a:rPr>
              <a:t>   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→</a:t>
            </a:r>
            <a:r>
              <a:rPr lang="en-US" sz="2800" dirty="0" smtClean="0">
                <a:solidFill>
                  <a:srgbClr val="FF0000"/>
                </a:solidFill>
              </a:rPr>
              <a:t>        Al</a:t>
            </a:r>
            <a:r>
              <a:rPr lang="en-US" sz="2800" baseline="-25000" dirty="0" smtClean="0">
                <a:solidFill>
                  <a:srgbClr val="FF0000"/>
                </a:solidFill>
              </a:rPr>
              <a:t>2</a:t>
            </a:r>
            <a:r>
              <a:rPr lang="en-US" sz="2800" dirty="0" smtClean="0">
                <a:solidFill>
                  <a:srgbClr val="FF0000"/>
                </a:solidFill>
              </a:rPr>
              <a:t>(SO</a:t>
            </a:r>
            <a:r>
              <a:rPr lang="en-US" sz="2800" baseline="-25000" dirty="0" smtClean="0">
                <a:solidFill>
                  <a:srgbClr val="FF0000"/>
                </a:solidFill>
              </a:rPr>
              <a:t>4</a:t>
            </a:r>
            <a:r>
              <a:rPr lang="en-US" sz="2800" dirty="0" smtClean="0">
                <a:solidFill>
                  <a:srgbClr val="FF0000"/>
                </a:solidFill>
              </a:rPr>
              <a:t>)</a:t>
            </a:r>
            <a:r>
              <a:rPr lang="en-US" sz="2800" baseline="-25000" dirty="0" smtClean="0">
                <a:solidFill>
                  <a:srgbClr val="FF0000"/>
                </a:solidFill>
              </a:rPr>
              <a:t>3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vi-VN" sz="2800" dirty="0" smtClean="0">
                <a:solidFill>
                  <a:srgbClr val="FF0000"/>
                </a:solidFill>
              </a:rPr>
              <a:t>  </a:t>
            </a:r>
            <a:r>
              <a:rPr lang="en-US" sz="2800" dirty="0" smtClean="0">
                <a:solidFill>
                  <a:srgbClr val="FF0000"/>
                </a:solidFill>
              </a:rPr>
              <a:t>+    </a:t>
            </a:r>
            <a:r>
              <a:rPr lang="vi-VN" sz="2800" dirty="0" smtClean="0">
                <a:solidFill>
                  <a:srgbClr val="FF0000"/>
                </a:solidFill>
              </a:rPr>
              <a:t>3</a:t>
            </a:r>
            <a:r>
              <a:rPr lang="en-US" sz="2800" dirty="0" smtClean="0">
                <a:solidFill>
                  <a:srgbClr val="FF0000"/>
                </a:solidFill>
              </a:rPr>
              <a:t>H</a:t>
            </a:r>
            <a:r>
              <a:rPr lang="en-US" sz="2800" baseline="-25000" dirty="0" smtClean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55091" y="2015523"/>
            <a:ext cx="666240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1600" dirty="0" smtClean="0">
                <a:solidFill>
                  <a:srgbClr val="FF0000"/>
                </a:solidFill>
              </a:rPr>
              <a:t>                                                        t</a:t>
            </a:r>
            <a:r>
              <a:rPr lang="vi-VN" sz="1600" baseline="30000" dirty="0" smtClean="0">
                <a:solidFill>
                  <a:srgbClr val="FF0000"/>
                </a:solidFill>
              </a:rPr>
              <a:t>o</a:t>
            </a:r>
            <a:endParaRPr lang="vi-VN" sz="1600" dirty="0" smtClean="0">
              <a:solidFill>
                <a:srgbClr val="FF0000"/>
              </a:solidFill>
            </a:endParaRPr>
          </a:p>
          <a:p>
            <a:r>
              <a:rPr lang="vi-VN" sz="2800" dirty="0">
                <a:solidFill>
                  <a:srgbClr val="FF0000"/>
                </a:solidFill>
              </a:rPr>
              <a:t>d</a:t>
            </a:r>
            <a:r>
              <a:rPr lang="vi-VN" sz="2800" dirty="0" smtClean="0">
                <a:solidFill>
                  <a:srgbClr val="FF0000"/>
                </a:solidFill>
              </a:rPr>
              <a:t>) 4</a:t>
            </a:r>
            <a:r>
              <a:rPr lang="en-US" sz="2800" dirty="0" smtClean="0">
                <a:solidFill>
                  <a:srgbClr val="FF0000"/>
                </a:solidFill>
              </a:rPr>
              <a:t>H</a:t>
            </a:r>
            <a:r>
              <a:rPr lang="en-US" sz="2800" baseline="-25000" dirty="0" smtClean="0">
                <a:solidFill>
                  <a:srgbClr val="FF0000"/>
                </a:solidFill>
              </a:rPr>
              <a:t>2</a:t>
            </a:r>
            <a:r>
              <a:rPr lang="en-US" sz="2800" dirty="0" smtClean="0">
                <a:solidFill>
                  <a:srgbClr val="FF0000"/>
                </a:solidFill>
              </a:rPr>
              <a:t>   +  </a:t>
            </a:r>
            <a:r>
              <a:rPr lang="vi-VN" sz="2800" dirty="0" smtClean="0">
                <a:solidFill>
                  <a:srgbClr val="FF0000"/>
                </a:solidFill>
              </a:rPr>
              <a:t>Fe</a:t>
            </a:r>
            <a:r>
              <a:rPr lang="vi-VN" sz="2800" baseline="-25000" dirty="0" smtClean="0">
                <a:solidFill>
                  <a:srgbClr val="FF0000"/>
                </a:solidFill>
              </a:rPr>
              <a:t>3</a:t>
            </a:r>
            <a:r>
              <a:rPr lang="vi-VN" sz="2800" dirty="0" smtClean="0">
                <a:solidFill>
                  <a:srgbClr val="FF0000"/>
                </a:solidFill>
              </a:rPr>
              <a:t>O</a:t>
            </a:r>
            <a:r>
              <a:rPr lang="vi-VN" sz="2800" baseline="-25000" dirty="0" smtClean="0">
                <a:solidFill>
                  <a:srgbClr val="FF0000"/>
                </a:solidFill>
              </a:rPr>
              <a:t>4</a:t>
            </a:r>
            <a:r>
              <a:rPr lang="en-US" sz="2800" dirty="0" smtClean="0">
                <a:solidFill>
                  <a:srgbClr val="FF0000"/>
                </a:solidFill>
              </a:rPr>
              <a:t>        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→</a:t>
            </a:r>
            <a:r>
              <a:rPr lang="en-US" sz="2800" dirty="0" smtClean="0">
                <a:solidFill>
                  <a:srgbClr val="FF0000"/>
                </a:solidFill>
              </a:rPr>
              <a:t>         </a:t>
            </a:r>
            <a:r>
              <a:rPr lang="vi-VN" sz="2800" dirty="0" smtClean="0">
                <a:solidFill>
                  <a:srgbClr val="FF0000"/>
                </a:solidFill>
              </a:rPr>
              <a:t>3Fe</a:t>
            </a:r>
            <a:r>
              <a:rPr lang="en-US" sz="2800" dirty="0" smtClean="0">
                <a:solidFill>
                  <a:srgbClr val="FF0000"/>
                </a:solidFill>
              </a:rPr>
              <a:t>   +    </a:t>
            </a:r>
            <a:r>
              <a:rPr lang="vi-VN" sz="2800" dirty="0" smtClean="0">
                <a:solidFill>
                  <a:srgbClr val="FF0000"/>
                </a:solidFill>
              </a:rPr>
              <a:t>4</a:t>
            </a:r>
            <a:r>
              <a:rPr lang="en-US" sz="2800" dirty="0" smtClean="0">
                <a:solidFill>
                  <a:srgbClr val="FF0000"/>
                </a:solidFill>
              </a:rPr>
              <a:t>H</a:t>
            </a:r>
            <a:r>
              <a:rPr lang="vi-VN" sz="2800" baseline="-25000" dirty="0" smtClean="0">
                <a:solidFill>
                  <a:srgbClr val="FF0000"/>
                </a:solidFill>
              </a:rPr>
              <a:t>2</a:t>
            </a:r>
            <a:r>
              <a:rPr lang="vi-VN" sz="2800" dirty="0" smtClean="0">
                <a:solidFill>
                  <a:srgbClr val="FF0000"/>
                </a:solidFill>
              </a:rPr>
              <a:t>O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55091" y="3071098"/>
            <a:ext cx="55274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800" dirty="0">
                <a:solidFill>
                  <a:srgbClr val="FF0000"/>
                </a:solidFill>
              </a:rPr>
              <a:t>e</a:t>
            </a:r>
            <a:r>
              <a:rPr lang="vi-VN" sz="2800" dirty="0" smtClean="0">
                <a:solidFill>
                  <a:srgbClr val="FF0000"/>
                </a:solidFill>
              </a:rPr>
              <a:t>) Fe</a:t>
            </a:r>
            <a:r>
              <a:rPr lang="en-US" sz="2800" dirty="0" smtClean="0">
                <a:solidFill>
                  <a:srgbClr val="FF0000"/>
                </a:solidFill>
              </a:rPr>
              <a:t> + H</a:t>
            </a:r>
            <a:r>
              <a:rPr lang="en-US" sz="2800" baseline="-25000" dirty="0" smtClean="0">
                <a:solidFill>
                  <a:srgbClr val="FF0000"/>
                </a:solidFill>
              </a:rPr>
              <a:t>2</a:t>
            </a:r>
            <a:r>
              <a:rPr lang="en-US" sz="2800" dirty="0" smtClean="0">
                <a:solidFill>
                  <a:srgbClr val="FF0000"/>
                </a:solidFill>
              </a:rPr>
              <a:t>SO</a:t>
            </a:r>
            <a:r>
              <a:rPr lang="en-US" sz="2800" baseline="-25000" dirty="0" smtClean="0">
                <a:solidFill>
                  <a:srgbClr val="FF0000"/>
                </a:solidFill>
              </a:rPr>
              <a:t>4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vi-VN" sz="2800" dirty="0" smtClean="0">
                <a:solidFill>
                  <a:srgbClr val="FF0000"/>
                </a:solidFill>
              </a:rPr>
              <a:t>   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→</a:t>
            </a:r>
            <a:r>
              <a:rPr lang="en-US" sz="2800" dirty="0" smtClean="0">
                <a:solidFill>
                  <a:srgbClr val="FF0000"/>
                </a:solidFill>
              </a:rPr>
              <a:t>        </a:t>
            </a:r>
            <a:r>
              <a:rPr lang="vi-VN" sz="2800" dirty="0" smtClean="0">
                <a:solidFill>
                  <a:srgbClr val="FF0000"/>
                </a:solidFill>
              </a:rPr>
              <a:t>Fe</a:t>
            </a:r>
            <a:r>
              <a:rPr lang="en-US" sz="2800" dirty="0" smtClean="0">
                <a:solidFill>
                  <a:srgbClr val="FF0000"/>
                </a:solidFill>
              </a:rPr>
              <a:t>SO</a:t>
            </a:r>
            <a:r>
              <a:rPr lang="en-US" sz="2800" baseline="-25000" dirty="0" smtClean="0">
                <a:solidFill>
                  <a:srgbClr val="FF0000"/>
                </a:solidFill>
              </a:rPr>
              <a:t>4</a:t>
            </a:r>
            <a:r>
              <a:rPr lang="vi-VN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smtClean="0">
                <a:solidFill>
                  <a:srgbClr val="FF0000"/>
                </a:solidFill>
              </a:rPr>
              <a:t>+    H</a:t>
            </a:r>
            <a:r>
              <a:rPr lang="en-US" sz="2800" baseline="-25000" dirty="0" smtClean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55091" y="3813512"/>
            <a:ext cx="427552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000" dirty="0" smtClean="0">
                <a:solidFill>
                  <a:srgbClr val="FF0000"/>
                </a:solidFill>
              </a:rPr>
              <a:t>                               t</a:t>
            </a:r>
            <a:r>
              <a:rPr lang="vi-VN" sz="2000" baseline="30000" dirty="0" smtClean="0">
                <a:solidFill>
                  <a:srgbClr val="FF0000"/>
                </a:solidFill>
              </a:rPr>
              <a:t>o</a:t>
            </a:r>
            <a:endParaRPr lang="vi-VN" sz="2000" dirty="0" smtClean="0">
              <a:solidFill>
                <a:srgbClr val="FF0000"/>
              </a:solidFill>
            </a:endParaRPr>
          </a:p>
          <a:p>
            <a:r>
              <a:rPr lang="vi-VN" sz="2800" dirty="0" smtClean="0">
                <a:solidFill>
                  <a:srgbClr val="FF0000"/>
                </a:solidFill>
              </a:rPr>
              <a:t>f) 4P</a:t>
            </a:r>
            <a:r>
              <a:rPr lang="en-US" sz="2800" dirty="0" smtClean="0">
                <a:solidFill>
                  <a:srgbClr val="FF0000"/>
                </a:solidFill>
              </a:rPr>
              <a:t> + </a:t>
            </a:r>
            <a:r>
              <a:rPr lang="vi-VN" sz="2800" dirty="0" smtClean="0">
                <a:solidFill>
                  <a:srgbClr val="FF0000"/>
                </a:solidFill>
              </a:rPr>
              <a:t>5</a:t>
            </a:r>
            <a:r>
              <a:rPr lang="vi-VN" sz="2800" dirty="0">
                <a:solidFill>
                  <a:srgbClr val="FF0000"/>
                </a:solidFill>
              </a:rPr>
              <a:t>O</a:t>
            </a:r>
            <a:r>
              <a:rPr lang="vi-VN" sz="2800" baseline="-25000" dirty="0" smtClean="0">
                <a:solidFill>
                  <a:srgbClr val="FF0000"/>
                </a:solidFill>
              </a:rPr>
              <a:t>2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vi-VN" sz="2800" dirty="0" smtClean="0">
                <a:solidFill>
                  <a:srgbClr val="FF0000"/>
                </a:solidFill>
              </a:rPr>
              <a:t>   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→</a:t>
            </a:r>
            <a:r>
              <a:rPr lang="en-US" sz="2800" dirty="0" smtClean="0">
                <a:solidFill>
                  <a:srgbClr val="FF0000"/>
                </a:solidFill>
              </a:rPr>
              <a:t>        </a:t>
            </a:r>
            <a:r>
              <a:rPr lang="vi-VN" sz="2800" dirty="0" smtClean="0">
                <a:solidFill>
                  <a:srgbClr val="FF0000"/>
                </a:solidFill>
              </a:rPr>
              <a:t>2P</a:t>
            </a:r>
            <a:r>
              <a:rPr lang="vi-VN" sz="2800" baseline="-25000" dirty="0" smtClean="0">
                <a:solidFill>
                  <a:srgbClr val="FF0000"/>
                </a:solidFill>
              </a:rPr>
              <a:t>2</a:t>
            </a:r>
            <a:r>
              <a:rPr lang="vi-VN" sz="2800" dirty="0" smtClean="0">
                <a:solidFill>
                  <a:srgbClr val="FF0000"/>
                </a:solidFill>
              </a:rPr>
              <a:t>O</a:t>
            </a:r>
            <a:r>
              <a:rPr lang="vi-VN" sz="2800" baseline="-25000" dirty="0" smtClean="0">
                <a:solidFill>
                  <a:srgbClr val="FF0000"/>
                </a:solidFill>
              </a:rPr>
              <a:t>5</a:t>
            </a:r>
            <a:endParaRPr lang="en-US" sz="2800" baseline="-25000" dirty="0" smtClean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34536" y="4857888"/>
            <a:ext cx="453842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000" dirty="0" smtClean="0">
                <a:solidFill>
                  <a:srgbClr val="FF0000"/>
                </a:solidFill>
              </a:rPr>
              <a:t>                                   t</a:t>
            </a:r>
            <a:r>
              <a:rPr lang="vi-VN" sz="2000" baseline="30000" dirty="0" smtClean="0">
                <a:solidFill>
                  <a:srgbClr val="FF0000"/>
                </a:solidFill>
              </a:rPr>
              <a:t>o</a:t>
            </a:r>
            <a:endParaRPr lang="vi-VN" sz="2000" dirty="0" smtClean="0">
              <a:solidFill>
                <a:srgbClr val="FF0000"/>
              </a:solidFill>
            </a:endParaRPr>
          </a:p>
          <a:p>
            <a:r>
              <a:rPr lang="vi-VN" sz="2800" dirty="0">
                <a:solidFill>
                  <a:srgbClr val="FF0000"/>
                </a:solidFill>
              </a:rPr>
              <a:t>g</a:t>
            </a:r>
            <a:r>
              <a:rPr lang="vi-VN" sz="2800" dirty="0" smtClean="0">
                <a:solidFill>
                  <a:srgbClr val="FF0000"/>
                </a:solidFill>
              </a:rPr>
              <a:t>) 3Fe</a:t>
            </a:r>
            <a:r>
              <a:rPr lang="en-US" sz="2800" dirty="0" smtClean="0">
                <a:solidFill>
                  <a:srgbClr val="FF0000"/>
                </a:solidFill>
              </a:rPr>
              <a:t> + </a:t>
            </a:r>
            <a:r>
              <a:rPr lang="vi-VN" sz="2800" dirty="0">
                <a:solidFill>
                  <a:srgbClr val="FF0000"/>
                </a:solidFill>
              </a:rPr>
              <a:t>2</a:t>
            </a:r>
            <a:r>
              <a:rPr lang="vi-VN" sz="2800" dirty="0" smtClean="0">
                <a:solidFill>
                  <a:srgbClr val="FF0000"/>
                </a:solidFill>
              </a:rPr>
              <a:t>O</a:t>
            </a:r>
            <a:r>
              <a:rPr lang="vi-VN" sz="2800" baseline="-25000" dirty="0" smtClean="0">
                <a:solidFill>
                  <a:srgbClr val="FF0000"/>
                </a:solidFill>
              </a:rPr>
              <a:t>2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vi-VN" sz="2800" dirty="0" smtClean="0">
                <a:solidFill>
                  <a:srgbClr val="FF0000"/>
                </a:solidFill>
              </a:rPr>
              <a:t>   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→</a:t>
            </a:r>
            <a:r>
              <a:rPr lang="en-US" sz="2800" dirty="0" smtClean="0">
                <a:solidFill>
                  <a:srgbClr val="FF0000"/>
                </a:solidFill>
              </a:rPr>
              <a:t>        </a:t>
            </a:r>
            <a:r>
              <a:rPr lang="vi-VN" sz="2800" dirty="0" smtClean="0">
                <a:solidFill>
                  <a:srgbClr val="FF0000"/>
                </a:solidFill>
              </a:rPr>
              <a:t>Fe</a:t>
            </a:r>
            <a:r>
              <a:rPr lang="vi-VN" sz="2800" baseline="-25000" dirty="0" smtClean="0">
                <a:solidFill>
                  <a:srgbClr val="FF0000"/>
                </a:solidFill>
              </a:rPr>
              <a:t>3</a:t>
            </a:r>
            <a:r>
              <a:rPr lang="vi-VN" sz="2800" dirty="0" smtClean="0">
                <a:solidFill>
                  <a:srgbClr val="FF0000"/>
                </a:solidFill>
              </a:rPr>
              <a:t>O</a:t>
            </a:r>
            <a:r>
              <a:rPr lang="vi-VN" sz="2800" baseline="-25000" dirty="0" smtClean="0">
                <a:solidFill>
                  <a:srgbClr val="FF0000"/>
                </a:solidFill>
              </a:rPr>
              <a:t>4</a:t>
            </a:r>
            <a:endParaRPr lang="en-US" sz="2800" baseline="-25000" dirty="0" smtClean="0">
              <a:solidFill>
                <a:srgbClr val="FF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34536" y="5688885"/>
            <a:ext cx="533030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000" dirty="0" smtClean="0">
                <a:solidFill>
                  <a:srgbClr val="FF0000"/>
                </a:solidFill>
              </a:rPr>
              <a:t>                                    t</a:t>
            </a:r>
            <a:r>
              <a:rPr lang="vi-VN" sz="2000" baseline="30000" dirty="0" smtClean="0">
                <a:solidFill>
                  <a:srgbClr val="FF0000"/>
                </a:solidFill>
              </a:rPr>
              <a:t>o</a:t>
            </a:r>
            <a:endParaRPr lang="vi-VN" sz="2000" dirty="0" smtClean="0">
              <a:solidFill>
                <a:srgbClr val="FF0000"/>
              </a:solidFill>
            </a:endParaRPr>
          </a:p>
          <a:p>
            <a:r>
              <a:rPr lang="vi-VN" sz="2800" dirty="0">
                <a:solidFill>
                  <a:srgbClr val="FF0000"/>
                </a:solidFill>
              </a:rPr>
              <a:t>h</a:t>
            </a:r>
            <a:r>
              <a:rPr lang="vi-VN" sz="2800" dirty="0" smtClean="0">
                <a:solidFill>
                  <a:srgbClr val="FF0000"/>
                </a:solidFill>
              </a:rPr>
              <a:t>) CH</a:t>
            </a:r>
            <a:r>
              <a:rPr lang="vi-VN" sz="2800" baseline="-25000" dirty="0" smtClean="0">
                <a:solidFill>
                  <a:srgbClr val="FF0000"/>
                </a:solidFill>
              </a:rPr>
              <a:t>4</a:t>
            </a:r>
            <a:r>
              <a:rPr lang="en-US" sz="2800" dirty="0" smtClean="0">
                <a:solidFill>
                  <a:srgbClr val="FF0000"/>
                </a:solidFill>
              </a:rPr>
              <a:t> + </a:t>
            </a:r>
            <a:r>
              <a:rPr lang="vi-VN" sz="2800" dirty="0">
                <a:solidFill>
                  <a:srgbClr val="FF0000"/>
                </a:solidFill>
              </a:rPr>
              <a:t>2</a:t>
            </a:r>
            <a:r>
              <a:rPr lang="vi-VN" sz="2800" dirty="0" smtClean="0">
                <a:solidFill>
                  <a:srgbClr val="FF0000"/>
                </a:solidFill>
              </a:rPr>
              <a:t>O</a:t>
            </a:r>
            <a:r>
              <a:rPr lang="vi-VN" sz="2800" baseline="-25000" dirty="0" smtClean="0">
                <a:solidFill>
                  <a:srgbClr val="FF0000"/>
                </a:solidFill>
              </a:rPr>
              <a:t>2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vi-VN" sz="2800" dirty="0" smtClean="0">
                <a:solidFill>
                  <a:srgbClr val="FF0000"/>
                </a:solidFill>
              </a:rPr>
              <a:t>   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→</a:t>
            </a:r>
            <a:r>
              <a:rPr lang="en-US" sz="2800" dirty="0" smtClean="0">
                <a:solidFill>
                  <a:srgbClr val="FF0000"/>
                </a:solidFill>
              </a:rPr>
              <a:t>    </a:t>
            </a:r>
            <a:r>
              <a:rPr lang="vi-VN" sz="2800" dirty="0" smtClean="0">
                <a:solidFill>
                  <a:srgbClr val="FF0000"/>
                </a:solidFill>
              </a:rPr>
              <a:t>CO</a:t>
            </a:r>
            <a:r>
              <a:rPr lang="vi-VN" sz="2800" baseline="-25000" dirty="0" smtClean="0">
                <a:solidFill>
                  <a:srgbClr val="FF0000"/>
                </a:solidFill>
              </a:rPr>
              <a:t>2</a:t>
            </a:r>
            <a:r>
              <a:rPr lang="vi-VN" sz="2800" dirty="0" smtClean="0">
                <a:solidFill>
                  <a:srgbClr val="FF0000"/>
                </a:solidFill>
              </a:rPr>
              <a:t> +  2H</a:t>
            </a:r>
            <a:r>
              <a:rPr lang="vi-VN" sz="2800" baseline="-25000" dirty="0" smtClean="0">
                <a:solidFill>
                  <a:srgbClr val="FF0000"/>
                </a:solidFill>
              </a:rPr>
              <a:t>2</a:t>
            </a:r>
            <a:r>
              <a:rPr lang="vi-VN" sz="2800" dirty="0" smtClean="0">
                <a:solidFill>
                  <a:srgbClr val="FF0000"/>
                </a:solidFill>
              </a:rPr>
              <a:t>O</a:t>
            </a:r>
            <a:endParaRPr lang="en-US" sz="2800" baseline="-250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6249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/>
      <p:bldP spid="22" grpId="0"/>
      <p:bldP spid="23" grpId="0"/>
      <p:bldP spid="25" grpId="0"/>
      <p:bldP spid="2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98763" y="682824"/>
            <a:ext cx="1141614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  <a:tabLst>
                <a:tab pos="190500" algn="l"/>
              </a:tabLst>
            </a:pPr>
            <a:r>
              <a:rPr lang="vi-VN" sz="3600" b="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Phân loại và gọi tên các oxit sau: </a:t>
            </a:r>
          </a:p>
          <a:p>
            <a:pPr>
              <a:spcAft>
                <a:spcPts val="0"/>
              </a:spcAft>
              <a:tabLst>
                <a:tab pos="190500" algn="l"/>
              </a:tabLst>
            </a:pPr>
            <a:r>
              <a:rPr lang="en-US" sz="36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</a:t>
            </a:r>
            <a:r>
              <a:rPr lang="en-US" sz="3600" b="1" baseline="-250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US" sz="36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O, </a:t>
            </a:r>
            <a:r>
              <a:rPr lang="fr-FR" sz="36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</a:t>
            </a:r>
            <a:r>
              <a:rPr lang="fr-FR" sz="3600" b="1" baseline="-250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en-US" sz="36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fr-FR" sz="36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Fe</a:t>
            </a:r>
            <a:r>
              <a:rPr lang="fr-FR" sz="3600" b="1" baseline="-250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fr-FR" sz="36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fr-FR" sz="3600" b="1" baseline="-250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en-US" sz="36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fr-FR" sz="36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fr-FR" sz="3600" b="1" baseline="-250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fr-FR" sz="36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fr-FR" sz="3600" b="1" baseline="-250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</a:t>
            </a:r>
            <a:r>
              <a:rPr lang="vi-VN" sz="36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CO</a:t>
            </a:r>
            <a:r>
              <a:rPr lang="vi-VN" sz="3600" b="1" baseline="-250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vi-VN" sz="36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CuO, CaO, N</a:t>
            </a:r>
            <a:r>
              <a:rPr lang="vi-VN" sz="3600" b="1" baseline="-250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vi-VN" sz="36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vi-VN" sz="3600" b="1" baseline="-250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vi-VN" sz="36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PbO, SO</a:t>
            </a:r>
            <a:r>
              <a:rPr lang="vi-VN" sz="3600" b="1" baseline="-250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endParaRPr lang="en-US" sz="36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98762" y="2202496"/>
            <a:ext cx="10127673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  <a:tabLst>
                <a:tab pos="190500" algn="l"/>
              </a:tabLst>
            </a:pPr>
            <a:r>
              <a:rPr lang="vi-VN" sz="32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Oxit bazơ</a:t>
            </a:r>
            <a:endParaRPr lang="en-US" sz="32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190500" algn="l"/>
              </a:tabLst>
            </a:pPr>
            <a:r>
              <a:rPr lang="vi-VN" sz="32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</a:t>
            </a:r>
            <a:r>
              <a:rPr lang="vi-VN" sz="3200" b="0" baseline="-25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vi-VN" sz="32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O: kali oxit                 CaO: canxi oxit			</a:t>
            </a:r>
            <a:endParaRPr lang="en-US" sz="32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190500" algn="l"/>
              </a:tabLst>
            </a:pPr>
            <a:r>
              <a:rPr lang="fr-FR" sz="32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Fe</a:t>
            </a:r>
            <a:r>
              <a:rPr lang="fr-FR" sz="3200" b="0" baseline="-25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fr-FR" sz="32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fr-FR" sz="3200" b="0" baseline="-25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en-US" sz="32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sắt (</a:t>
            </a:r>
            <a:r>
              <a:rPr lang="vi-VN" sz="32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III</a:t>
            </a:r>
            <a:r>
              <a:rPr lang="en-US" sz="32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vi-VN" sz="32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oxit		PbO: chì  (II) oxit</a:t>
            </a:r>
            <a:endParaRPr lang="en-US" sz="32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190500" algn="l"/>
              </a:tabLst>
            </a:pPr>
            <a:r>
              <a:rPr lang="vi-VN" sz="32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CuO: đồng (II) oxit</a:t>
            </a:r>
            <a:endParaRPr lang="en-US" sz="32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190500" algn="l"/>
              </a:tabLst>
            </a:pPr>
            <a:r>
              <a:rPr lang="vi-VN" sz="32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Oxit axit</a:t>
            </a:r>
            <a:endParaRPr lang="en-US" sz="32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fr-FR" sz="32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</a:t>
            </a:r>
            <a:r>
              <a:rPr lang="fr-FR" sz="3200" b="0" baseline="-25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vi-VN" sz="32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lưu huỳnh trioxit			N</a:t>
            </a:r>
            <a:r>
              <a:rPr lang="vi-VN" sz="3200" b="0" baseline="-25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vi-VN" sz="32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vi-VN" sz="3200" b="0" baseline="-25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vi-VN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: đinitơ trioxit</a:t>
            </a:r>
            <a:r>
              <a:rPr lang="vi-VN" sz="32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endParaRPr lang="en-US" sz="32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fr-FR" sz="32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fr-FR" sz="3200" b="0" baseline="-25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fr-FR" sz="32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fr-FR" sz="3200" b="0" baseline="-25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</a:t>
            </a:r>
            <a:r>
              <a:rPr lang="vi-VN" sz="32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điphotpho pentaoxit		</a:t>
            </a:r>
            <a:r>
              <a:rPr lang="vi-VN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</a:t>
            </a:r>
            <a:r>
              <a:rPr lang="vi-VN" sz="3200" baseline="-25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vi-VN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lưu huỳnh đioxit</a:t>
            </a:r>
            <a:endParaRPr lang="en-US" sz="32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vi-VN" sz="32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</a:t>
            </a:r>
            <a:r>
              <a:rPr lang="vi-VN" sz="3200" b="0" baseline="-25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vi-VN" sz="32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cacbon đioxit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7824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46362" y="418237"/>
            <a:ext cx="11333019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3200" b="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 </a:t>
            </a:r>
            <a:r>
              <a:rPr lang="vi-VN" sz="3200" b="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1: </a:t>
            </a:r>
            <a:r>
              <a:rPr lang="nl-NL" sz="3200" b="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Hòa tan </a:t>
            </a:r>
            <a:r>
              <a:rPr lang="vi-VN" sz="32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5,6</a:t>
            </a:r>
            <a:r>
              <a:rPr lang="nl-NL" sz="3200" b="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gam </a:t>
            </a:r>
            <a:r>
              <a:rPr lang="vi-VN" sz="3200" b="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sắt</a:t>
            </a:r>
            <a:r>
              <a:rPr lang="nl-NL" sz="3200" b="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bằng dung dịch axit HCl. </a:t>
            </a:r>
            <a:endParaRPr lang="en-US" sz="3200" b="1" dirty="0" smtClean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vi-VN" sz="3200" b="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a) </a:t>
            </a:r>
            <a:r>
              <a:rPr lang="nl-NL" sz="3200" b="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Viết phương trình phản ứng xảy ra.</a:t>
            </a:r>
            <a:endParaRPr lang="en-US" sz="3200" b="1" dirty="0" smtClean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vi-VN" sz="3200" b="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b) </a:t>
            </a:r>
            <a:r>
              <a:rPr lang="nl-NL" sz="3200" b="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Tính thể tích khí H</a:t>
            </a:r>
            <a:r>
              <a:rPr lang="nl-NL" sz="3200" b="0" baseline="-250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nl-NL" sz="3200" b="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sinh ra (đktc)?</a:t>
            </a:r>
            <a:endParaRPr lang="en-US" sz="3200" b="1" dirty="0" smtClean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vi-VN" sz="3200" b="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c)</a:t>
            </a:r>
            <a:r>
              <a:rPr lang="nl-NL" sz="3200" b="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Nếu dùng toàn bộ lượng H</a:t>
            </a:r>
            <a:r>
              <a:rPr lang="nl-NL" sz="3200" b="0" baseline="-250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nl-NL" sz="3200" b="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bay ra ở trên để khử </a:t>
            </a:r>
            <a:r>
              <a:rPr lang="vi-VN" sz="3200" b="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sắt </a:t>
            </a:r>
            <a:r>
              <a:rPr lang="nl-NL" sz="3200" b="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(II</a:t>
            </a:r>
            <a:r>
              <a:rPr lang="vi-VN" sz="3200" b="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nl-NL" sz="3200" b="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oxit ở nhiệt độ cao thì thu được bao nhiêu gam kim loại</a:t>
            </a:r>
            <a:r>
              <a:rPr lang="vi-VN" sz="3200" b="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sắt</a:t>
            </a:r>
            <a:r>
              <a:rPr lang="nl-NL" sz="3200" b="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?                   </a:t>
            </a:r>
            <a:r>
              <a:rPr lang="en-US" sz="3200" b="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(Biết các phản ứng xảy ra hoàn toàn)</a:t>
            </a:r>
            <a:endParaRPr lang="en-US" sz="32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6348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44060" y="803610"/>
            <a:ext cx="1146516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  <a:tabLst>
                <a:tab pos="1552575" algn="l"/>
                <a:tab pos="3526155" algn="ctr"/>
                <a:tab pos="4352925" algn="l"/>
              </a:tabLst>
            </a:pPr>
            <a:r>
              <a:rPr lang="nl-NL" sz="36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Hòa tan </a:t>
            </a:r>
            <a:r>
              <a:rPr lang="vi-VN" sz="36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11,2</a:t>
            </a:r>
            <a:r>
              <a:rPr lang="nl-NL" sz="36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nl-NL" sz="36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gam </a:t>
            </a:r>
            <a:r>
              <a:rPr lang="vi-VN" sz="36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sắt</a:t>
            </a:r>
            <a:r>
              <a:rPr lang="nl-NL" sz="36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nl-NL" sz="36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bằng dung dịch axit HCl.</a:t>
            </a:r>
            <a:endParaRPr lang="en-US" sz="36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1552575" algn="l"/>
                <a:tab pos="3526155" algn="ctr"/>
                <a:tab pos="4352925" algn="l"/>
              </a:tabLst>
            </a:pP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a) </a:t>
            </a:r>
            <a:r>
              <a:rPr lang="nl-NL" sz="36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Viết phương trình phản ứng xảy ra.</a:t>
            </a:r>
            <a:endParaRPr lang="en-US" sz="36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1552575" algn="l"/>
                <a:tab pos="3526155" algn="ctr"/>
                <a:tab pos="4352925" algn="l"/>
              </a:tabLst>
            </a:pP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b) </a:t>
            </a:r>
            <a:r>
              <a:rPr lang="nl-NL" sz="36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 thể tích khí H</a:t>
            </a:r>
            <a:r>
              <a:rPr lang="nl-NL" sz="3600" baseline="-25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nl-NL" sz="36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sinh ra (đktc)?</a:t>
            </a:r>
            <a:endParaRPr lang="en-US" sz="36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indent="-742950" algn="just">
              <a:spcAft>
                <a:spcPts val="0"/>
              </a:spcAft>
              <a:buAutoNum type="alphaLcParenR" startAt="3"/>
              <a:tabLst>
                <a:tab pos="1552575" algn="l"/>
                <a:tab pos="3526155" algn="ctr"/>
                <a:tab pos="4352925" algn="l"/>
              </a:tabLst>
            </a:pPr>
            <a:r>
              <a:rPr lang="nl-NL" sz="36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Nếu </a:t>
            </a:r>
            <a:r>
              <a:rPr lang="nl-NL" sz="36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dùng toàn bộ lượng H</a:t>
            </a:r>
            <a:r>
              <a:rPr lang="nl-NL" sz="3600" baseline="-25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nl-NL" sz="36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bay ra ở trên để khử </a:t>
            </a:r>
            <a:r>
              <a:rPr lang="vi-VN" sz="36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đồng (II) oxit </a:t>
            </a:r>
            <a:r>
              <a:rPr lang="nl-NL" sz="36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ở </a:t>
            </a:r>
            <a:r>
              <a:rPr lang="nl-NL" sz="36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nhiệt độ cao thì thu được bao nhiêu gam kim loại </a:t>
            </a:r>
            <a:r>
              <a:rPr lang="vi-VN" sz="36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nl-NL" sz="36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?                   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(Biết các phản ứng xảy ra hoàn toàn)</a:t>
            </a:r>
          </a:p>
          <a:p>
            <a:pPr>
              <a:spcAft>
                <a:spcPts val="0"/>
              </a:spcAft>
            </a:pP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36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5258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08364" y="238359"/>
            <a:ext cx="1108363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  <a:tabLst>
                <a:tab pos="190500" algn="l"/>
              </a:tabLst>
            </a:pPr>
            <a:r>
              <a:rPr lang="vi-VN" sz="36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 1: </a:t>
            </a:r>
            <a:endParaRPr lang="en-US" sz="36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190500" algn="l"/>
              </a:tabLst>
            </a:pPr>
            <a:r>
              <a:rPr lang="vi-VN" sz="36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nAl = </a:t>
            </a:r>
            <a:r>
              <a:rPr lang="vi-VN" sz="3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5,4</a:t>
            </a:r>
            <a:r>
              <a:rPr lang="vi-VN" sz="36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/27= 0,2 mol</a:t>
            </a:r>
            <a:endParaRPr lang="en-US" sz="36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190500" algn="l"/>
              </a:tabLst>
            </a:pPr>
            <a:r>
              <a:rPr lang="vi-VN" sz="36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a)PTHH:  2Al + 6HCl     →   2AlCl</a:t>
            </a:r>
            <a:r>
              <a:rPr lang="vi-VN" sz="3600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vi-VN" sz="36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+ 3H</a:t>
            </a:r>
            <a:r>
              <a:rPr lang="vi-VN" sz="3600" b="0" baseline="-25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endParaRPr lang="en-US" sz="36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190500" algn="l"/>
              </a:tabLst>
            </a:pPr>
            <a:r>
              <a:rPr lang="vi-VN" sz="36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(mol)  0,2    	             →                0,3</a:t>
            </a:r>
            <a:endParaRPr lang="en-US" sz="36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190500" algn="l"/>
              </a:tabLst>
            </a:pPr>
            <a:r>
              <a:rPr lang="vi-VN" sz="36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b) VH</a:t>
            </a:r>
            <a:r>
              <a:rPr lang="vi-VN" sz="3600" b="0" baseline="-25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vi-VN" sz="36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= n.22,4 = 0,3. 22,4 = </a:t>
            </a:r>
            <a:r>
              <a:rPr lang="vi-VN" sz="3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6,72</a:t>
            </a:r>
            <a:r>
              <a:rPr lang="vi-VN" sz="36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lít</a:t>
            </a:r>
            <a:endParaRPr lang="en-US" sz="36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190500" algn="l"/>
              </a:tabLst>
            </a:pPr>
            <a:r>
              <a:rPr lang="vi-VN" sz="36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c) nH</a:t>
            </a:r>
            <a:r>
              <a:rPr lang="vi-VN" sz="3600" b="0" baseline="-25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vi-VN" sz="36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= 0,3 mol</a:t>
            </a:r>
            <a:endParaRPr lang="en-US" sz="36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190500" algn="l"/>
              </a:tabLst>
            </a:pPr>
            <a:r>
              <a:rPr lang="vi-VN" sz="36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                       t</a:t>
            </a:r>
            <a:r>
              <a:rPr lang="vi-VN" sz="3600" b="0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endParaRPr lang="en-US" sz="36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190500" algn="l"/>
              </a:tabLst>
            </a:pPr>
            <a:r>
              <a:rPr lang="vi-VN" sz="36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PTHH: 4H</a:t>
            </a:r>
            <a:r>
              <a:rPr lang="vi-VN" sz="3600" b="0" baseline="-25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vi-VN" sz="36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+     Fe</a:t>
            </a:r>
            <a:r>
              <a:rPr lang="vi-VN" sz="3600" b="0" baseline="-25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vi-VN" sz="36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vi-VN" sz="3600" b="0" baseline="-25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  <a:r>
              <a:rPr lang="vi-VN" sz="36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→        3Fe + 4H</a:t>
            </a:r>
            <a:r>
              <a:rPr lang="vi-VN" sz="3600" b="0" baseline="-25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vi-VN" sz="36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endParaRPr lang="en-US" sz="36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190500" algn="l"/>
              </a:tabLst>
            </a:pPr>
            <a:r>
              <a:rPr lang="vi-VN" sz="36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(mol)    0,3        →                             0,225</a:t>
            </a:r>
            <a:endParaRPr lang="en-US" sz="36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190500" algn="l"/>
              </a:tabLst>
            </a:pPr>
            <a:r>
              <a:rPr lang="vi-VN" sz="36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mFe = n.M = 0,225. 56 = 12,6 gam.</a:t>
            </a:r>
            <a:endParaRPr lang="en-US" sz="36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218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829" y="98900"/>
            <a:ext cx="11941791" cy="6759100"/>
          </a:xfrm>
        </p:spPr>
      </p:pic>
      <p:sp>
        <p:nvSpPr>
          <p:cNvPr id="6" name="Rectangle 5"/>
          <p:cNvSpPr/>
          <p:nvPr/>
        </p:nvSpPr>
        <p:spPr>
          <a:xfrm>
            <a:off x="3914466" y="3601185"/>
            <a:ext cx="3762569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vi-VN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LÍ THUYẾT</a:t>
            </a:r>
          </a:p>
          <a:p>
            <a:pPr algn="ctr"/>
            <a:endParaRPr lang="en-US" sz="5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2552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4176" y="338019"/>
            <a:ext cx="10515600" cy="63220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 được: </a:t>
            </a:r>
          </a:p>
          <a:p>
            <a:pPr marL="0" indent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Tính chất vật lí, tính chất hóa học của oxi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-Điều chế, cách thu khí, ứng dụng của oxi.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-Khái niệm oxit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-Thành phần không khí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-Sự oxi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-Tính chất vật lí, tính chất hóa học của Hidro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-Điều chế, cách thu khí, ứng dụng của Hidro.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Biết được thế nào phản ứng hóa hợp, phản ứng phân hủy, phản ứng thế.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7488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6812" y="723037"/>
            <a:ext cx="1053152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vi-VN" sz="32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 Tính chất vật lí của khí O</a:t>
            </a:r>
            <a:r>
              <a:rPr lang="vi-VN" sz="3200" b="1" baseline="-25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vi-VN" sz="32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H</a:t>
            </a:r>
            <a:r>
              <a:rPr lang="vi-VN" sz="3200" b="1" baseline="-25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endParaRPr lang="en-US" sz="32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190500" algn="l"/>
              </a:tabLst>
            </a:pPr>
            <a:r>
              <a:rPr lang="en-US" sz="32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vi-VN" sz="32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Giống nhau: Đều là chất khí, không màu, không mùi, không vị, ít tan trong nước</a:t>
            </a:r>
            <a:endParaRPr lang="en-US" sz="32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190500" algn="l"/>
              </a:tabLst>
            </a:pPr>
            <a:r>
              <a:rPr lang="vi-VN" sz="32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Khác nhau:</a:t>
            </a:r>
            <a:endParaRPr lang="en-US" sz="32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190500" algn="l"/>
              </a:tabLst>
            </a:pPr>
            <a:r>
              <a:rPr lang="vi-VN" sz="32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Khí oxi: nặng hơn không khí</a:t>
            </a:r>
            <a:endParaRPr lang="en-US" sz="32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190500" algn="l"/>
              </a:tabLst>
            </a:pPr>
            <a:r>
              <a:rPr lang="vi-VN" sz="32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Khí hiđro: nhẹ nhất trong các chất khí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4072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73038" y="658337"/>
            <a:ext cx="11145671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  <a:tabLst>
                <a:tab pos="190500" algn="l"/>
              </a:tabLst>
            </a:pPr>
            <a:r>
              <a:rPr lang="vi-VN" sz="32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 Tính chất hóa học của khí O</a:t>
            </a:r>
            <a:r>
              <a:rPr lang="vi-VN" sz="3200" b="1" baseline="-25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vi-VN" sz="32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H</a:t>
            </a:r>
            <a:r>
              <a:rPr lang="vi-VN" sz="3200" b="1" baseline="-25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vi-VN" sz="32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32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190500" algn="l"/>
              </a:tabLst>
            </a:pPr>
            <a:r>
              <a:rPr lang="vi-VN" sz="32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Khí oxi: </a:t>
            </a:r>
            <a:endParaRPr lang="en-US" sz="32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190500" algn="l"/>
              </a:tabLst>
            </a:pPr>
            <a:r>
              <a:rPr lang="vi-VN" sz="3200" b="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Tác dụng với kim loại:</a:t>
            </a:r>
            <a:endParaRPr lang="en-US" sz="3200" b="1" dirty="0" smtClean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190500" algn="l"/>
              </a:tabLst>
            </a:pPr>
            <a:r>
              <a:rPr lang="vi-VN" sz="32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      t</a:t>
            </a:r>
            <a:r>
              <a:rPr lang="vi-VN" sz="3200" b="0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0</a:t>
            </a:r>
            <a:endParaRPr lang="en-US" sz="32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190500" algn="l"/>
              </a:tabLst>
            </a:pPr>
            <a:r>
              <a:rPr lang="vi-VN" sz="32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PTHH: 3Fe + 3O</a:t>
            </a:r>
            <a:r>
              <a:rPr lang="vi-VN" sz="3200" b="0" baseline="-25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vi-VN" sz="32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→ Fe</a:t>
            </a:r>
            <a:r>
              <a:rPr lang="vi-VN" sz="3200" b="0" baseline="-25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vi-VN" sz="32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vi-VN" sz="3200" b="0" baseline="-25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  <a:endParaRPr lang="en-US" sz="32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190500" algn="l"/>
              </a:tabLst>
            </a:pPr>
            <a:r>
              <a:rPr lang="vi-VN" sz="3200" b="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Tác dụng với phi kim:      </a:t>
            </a:r>
            <a:r>
              <a:rPr lang="vi-VN" sz="32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                                                      </a:t>
            </a:r>
            <a:endParaRPr lang="en-US" sz="32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190500" algn="l"/>
              </a:tabLst>
            </a:pPr>
            <a:r>
              <a:rPr lang="vi-VN" sz="32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 t</a:t>
            </a:r>
            <a:r>
              <a:rPr lang="vi-VN" sz="3200" b="0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0</a:t>
            </a:r>
            <a:endParaRPr lang="en-US" sz="32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190500" algn="l"/>
              </a:tabLst>
            </a:pPr>
            <a:r>
              <a:rPr lang="vi-VN" sz="32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PTHH: S + O</a:t>
            </a:r>
            <a:r>
              <a:rPr lang="vi-VN" sz="3200" b="0" baseline="-25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vi-VN" sz="32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→ SO</a:t>
            </a:r>
            <a:r>
              <a:rPr lang="vi-VN" sz="3200" b="0" baseline="-25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endParaRPr lang="en-US" sz="32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190500" algn="l"/>
              </a:tabLst>
            </a:pPr>
            <a:r>
              <a:rPr lang="vi-VN" sz="3200" b="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Tác dụng với hợp chất:</a:t>
            </a:r>
            <a:endParaRPr lang="en-US" sz="3200" b="1" dirty="0" smtClean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190500" algn="l"/>
              </a:tabLst>
            </a:pPr>
            <a:r>
              <a:rPr lang="vi-VN" sz="32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      t</a:t>
            </a:r>
            <a:r>
              <a:rPr lang="vi-VN" sz="3200" b="0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0</a:t>
            </a:r>
            <a:endParaRPr lang="en-US" sz="32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190500" algn="l"/>
              </a:tabLst>
            </a:pPr>
            <a:r>
              <a:rPr lang="vi-VN" sz="32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PTHH: CH</a:t>
            </a:r>
            <a:r>
              <a:rPr lang="vi-VN" sz="3200" b="0" baseline="-25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  <a:r>
              <a:rPr lang="vi-VN" sz="32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+ 2O</a:t>
            </a:r>
            <a:r>
              <a:rPr lang="vi-VN" sz="3200" b="0" baseline="-25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vi-VN" sz="32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→ CO</a:t>
            </a:r>
            <a:r>
              <a:rPr lang="vi-VN" sz="3200" b="0" baseline="-25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vi-VN" sz="32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+  2H</a:t>
            </a:r>
            <a:r>
              <a:rPr lang="vi-VN" sz="3200" b="0" baseline="-25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vi-VN" sz="32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3511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73289" y="832219"/>
            <a:ext cx="9112156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  <a:tabLst>
                <a:tab pos="190500" algn="l"/>
              </a:tabLst>
            </a:pPr>
            <a:r>
              <a:rPr lang="vi-VN" sz="32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Khí hiđro: </a:t>
            </a:r>
            <a:endParaRPr lang="en-US" sz="32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190500" algn="l"/>
              </a:tabLst>
            </a:pPr>
            <a:r>
              <a:rPr lang="vi-VN" sz="3200" b="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Tác dụng với oxi:</a:t>
            </a:r>
            <a:endParaRPr lang="en-US" sz="3200" b="1" dirty="0" smtClean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190500" algn="l"/>
              </a:tabLst>
            </a:pPr>
            <a:r>
              <a:rPr lang="vi-VN" sz="32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      t</a:t>
            </a:r>
            <a:r>
              <a:rPr lang="vi-VN" sz="3200" b="0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0</a:t>
            </a:r>
            <a:endParaRPr lang="en-US" sz="32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190500" algn="l"/>
              </a:tabLst>
            </a:pPr>
            <a:r>
              <a:rPr lang="vi-VN" sz="32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PTHH: 2H</a:t>
            </a:r>
            <a:r>
              <a:rPr lang="vi-VN" sz="3200" b="0" baseline="-25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vi-VN" sz="32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+ O</a:t>
            </a:r>
            <a:r>
              <a:rPr lang="vi-VN" sz="3200" b="0" baseline="-25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vi-VN" sz="32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→ 2H</a:t>
            </a:r>
            <a:r>
              <a:rPr lang="vi-VN" sz="3200" b="0" baseline="-25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vi-VN" sz="32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endParaRPr lang="en-US" sz="32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190500" algn="l"/>
              </a:tabLst>
            </a:pPr>
            <a:r>
              <a:rPr lang="vi-VN" sz="3200" b="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Tác dụng với một số oxi kim loại:</a:t>
            </a:r>
            <a:endParaRPr lang="en-US" sz="3200" b="1" dirty="0" smtClean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190500" algn="l"/>
              </a:tabLst>
            </a:pPr>
            <a:r>
              <a:rPr lang="vi-VN" sz="32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        t</a:t>
            </a:r>
            <a:r>
              <a:rPr lang="vi-VN" sz="3200" b="0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0</a:t>
            </a:r>
          </a:p>
          <a:p>
            <a:pPr>
              <a:tabLst>
                <a:tab pos="190500" algn="l"/>
              </a:tabLst>
            </a:pPr>
            <a:r>
              <a:rPr lang="vi-VN" sz="3200" dirty="0"/>
              <a:t>PTHH: CuO + H</a:t>
            </a:r>
            <a:r>
              <a:rPr lang="vi-VN" sz="3200" baseline="-25000" dirty="0"/>
              <a:t>2</a:t>
            </a:r>
            <a:r>
              <a:rPr lang="vi-VN" sz="3200" dirty="0"/>
              <a:t> → </a:t>
            </a:r>
            <a:r>
              <a:rPr lang="vi-VN" sz="3200" dirty="0" smtClean="0"/>
              <a:t>Cu </a:t>
            </a:r>
            <a:r>
              <a:rPr lang="vi-VN" sz="3200" dirty="0"/>
              <a:t>+  H</a:t>
            </a:r>
            <a:r>
              <a:rPr lang="vi-VN" sz="3200" baseline="-25000" dirty="0"/>
              <a:t>2</a:t>
            </a:r>
            <a:r>
              <a:rPr lang="vi-VN" sz="3200" dirty="0"/>
              <a:t>O</a:t>
            </a:r>
            <a:endParaRPr lang="en-US" sz="3200" b="1" dirty="0"/>
          </a:p>
          <a:p>
            <a:pPr>
              <a:spcAft>
                <a:spcPts val="0"/>
              </a:spcAft>
              <a:tabLst>
                <a:tab pos="190500" algn="l"/>
              </a:tabLst>
            </a:pP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8711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09516" y="451037"/>
            <a:ext cx="11022842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vi-VN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 Điều chế và thu khí O</a:t>
            </a:r>
            <a:r>
              <a:rPr lang="vi-VN" sz="2800" b="1" baseline="-25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vi-VN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H</a:t>
            </a:r>
            <a:r>
              <a:rPr lang="vi-VN" sz="2800" b="1" baseline="-25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vi-VN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8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190500" algn="l"/>
              </a:tabLst>
            </a:pPr>
            <a:r>
              <a:rPr lang="vi-VN" sz="28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Điều chế O</a:t>
            </a:r>
            <a:r>
              <a:rPr lang="vi-VN" sz="2800" b="1" baseline="-250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vi-VN" sz="28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US" sz="2800" b="1" dirty="0" smtClean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190500" algn="l"/>
              </a:tabLst>
            </a:pPr>
            <a:r>
              <a:rPr lang="vi-VN" sz="28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Phân hủy KMnO</a:t>
            </a:r>
            <a:r>
              <a:rPr lang="vi-VN" sz="2800" b="0" baseline="-25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  <a:r>
              <a:rPr lang="vi-VN" sz="28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KClO</a:t>
            </a:r>
            <a:r>
              <a:rPr lang="vi-VN" sz="2800" b="0" baseline="-25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vi-VN" sz="28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(xt MnO</a:t>
            </a:r>
            <a:r>
              <a:rPr lang="vi-VN" sz="2800" b="0" baseline="-25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vi-VN" sz="28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en-US" sz="28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190500" algn="l"/>
              </a:tabLst>
            </a:pPr>
            <a:r>
              <a:rPr lang="vi-VN" sz="28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PTHH:     t</a:t>
            </a:r>
            <a:r>
              <a:rPr lang="vi-VN" sz="2800" b="0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0</a:t>
            </a:r>
            <a:endParaRPr lang="en-US" sz="28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190500" algn="l"/>
              </a:tabLst>
            </a:pPr>
            <a:r>
              <a:rPr lang="vi-VN" sz="28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2KMnO</a:t>
            </a:r>
            <a:r>
              <a:rPr lang="vi-VN" sz="2800" b="0" baseline="-25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  <a:r>
              <a:rPr lang="vi-VN" sz="28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→ K</a:t>
            </a:r>
            <a:r>
              <a:rPr lang="vi-VN" sz="2800" b="0" baseline="-25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vi-VN" sz="28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MnO</a:t>
            </a:r>
            <a:r>
              <a:rPr lang="vi-VN" sz="2800" b="0" baseline="-25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 </a:t>
            </a:r>
            <a:r>
              <a:rPr lang="vi-VN" sz="28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   MnO</a:t>
            </a:r>
            <a:r>
              <a:rPr lang="vi-VN" sz="2800" b="0" baseline="-25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vi-VN" sz="28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+  O</a:t>
            </a:r>
            <a:r>
              <a:rPr lang="vi-VN" sz="2800" b="0" baseline="-25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endParaRPr lang="en-US" sz="28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190500" algn="l"/>
              </a:tabLst>
            </a:pPr>
            <a:r>
              <a:rPr lang="vi-VN" sz="28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MnO</a:t>
            </a:r>
            <a:r>
              <a:rPr lang="vi-VN" sz="2800" b="0" baseline="-25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vi-VN" sz="28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,t</a:t>
            </a:r>
            <a:r>
              <a:rPr lang="vi-VN" sz="2800" b="0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0</a:t>
            </a:r>
            <a:endParaRPr lang="en-US" sz="28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190500" algn="l"/>
              </a:tabLst>
            </a:pPr>
            <a:r>
              <a:rPr lang="vi-VN" sz="28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2KClO</a:t>
            </a:r>
            <a:r>
              <a:rPr lang="vi-VN" sz="2800" b="0" baseline="-25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vi-VN" sz="28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→    2KCl</a:t>
            </a:r>
            <a:r>
              <a:rPr lang="vi-VN" sz="2800" b="0" baseline="-25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8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+  3O</a:t>
            </a:r>
            <a:r>
              <a:rPr lang="vi-VN" sz="2800" b="0" baseline="-25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endParaRPr lang="en-US" sz="28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190500" algn="l"/>
              </a:tabLst>
            </a:pPr>
            <a:endParaRPr lang="en-US" sz="28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190500" algn="l"/>
              </a:tabLst>
            </a:pPr>
            <a:r>
              <a:rPr lang="vi-VN" sz="28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Điều chế H</a:t>
            </a:r>
            <a:r>
              <a:rPr lang="vi-VN" sz="2800" b="1" baseline="-250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vi-VN" sz="28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US" sz="2800" b="1" dirty="0" smtClean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190500" algn="l"/>
              </a:tabLst>
            </a:pPr>
            <a:r>
              <a:rPr lang="vi-VN" sz="28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 số kim loại tác dụng với axit HCl, H</a:t>
            </a:r>
            <a:r>
              <a:rPr lang="vi-VN" sz="2800" b="0" baseline="-25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vi-VN" sz="28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</a:t>
            </a:r>
            <a:r>
              <a:rPr lang="vi-VN" sz="2800" b="0" baseline="-25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  <a:endParaRPr lang="en-US" sz="28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8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Zn + 2HCl → ZnCl</a:t>
            </a:r>
            <a:r>
              <a:rPr lang="en-US" sz="2800" baseline="-25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</a:t>
            </a:r>
            <a:r>
              <a:rPr lang="en-US" sz="28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+ H</a:t>
            </a:r>
            <a:r>
              <a:rPr lang="en-US" sz="2800" baseline="-25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</a:t>
            </a:r>
            <a:endParaRPr lang="en-US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8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Fe + H</a:t>
            </a:r>
            <a:r>
              <a:rPr lang="en-US" sz="2800" baseline="-25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</a:t>
            </a:r>
            <a:r>
              <a:rPr lang="en-US" sz="28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SO</a:t>
            </a:r>
            <a:r>
              <a:rPr lang="en-US" sz="2800" baseline="-25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4</a:t>
            </a:r>
            <a:r>
              <a:rPr lang="en-US" sz="28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→ FeSO</a:t>
            </a:r>
            <a:r>
              <a:rPr lang="en-US" sz="2800" baseline="-25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4</a:t>
            </a:r>
            <a:r>
              <a:rPr lang="en-US" sz="28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+ H</a:t>
            </a:r>
            <a:r>
              <a:rPr lang="en-US" sz="2800" baseline="-25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</a:t>
            </a:r>
            <a:endParaRPr lang="vi-VN" sz="2800" baseline="-25000" dirty="0" smtClean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just"/>
            <a:r>
              <a:rPr lang="vi-VN" sz="28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 thể thu khí O</a:t>
            </a:r>
            <a:r>
              <a:rPr lang="vi-VN" sz="2800" b="0" baseline="-25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vi-VN" sz="28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H</a:t>
            </a:r>
            <a:r>
              <a:rPr lang="vi-VN" sz="2800" b="0" baseline="-25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vi-VN" sz="28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bằng 2 cách: đẩy nước và đẩy không khí (O</a:t>
            </a:r>
            <a:r>
              <a:rPr lang="vi-VN" sz="2800" b="0" baseline="-25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vi-VN" sz="28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ngửa bình, H</a:t>
            </a:r>
            <a:r>
              <a:rPr lang="vi-VN" sz="2800" b="0" baseline="-25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vi-VN" sz="28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úp bình).</a:t>
            </a:r>
            <a:endParaRPr lang="en-US" sz="28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8923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13982" y="240817"/>
            <a:ext cx="11596048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800" dirty="0" smtClean="0"/>
              <a:t>4. Các loại phản ứng hóa học: </a:t>
            </a:r>
          </a:p>
          <a:p>
            <a:r>
              <a:rPr lang="vi-VN" sz="2800" dirty="0" smtClean="0">
                <a:solidFill>
                  <a:srgbClr val="FF0000"/>
                </a:solidFill>
              </a:rPr>
              <a:t>Phản ứng thế </a:t>
            </a:r>
            <a:r>
              <a:rPr lang="vi-VN" sz="2800" dirty="0" smtClean="0"/>
              <a:t>là phản ứng hóa học giữa đơn chất và hợp chất, trong đó nguyên tử của đơn chất thay thế nguyên tử của một nguyên tố khác trong hợp chất.</a:t>
            </a:r>
          </a:p>
          <a:p>
            <a:r>
              <a:rPr lang="vi-VN" sz="2800" dirty="0" smtClean="0"/>
              <a:t>- Ví dụ: Fe + 2HCl → FeCl</a:t>
            </a:r>
            <a:r>
              <a:rPr lang="vi-VN" sz="2800" baseline="-25000" dirty="0" smtClean="0"/>
              <a:t>2</a:t>
            </a:r>
            <a:r>
              <a:rPr lang="vi-VN" sz="2800" dirty="0" smtClean="0"/>
              <a:t> + H</a:t>
            </a:r>
            <a:r>
              <a:rPr lang="vi-VN" sz="2800" baseline="-25000" dirty="0" smtClean="0"/>
              <a:t>2</a:t>
            </a:r>
            <a:r>
              <a:rPr lang="vi-VN" sz="2800" dirty="0" smtClean="0"/>
              <a:t> ↑</a:t>
            </a:r>
          </a:p>
          <a:p>
            <a:r>
              <a:rPr lang="vi-VN" sz="2800" dirty="0" smtClean="0">
                <a:solidFill>
                  <a:srgbClr val="FF0000"/>
                </a:solidFill>
              </a:rPr>
              <a:t>Phản ứng hóa hợp </a:t>
            </a:r>
            <a:r>
              <a:rPr lang="vi-VN" sz="2800" dirty="0" smtClean="0"/>
              <a:t>là phản ứng hóa học trong đó chỉ có một chất mới (sản phẩm) được tạo thành từ hai hay nhiều chất ban đầu.</a:t>
            </a:r>
          </a:p>
          <a:p>
            <a:r>
              <a:rPr lang="vi-VN" sz="2800" dirty="0" smtClean="0"/>
              <a:t>- Ví dụ: 4P + 5O</a:t>
            </a:r>
            <a:r>
              <a:rPr lang="vi-VN" sz="2800" baseline="-25000" dirty="0" smtClean="0"/>
              <a:t>2</a:t>
            </a:r>
            <a:r>
              <a:rPr lang="vi-VN" sz="2800" dirty="0" smtClean="0"/>
              <a:t> → 2P</a:t>
            </a:r>
            <a:r>
              <a:rPr lang="vi-VN" sz="2800" baseline="-25000" dirty="0" smtClean="0"/>
              <a:t>2</a:t>
            </a:r>
            <a:r>
              <a:rPr lang="vi-VN" sz="2800" dirty="0" smtClean="0"/>
              <a:t>O</a:t>
            </a:r>
            <a:r>
              <a:rPr lang="vi-VN" sz="2800" baseline="-25000" dirty="0" smtClean="0"/>
              <a:t>5</a:t>
            </a:r>
          </a:p>
          <a:p>
            <a:r>
              <a:rPr lang="vi-VN" sz="2800" dirty="0" smtClean="0">
                <a:solidFill>
                  <a:srgbClr val="FF0000"/>
                </a:solidFill>
              </a:rPr>
              <a:t>Phản ứng phân hủy </a:t>
            </a:r>
            <a:r>
              <a:rPr lang="vi-VN" sz="2800" dirty="0" smtClean="0"/>
              <a:t>là phản ứng hóa học trong đó một chất sinh ra hai hay nhiều chất mới.</a:t>
            </a:r>
          </a:p>
          <a:p>
            <a:r>
              <a:rPr lang="vi-VN" sz="2800" dirty="0" smtClean="0"/>
              <a:t>Ví dụ:</a:t>
            </a:r>
          </a:p>
          <a:p>
            <a:r>
              <a:rPr lang="vi-VN" sz="2800" dirty="0" smtClean="0"/>
              <a:t> </a:t>
            </a:r>
          </a:p>
          <a:p>
            <a:endParaRPr lang="vi-VN" sz="2800" dirty="0" smtClean="0"/>
          </a:p>
          <a:p>
            <a:endParaRPr lang="vi-VN" sz="2800" dirty="0"/>
          </a:p>
        </p:txBody>
      </p:sp>
      <p:sp>
        <p:nvSpPr>
          <p:cNvPr id="7" name="Rectangle 6"/>
          <p:cNvSpPr/>
          <p:nvPr/>
        </p:nvSpPr>
        <p:spPr>
          <a:xfrm>
            <a:off x="1751463" y="4630340"/>
            <a:ext cx="6096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0"/>
              </a:spcAft>
              <a:tabLst>
                <a:tab pos="190500" algn="l"/>
              </a:tabLst>
            </a:pPr>
            <a:r>
              <a:rPr lang="vi-VN" sz="24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t</a:t>
            </a:r>
            <a:r>
              <a:rPr lang="vi-VN" sz="2400" b="0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0</a:t>
            </a:r>
            <a:endParaRPr lang="en-US" sz="24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190500" algn="l"/>
              </a:tabLst>
            </a:pPr>
            <a:r>
              <a:rPr lang="vi-VN" sz="24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2KMnO</a:t>
            </a:r>
            <a:r>
              <a:rPr lang="vi-VN" sz="2400" b="0" baseline="-25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  <a:r>
              <a:rPr lang="vi-VN" sz="24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→ K</a:t>
            </a:r>
            <a:r>
              <a:rPr lang="vi-VN" sz="2400" b="0" baseline="-25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vi-VN" sz="24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MnO</a:t>
            </a:r>
            <a:r>
              <a:rPr lang="vi-VN" sz="2400" b="0" baseline="-25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 </a:t>
            </a:r>
            <a:r>
              <a:rPr lang="vi-VN" sz="24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   MnO</a:t>
            </a:r>
            <a:r>
              <a:rPr lang="vi-VN" sz="2400" b="0" baseline="-25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vi-VN" sz="24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+  O</a:t>
            </a:r>
            <a:r>
              <a:rPr lang="vi-VN" sz="2400" b="0" baseline="-25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endParaRPr lang="en-US" sz="24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190500" algn="l"/>
              </a:tabLst>
            </a:pPr>
            <a:r>
              <a:rPr lang="vi-VN" sz="24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MnO</a:t>
            </a:r>
            <a:r>
              <a:rPr lang="vi-VN" sz="2400" b="0" baseline="-25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vi-VN" sz="24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,t</a:t>
            </a:r>
            <a:r>
              <a:rPr lang="vi-VN" sz="2400" b="0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0</a:t>
            </a:r>
            <a:endParaRPr lang="en-US" sz="24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190500" algn="l"/>
              </a:tabLst>
            </a:pPr>
            <a:r>
              <a:rPr lang="vi-VN" sz="24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2KClO</a:t>
            </a:r>
            <a:r>
              <a:rPr lang="vi-VN" sz="2400" b="0" baseline="-25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vi-VN" sz="24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→    2KCl</a:t>
            </a:r>
            <a:r>
              <a:rPr lang="vi-VN" sz="2400" b="0" baseline="-25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+  3O</a:t>
            </a:r>
            <a:r>
              <a:rPr lang="vi-VN" sz="2400" b="0" baseline="-25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endParaRPr lang="en-US" sz="24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1924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3358" y="433554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Hiểu được: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vi-VN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Phân loại và gọi tên được oxit axit và oxit bazơ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Viết được các PTHH về tính chất của Hidro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vi-VN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Oxi,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điều chế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Hidro</a:t>
            </a:r>
            <a:r>
              <a:rPr lang="vi-VN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oxi 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7514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1634</TotalTime>
  <Words>880</Words>
  <Application>Microsoft Office PowerPoint</Application>
  <PresentationFormat>Widescreen</PresentationFormat>
  <Paragraphs>121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21</cp:revision>
  <dcterms:created xsi:type="dcterms:W3CDTF">2022-03-13T12:50:02Z</dcterms:created>
  <dcterms:modified xsi:type="dcterms:W3CDTF">2022-03-19T03:28:36Z</dcterms:modified>
</cp:coreProperties>
</file>