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68" r:id="rId4"/>
    <p:sldId id="267" r:id="rId5"/>
    <p:sldId id="269" r:id="rId6"/>
    <p:sldId id="270" r:id="rId7"/>
    <p:sldId id="271" r:id="rId8"/>
    <p:sldId id="272" r:id="rId9"/>
    <p:sldId id="273" r:id="rId10"/>
    <p:sldId id="274" r:id="rId11"/>
    <p:sldId id="266" r:id="rId12"/>
    <p:sldId id="275" r:id="rId13"/>
    <p:sldId id="276" r:id="rId14"/>
    <p:sldId id="277" r:id="rId15"/>
    <p:sldId id="278" r:id="rId16"/>
    <p:sldId id="279" r:id="rId17"/>
    <p:sldId id="282" r:id="rId18"/>
    <p:sldId id="283" r:id="rId19"/>
    <p:sldId id="281" r:id="rId20"/>
    <p:sldId id="284" r:id="rId21"/>
    <p:sldId id="285" r:id="rId22"/>
    <p:sldId id="286" r:id="rId23"/>
    <p:sldId id="287"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514" autoAdjust="0"/>
    <p:restoredTop sz="94660"/>
  </p:normalViewPr>
  <p:slideViewPr>
    <p:cSldViewPr snapToGrid="0">
      <p:cViewPr varScale="1">
        <p:scale>
          <a:sx n="70" d="100"/>
          <a:sy n="70" d="100"/>
        </p:scale>
        <p:origin x="67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4D56AD-7627-4D22-85C1-6763E4E6BC69}" type="datetimeFigureOut">
              <a:rPr lang="en-US" smtClean="0"/>
              <a:t>19-Mar-22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FB4F07-ABBC-4A57-AADF-98C6E0517F0F}" type="slidenum">
              <a:rPr lang="en-US" smtClean="0"/>
              <a:t>‹#›</a:t>
            </a:fld>
            <a:endParaRPr lang="en-US"/>
          </a:p>
        </p:txBody>
      </p:sp>
    </p:spTree>
    <p:extLst>
      <p:ext uri="{BB962C8B-B14F-4D97-AF65-F5344CB8AC3E}">
        <p14:creationId xmlns:p14="http://schemas.microsoft.com/office/powerpoint/2010/main" val="11578839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41A4E41-19A1-4BDD-9413-AD4B5A62728A}" type="slidenum">
              <a:rPr lang="en-US" smtClean="0"/>
              <a:pPr/>
              <a:t>18</a:t>
            </a:fld>
            <a:endParaRPr lang="en-US"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anose="020B0604020202020204" pitchFamily="34" charset="0"/>
            </a:endParaRPr>
          </a:p>
        </p:txBody>
      </p:sp>
    </p:spTree>
    <p:extLst>
      <p:ext uri="{BB962C8B-B14F-4D97-AF65-F5344CB8AC3E}">
        <p14:creationId xmlns:p14="http://schemas.microsoft.com/office/powerpoint/2010/main" val="17603828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44610E3-1970-4348-A91D-0365A5F0261D}" type="slidenum">
              <a:rPr lang="en-US" smtClean="0"/>
              <a:pPr/>
              <a:t>19</a:t>
            </a:fld>
            <a:endParaRPr lang="en-US"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latin typeface="Arial" panose="020B0604020202020204" pitchFamily="34" charset="0"/>
            </a:endParaRPr>
          </a:p>
        </p:txBody>
      </p:sp>
    </p:spTree>
    <p:extLst>
      <p:ext uri="{BB962C8B-B14F-4D97-AF65-F5344CB8AC3E}">
        <p14:creationId xmlns:p14="http://schemas.microsoft.com/office/powerpoint/2010/main" val="41170195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BFA5581-4F62-4A08-8E72-2A4C68008C33}" type="datetimeFigureOut">
              <a:rPr lang="en-US" smtClean="0"/>
              <a:t>19-Mar-22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DCDED5-0426-4E9F-B2F5-3739DFB89947}" type="slidenum">
              <a:rPr lang="en-US" smtClean="0"/>
              <a:t>‹#›</a:t>
            </a:fld>
            <a:endParaRPr lang="en-US"/>
          </a:p>
        </p:txBody>
      </p:sp>
    </p:spTree>
    <p:extLst>
      <p:ext uri="{BB962C8B-B14F-4D97-AF65-F5344CB8AC3E}">
        <p14:creationId xmlns:p14="http://schemas.microsoft.com/office/powerpoint/2010/main" val="510461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FA5581-4F62-4A08-8E72-2A4C68008C33}" type="datetimeFigureOut">
              <a:rPr lang="en-US" smtClean="0"/>
              <a:t>19-Mar-22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DCDED5-0426-4E9F-B2F5-3739DFB89947}" type="slidenum">
              <a:rPr lang="en-US" smtClean="0"/>
              <a:t>‹#›</a:t>
            </a:fld>
            <a:endParaRPr lang="en-US"/>
          </a:p>
        </p:txBody>
      </p:sp>
    </p:spTree>
    <p:extLst>
      <p:ext uri="{BB962C8B-B14F-4D97-AF65-F5344CB8AC3E}">
        <p14:creationId xmlns:p14="http://schemas.microsoft.com/office/powerpoint/2010/main" val="1368831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FA5581-4F62-4A08-8E72-2A4C68008C33}" type="datetimeFigureOut">
              <a:rPr lang="en-US" smtClean="0"/>
              <a:t>19-Mar-22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DCDED5-0426-4E9F-B2F5-3739DFB89947}" type="slidenum">
              <a:rPr lang="en-US" smtClean="0"/>
              <a:t>‹#›</a:t>
            </a:fld>
            <a:endParaRPr lang="en-US"/>
          </a:p>
        </p:txBody>
      </p:sp>
    </p:spTree>
    <p:extLst>
      <p:ext uri="{BB962C8B-B14F-4D97-AF65-F5344CB8AC3E}">
        <p14:creationId xmlns:p14="http://schemas.microsoft.com/office/powerpoint/2010/main" val="379970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FA5581-4F62-4A08-8E72-2A4C68008C33}" type="datetimeFigureOut">
              <a:rPr lang="en-US" smtClean="0"/>
              <a:t>19-Mar-22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DCDED5-0426-4E9F-B2F5-3739DFB89947}" type="slidenum">
              <a:rPr lang="en-US" smtClean="0"/>
              <a:t>‹#›</a:t>
            </a:fld>
            <a:endParaRPr lang="en-US"/>
          </a:p>
        </p:txBody>
      </p:sp>
    </p:spTree>
    <p:extLst>
      <p:ext uri="{BB962C8B-B14F-4D97-AF65-F5344CB8AC3E}">
        <p14:creationId xmlns:p14="http://schemas.microsoft.com/office/powerpoint/2010/main" val="4265984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FA5581-4F62-4A08-8E72-2A4C68008C33}" type="datetimeFigureOut">
              <a:rPr lang="en-US" smtClean="0"/>
              <a:t>19-Mar-22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DCDED5-0426-4E9F-B2F5-3739DFB89947}" type="slidenum">
              <a:rPr lang="en-US" smtClean="0"/>
              <a:t>‹#›</a:t>
            </a:fld>
            <a:endParaRPr lang="en-US"/>
          </a:p>
        </p:txBody>
      </p:sp>
    </p:spTree>
    <p:extLst>
      <p:ext uri="{BB962C8B-B14F-4D97-AF65-F5344CB8AC3E}">
        <p14:creationId xmlns:p14="http://schemas.microsoft.com/office/powerpoint/2010/main" val="3732069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BFA5581-4F62-4A08-8E72-2A4C68008C33}" type="datetimeFigureOut">
              <a:rPr lang="en-US" smtClean="0"/>
              <a:t>19-Mar-22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DCDED5-0426-4E9F-B2F5-3739DFB89947}" type="slidenum">
              <a:rPr lang="en-US" smtClean="0"/>
              <a:t>‹#›</a:t>
            </a:fld>
            <a:endParaRPr lang="en-US"/>
          </a:p>
        </p:txBody>
      </p:sp>
    </p:spTree>
    <p:extLst>
      <p:ext uri="{BB962C8B-B14F-4D97-AF65-F5344CB8AC3E}">
        <p14:creationId xmlns:p14="http://schemas.microsoft.com/office/powerpoint/2010/main" val="3270879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BFA5581-4F62-4A08-8E72-2A4C68008C33}" type="datetimeFigureOut">
              <a:rPr lang="en-US" smtClean="0"/>
              <a:t>19-Mar-22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BDCDED5-0426-4E9F-B2F5-3739DFB89947}" type="slidenum">
              <a:rPr lang="en-US" smtClean="0"/>
              <a:t>‹#›</a:t>
            </a:fld>
            <a:endParaRPr lang="en-US"/>
          </a:p>
        </p:txBody>
      </p:sp>
    </p:spTree>
    <p:extLst>
      <p:ext uri="{BB962C8B-B14F-4D97-AF65-F5344CB8AC3E}">
        <p14:creationId xmlns:p14="http://schemas.microsoft.com/office/powerpoint/2010/main" val="20409769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BFA5581-4F62-4A08-8E72-2A4C68008C33}" type="datetimeFigureOut">
              <a:rPr lang="en-US" smtClean="0"/>
              <a:t>19-Mar-22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DCDED5-0426-4E9F-B2F5-3739DFB89947}" type="slidenum">
              <a:rPr lang="en-US" smtClean="0"/>
              <a:t>‹#›</a:t>
            </a:fld>
            <a:endParaRPr lang="en-US"/>
          </a:p>
        </p:txBody>
      </p:sp>
    </p:spTree>
    <p:extLst>
      <p:ext uri="{BB962C8B-B14F-4D97-AF65-F5344CB8AC3E}">
        <p14:creationId xmlns:p14="http://schemas.microsoft.com/office/powerpoint/2010/main" val="1194612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FA5581-4F62-4A08-8E72-2A4C68008C33}" type="datetimeFigureOut">
              <a:rPr lang="en-US" smtClean="0"/>
              <a:t>19-Mar-22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BDCDED5-0426-4E9F-B2F5-3739DFB89947}" type="slidenum">
              <a:rPr lang="en-US" smtClean="0"/>
              <a:t>‹#›</a:t>
            </a:fld>
            <a:endParaRPr lang="en-US"/>
          </a:p>
        </p:txBody>
      </p:sp>
    </p:spTree>
    <p:extLst>
      <p:ext uri="{BB962C8B-B14F-4D97-AF65-F5344CB8AC3E}">
        <p14:creationId xmlns:p14="http://schemas.microsoft.com/office/powerpoint/2010/main" val="1542988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FA5581-4F62-4A08-8E72-2A4C68008C33}" type="datetimeFigureOut">
              <a:rPr lang="en-US" smtClean="0"/>
              <a:t>19-Mar-22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DCDED5-0426-4E9F-B2F5-3739DFB89947}" type="slidenum">
              <a:rPr lang="en-US" smtClean="0"/>
              <a:t>‹#›</a:t>
            </a:fld>
            <a:endParaRPr lang="en-US"/>
          </a:p>
        </p:txBody>
      </p:sp>
    </p:spTree>
    <p:extLst>
      <p:ext uri="{BB962C8B-B14F-4D97-AF65-F5344CB8AC3E}">
        <p14:creationId xmlns:p14="http://schemas.microsoft.com/office/powerpoint/2010/main" val="1302624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FA5581-4F62-4A08-8E72-2A4C68008C33}" type="datetimeFigureOut">
              <a:rPr lang="en-US" smtClean="0"/>
              <a:t>19-Mar-22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DCDED5-0426-4E9F-B2F5-3739DFB89947}" type="slidenum">
              <a:rPr lang="en-US" smtClean="0"/>
              <a:t>‹#›</a:t>
            </a:fld>
            <a:endParaRPr lang="en-US"/>
          </a:p>
        </p:txBody>
      </p:sp>
    </p:spTree>
    <p:extLst>
      <p:ext uri="{BB962C8B-B14F-4D97-AF65-F5344CB8AC3E}">
        <p14:creationId xmlns:p14="http://schemas.microsoft.com/office/powerpoint/2010/main" val="4287670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FA5581-4F62-4A08-8E72-2A4C68008C33}" type="datetimeFigureOut">
              <a:rPr lang="en-US" smtClean="0"/>
              <a:t>19-Mar-22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DCDED5-0426-4E9F-B2F5-3739DFB89947}" type="slidenum">
              <a:rPr lang="en-US" smtClean="0"/>
              <a:t>‹#›</a:t>
            </a:fld>
            <a:endParaRPr lang="en-US"/>
          </a:p>
        </p:txBody>
      </p:sp>
    </p:spTree>
    <p:extLst>
      <p:ext uri="{BB962C8B-B14F-4D97-AF65-F5344CB8AC3E}">
        <p14:creationId xmlns:p14="http://schemas.microsoft.com/office/powerpoint/2010/main" val="23654485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notesSlide" Target="../notesSlides/notesSlide1.xml"/><Relationship Id="rId7" Type="http://schemas.openxmlformats.org/officeDocument/2006/relationships/image" Target="../media/image13.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2.wmf"/><Relationship Id="rId10" Type="http://schemas.openxmlformats.org/officeDocument/2006/relationships/image" Target="../media/image16.png"/><Relationship Id="rId4" Type="http://schemas.openxmlformats.org/officeDocument/2006/relationships/oleObject" Target="../embeddings/oleObject1.bin"/><Relationship Id="rId9" Type="http://schemas.openxmlformats.org/officeDocument/2006/relationships/image" Target="../media/image15.png"/></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40.png"/><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941791" cy="6759100"/>
          </a:xfrm>
          <a:prstGeom prst="rect">
            <a:avLst/>
          </a:prstGeom>
        </p:spPr>
      </p:pic>
      <p:sp>
        <p:nvSpPr>
          <p:cNvPr id="5" name="Rectangle 4"/>
          <p:cNvSpPr/>
          <p:nvPr/>
        </p:nvSpPr>
        <p:spPr>
          <a:xfrm>
            <a:off x="1293673" y="3129084"/>
            <a:ext cx="9107238" cy="923330"/>
          </a:xfrm>
          <a:prstGeom prst="rect">
            <a:avLst/>
          </a:prstGeom>
          <a:noFill/>
        </p:spPr>
        <p:txBody>
          <a:bodyPr wrap="none" lIns="91440" tIns="45720" rIns="91440" bIns="45720">
            <a:spAutoFit/>
          </a:bodyPr>
          <a:lstStyle/>
          <a:p>
            <a:pPr algn="ctr"/>
            <a:r>
              <a:rPr lang="vi-VN" sz="5400" b="1" dirty="0" smtClean="0">
                <a:ln w="22225">
                  <a:solidFill>
                    <a:schemeClr val="accent2"/>
                  </a:solidFill>
                  <a:prstDash val="solid"/>
                </a:ln>
                <a:solidFill>
                  <a:schemeClr val="accent2">
                    <a:lumMod val="40000"/>
                    <a:lumOff val="60000"/>
                  </a:schemeClr>
                </a:solidFill>
              </a:rPr>
              <a:t>TIẾT 49: ÔN TẬP GIỮA KÌ II</a:t>
            </a:r>
            <a:endParaRPr 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13299129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701224" y="409433"/>
            <a:ext cx="11349749" cy="5431809"/>
          </a:xfrm>
          <a:prstGeom prst="rect">
            <a:avLst/>
          </a:prstGeom>
        </p:spPr>
      </p:pic>
    </p:spTree>
    <p:extLst>
      <p:ext uri="{BB962C8B-B14F-4D97-AF65-F5344CB8AC3E}">
        <p14:creationId xmlns:p14="http://schemas.microsoft.com/office/powerpoint/2010/main" val="27160996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8" name="Content Placehold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2829" y="98900"/>
            <a:ext cx="11941791" cy="6759100"/>
          </a:xfrm>
        </p:spPr>
      </p:pic>
      <p:sp>
        <p:nvSpPr>
          <p:cNvPr id="6" name="Rectangle 5"/>
          <p:cNvSpPr/>
          <p:nvPr/>
        </p:nvSpPr>
        <p:spPr>
          <a:xfrm>
            <a:off x="4318425" y="3601185"/>
            <a:ext cx="2954655" cy="923330"/>
          </a:xfrm>
          <a:prstGeom prst="rect">
            <a:avLst/>
          </a:prstGeom>
          <a:noFill/>
        </p:spPr>
        <p:txBody>
          <a:bodyPr wrap="none" lIns="91440" tIns="45720" rIns="91440" bIns="45720">
            <a:spAutoFit/>
          </a:bodyPr>
          <a:lstStyle/>
          <a:p>
            <a:pPr algn="ctr"/>
            <a:r>
              <a:rPr lang="vi-VN" sz="5400" b="1" dirty="0" smtClean="0">
                <a:ln w="22225">
                  <a:solidFill>
                    <a:schemeClr val="accent2"/>
                  </a:solidFill>
                  <a:prstDash val="solid"/>
                </a:ln>
                <a:solidFill>
                  <a:schemeClr val="accent2">
                    <a:lumMod val="40000"/>
                    <a:lumOff val="60000"/>
                  </a:schemeClr>
                </a:solidFill>
              </a:rPr>
              <a:t>BÀI TẬP</a:t>
            </a:r>
            <a:endParaRPr lang="en-US" sz="5400" b="1" dirty="0">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36792807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82220" y="549660"/>
            <a:ext cx="11309445" cy="2862322"/>
          </a:xfrm>
          <a:prstGeom prst="rect">
            <a:avLst/>
          </a:prstGeom>
        </p:spPr>
        <p:txBody>
          <a:bodyPr wrap="square">
            <a:spAutoFit/>
          </a:bodyPr>
          <a:lstStyle/>
          <a:p>
            <a:pPr algn="just">
              <a:spcAft>
                <a:spcPts val="0"/>
              </a:spcAft>
            </a:pPr>
            <a:r>
              <a:rPr lang="vi-VN" sz="3600" b="1" dirty="0" smtClean="0">
                <a:effectLst/>
                <a:latin typeface="Times New Roman" panose="02020603050405020304" pitchFamily="18" charset="0"/>
                <a:ea typeface="Times New Roman" panose="02020603050405020304" pitchFamily="18" charset="0"/>
              </a:rPr>
              <a:t>Bài 1: </a:t>
            </a:r>
            <a:r>
              <a:rPr lang="vi-VN" sz="3600" dirty="0" smtClean="0">
                <a:effectLst/>
                <a:latin typeface="Times New Roman" panose="02020603050405020304" pitchFamily="18" charset="0"/>
                <a:ea typeface="Times New Roman" panose="02020603050405020304" pitchFamily="18" charset="0"/>
              </a:rPr>
              <a:t>Bằng phương pháp hóa học hãy nhận biết các lọ chứa các khí sau: CO</a:t>
            </a:r>
            <a:r>
              <a:rPr lang="vi-VN" sz="3600" baseline="-25000" dirty="0" smtClean="0">
                <a:effectLst/>
                <a:latin typeface="Times New Roman" panose="02020603050405020304" pitchFamily="18" charset="0"/>
                <a:ea typeface="Times New Roman" panose="02020603050405020304" pitchFamily="18" charset="0"/>
              </a:rPr>
              <a:t>2</a:t>
            </a:r>
            <a:r>
              <a:rPr lang="vi-VN" sz="3600" dirty="0" smtClean="0">
                <a:effectLst/>
                <a:latin typeface="Times New Roman" panose="02020603050405020304" pitchFamily="18" charset="0"/>
                <a:ea typeface="Times New Roman" panose="02020603050405020304" pitchFamily="18" charset="0"/>
              </a:rPr>
              <a:t>, C</a:t>
            </a:r>
            <a:r>
              <a:rPr lang="vi-VN" sz="3600" baseline="-25000" dirty="0" smtClean="0">
                <a:effectLst/>
                <a:latin typeface="Times New Roman" panose="02020603050405020304" pitchFamily="18" charset="0"/>
                <a:ea typeface="Times New Roman" panose="02020603050405020304" pitchFamily="18" charset="0"/>
              </a:rPr>
              <a:t>2</a:t>
            </a:r>
            <a:r>
              <a:rPr lang="vi-VN" sz="3600" dirty="0" smtClean="0">
                <a:effectLst/>
                <a:latin typeface="Times New Roman" panose="02020603050405020304" pitchFamily="18" charset="0"/>
                <a:ea typeface="Times New Roman" panose="02020603050405020304" pitchFamily="18" charset="0"/>
              </a:rPr>
              <a:t>H</a:t>
            </a:r>
            <a:r>
              <a:rPr lang="vi-VN" sz="3600" baseline="-25000" dirty="0" smtClean="0">
                <a:effectLst/>
                <a:latin typeface="Times New Roman" panose="02020603050405020304" pitchFamily="18" charset="0"/>
                <a:ea typeface="Times New Roman" panose="02020603050405020304" pitchFamily="18" charset="0"/>
              </a:rPr>
              <a:t>4</a:t>
            </a:r>
            <a:r>
              <a:rPr lang="vi-VN" sz="3600" dirty="0" smtClean="0">
                <a:effectLst/>
                <a:latin typeface="Times New Roman" panose="02020603050405020304" pitchFamily="18" charset="0"/>
                <a:ea typeface="Times New Roman" panose="02020603050405020304" pitchFamily="18" charset="0"/>
              </a:rPr>
              <a:t>, CH</a:t>
            </a:r>
            <a:r>
              <a:rPr lang="vi-VN" sz="3600" baseline="-25000" dirty="0" smtClean="0">
                <a:effectLst/>
                <a:latin typeface="Times New Roman" panose="02020603050405020304" pitchFamily="18" charset="0"/>
                <a:ea typeface="Times New Roman" panose="02020603050405020304" pitchFamily="18" charset="0"/>
              </a:rPr>
              <a:t>4</a:t>
            </a:r>
            <a:r>
              <a:rPr lang="vi-VN" sz="3600" dirty="0" smtClean="0">
                <a:effectLst/>
                <a:latin typeface="Times New Roman" panose="02020603050405020304" pitchFamily="18" charset="0"/>
                <a:ea typeface="Times New Roman" panose="02020603050405020304" pitchFamily="18" charset="0"/>
              </a:rPr>
              <a:t>.</a:t>
            </a:r>
          </a:p>
          <a:p>
            <a:pPr algn="just">
              <a:spcAft>
                <a:spcPts val="0"/>
              </a:spcAft>
            </a:pPr>
            <a:endParaRPr lang="en-US" sz="3600" dirty="0" smtClean="0">
              <a:effectLst/>
              <a:latin typeface="Times New Roman" panose="02020603050405020304" pitchFamily="18" charset="0"/>
              <a:ea typeface="Times New Roman" panose="02020603050405020304" pitchFamily="18" charset="0"/>
            </a:endParaRPr>
          </a:p>
          <a:p>
            <a:pPr algn="just">
              <a:spcAft>
                <a:spcPts val="0"/>
              </a:spcAft>
            </a:pPr>
            <a:r>
              <a:rPr lang="vi-VN" sz="3600" b="1" dirty="0" smtClean="0">
                <a:effectLst/>
                <a:latin typeface="Times New Roman" panose="02020603050405020304" pitchFamily="18" charset="0"/>
                <a:ea typeface="Times New Roman" panose="02020603050405020304" pitchFamily="18" charset="0"/>
              </a:rPr>
              <a:t>Bài 2: </a:t>
            </a:r>
            <a:r>
              <a:rPr lang="vi-VN" sz="3600" dirty="0" smtClean="0">
                <a:effectLst/>
                <a:latin typeface="Times New Roman" panose="02020603050405020304" pitchFamily="18" charset="0"/>
                <a:ea typeface="Times New Roman" panose="02020603050405020304" pitchFamily="18" charset="0"/>
              </a:rPr>
              <a:t>Bằng phương pháp hóa học hãy nhận biết các lọ chứa các khí sau: CO</a:t>
            </a:r>
            <a:r>
              <a:rPr lang="vi-VN" sz="3600" baseline="-25000" dirty="0" smtClean="0">
                <a:effectLst/>
                <a:latin typeface="Times New Roman" panose="02020603050405020304" pitchFamily="18" charset="0"/>
                <a:ea typeface="Times New Roman" panose="02020603050405020304" pitchFamily="18" charset="0"/>
              </a:rPr>
              <a:t>2</a:t>
            </a:r>
            <a:r>
              <a:rPr lang="vi-VN" sz="3600" dirty="0" smtClean="0">
                <a:effectLst/>
                <a:latin typeface="Times New Roman" panose="02020603050405020304" pitchFamily="18" charset="0"/>
                <a:ea typeface="Times New Roman" panose="02020603050405020304" pitchFamily="18" charset="0"/>
              </a:rPr>
              <a:t>, C</a:t>
            </a:r>
            <a:r>
              <a:rPr lang="vi-VN" sz="3600" baseline="-25000" dirty="0" smtClean="0">
                <a:effectLst/>
                <a:latin typeface="Times New Roman" panose="02020603050405020304" pitchFamily="18" charset="0"/>
                <a:ea typeface="Times New Roman" panose="02020603050405020304" pitchFamily="18" charset="0"/>
              </a:rPr>
              <a:t>2</a:t>
            </a:r>
            <a:r>
              <a:rPr lang="vi-VN" sz="3600" dirty="0" smtClean="0">
                <a:effectLst/>
                <a:latin typeface="Times New Roman" panose="02020603050405020304" pitchFamily="18" charset="0"/>
                <a:ea typeface="Times New Roman" panose="02020603050405020304" pitchFamily="18" charset="0"/>
              </a:rPr>
              <a:t>H</a:t>
            </a:r>
            <a:r>
              <a:rPr lang="vi-VN" sz="3600" baseline="-25000" dirty="0" smtClean="0">
                <a:effectLst/>
                <a:latin typeface="Times New Roman" panose="02020603050405020304" pitchFamily="18" charset="0"/>
                <a:ea typeface="Times New Roman" panose="02020603050405020304" pitchFamily="18" charset="0"/>
              </a:rPr>
              <a:t>2</a:t>
            </a:r>
            <a:r>
              <a:rPr lang="vi-VN" sz="3600" dirty="0" smtClean="0">
                <a:effectLst/>
                <a:latin typeface="Times New Roman" panose="02020603050405020304" pitchFamily="18" charset="0"/>
                <a:ea typeface="Times New Roman" panose="02020603050405020304" pitchFamily="18" charset="0"/>
              </a:rPr>
              <a:t>, CH</a:t>
            </a:r>
            <a:r>
              <a:rPr lang="vi-VN" sz="3600" baseline="-25000" dirty="0" smtClean="0">
                <a:effectLst/>
                <a:latin typeface="Times New Roman" panose="02020603050405020304" pitchFamily="18" charset="0"/>
                <a:ea typeface="Times New Roman" panose="02020603050405020304" pitchFamily="18" charset="0"/>
              </a:rPr>
              <a:t>4</a:t>
            </a:r>
            <a:r>
              <a:rPr lang="vi-VN" sz="3600" dirty="0" smtClean="0">
                <a:effectLst/>
                <a:latin typeface="Times New Roman" panose="02020603050405020304" pitchFamily="18" charset="0"/>
                <a:ea typeface="Times New Roman" panose="02020603050405020304" pitchFamily="18" charset="0"/>
              </a:rPr>
              <a:t>.</a:t>
            </a:r>
            <a:endParaRPr lang="en-US" sz="3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392719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6811" y="623459"/>
            <a:ext cx="11309446" cy="4031873"/>
          </a:xfrm>
          <a:prstGeom prst="rect">
            <a:avLst/>
          </a:prstGeom>
        </p:spPr>
        <p:txBody>
          <a:bodyPr wrap="square">
            <a:spAutoFit/>
          </a:bodyPr>
          <a:lstStyle/>
          <a:p>
            <a:pPr algn="just">
              <a:spcAft>
                <a:spcPts val="0"/>
              </a:spcAft>
              <a:tabLst>
                <a:tab pos="1142365" algn="ctr"/>
              </a:tabLst>
            </a:pPr>
            <a:r>
              <a:rPr lang="vi-VN" sz="3200" dirty="0" smtClean="0">
                <a:effectLst/>
                <a:latin typeface="Times New Roman" panose="02020603050405020304" pitchFamily="18" charset="0"/>
                <a:ea typeface="MS Mincho"/>
              </a:rPr>
              <a:t>Bài 1: Dẫn các khí lần lượt qua dung dịch nước vôi trong, nếu có hiện tượng kết tủa trắng thì khí đó là CO</a:t>
            </a:r>
            <a:r>
              <a:rPr lang="vi-VN" sz="3200" baseline="-25000" dirty="0" smtClean="0">
                <a:effectLst/>
                <a:latin typeface="Times New Roman" panose="02020603050405020304" pitchFamily="18" charset="0"/>
                <a:ea typeface="MS Mincho"/>
              </a:rPr>
              <a:t>2</a:t>
            </a:r>
            <a:r>
              <a:rPr lang="vi-VN" sz="3200" dirty="0" smtClean="0">
                <a:effectLst/>
                <a:latin typeface="Times New Roman" panose="02020603050405020304" pitchFamily="18" charset="0"/>
                <a:ea typeface="MS Mincho"/>
              </a:rPr>
              <a:t>.</a:t>
            </a:r>
            <a:endParaRPr lang="en-US" sz="3200" dirty="0" smtClean="0">
              <a:effectLst/>
              <a:latin typeface="Times New Roman" panose="02020603050405020304" pitchFamily="18" charset="0"/>
              <a:ea typeface="Times New Roman" panose="02020603050405020304" pitchFamily="18" charset="0"/>
            </a:endParaRPr>
          </a:p>
          <a:p>
            <a:pPr algn="just">
              <a:spcAft>
                <a:spcPts val="0"/>
              </a:spcAft>
              <a:tabLst>
                <a:tab pos="1142365" algn="ctr"/>
              </a:tabLst>
            </a:pPr>
            <a:r>
              <a:rPr lang="vi-VN" sz="3200" dirty="0" smtClean="0">
                <a:effectLst/>
                <a:latin typeface="Times New Roman" panose="02020603050405020304" pitchFamily="18" charset="0"/>
                <a:ea typeface="MS Mincho"/>
              </a:rPr>
              <a:t>Hai khí còn lại không có hiện tượng.</a:t>
            </a:r>
            <a:endParaRPr lang="en-US" sz="3200" dirty="0" smtClean="0">
              <a:effectLst/>
              <a:latin typeface="Times New Roman" panose="02020603050405020304" pitchFamily="18" charset="0"/>
              <a:ea typeface="Times New Roman" panose="02020603050405020304" pitchFamily="18" charset="0"/>
            </a:endParaRPr>
          </a:p>
          <a:p>
            <a:pPr algn="just">
              <a:spcAft>
                <a:spcPts val="0"/>
              </a:spcAft>
              <a:tabLst>
                <a:tab pos="1142365" algn="ctr"/>
              </a:tabLst>
            </a:pPr>
            <a:r>
              <a:rPr lang="vi-VN" sz="3200" dirty="0" smtClean="0">
                <a:effectLst/>
                <a:latin typeface="Times New Roman" panose="02020603050405020304" pitchFamily="18" charset="0"/>
                <a:ea typeface="MS Mincho"/>
              </a:rPr>
              <a:t>Dẫn hai khí còn lại qua dung dịch brom</a:t>
            </a:r>
            <a:r>
              <a:rPr lang="vi-VN" sz="3200" baseline="-25000" dirty="0" smtClean="0">
                <a:effectLst/>
                <a:latin typeface="Times New Roman" panose="02020603050405020304" pitchFamily="18" charset="0"/>
                <a:ea typeface="MS Mincho"/>
              </a:rPr>
              <a:t> </a:t>
            </a:r>
            <a:r>
              <a:rPr lang="vi-VN" sz="3200" dirty="0" smtClean="0">
                <a:effectLst/>
                <a:latin typeface="Times New Roman" panose="02020603050405020304" pitchFamily="18" charset="0"/>
                <a:ea typeface="MS Mincho"/>
              </a:rPr>
              <a:t>nếu dung dịch brom mất màu thì khí đó là C</a:t>
            </a:r>
            <a:r>
              <a:rPr lang="vi-VN" sz="3200" baseline="-25000" dirty="0" smtClean="0">
                <a:effectLst/>
                <a:latin typeface="Times New Roman" panose="02020603050405020304" pitchFamily="18" charset="0"/>
                <a:ea typeface="MS Mincho"/>
              </a:rPr>
              <a:t>2</a:t>
            </a:r>
            <a:r>
              <a:rPr lang="vi-VN" sz="3200" dirty="0" smtClean="0">
                <a:effectLst/>
                <a:latin typeface="Times New Roman" panose="02020603050405020304" pitchFamily="18" charset="0"/>
                <a:ea typeface="MS Mincho"/>
              </a:rPr>
              <a:t>H</a:t>
            </a:r>
            <a:r>
              <a:rPr lang="vi-VN" sz="3200" baseline="-25000" dirty="0" smtClean="0">
                <a:effectLst/>
                <a:latin typeface="Times New Roman" panose="02020603050405020304" pitchFamily="18" charset="0"/>
                <a:ea typeface="MS Mincho"/>
              </a:rPr>
              <a:t>4</a:t>
            </a:r>
            <a:r>
              <a:rPr lang="vi-VN" sz="3200" dirty="0" smtClean="0">
                <a:effectLst/>
                <a:latin typeface="Times New Roman" panose="02020603050405020304" pitchFamily="18" charset="0"/>
                <a:ea typeface="MS Mincho"/>
              </a:rPr>
              <a:t>, khí còn lại là CH</a:t>
            </a:r>
            <a:r>
              <a:rPr lang="vi-VN" sz="3200" baseline="-25000" dirty="0" smtClean="0">
                <a:effectLst/>
                <a:latin typeface="Times New Roman" panose="02020603050405020304" pitchFamily="18" charset="0"/>
                <a:ea typeface="MS Mincho"/>
              </a:rPr>
              <a:t>4</a:t>
            </a:r>
            <a:r>
              <a:rPr lang="vi-VN" sz="3200" dirty="0" smtClean="0">
                <a:effectLst/>
                <a:latin typeface="Times New Roman" panose="02020603050405020304" pitchFamily="18" charset="0"/>
                <a:ea typeface="MS Mincho"/>
              </a:rPr>
              <a:t>. </a:t>
            </a:r>
            <a:endParaRPr lang="en-US" sz="3200" dirty="0" smtClean="0">
              <a:effectLst/>
              <a:latin typeface="Times New Roman" panose="02020603050405020304" pitchFamily="18" charset="0"/>
              <a:ea typeface="Times New Roman" panose="02020603050405020304" pitchFamily="18" charset="0"/>
            </a:endParaRPr>
          </a:p>
          <a:p>
            <a:pPr algn="just">
              <a:spcAft>
                <a:spcPts val="0"/>
              </a:spcAft>
              <a:tabLst>
                <a:tab pos="1142365" algn="ctr"/>
              </a:tabLst>
            </a:pPr>
            <a:r>
              <a:rPr lang="vi-VN" sz="3200" dirty="0" smtClean="0">
                <a:effectLst/>
                <a:latin typeface="Times New Roman" panose="02020603050405020304" pitchFamily="18" charset="0"/>
                <a:ea typeface="MS Mincho"/>
              </a:rPr>
              <a:t>PTHH:</a:t>
            </a:r>
            <a:endParaRPr lang="en-US" sz="3200" dirty="0" smtClean="0">
              <a:effectLst/>
              <a:latin typeface="Times New Roman" panose="02020603050405020304" pitchFamily="18" charset="0"/>
              <a:ea typeface="Times New Roman" panose="02020603050405020304" pitchFamily="18" charset="0"/>
            </a:endParaRPr>
          </a:p>
          <a:p>
            <a:pPr algn="just">
              <a:spcAft>
                <a:spcPts val="0"/>
              </a:spcAft>
              <a:tabLst>
                <a:tab pos="1142365" algn="ctr"/>
              </a:tabLst>
            </a:pPr>
            <a:r>
              <a:rPr lang="vi-VN" sz="3200" dirty="0" smtClean="0">
                <a:solidFill>
                  <a:srgbClr val="FF0000"/>
                </a:solidFill>
                <a:effectLst/>
                <a:latin typeface="Times New Roman" panose="02020603050405020304" pitchFamily="18" charset="0"/>
                <a:ea typeface="MS Mincho"/>
              </a:rPr>
              <a:t>CO</a:t>
            </a:r>
            <a:r>
              <a:rPr lang="vi-VN" sz="3200" baseline="-25000" dirty="0" smtClean="0">
                <a:solidFill>
                  <a:srgbClr val="FF0000"/>
                </a:solidFill>
                <a:effectLst/>
                <a:latin typeface="Times New Roman" panose="02020603050405020304" pitchFamily="18" charset="0"/>
                <a:ea typeface="MS Mincho"/>
              </a:rPr>
              <a:t>2</a:t>
            </a:r>
            <a:r>
              <a:rPr lang="vi-VN" sz="3200" dirty="0" smtClean="0">
                <a:solidFill>
                  <a:srgbClr val="FF0000"/>
                </a:solidFill>
                <a:effectLst/>
                <a:latin typeface="Times New Roman" panose="02020603050405020304" pitchFamily="18" charset="0"/>
                <a:ea typeface="MS Mincho"/>
              </a:rPr>
              <a:t> + Ca(OH)</a:t>
            </a:r>
            <a:r>
              <a:rPr lang="vi-VN" sz="3200" baseline="-25000" dirty="0" smtClean="0">
                <a:solidFill>
                  <a:srgbClr val="FF0000"/>
                </a:solidFill>
                <a:effectLst/>
                <a:latin typeface="Times New Roman" panose="02020603050405020304" pitchFamily="18" charset="0"/>
                <a:ea typeface="MS Mincho"/>
              </a:rPr>
              <a:t>2</a:t>
            </a:r>
            <a:r>
              <a:rPr lang="vi-VN" sz="3200" dirty="0" smtClean="0">
                <a:solidFill>
                  <a:srgbClr val="FF0000"/>
                </a:solidFill>
                <a:effectLst/>
                <a:latin typeface="Times New Roman" panose="02020603050405020304" pitchFamily="18" charset="0"/>
                <a:ea typeface="MS Mincho"/>
              </a:rPr>
              <a:t> → CaCO</a:t>
            </a:r>
            <a:r>
              <a:rPr lang="vi-VN" sz="3200" baseline="-25000" dirty="0" smtClean="0">
                <a:solidFill>
                  <a:srgbClr val="FF0000"/>
                </a:solidFill>
                <a:effectLst/>
                <a:latin typeface="Times New Roman" panose="02020603050405020304" pitchFamily="18" charset="0"/>
                <a:ea typeface="MS Mincho"/>
              </a:rPr>
              <a:t>3</a:t>
            </a:r>
            <a:r>
              <a:rPr lang="vi-VN" sz="3200" dirty="0" smtClean="0">
                <a:solidFill>
                  <a:srgbClr val="FF0000"/>
                </a:solidFill>
                <a:effectLst/>
                <a:latin typeface="Times New Roman" panose="02020603050405020304" pitchFamily="18" charset="0"/>
                <a:ea typeface="MS Mincho"/>
              </a:rPr>
              <a:t> + H</a:t>
            </a:r>
            <a:r>
              <a:rPr lang="vi-VN" sz="3200" baseline="-25000" dirty="0" smtClean="0">
                <a:solidFill>
                  <a:srgbClr val="FF0000"/>
                </a:solidFill>
                <a:effectLst/>
                <a:latin typeface="Times New Roman" panose="02020603050405020304" pitchFamily="18" charset="0"/>
                <a:ea typeface="MS Mincho"/>
              </a:rPr>
              <a:t>2</a:t>
            </a:r>
            <a:r>
              <a:rPr lang="vi-VN" sz="3200" dirty="0" smtClean="0">
                <a:solidFill>
                  <a:srgbClr val="FF0000"/>
                </a:solidFill>
                <a:effectLst/>
                <a:latin typeface="Times New Roman" panose="02020603050405020304" pitchFamily="18" charset="0"/>
                <a:ea typeface="MS Mincho"/>
              </a:rPr>
              <a:t>O</a:t>
            </a:r>
            <a:endParaRPr lang="en-US" sz="3200" dirty="0" smtClean="0">
              <a:solidFill>
                <a:srgbClr val="FF0000"/>
              </a:solidFill>
              <a:effectLst/>
              <a:latin typeface="Times New Roman" panose="02020603050405020304" pitchFamily="18" charset="0"/>
              <a:ea typeface="Times New Roman" panose="02020603050405020304" pitchFamily="18" charset="0"/>
            </a:endParaRPr>
          </a:p>
          <a:p>
            <a:pPr algn="just">
              <a:spcAft>
                <a:spcPts val="0"/>
              </a:spcAft>
              <a:tabLst>
                <a:tab pos="1142365" algn="ctr"/>
              </a:tabLst>
            </a:pPr>
            <a:r>
              <a:rPr lang="vi-VN" sz="3200" dirty="0" smtClean="0">
                <a:solidFill>
                  <a:srgbClr val="FF0000"/>
                </a:solidFill>
                <a:effectLst/>
                <a:latin typeface="Times New Roman" panose="02020603050405020304" pitchFamily="18" charset="0"/>
                <a:ea typeface="MS Mincho"/>
              </a:rPr>
              <a:t>C</a:t>
            </a:r>
            <a:r>
              <a:rPr lang="vi-VN" sz="3200" baseline="-25000" dirty="0" smtClean="0">
                <a:solidFill>
                  <a:srgbClr val="FF0000"/>
                </a:solidFill>
                <a:effectLst/>
                <a:latin typeface="Times New Roman" panose="02020603050405020304" pitchFamily="18" charset="0"/>
                <a:ea typeface="MS Mincho"/>
              </a:rPr>
              <a:t>2</a:t>
            </a:r>
            <a:r>
              <a:rPr lang="vi-VN" sz="3200" dirty="0" smtClean="0">
                <a:solidFill>
                  <a:srgbClr val="FF0000"/>
                </a:solidFill>
                <a:effectLst/>
                <a:latin typeface="Times New Roman" panose="02020603050405020304" pitchFamily="18" charset="0"/>
                <a:ea typeface="MS Mincho"/>
              </a:rPr>
              <a:t>H</a:t>
            </a:r>
            <a:r>
              <a:rPr lang="vi-VN" sz="3200" baseline="-25000" dirty="0" smtClean="0">
                <a:solidFill>
                  <a:srgbClr val="FF0000"/>
                </a:solidFill>
                <a:effectLst/>
                <a:latin typeface="Times New Roman" panose="02020603050405020304" pitchFamily="18" charset="0"/>
                <a:ea typeface="MS Mincho"/>
              </a:rPr>
              <a:t>4 </a:t>
            </a:r>
            <a:r>
              <a:rPr lang="vi-VN" sz="3200" dirty="0" smtClean="0">
                <a:solidFill>
                  <a:srgbClr val="FF0000"/>
                </a:solidFill>
                <a:effectLst/>
                <a:latin typeface="Times New Roman" panose="02020603050405020304" pitchFamily="18" charset="0"/>
                <a:ea typeface="MS Mincho"/>
              </a:rPr>
              <a:t> +  Br</a:t>
            </a:r>
            <a:r>
              <a:rPr lang="vi-VN" sz="3200" baseline="-25000" dirty="0" smtClean="0">
                <a:solidFill>
                  <a:srgbClr val="FF0000"/>
                </a:solidFill>
                <a:effectLst/>
                <a:latin typeface="Times New Roman" panose="02020603050405020304" pitchFamily="18" charset="0"/>
                <a:ea typeface="MS Mincho"/>
              </a:rPr>
              <a:t>2    </a:t>
            </a:r>
            <a:r>
              <a:rPr lang="vi-VN" sz="3200" dirty="0" smtClean="0">
                <a:solidFill>
                  <a:srgbClr val="FF0000"/>
                </a:solidFill>
                <a:effectLst/>
                <a:latin typeface="Times New Roman" panose="02020603050405020304" pitchFamily="18" charset="0"/>
                <a:ea typeface="MS Mincho"/>
              </a:rPr>
              <a:t>→    C</a:t>
            </a:r>
            <a:r>
              <a:rPr lang="vi-VN" sz="3200" baseline="-25000" dirty="0" smtClean="0">
                <a:solidFill>
                  <a:srgbClr val="FF0000"/>
                </a:solidFill>
                <a:effectLst/>
                <a:latin typeface="Times New Roman" panose="02020603050405020304" pitchFamily="18" charset="0"/>
                <a:ea typeface="MS Mincho"/>
              </a:rPr>
              <a:t>2</a:t>
            </a:r>
            <a:r>
              <a:rPr lang="vi-VN" sz="3200" dirty="0" smtClean="0">
                <a:solidFill>
                  <a:srgbClr val="FF0000"/>
                </a:solidFill>
                <a:effectLst/>
                <a:latin typeface="Times New Roman" panose="02020603050405020304" pitchFamily="18" charset="0"/>
                <a:ea typeface="MS Mincho"/>
              </a:rPr>
              <a:t>H</a:t>
            </a:r>
            <a:r>
              <a:rPr lang="vi-VN" sz="3200" baseline="-25000" dirty="0" smtClean="0">
                <a:solidFill>
                  <a:srgbClr val="FF0000"/>
                </a:solidFill>
                <a:effectLst/>
                <a:latin typeface="Times New Roman" panose="02020603050405020304" pitchFamily="18" charset="0"/>
                <a:ea typeface="MS Mincho"/>
              </a:rPr>
              <a:t>4</a:t>
            </a:r>
            <a:r>
              <a:rPr lang="vi-VN" sz="3200" dirty="0" smtClean="0">
                <a:solidFill>
                  <a:srgbClr val="FF0000"/>
                </a:solidFill>
                <a:effectLst/>
                <a:latin typeface="Times New Roman" panose="02020603050405020304" pitchFamily="18" charset="0"/>
                <a:ea typeface="MS Mincho"/>
              </a:rPr>
              <a:t>Br</a:t>
            </a:r>
            <a:r>
              <a:rPr lang="vi-VN" sz="3200" baseline="-25000" dirty="0" smtClean="0">
                <a:solidFill>
                  <a:srgbClr val="FF0000"/>
                </a:solidFill>
                <a:effectLst/>
                <a:latin typeface="Times New Roman" panose="02020603050405020304" pitchFamily="18" charset="0"/>
                <a:ea typeface="MS Mincho"/>
              </a:rPr>
              <a:t>2</a:t>
            </a:r>
            <a:endParaRPr lang="en-US" sz="3200" dirty="0">
              <a:solidFill>
                <a:srgbClr val="FF0000"/>
              </a:solidFill>
              <a:effectLst/>
              <a:latin typeface="Times New Roman" panose="02020603050405020304" pitchFamily="18" charset="0"/>
              <a:ea typeface="Times New Roman" panose="02020603050405020304" pitchFamily="18" charset="0"/>
            </a:endParaRPr>
          </a:p>
        </p:txBody>
      </p:sp>
      <p:sp>
        <p:nvSpPr>
          <p:cNvPr id="5" name="Rectangle 4"/>
          <p:cNvSpPr/>
          <p:nvPr/>
        </p:nvSpPr>
        <p:spPr>
          <a:xfrm>
            <a:off x="427629" y="4916944"/>
            <a:ext cx="11418627" cy="1569660"/>
          </a:xfrm>
          <a:prstGeom prst="rect">
            <a:avLst/>
          </a:prstGeom>
        </p:spPr>
        <p:txBody>
          <a:bodyPr wrap="square">
            <a:spAutoFit/>
          </a:bodyPr>
          <a:lstStyle/>
          <a:p>
            <a:pPr algn="just">
              <a:spcAft>
                <a:spcPts val="0"/>
              </a:spcAft>
              <a:tabLst>
                <a:tab pos="1142365" algn="ctr"/>
              </a:tabLst>
            </a:pPr>
            <a:r>
              <a:rPr lang="vi-VN" sz="3200" dirty="0" smtClean="0">
                <a:solidFill>
                  <a:srgbClr val="FF0000"/>
                </a:solidFill>
                <a:effectLst/>
                <a:latin typeface="Times New Roman" panose="02020603050405020304" pitchFamily="18" charset="0"/>
                <a:ea typeface="MS Mincho"/>
              </a:rPr>
              <a:t>Bài 2 tương tự bài 1 vì axetilen cũng làm mất màu dung dịch brom</a:t>
            </a:r>
            <a:endParaRPr lang="en-US" sz="3200" dirty="0" smtClean="0">
              <a:solidFill>
                <a:srgbClr val="FF0000"/>
              </a:solidFill>
              <a:effectLst/>
              <a:latin typeface="Times New Roman" panose="02020603050405020304" pitchFamily="18" charset="0"/>
              <a:ea typeface="Times New Roman" panose="02020603050405020304" pitchFamily="18" charset="0"/>
            </a:endParaRPr>
          </a:p>
          <a:p>
            <a:pPr algn="just">
              <a:spcAft>
                <a:spcPts val="0"/>
              </a:spcAft>
              <a:tabLst>
                <a:tab pos="1142365" algn="ctr"/>
              </a:tabLst>
            </a:pPr>
            <a:r>
              <a:rPr lang="vi-VN" sz="3200" dirty="0" smtClean="0">
                <a:solidFill>
                  <a:srgbClr val="FF0000"/>
                </a:solidFill>
                <a:effectLst/>
                <a:latin typeface="Times New Roman" panose="02020603050405020304" pitchFamily="18" charset="0"/>
                <a:ea typeface="MS Mincho"/>
              </a:rPr>
              <a:t>PTHH: </a:t>
            </a:r>
            <a:endParaRPr lang="en-US" sz="3200" dirty="0" smtClean="0">
              <a:solidFill>
                <a:srgbClr val="FF0000"/>
              </a:solidFill>
              <a:effectLst/>
              <a:latin typeface="Times New Roman" panose="02020603050405020304" pitchFamily="18" charset="0"/>
              <a:ea typeface="Times New Roman" panose="02020603050405020304" pitchFamily="18" charset="0"/>
            </a:endParaRPr>
          </a:p>
          <a:p>
            <a:pPr algn="just">
              <a:spcAft>
                <a:spcPts val="0"/>
              </a:spcAft>
              <a:tabLst>
                <a:tab pos="1142365" algn="ctr"/>
              </a:tabLst>
            </a:pPr>
            <a:r>
              <a:rPr lang="vi-VN" sz="3200" dirty="0" smtClean="0">
                <a:solidFill>
                  <a:srgbClr val="FF0000"/>
                </a:solidFill>
                <a:effectLst/>
                <a:latin typeface="Times New Roman" panose="02020603050405020304" pitchFamily="18" charset="0"/>
                <a:ea typeface="MS Mincho"/>
              </a:rPr>
              <a:t>C</a:t>
            </a:r>
            <a:r>
              <a:rPr lang="vi-VN" sz="3200" baseline="-25000" dirty="0" smtClean="0">
                <a:solidFill>
                  <a:srgbClr val="FF0000"/>
                </a:solidFill>
                <a:effectLst/>
                <a:latin typeface="Times New Roman" panose="02020603050405020304" pitchFamily="18" charset="0"/>
                <a:ea typeface="MS Mincho"/>
              </a:rPr>
              <a:t>2</a:t>
            </a:r>
            <a:r>
              <a:rPr lang="vi-VN" sz="3200" dirty="0" smtClean="0">
                <a:solidFill>
                  <a:srgbClr val="FF0000"/>
                </a:solidFill>
                <a:effectLst/>
                <a:latin typeface="Times New Roman" panose="02020603050405020304" pitchFamily="18" charset="0"/>
                <a:ea typeface="MS Mincho"/>
              </a:rPr>
              <a:t>H</a:t>
            </a:r>
            <a:r>
              <a:rPr lang="vi-VN" sz="3200" baseline="-25000" dirty="0" smtClean="0">
                <a:solidFill>
                  <a:srgbClr val="FF0000"/>
                </a:solidFill>
                <a:effectLst/>
                <a:latin typeface="Times New Roman" panose="02020603050405020304" pitchFamily="18" charset="0"/>
                <a:ea typeface="MS Mincho"/>
              </a:rPr>
              <a:t>2 </a:t>
            </a:r>
            <a:r>
              <a:rPr lang="vi-VN" sz="3200" dirty="0" smtClean="0">
                <a:solidFill>
                  <a:srgbClr val="FF0000"/>
                </a:solidFill>
                <a:effectLst/>
                <a:latin typeface="Times New Roman" panose="02020603050405020304" pitchFamily="18" charset="0"/>
                <a:ea typeface="MS Mincho"/>
              </a:rPr>
              <a:t> +  2Br</a:t>
            </a:r>
            <a:r>
              <a:rPr lang="vi-VN" sz="3200" baseline="-25000" dirty="0" smtClean="0">
                <a:solidFill>
                  <a:srgbClr val="FF0000"/>
                </a:solidFill>
                <a:effectLst/>
                <a:latin typeface="Times New Roman" panose="02020603050405020304" pitchFamily="18" charset="0"/>
                <a:ea typeface="MS Mincho"/>
              </a:rPr>
              <a:t>2    </a:t>
            </a:r>
            <a:r>
              <a:rPr lang="vi-VN" sz="3200" dirty="0" smtClean="0">
                <a:solidFill>
                  <a:srgbClr val="FF0000"/>
                </a:solidFill>
                <a:effectLst/>
                <a:latin typeface="Times New Roman" panose="02020603050405020304" pitchFamily="18" charset="0"/>
                <a:ea typeface="MS Mincho"/>
              </a:rPr>
              <a:t>→    C</a:t>
            </a:r>
            <a:r>
              <a:rPr lang="vi-VN" sz="3200" baseline="-25000" dirty="0" smtClean="0">
                <a:solidFill>
                  <a:srgbClr val="FF0000"/>
                </a:solidFill>
                <a:effectLst/>
                <a:latin typeface="Times New Roman" panose="02020603050405020304" pitchFamily="18" charset="0"/>
                <a:ea typeface="MS Mincho"/>
              </a:rPr>
              <a:t>2</a:t>
            </a:r>
            <a:r>
              <a:rPr lang="vi-VN" sz="3200" dirty="0" smtClean="0">
                <a:solidFill>
                  <a:srgbClr val="FF0000"/>
                </a:solidFill>
                <a:effectLst/>
                <a:latin typeface="Times New Roman" panose="02020603050405020304" pitchFamily="18" charset="0"/>
                <a:ea typeface="MS Mincho"/>
              </a:rPr>
              <a:t>H</a:t>
            </a:r>
            <a:r>
              <a:rPr lang="vi-VN" sz="3200" baseline="-25000" dirty="0" smtClean="0">
                <a:solidFill>
                  <a:srgbClr val="FF0000"/>
                </a:solidFill>
                <a:effectLst/>
                <a:latin typeface="Times New Roman" panose="02020603050405020304" pitchFamily="18" charset="0"/>
                <a:ea typeface="MS Mincho"/>
              </a:rPr>
              <a:t>2</a:t>
            </a:r>
            <a:r>
              <a:rPr lang="vi-VN" sz="3200" dirty="0" smtClean="0">
                <a:solidFill>
                  <a:srgbClr val="FF0000"/>
                </a:solidFill>
                <a:effectLst/>
                <a:latin typeface="Times New Roman" panose="02020603050405020304" pitchFamily="18" charset="0"/>
                <a:ea typeface="MS Mincho"/>
              </a:rPr>
              <a:t>Br</a:t>
            </a:r>
            <a:r>
              <a:rPr lang="vi-VN" sz="3200" baseline="-25000" dirty="0" smtClean="0">
                <a:solidFill>
                  <a:srgbClr val="FF0000"/>
                </a:solidFill>
                <a:effectLst/>
                <a:latin typeface="Times New Roman" panose="02020603050405020304" pitchFamily="18" charset="0"/>
                <a:ea typeface="MS Mincho"/>
              </a:rPr>
              <a:t>4</a:t>
            </a:r>
            <a:endParaRPr lang="en-US" sz="3200" dirty="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58140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18"/>
          <p:cNvPicPr>
            <a:picLocks noChangeAspect="1"/>
          </p:cNvPicPr>
          <p:nvPr/>
        </p:nvPicPr>
        <p:blipFill rotWithShape="1">
          <a:blip r:embed="rId2"/>
          <a:srcRect r="1478"/>
          <a:stretch/>
        </p:blipFill>
        <p:spPr>
          <a:xfrm>
            <a:off x="409433" y="177420"/>
            <a:ext cx="10918209" cy="6223380"/>
          </a:xfrm>
          <a:prstGeom prst="rect">
            <a:avLst/>
          </a:prstGeom>
        </p:spPr>
      </p:pic>
      <p:sp>
        <p:nvSpPr>
          <p:cNvPr id="2" name="TextBox 1"/>
          <p:cNvSpPr txBox="1"/>
          <p:nvPr/>
        </p:nvSpPr>
        <p:spPr>
          <a:xfrm>
            <a:off x="409433" y="1347537"/>
            <a:ext cx="5824608" cy="1077218"/>
          </a:xfrm>
          <a:prstGeom prst="rect">
            <a:avLst/>
          </a:prstGeom>
          <a:noFill/>
        </p:spPr>
        <p:txBody>
          <a:bodyPr wrap="none" rtlCol="0">
            <a:spAutoFit/>
          </a:bodyPr>
          <a:lstStyle/>
          <a:p>
            <a:r>
              <a:rPr lang="vi-VN" sz="3200" dirty="0" smtClean="0">
                <a:solidFill>
                  <a:srgbClr val="FF0000"/>
                </a:solidFill>
              </a:rPr>
              <a:t>PT 2, 5, 8 viết dạng CTPT, </a:t>
            </a:r>
          </a:p>
          <a:p>
            <a:r>
              <a:rPr lang="vi-VN" sz="3200" dirty="0" smtClean="0">
                <a:solidFill>
                  <a:srgbClr val="FF0000"/>
                </a:solidFill>
              </a:rPr>
              <a:t>còn lại viết dạng CTCT thu gọn</a:t>
            </a:r>
            <a:endParaRPr lang="en-US" sz="3200" dirty="0">
              <a:solidFill>
                <a:srgbClr val="FF0000"/>
              </a:solidFill>
            </a:endParaRPr>
          </a:p>
        </p:txBody>
      </p:sp>
    </p:spTree>
    <p:extLst>
      <p:ext uri="{BB962C8B-B14F-4D97-AF65-F5344CB8AC3E}">
        <p14:creationId xmlns:p14="http://schemas.microsoft.com/office/powerpoint/2010/main" val="12820060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887104" y="286602"/>
            <a:ext cx="9853684" cy="6086902"/>
          </a:xfrm>
          <a:prstGeom prst="rect">
            <a:avLst/>
          </a:prstGeom>
        </p:spPr>
      </p:pic>
    </p:spTree>
    <p:extLst>
      <p:ext uri="{BB962C8B-B14F-4D97-AF65-F5344CB8AC3E}">
        <p14:creationId xmlns:p14="http://schemas.microsoft.com/office/powerpoint/2010/main" val="15368204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95869" y="399534"/>
            <a:ext cx="11241206" cy="2308324"/>
          </a:xfrm>
          <a:prstGeom prst="rect">
            <a:avLst/>
          </a:prstGeom>
        </p:spPr>
        <p:txBody>
          <a:bodyPr wrap="square">
            <a:spAutoFit/>
          </a:bodyPr>
          <a:lstStyle/>
          <a:p>
            <a:pPr algn="just">
              <a:spcAft>
                <a:spcPts val="0"/>
              </a:spcAft>
            </a:pPr>
            <a:r>
              <a:rPr lang="en-US" sz="3600" dirty="0" smtClean="0">
                <a:solidFill>
                  <a:srgbClr val="FF0000"/>
                </a:solidFill>
                <a:effectLst/>
                <a:latin typeface="Times New Roman" panose="02020603050405020304" pitchFamily="18" charset="0"/>
                <a:ea typeface="Times New Roman" panose="02020603050405020304" pitchFamily="18" charset="0"/>
              </a:rPr>
              <a:t> </a:t>
            </a:r>
          </a:p>
          <a:p>
            <a:pPr algn="just">
              <a:spcAft>
                <a:spcPts val="0"/>
              </a:spcAft>
            </a:pPr>
            <a:r>
              <a:rPr lang="en-US" sz="3600" dirty="0" smtClean="0">
                <a:solidFill>
                  <a:srgbClr val="FF0000"/>
                </a:solidFill>
                <a:effectLst/>
                <a:latin typeface="Times New Roman" panose="02020603050405020304" pitchFamily="18" charset="0"/>
                <a:ea typeface="Times New Roman" panose="02020603050405020304" pitchFamily="18" charset="0"/>
              </a:rPr>
              <a:t>Bài </a:t>
            </a:r>
            <a:r>
              <a:rPr lang="vi-VN" sz="3600" dirty="0" smtClean="0">
                <a:solidFill>
                  <a:srgbClr val="FF0000"/>
                </a:solidFill>
                <a:effectLst/>
                <a:latin typeface="Times New Roman" panose="02020603050405020304" pitchFamily="18" charset="0"/>
                <a:ea typeface="Times New Roman" panose="02020603050405020304" pitchFamily="18" charset="0"/>
              </a:rPr>
              <a:t>5:</a:t>
            </a:r>
            <a:r>
              <a:rPr lang="en-US" sz="3600" dirty="0" smtClean="0">
                <a:solidFill>
                  <a:srgbClr val="FF0000"/>
                </a:solidFill>
                <a:effectLst/>
                <a:latin typeface="Times New Roman" panose="02020603050405020304" pitchFamily="18" charset="0"/>
                <a:ea typeface="Times New Roman" panose="02020603050405020304" pitchFamily="18" charset="0"/>
              </a:rPr>
              <a:t> Đốt cháy 4,5 gam chất hữu cơ thu được 6,6 gam khí CO</a:t>
            </a:r>
            <a:r>
              <a:rPr lang="en-US" sz="3600" baseline="-25000" dirty="0" smtClean="0">
                <a:solidFill>
                  <a:srgbClr val="FF0000"/>
                </a:solidFill>
                <a:effectLst/>
                <a:latin typeface="Times New Roman" panose="02020603050405020304" pitchFamily="18" charset="0"/>
                <a:ea typeface="Times New Roman" panose="02020603050405020304" pitchFamily="18" charset="0"/>
              </a:rPr>
              <a:t>2</a:t>
            </a:r>
            <a:r>
              <a:rPr lang="en-US" sz="3600" dirty="0" smtClean="0">
                <a:solidFill>
                  <a:srgbClr val="FF0000"/>
                </a:solidFill>
                <a:effectLst/>
                <a:latin typeface="Times New Roman" panose="02020603050405020304" pitchFamily="18" charset="0"/>
                <a:ea typeface="Times New Roman" panose="02020603050405020304" pitchFamily="18" charset="0"/>
              </a:rPr>
              <a:t> và 2,7 gam H</a:t>
            </a:r>
            <a:r>
              <a:rPr lang="en-US" sz="3600" baseline="-25000" dirty="0" smtClean="0">
                <a:solidFill>
                  <a:srgbClr val="FF0000"/>
                </a:solidFill>
                <a:effectLst/>
                <a:latin typeface="Times New Roman" panose="02020603050405020304" pitchFamily="18" charset="0"/>
                <a:ea typeface="Times New Roman" panose="02020603050405020304" pitchFamily="18" charset="0"/>
              </a:rPr>
              <a:t>2</a:t>
            </a:r>
            <a:r>
              <a:rPr lang="en-US" sz="3600" dirty="0" smtClean="0">
                <a:solidFill>
                  <a:srgbClr val="FF0000"/>
                </a:solidFill>
                <a:effectLst/>
                <a:latin typeface="Times New Roman" panose="02020603050405020304" pitchFamily="18" charset="0"/>
                <a:ea typeface="Times New Roman" panose="02020603050405020304" pitchFamily="18" charset="0"/>
              </a:rPr>
              <a:t>O. biết M</a:t>
            </a:r>
            <a:r>
              <a:rPr lang="en-US" sz="3600" baseline="-25000" dirty="0" smtClean="0">
                <a:solidFill>
                  <a:srgbClr val="FF0000"/>
                </a:solidFill>
                <a:effectLst/>
                <a:latin typeface="Times New Roman" panose="02020603050405020304" pitchFamily="18" charset="0"/>
                <a:ea typeface="Times New Roman" panose="02020603050405020304" pitchFamily="18" charset="0"/>
              </a:rPr>
              <a:t>A</a:t>
            </a:r>
            <a:r>
              <a:rPr lang="en-US" sz="3600" dirty="0" smtClean="0">
                <a:solidFill>
                  <a:srgbClr val="FF0000"/>
                </a:solidFill>
                <a:effectLst/>
                <a:latin typeface="Times New Roman" panose="02020603050405020304" pitchFamily="18" charset="0"/>
                <a:ea typeface="Times New Roman" panose="02020603050405020304" pitchFamily="18" charset="0"/>
              </a:rPr>
              <a:t>=60 gam. Xác định CTPT hợp chất hữu cơ.</a:t>
            </a:r>
            <a:endParaRPr lang="en-US" sz="3600" dirty="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791217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256432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482" name="Object 5"/>
          <p:cNvGraphicFramePr>
            <a:graphicFrameLocks noChangeAspect="1"/>
          </p:cNvGraphicFramePr>
          <p:nvPr/>
        </p:nvGraphicFramePr>
        <p:xfrm>
          <a:off x="2971801" y="638175"/>
          <a:ext cx="1839913" cy="1030288"/>
        </p:xfrm>
        <a:graphic>
          <a:graphicData uri="http://schemas.openxmlformats.org/presentationml/2006/ole">
            <mc:AlternateContent xmlns:mc="http://schemas.openxmlformats.org/markup-compatibility/2006">
              <mc:Choice xmlns:v="urn:schemas-microsoft-com:vml" Requires="v">
                <p:oleObj spid="_x0000_s1038" name="Equation" r:id="rId4" imgW="634725" imgH="482391" progId="Equation.DSMT4">
                  <p:embed/>
                </p:oleObj>
              </mc:Choice>
              <mc:Fallback>
                <p:oleObj name="Equation" r:id="rId4" imgW="634725" imgH="482391"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71801" y="638175"/>
                        <a:ext cx="1839913" cy="1030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483" name="Object 7"/>
          <p:cNvGraphicFramePr>
            <a:graphicFrameLocks noChangeAspect="1"/>
          </p:cNvGraphicFramePr>
          <p:nvPr/>
        </p:nvGraphicFramePr>
        <p:xfrm>
          <a:off x="8301038" y="484189"/>
          <a:ext cx="1471612" cy="1216025"/>
        </p:xfrm>
        <a:graphic>
          <a:graphicData uri="http://schemas.openxmlformats.org/presentationml/2006/ole">
            <mc:AlternateContent xmlns:mc="http://schemas.openxmlformats.org/markup-compatibility/2006">
              <mc:Choice xmlns:v="urn:schemas-microsoft-com:vml" Requires="v">
                <p:oleObj spid="_x0000_s1039" name="Equation" r:id="rId6" imgW="583947" imgH="482391" progId="Equation.DSMT4">
                  <p:embed/>
                </p:oleObj>
              </mc:Choice>
              <mc:Fallback>
                <p:oleObj name="Equation" r:id="rId6" imgW="583947" imgH="482391"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301038" y="484189"/>
                        <a:ext cx="1471612" cy="1216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5844" name="Text Box 14"/>
          <p:cNvSpPr txBox="1">
            <a:spLocks noChangeArrowheads="1"/>
          </p:cNvSpPr>
          <p:nvPr/>
        </p:nvSpPr>
        <p:spPr bwMode="auto">
          <a:xfrm>
            <a:off x="1676400" y="138114"/>
            <a:ext cx="8686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2"/>
              </a:buClr>
              <a:buSzPct val="60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Clr>
                <a:schemeClr val="tx1"/>
              </a:buClr>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9pPr>
          </a:lstStyle>
          <a:p>
            <a:pPr algn="ctr">
              <a:spcBef>
                <a:spcPct val="50000"/>
              </a:spcBef>
              <a:buClrTx/>
              <a:buSzTx/>
              <a:buFontTx/>
              <a:buNone/>
            </a:pPr>
            <a:r>
              <a:rPr lang="en-US" sz="2800">
                <a:solidFill>
                  <a:srgbClr val="0000FF"/>
                </a:solidFill>
                <a:latin typeface="Arial" panose="020B0604020202020204" pitchFamily="34" charset="0"/>
              </a:rPr>
              <a:t> Các bước giải dạng toán tìm CTPT của một hợp chất</a:t>
            </a:r>
          </a:p>
        </p:txBody>
      </p:sp>
      <p:sp>
        <p:nvSpPr>
          <p:cNvPr id="20485" name="Text Box 16"/>
          <p:cNvSpPr txBox="1">
            <a:spLocks noChangeArrowheads="1"/>
          </p:cNvSpPr>
          <p:nvPr/>
        </p:nvSpPr>
        <p:spPr bwMode="auto">
          <a:xfrm>
            <a:off x="2324100" y="730251"/>
            <a:ext cx="1295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2"/>
              </a:buClr>
              <a:buSzPct val="60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Clr>
                <a:schemeClr val="tx1"/>
              </a:buClr>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50000"/>
              </a:spcBef>
              <a:buClrTx/>
              <a:buSzTx/>
              <a:buFontTx/>
              <a:buNone/>
            </a:pPr>
            <a:r>
              <a:rPr lang="en-US" sz="2800">
                <a:latin typeface="Arial" panose="020B0604020202020204" pitchFamily="34" charset="0"/>
              </a:rPr>
              <a:t>m</a:t>
            </a:r>
            <a:r>
              <a:rPr lang="en-US" sz="2800" baseline="-25000">
                <a:latin typeface="Arial" panose="020B0604020202020204" pitchFamily="34" charset="0"/>
              </a:rPr>
              <a:t>c =</a:t>
            </a:r>
            <a:endParaRPr lang="en-US" sz="2800">
              <a:latin typeface="Arial" panose="020B0604020202020204" pitchFamily="34" charset="0"/>
            </a:endParaRPr>
          </a:p>
        </p:txBody>
      </p:sp>
      <p:sp>
        <p:nvSpPr>
          <p:cNvPr id="20486" name="Text Box 17"/>
          <p:cNvSpPr txBox="1">
            <a:spLocks noChangeArrowheads="1"/>
          </p:cNvSpPr>
          <p:nvPr/>
        </p:nvSpPr>
        <p:spPr bwMode="auto">
          <a:xfrm>
            <a:off x="7399338" y="674688"/>
            <a:ext cx="9144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2"/>
              </a:buClr>
              <a:buSzPct val="60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Clr>
                <a:schemeClr val="tx1"/>
              </a:buClr>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50000"/>
              </a:spcBef>
              <a:buClrTx/>
              <a:buSzTx/>
              <a:buFontTx/>
              <a:buNone/>
            </a:pPr>
            <a:r>
              <a:rPr lang="en-US" sz="2800">
                <a:latin typeface="Arial" panose="020B0604020202020204" pitchFamily="34" charset="0"/>
              </a:rPr>
              <a:t>m</a:t>
            </a:r>
            <a:r>
              <a:rPr lang="en-US" sz="2800" baseline="-25000">
                <a:latin typeface="Arial" panose="020B0604020202020204" pitchFamily="34" charset="0"/>
              </a:rPr>
              <a:t>H =</a:t>
            </a:r>
            <a:r>
              <a:rPr lang="en-US" sz="1800" baseline="-25000">
                <a:latin typeface="Arial" panose="020B0604020202020204" pitchFamily="34" charset="0"/>
              </a:rPr>
              <a:t> </a:t>
            </a:r>
            <a:endParaRPr lang="en-US" sz="1800">
              <a:latin typeface="Arial" panose="020B0604020202020204" pitchFamily="34" charset="0"/>
            </a:endParaRPr>
          </a:p>
        </p:txBody>
      </p:sp>
      <p:sp>
        <p:nvSpPr>
          <p:cNvPr id="20487" name="Text Box 18"/>
          <p:cNvSpPr txBox="1">
            <a:spLocks noChangeArrowheads="1"/>
          </p:cNvSpPr>
          <p:nvPr/>
        </p:nvSpPr>
        <p:spPr bwMode="auto">
          <a:xfrm>
            <a:off x="2084388" y="2819401"/>
            <a:ext cx="4114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2"/>
              </a:buClr>
              <a:buSzPct val="60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Clr>
                <a:schemeClr val="tx1"/>
              </a:buClr>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50000"/>
              </a:spcBef>
              <a:buClrTx/>
              <a:buSzTx/>
              <a:buFontTx/>
              <a:buNone/>
            </a:pPr>
            <a:r>
              <a:rPr lang="en-US" sz="2800">
                <a:latin typeface="Arial" panose="020B0604020202020204" pitchFamily="34" charset="0"/>
              </a:rPr>
              <a:t>m</a:t>
            </a:r>
            <a:r>
              <a:rPr lang="en-US" sz="2800" baseline="-25000">
                <a:latin typeface="Arial" panose="020B0604020202020204" pitchFamily="34" charset="0"/>
              </a:rPr>
              <a:t>o = </a:t>
            </a:r>
            <a:r>
              <a:rPr lang="en-US" sz="2800">
                <a:latin typeface="Arial" panose="020B0604020202020204" pitchFamily="34" charset="0"/>
              </a:rPr>
              <a:t>m</a:t>
            </a:r>
            <a:r>
              <a:rPr lang="en-US" sz="2800" baseline="-25000">
                <a:latin typeface="Arial" panose="020B0604020202020204" pitchFamily="34" charset="0"/>
              </a:rPr>
              <a:t>A </a:t>
            </a:r>
            <a:r>
              <a:rPr lang="en-US" sz="2800">
                <a:latin typeface="Arial" panose="020B0604020202020204" pitchFamily="34" charset="0"/>
              </a:rPr>
              <a:t>- (m</a:t>
            </a:r>
            <a:r>
              <a:rPr lang="en-US" sz="2800" baseline="-25000">
                <a:latin typeface="Arial" panose="020B0604020202020204" pitchFamily="34" charset="0"/>
              </a:rPr>
              <a:t>c </a:t>
            </a:r>
            <a:r>
              <a:rPr lang="en-US" sz="2800">
                <a:latin typeface="Arial" panose="020B0604020202020204" pitchFamily="34" charset="0"/>
              </a:rPr>
              <a:t>+ m</a:t>
            </a:r>
            <a:r>
              <a:rPr lang="en-US" sz="1800" baseline="-25000">
                <a:latin typeface="Arial" panose="020B0604020202020204" pitchFamily="34" charset="0"/>
              </a:rPr>
              <a:t>H</a:t>
            </a:r>
            <a:r>
              <a:rPr lang="en-US" sz="2800">
                <a:latin typeface="Arial" panose="020B0604020202020204" pitchFamily="34" charset="0"/>
              </a:rPr>
              <a:t>)</a:t>
            </a:r>
          </a:p>
        </p:txBody>
      </p:sp>
      <p:sp>
        <p:nvSpPr>
          <p:cNvPr id="20488" name="Text Box 19"/>
          <p:cNvSpPr txBox="1">
            <a:spLocks noChangeArrowheads="1"/>
          </p:cNvSpPr>
          <p:nvPr/>
        </p:nvSpPr>
        <p:spPr bwMode="auto">
          <a:xfrm>
            <a:off x="1524000" y="3429001"/>
            <a:ext cx="9296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2"/>
              </a:buClr>
              <a:buSzPct val="60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Clr>
                <a:schemeClr val="tx1"/>
              </a:buClr>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50000"/>
              </a:spcBef>
              <a:buClrTx/>
              <a:buSzTx/>
              <a:buFontTx/>
              <a:buNone/>
            </a:pPr>
            <a:r>
              <a:rPr lang="en-US" sz="2800" dirty="0">
                <a:latin typeface="Arial" panose="020B0604020202020204" pitchFamily="34" charset="0"/>
              </a:rPr>
              <a:t>Gọi CTPT của HCHC A là C</a:t>
            </a:r>
            <a:r>
              <a:rPr lang="en-US" sz="2800" baseline="-25000" dirty="0">
                <a:latin typeface="Arial" panose="020B0604020202020204" pitchFamily="34" charset="0"/>
              </a:rPr>
              <a:t>x</a:t>
            </a:r>
            <a:r>
              <a:rPr lang="en-US" sz="2800" dirty="0">
                <a:latin typeface="Arial" panose="020B0604020202020204" pitchFamily="34" charset="0"/>
              </a:rPr>
              <a:t>H</a:t>
            </a:r>
            <a:r>
              <a:rPr lang="en-US" sz="2800" baseline="-25000" dirty="0">
                <a:latin typeface="Arial" panose="020B0604020202020204" pitchFamily="34" charset="0"/>
              </a:rPr>
              <a:t>y</a:t>
            </a:r>
            <a:r>
              <a:rPr lang="en-US" sz="2800" dirty="0">
                <a:latin typeface="Arial" panose="020B0604020202020204" pitchFamily="34" charset="0"/>
              </a:rPr>
              <a:t>O</a:t>
            </a:r>
            <a:r>
              <a:rPr lang="en-US" sz="2800" baseline="-25000" dirty="0">
                <a:latin typeface="Arial" panose="020B0604020202020204" pitchFamily="34" charset="0"/>
              </a:rPr>
              <a:t>z </a:t>
            </a:r>
            <a:r>
              <a:rPr lang="en-US" sz="2800" dirty="0">
                <a:latin typeface="Arial" panose="020B0604020202020204" pitchFamily="34" charset="0"/>
              </a:rPr>
              <a:t> </a:t>
            </a:r>
            <a:r>
              <a:rPr lang="en-US" sz="2400" dirty="0">
                <a:latin typeface="Arial" panose="020B0604020202020204" pitchFamily="34" charset="0"/>
              </a:rPr>
              <a:t>(với x, y, z nguyên dương)</a:t>
            </a:r>
          </a:p>
        </p:txBody>
      </p:sp>
      <p:sp>
        <p:nvSpPr>
          <p:cNvPr id="20501" name="Text Box 18"/>
          <p:cNvSpPr txBox="1">
            <a:spLocks noChangeArrowheads="1"/>
          </p:cNvSpPr>
          <p:nvPr/>
        </p:nvSpPr>
        <p:spPr bwMode="auto">
          <a:xfrm>
            <a:off x="2062164" y="1600201"/>
            <a:ext cx="83724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2"/>
              </a:buClr>
              <a:buSzPct val="60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Clr>
                <a:schemeClr val="tx1"/>
              </a:buClr>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50000"/>
              </a:spcBef>
              <a:buClrTx/>
              <a:buSzTx/>
              <a:buFontTx/>
              <a:buNone/>
            </a:pPr>
            <a:r>
              <a:rPr lang="en-US" sz="2800">
                <a:latin typeface="Arial" panose="020B0604020202020204" pitchFamily="34" charset="0"/>
              </a:rPr>
              <a:t>m</a:t>
            </a:r>
            <a:r>
              <a:rPr lang="en-US" sz="2800" baseline="-25000">
                <a:latin typeface="Arial" panose="020B0604020202020204" pitchFamily="34" charset="0"/>
              </a:rPr>
              <a:t>c </a:t>
            </a:r>
            <a:r>
              <a:rPr lang="en-US" sz="2800">
                <a:latin typeface="Arial" panose="020B0604020202020204" pitchFamily="34" charset="0"/>
              </a:rPr>
              <a:t>+ m</a:t>
            </a:r>
            <a:r>
              <a:rPr lang="en-US" sz="1800" baseline="-25000">
                <a:latin typeface="Arial" panose="020B0604020202020204" pitchFamily="34" charset="0"/>
              </a:rPr>
              <a:t>H </a:t>
            </a:r>
            <a:r>
              <a:rPr lang="en-US" sz="2800">
                <a:latin typeface="Arial" panose="020B0604020202020204" pitchFamily="34" charset="0"/>
              </a:rPr>
              <a:t> = m</a:t>
            </a:r>
            <a:r>
              <a:rPr lang="en-US" sz="2800" baseline="-25000">
                <a:latin typeface="Arial" panose="020B0604020202020204" pitchFamily="34" charset="0"/>
              </a:rPr>
              <a:t>A            </a:t>
            </a:r>
            <a:r>
              <a:rPr lang="en-US" sz="2800">
                <a:latin typeface="Arial" panose="020B0604020202020204" pitchFamily="34" charset="0"/>
              </a:rPr>
              <a:t>A có 2 ng</a:t>
            </a:r>
            <a:r>
              <a:rPr lang="vi-VN" sz="2800">
                <a:latin typeface="Arial" panose="020B0604020202020204" pitchFamily="34" charset="0"/>
              </a:rPr>
              <a:t>uyên </a:t>
            </a:r>
            <a:r>
              <a:rPr lang="en-US" sz="2800">
                <a:latin typeface="Arial" panose="020B0604020202020204" pitchFamily="34" charset="0"/>
              </a:rPr>
              <a:t>tố: C và H</a:t>
            </a:r>
          </a:p>
        </p:txBody>
      </p:sp>
      <p:pic>
        <p:nvPicPr>
          <p:cNvPr id="20502" name="Picture 1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52938" y="1633539"/>
            <a:ext cx="762000"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03" name="Text Box 18"/>
          <p:cNvSpPr txBox="1">
            <a:spLocks noChangeArrowheads="1"/>
          </p:cNvSpPr>
          <p:nvPr/>
        </p:nvSpPr>
        <p:spPr bwMode="auto">
          <a:xfrm>
            <a:off x="2062164" y="2209801"/>
            <a:ext cx="83724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2"/>
              </a:buClr>
              <a:buSzPct val="60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Clr>
                <a:schemeClr val="tx1"/>
              </a:buClr>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50000"/>
              </a:spcBef>
              <a:buClrTx/>
              <a:buSzTx/>
              <a:buFontTx/>
              <a:buNone/>
            </a:pPr>
            <a:r>
              <a:rPr lang="en-US" sz="2800">
                <a:latin typeface="Arial" panose="020B0604020202020204" pitchFamily="34" charset="0"/>
              </a:rPr>
              <a:t>m</a:t>
            </a:r>
            <a:r>
              <a:rPr lang="en-US" sz="2800" baseline="-25000">
                <a:latin typeface="Arial" panose="020B0604020202020204" pitchFamily="34" charset="0"/>
              </a:rPr>
              <a:t>c </a:t>
            </a:r>
            <a:r>
              <a:rPr lang="en-US" sz="2800">
                <a:latin typeface="Arial" panose="020B0604020202020204" pitchFamily="34" charset="0"/>
              </a:rPr>
              <a:t>+ m</a:t>
            </a:r>
            <a:r>
              <a:rPr lang="en-US" sz="1800" baseline="-25000">
                <a:latin typeface="Arial" panose="020B0604020202020204" pitchFamily="34" charset="0"/>
              </a:rPr>
              <a:t>H </a:t>
            </a:r>
            <a:r>
              <a:rPr lang="en-US" sz="2800">
                <a:latin typeface="Arial" panose="020B0604020202020204" pitchFamily="34" charset="0"/>
              </a:rPr>
              <a:t> &lt; m</a:t>
            </a:r>
            <a:r>
              <a:rPr lang="en-US" sz="2800" baseline="-25000">
                <a:latin typeface="Arial" panose="020B0604020202020204" pitchFamily="34" charset="0"/>
              </a:rPr>
              <a:t>A             </a:t>
            </a:r>
            <a:r>
              <a:rPr lang="en-US" sz="2800">
                <a:latin typeface="Arial" panose="020B0604020202020204" pitchFamily="34" charset="0"/>
              </a:rPr>
              <a:t>A có 3 ng</a:t>
            </a:r>
            <a:r>
              <a:rPr lang="vi-VN" sz="2800">
                <a:latin typeface="Arial" panose="020B0604020202020204" pitchFamily="34" charset="0"/>
              </a:rPr>
              <a:t>uyên </a:t>
            </a:r>
            <a:r>
              <a:rPr lang="en-US" sz="2800">
                <a:latin typeface="Arial" panose="020B0604020202020204" pitchFamily="34" charset="0"/>
              </a:rPr>
              <a:t>tố: C, H và O</a:t>
            </a:r>
          </a:p>
        </p:txBody>
      </p:sp>
      <p:pic>
        <p:nvPicPr>
          <p:cNvPr id="20504" name="Picture 1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395788" y="2224089"/>
            <a:ext cx="762000"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53" name="Hình chữ nhật 125956"/>
          <p:cNvSpPr>
            <a:spLocks noChangeArrowheads="1"/>
          </p:cNvSpPr>
          <p:nvPr/>
        </p:nvSpPr>
        <p:spPr bwMode="auto">
          <a:xfrm>
            <a:off x="1704976" y="6027739"/>
            <a:ext cx="82010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2"/>
              </a:buClr>
              <a:buSzPct val="60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Clr>
                <a:schemeClr val="tx1"/>
              </a:buClr>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US" sz="2800" b="1">
                <a:solidFill>
                  <a:srgbClr val="FF0000"/>
                </a:solidFill>
                <a:latin typeface="Arial" panose="020B0604020202020204" pitchFamily="34" charset="0"/>
              </a:rPr>
              <a:t>Công thức phân tử của A cần tìm là C</a:t>
            </a:r>
            <a:r>
              <a:rPr lang="en-US" sz="2800" b="1" baseline="-25000">
                <a:solidFill>
                  <a:srgbClr val="FF0000"/>
                </a:solidFill>
                <a:latin typeface="Arial" panose="020B0604020202020204" pitchFamily="34" charset="0"/>
              </a:rPr>
              <a:t>a</a:t>
            </a:r>
            <a:r>
              <a:rPr lang="en-US" sz="2800" b="1">
                <a:solidFill>
                  <a:srgbClr val="FF0000"/>
                </a:solidFill>
                <a:latin typeface="Arial" panose="020B0604020202020204" pitchFamily="34" charset="0"/>
              </a:rPr>
              <a:t>H</a:t>
            </a:r>
            <a:r>
              <a:rPr lang="en-US" sz="2800" b="1" baseline="-25000">
                <a:solidFill>
                  <a:srgbClr val="FF0000"/>
                </a:solidFill>
                <a:latin typeface="Arial" panose="020B0604020202020204" pitchFamily="34" charset="0"/>
              </a:rPr>
              <a:t>b</a:t>
            </a:r>
            <a:r>
              <a:rPr lang="en-US" sz="2800" b="1">
                <a:solidFill>
                  <a:srgbClr val="FF0000"/>
                </a:solidFill>
                <a:latin typeface="Arial" panose="020B0604020202020204" pitchFamily="34" charset="0"/>
              </a:rPr>
              <a:t>O</a:t>
            </a:r>
            <a:r>
              <a:rPr lang="en-US" sz="2800" b="1" baseline="-25000">
                <a:solidFill>
                  <a:srgbClr val="FF0000"/>
                </a:solidFill>
                <a:latin typeface="Arial" panose="020B0604020202020204" pitchFamily="34" charset="0"/>
              </a:rPr>
              <a:t>c</a:t>
            </a:r>
            <a:endParaRPr lang="en-US" sz="2800" b="1">
              <a:solidFill>
                <a:srgbClr val="FF0000"/>
              </a:solidFill>
              <a:latin typeface="Arial" panose="020B0604020202020204" pitchFamily="34" charset="0"/>
            </a:endParaRPr>
          </a:p>
        </p:txBody>
      </p:sp>
      <p:sp>
        <p:nvSpPr>
          <p:cNvPr id="26" name="Hình chữ nhật 30"/>
          <p:cNvSpPr>
            <a:spLocks noRot="1" noChangeAspect="1" noMove="1" noResize="1" noEditPoints="1" noAdjustHandles="1" noChangeArrowheads="1" noChangeShapeType="1" noTextEdit="1"/>
          </p:cNvSpPr>
          <p:nvPr/>
        </p:nvSpPr>
        <p:spPr bwMode="auto">
          <a:xfrm>
            <a:off x="1704833" y="3962401"/>
            <a:ext cx="8429767" cy="1332609"/>
          </a:xfrm>
          <a:prstGeom prst="rect">
            <a:avLst/>
          </a:prstGeom>
          <a:blipFill rotWithShape="0">
            <a:blip r:embed="rId9"/>
            <a:stretch>
              <a:fillRect l="-1520" t="-4566" b="-1826"/>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a:noFill/>
              </a:rPr>
              <a:t> </a:t>
            </a:r>
          </a:p>
        </p:txBody>
      </p:sp>
      <p:sp>
        <p:nvSpPr>
          <p:cNvPr id="35855" name="Hình chữ nhật 30"/>
          <p:cNvSpPr>
            <a:spLocks noChangeArrowheads="1"/>
          </p:cNvSpPr>
          <p:nvPr/>
        </p:nvSpPr>
        <p:spPr bwMode="auto">
          <a:xfrm>
            <a:off x="1724025" y="5427664"/>
            <a:ext cx="45720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2"/>
              </a:buClr>
              <a:buSzPct val="60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Clr>
                <a:schemeClr val="tx1"/>
              </a:buClr>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US" sz="2800">
                <a:latin typeface="Arial" panose="020B0604020202020204" pitchFamily="34" charset="0"/>
              </a:rPr>
              <a:t>Suy ra x=a, y=b, z=c</a:t>
            </a:r>
            <a:endParaRPr lang="vi-VN" sz="2800">
              <a:latin typeface="Arial" panose="020B0604020202020204" pitchFamily="34" charset="0"/>
            </a:endParaRPr>
          </a:p>
        </p:txBody>
      </p:sp>
      <p:sp>
        <p:nvSpPr>
          <p:cNvPr id="16" name="Text Box 17"/>
          <p:cNvSpPr txBox="1">
            <a:spLocks noRot="1" noChangeAspect="1" noMove="1" noResize="1" noEditPoints="1" noAdjustHandles="1" noChangeArrowheads="1" noChangeShapeType="1" noTextEdit="1"/>
          </p:cNvSpPr>
          <p:nvPr/>
        </p:nvSpPr>
        <p:spPr bwMode="auto">
          <a:xfrm>
            <a:off x="4884702" y="701013"/>
            <a:ext cx="2574997" cy="739626"/>
          </a:xfrm>
          <a:prstGeom prst="rect">
            <a:avLst/>
          </a:prstGeom>
          <a:blipFill rotWithShape="0">
            <a:blip r:embed="rId10"/>
            <a:stretch>
              <a:fillRect l="-4728" b="-4132"/>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a:noFill/>
              </a:rPr>
              <a:t> </a:t>
            </a:r>
          </a:p>
        </p:txBody>
      </p:sp>
      <p:sp>
        <p:nvSpPr>
          <p:cNvPr id="35857" name="TextBox 1"/>
          <p:cNvSpPr txBox="1">
            <a:spLocks noChangeArrowheads="1"/>
          </p:cNvSpPr>
          <p:nvPr/>
        </p:nvSpPr>
        <p:spPr bwMode="auto">
          <a:xfrm>
            <a:off x="6296025" y="4935538"/>
            <a:ext cx="496888" cy="3683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2"/>
              </a:buClr>
              <a:buSzPct val="60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Clr>
                <a:schemeClr val="tx1"/>
              </a:buClr>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vi-VN" sz="1800">
                <a:latin typeface="Arial" panose="020B0604020202020204" pitchFamily="34" charset="0"/>
              </a:rPr>
              <a:t>m</a:t>
            </a:r>
            <a:r>
              <a:rPr lang="vi-VN" sz="1800" baseline="-25000">
                <a:latin typeface="Arial" panose="020B0604020202020204" pitchFamily="34" charset="0"/>
              </a:rPr>
              <a:t>O</a:t>
            </a:r>
            <a:endParaRPr lang="en-US" sz="1800">
              <a:latin typeface="Arial" panose="020B0604020202020204" pitchFamily="34" charset="0"/>
            </a:endParaRPr>
          </a:p>
        </p:txBody>
      </p:sp>
    </p:spTree>
    <p:extLst>
      <p:ext uri="{BB962C8B-B14F-4D97-AF65-F5344CB8AC3E}">
        <p14:creationId xmlns:p14="http://schemas.microsoft.com/office/powerpoint/2010/main" val="14738903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0485"/>
                                        </p:tgtEl>
                                        <p:attrNameLst>
                                          <p:attrName>style.visibility</p:attrName>
                                        </p:attrNameLst>
                                      </p:cBhvr>
                                      <p:to>
                                        <p:strVal val="visible"/>
                                      </p:to>
                                    </p:set>
                                    <p:animEffect transition="in" filter="circle(in)">
                                      <p:cBhvr>
                                        <p:cTn id="7" dur="2000"/>
                                        <p:tgtEl>
                                          <p:spTgt spid="20485"/>
                                        </p:tgtEl>
                                      </p:cBhvr>
                                    </p:animEffect>
                                  </p:childTnLst>
                                </p:cTn>
                              </p:par>
                              <p:par>
                                <p:cTn id="8" presetID="6" presetClass="entr" presetSubtype="16" fill="hold" nodeType="withEffect">
                                  <p:stCondLst>
                                    <p:cond delay="0"/>
                                  </p:stCondLst>
                                  <p:childTnLst>
                                    <p:set>
                                      <p:cBhvr>
                                        <p:cTn id="9" dur="1" fill="hold">
                                          <p:stCondLst>
                                            <p:cond delay="0"/>
                                          </p:stCondLst>
                                        </p:cTn>
                                        <p:tgtEl>
                                          <p:spTgt spid="20482"/>
                                        </p:tgtEl>
                                        <p:attrNameLst>
                                          <p:attrName>style.visibility</p:attrName>
                                        </p:attrNameLst>
                                      </p:cBhvr>
                                      <p:to>
                                        <p:strVal val="visible"/>
                                      </p:to>
                                    </p:set>
                                    <p:animEffect transition="in" filter="circle(in)">
                                      <p:cBhvr>
                                        <p:cTn id="10" dur="2000"/>
                                        <p:tgtEl>
                                          <p:spTgt spid="20482"/>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6" presetClass="entr" presetSubtype="16" fill="hold" grpId="0" nodeType="clickEffect">
                                  <p:stCondLst>
                                    <p:cond delay="0"/>
                                  </p:stCondLst>
                                  <p:childTnLst>
                                    <p:set>
                                      <p:cBhvr>
                                        <p:cTn id="14" dur="1" fill="hold">
                                          <p:stCondLst>
                                            <p:cond delay="0"/>
                                          </p:stCondLst>
                                        </p:cTn>
                                        <p:tgtEl>
                                          <p:spTgt spid="20486"/>
                                        </p:tgtEl>
                                        <p:attrNameLst>
                                          <p:attrName>style.visibility</p:attrName>
                                        </p:attrNameLst>
                                      </p:cBhvr>
                                      <p:to>
                                        <p:strVal val="visible"/>
                                      </p:to>
                                    </p:set>
                                    <p:animEffect transition="in" filter="circle(in)">
                                      <p:cBhvr>
                                        <p:cTn id="15" dur="2000"/>
                                        <p:tgtEl>
                                          <p:spTgt spid="20486"/>
                                        </p:tgtEl>
                                      </p:cBhvr>
                                    </p:animEffect>
                                  </p:childTnLst>
                                </p:cTn>
                              </p:par>
                              <p:par>
                                <p:cTn id="16" presetID="6" presetClass="entr" presetSubtype="16" fill="hold" nodeType="withEffect">
                                  <p:stCondLst>
                                    <p:cond delay="0"/>
                                  </p:stCondLst>
                                  <p:childTnLst>
                                    <p:set>
                                      <p:cBhvr>
                                        <p:cTn id="17" dur="1" fill="hold">
                                          <p:stCondLst>
                                            <p:cond delay="0"/>
                                          </p:stCondLst>
                                        </p:cTn>
                                        <p:tgtEl>
                                          <p:spTgt spid="20483"/>
                                        </p:tgtEl>
                                        <p:attrNameLst>
                                          <p:attrName>style.visibility</p:attrName>
                                        </p:attrNameLst>
                                      </p:cBhvr>
                                      <p:to>
                                        <p:strVal val="visible"/>
                                      </p:to>
                                    </p:set>
                                    <p:animEffect transition="in" filter="circle(in)">
                                      <p:cBhvr>
                                        <p:cTn id="18" dur="2000"/>
                                        <p:tgtEl>
                                          <p:spTgt spid="20483"/>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6" presetClass="entr" presetSubtype="32" fill="hold" grpId="0" nodeType="clickEffect">
                                  <p:stCondLst>
                                    <p:cond delay="0"/>
                                  </p:stCondLst>
                                  <p:childTnLst>
                                    <p:set>
                                      <p:cBhvr>
                                        <p:cTn id="22" dur="1" fill="hold">
                                          <p:stCondLst>
                                            <p:cond delay="0"/>
                                          </p:stCondLst>
                                        </p:cTn>
                                        <p:tgtEl>
                                          <p:spTgt spid="20501"/>
                                        </p:tgtEl>
                                        <p:attrNameLst>
                                          <p:attrName>style.visibility</p:attrName>
                                        </p:attrNameLst>
                                      </p:cBhvr>
                                      <p:to>
                                        <p:strVal val="visible"/>
                                      </p:to>
                                    </p:set>
                                    <p:animEffect transition="in" filter="circle(out)">
                                      <p:cBhvr>
                                        <p:cTn id="23" dur="2000"/>
                                        <p:tgtEl>
                                          <p:spTgt spid="20501"/>
                                        </p:tgtEl>
                                      </p:cBhvr>
                                    </p:animEffect>
                                  </p:childTnLst>
                                </p:cTn>
                              </p:par>
                              <p:par>
                                <p:cTn id="24" presetID="6" presetClass="entr" presetSubtype="32" fill="hold" nodeType="withEffect">
                                  <p:stCondLst>
                                    <p:cond delay="0"/>
                                  </p:stCondLst>
                                  <p:childTnLst>
                                    <p:set>
                                      <p:cBhvr>
                                        <p:cTn id="25" dur="1" fill="hold">
                                          <p:stCondLst>
                                            <p:cond delay="0"/>
                                          </p:stCondLst>
                                        </p:cTn>
                                        <p:tgtEl>
                                          <p:spTgt spid="20502"/>
                                        </p:tgtEl>
                                        <p:attrNameLst>
                                          <p:attrName>style.visibility</p:attrName>
                                        </p:attrNameLst>
                                      </p:cBhvr>
                                      <p:to>
                                        <p:strVal val="visible"/>
                                      </p:to>
                                    </p:set>
                                    <p:animEffect transition="in" filter="circle(out)">
                                      <p:cBhvr>
                                        <p:cTn id="26" dur="2000"/>
                                        <p:tgtEl>
                                          <p:spTgt spid="20502"/>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6" presetClass="entr" presetSubtype="16" fill="hold" nodeType="clickEffect">
                                  <p:stCondLst>
                                    <p:cond delay="0"/>
                                  </p:stCondLst>
                                  <p:childTnLst>
                                    <p:set>
                                      <p:cBhvr>
                                        <p:cTn id="30" dur="1" fill="hold">
                                          <p:stCondLst>
                                            <p:cond delay="0"/>
                                          </p:stCondLst>
                                        </p:cTn>
                                        <p:tgtEl>
                                          <p:spTgt spid="20504"/>
                                        </p:tgtEl>
                                        <p:attrNameLst>
                                          <p:attrName>style.visibility</p:attrName>
                                        </p:attrNameLst>
                                      </p:cBhvr>
                                      <p:to>
                                        <p:strVal val="visible"/>
                                      </p:to>
                                    </p:set>
                                    <p:animEffect transition="in" filter="circle(in)">
                                      <p:cBhvr>
                                        <p:cTn id="31" dur="2000"/>
                                        <p:tgtEl>
                                          <p:spTgt spid="20504"/>
                                        </p:tgtEl>
                                      </p:cBhvr>
                                    </p:animEffect>
                                  </p:childTnLst>
                                </p:cTn>
                              </p:par>
                              <p:par>
                                <p:cTn id="32" presetID="6" presetClass="entr" presetSubtype="16" fill="hold" grpId="0" nodeType="withEffect">
                                  <p:stCondLst>
                                    <p:cond delay="0"/>
                                  </p:stCondLst>
                                  <p:childTnLst>
                                    <p:set>
                                      <p:cBhvr>
                                        <p:cTn id="33" dur="1" fill="hold">
                                          <p:stCondLst>
                                            <p:cond delay="0"/>
                                          </p:stCondLst>
                                        </p:cTn>
                                        <p:tgtEl>
                                          <p:spTgt spid="20503"/>
                                        </p:tgtEl>
                                        <p:attrNameLst>
                                          <p:attrName>style.visibility</p:attrName>
                                        </p:attrNameLst>
                                      </p:cBhvr>
                                      <p:to>
                                        <p:strVal val="visible"/>
                                      </p:to>
                                    </p:set>
                                    <p:animEffect transition="in" filter="circle(in)">
                                      <p:cBhvr>
                                        <p:cTn id="34" dur="2000"/>
                                        <p:tgtEl>
                                          <p:spTgt spid="20503"/>
                                        </p:tgtEl>
                                      </p:cBhvr>
                                    </p:animEffect>
                                  </p:childTnLst>
                                </p:cTn>
                              </p:par>
                              <p:par>
                                <p:cTn id="35" presetID="6" presetClass="entr" presetSubtype="16" fill="hold" grpId="0" nodeType="withEffect">
                                  <p:stCondLst>
                                    <p:cond delay="0"/>
                                  </p:stCondLst>
                                  <p:childTnLst>
                                    <p:set>
                                      <p:cBhvr>
                                        <p:cTn id="36" dur="1" fill="hold">
                                          <p:stCondLst>
                                            <p:cond delay="0"/>
                                          </p:stCondLst>
                                        </p:cTn>
                                        <p:tgtEl>
                                          <p:spTgt spid="20487"/>
                                        </p:tgtEl>
                                        <p:attrNameLst>
                                          <p:attrName>style.visibility</p:attrName>
                                        </p:attrNameLst>
                                      </p:cBhvr>
                                      <p:to>
                                        <p:strVal val="visible"/>
                                      </p:to>
                                    </p:set>
                                    <p:animEffect transition="in" filter="circle(in)">
                                      <p:cBhvr>
                                        <p:cTn id="37" dur="2000"/>
                                        <p:tgtEl>
                                          <p:spTgt spid="20487"/>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8" presetClass="entr" presetSubtype="16" fill="hold" grpId="0" nodeType="clickEffect">
                                  <p:stCondLst>
                                    <p:cond delay="0"/>
                                  </p:stCondLst>
                                  <p:childTnLst>
                                    <p:set>
                                      <p:cBhvr>
                                        <p:cTn id="41" dur="1" fill="hold">
                                          <p:stCondLst>
                                            <p:cond delay="0"/>
                                          </p:stCondLst>
                                        </p:cTn>
                                        <p:tgtEl>
                                          <p:spTgt spid="20488"/>
                                        </p:tgtEl>
                                        <p:attrNameLst>
                                          <p:attrName>style.visibility</p:attrName>
                                        </p:attrNameLst>
                                      </p:cBhvr>
                                      <p:to>
                                        <p:strVal val="visible"/>
                                      </p:to>
                                    </p:set>
                                    <p:animEffect transition="in" filter="diamond(in)">
                                      <p:cBhvr>
                                        <p:cTn id="42" dur="2000"/>
                                        <p:tgtEl>
                                          <p:spTgt spid="20488"/>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6" presetClass="entr" presetSubtype="16" fill="hold" nodeType="click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circle(in)">
                                      <p:cBhvr>
                                        <p:cTn id="47" dur="2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5" grpId="0"/>
      <p:bldP spid="20486" grpId="0"/>
      <p:bldP spid="20487" grpId="0"/>
      <p:bldP spid="20488" grpId="0"/>
      <p:bldP spid="20501" grpId="0"/>
      <p:bldP spid="2050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3"/>
          <p:cNvSpPr txBox="1">
            <a:spLocks noChangeArrowheads="1"/>
          </p:cNvSpPr>
          <p:nvPr/>
        </p:nvSpPr>
        <p:spPr bwMode="auto">
          <a:xfrm>
            <a:off x="2133600" y="1058864"/>
            <a:ext cx="320040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2"/>
              </a:buClr>
              <a:buSzPct val="60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Clr>
                <a:schemeClr val="tx1"/>
              </a:buClr>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9pPr>
          </a:lstStyle>
          <a:p>
            <a:pPr eaLnBrk="1" hangingPunct="1">
              <a:spcBef>
                <a:spcPct val="50000"/>
              </a:spcBef>
              <a:buClrTx/>
              <a:buSzTx/>
              <a:buFontTx/>
              <a:buNone/>
            </a:pPr>
            <a:endParaRPr lang="en-US">
              <a:latin typeface="VNI-Times" pitchFamily="2" charset="0"/>
            </a:endParaRPr>
          </a:p>
        </p:txBody>
      </p:sp>
      <mc:AlternateContent xmlns:mc="http://schemas.openxmlformats.org/markup-compatibility/2006" xmlns:a14="http://schemas.microsoft.com/office/drawing/2010/main">
        <mc:Choice Requires="a14">
          <p:sp>
            <p:nvSpPr>
              <p:cNvPr id="37891" name="Text Box 11"/>
              <p:cNvSpPr txBox="1">
                <a:spLocks noChangeArrowheads="1"/>
              </p:cNvSpPr>
              <p:nvPr/>
            </p:nvSpPr>
            <p:spPr bwMode="auto">
              <a:xfrm>
                <a:off x="426275" y="694610"/>
                <a:ext cx="3238387" cy="61465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2"/>
                  </a:buClr>
                  <a:buSzPct val="60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Clr>
                    <a:schemeClr val="tx1"/>
                  </a:buClr>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9pPr>
              </a:lstStyle>
              <a:p>
                <a:pPr eaLnBrk="1" hangingPunct="1">
                  <a:buClrTx/>
                  <a:buSzTx/>
                  <a:buFont typeface="Wingdings" panose="05000000000000000000" pitchFamily="2" charset="2"/>
                  <a:buNone/>
                </a:pPr>
                <a:r>
                  <a:rPr lang="en-US" sz="2400" dirty="0" smtClean="0">
                    <a:latin typeface="Arial" panose="020B0604020202020204" pitchFamily="34" charset="0"/>
                    <a:cs typeface="Arial" panose="020B0604020202020204" pitchFamily="34" charset="0"/>
                  </a:rPr>
                  <a:t>m</a:t>
                </a:r>
                <a:r>
                  <a:rPr lang="en-US" sz="2400" baseline="-25000" dirty="0">
                    <a:latin typeface="Arial" panose="020B0604020202020204" pitchFamily="34" charset="0"/>
                    <a:cs typeface="Arial" panose="020B0604020202020204" pitchFamily="34" charset="0"/>
                  </a:rPr>
                  <a:t>C  </a:t>
                </a:r>
                <a:r>
                  <a:rPr lang="en-US" sz="2400" dirty="0">
                    <a:latin typeface="Arial" panose="020B0604020202020204" pitchFamily="34" charset="0"/>
                    <a:cs typeface="Arial" panose="020B0604020202020204" pitchFamily="34" charset="0"/>
                  </a:rPr>
                  <a:t>=</a:t>
                </a:r>
                <a:r>
                  <a:rPr lang="en-US" sz="2400" dirty="0">
                    <a:solidFill>
                      <a:srgbClr val="0000FF"/>
                    </a:solidFill>
                    <a:latin typeface="Arial" panose="020B0604020202020204" pitchFamily="34" charset="0"/>
                    <a:cs typeface="Arial" panose="020B0604020202020204" pitchFamily="34" charset="0"/>
                  </a:rPr>
                  <a:t>   </a:t>
                </a:r>
                <a14:m>
                  <m:oMath xmlns:m="http://schemas.openxmlformats.org/officeDocument/2006/math">
                    <m:f>
                      <m:fPr>
                        <m:ctrlPr>
                          <a:rPr lang="en-US" sz="2400" i="1" smtClean="0">
                            <a:solidFill>
                              <a:srgbClr val="0000FF"/>
                            </a:solidFill>
                            <a:latin typeface="Cambria Math" panose="02040503050406030204" pitchFamily="18" charset="0"/>
                            <a:cs typeface="Arial" panose="020B0604020202020204" pitchFamily="34" charset="0"/>
                          </a:rPr>
                        </m:ctrlPr>
                      </m:fPr>
                      <m:num>
                        <m:r>
                          <a:rPr lang="vi-VN" sz="2400" b="0" i="1" smtClean="0">
                            <a:solidFill>
                              <a:srgbClr val="0000FF"/>
                            </a:solidFill>
                            <a:latin typeface="Cambria Math" panose="02040503050406030204" pitchFamily="18" charset="0"/>
                            <a:cs typeface="Arial" panose="020B0604020202020204" pitchFamily="34" charset="0"/>
                          </a:rPr>
                          <m:t>6,6</m:t>
                        </m:r>
                      </m:num>
                      <m:den>
                        <m:r>
                          <a:rPr lang="vi-VN" sz="2400" b="0" i="1" smtClean="0">
                            <a:solidFill>
                              <a:srgbClr val="0000FF"/>
                            </a:solidFill>
                            <a:latin typeface="Cambria Math" panose="02040503050406030204" pitchFamily="18" charset="0"/>
                            <a:cs typeface="Arial" panose="020B0604020202020204" pitchFamily="34" charset="0"/>
                          </a:rPr>
                          <m:t>44</m:t>
                        </m:r>
                      </m:den>
                    </m:f>
                    <m:r>
                      <a:rPr lang="vi-VN" sz="2400" b="0" i="1" smtClean="0">
                        <a:solidFill>
                          <a:srgbClr val="0000FF"/>
                        </a:solidFill>
                        <a:latin typeface="Cambria Math" panose="02040503050406030204" pitchFamily="18" charset="0"/>
                        <a:cs typeface="Arial" panose="020B0604020202020204" pitchFamily="34" charset="0"/>
                      </a:rPr>
                      <m:t>.12</m:t>
                    </m:r>
                  </m:oMath>
                </a14:m>
                <a:r>
                  <a:rPr lang="en-US" sz="2400" dirty="0" smtClean="0">
                    <a:solidFill>
                      <a:srgbClr val="0000FF"/>
                    </a:solidFill>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 </a:t>
                </a:r>
                <a:r>
                  <a:rPr lang="vi-VN" sz="2400" dirty="0" smtClean="0">
                    <a:latin typeface="Arial" panose="020B0604020202020204" pitchFamily="34" charset="0"/>
                    <a:cs typeface="Arial" panose="020B0604020202020204" pitchFamily="34" charset="0"/>
                  </a:rPr>
                  <a:t>1,8   </a:t>
                </a:r>
                <a:r>
                  <a:rPr lang="en-US" sz="2400" dirty="0" smtClean="0">
                    <a:latin typeface="Arial" panose="020B0604020202020204" pitchFamily="34" charset="0"/>
                    <a:cs typeface="Arial" panose="020B0604020202020204" pitchFamily="34" charset="0"/>
                  </a:rPr>
                  <a:t>g</a:t>
                </a:r>
                <a:endParaRPr lang="en-US" sz="2400" dirty="0">
                  <a:latin typeface="Arial" panose="020B0604020202020204" pitchFamily="34" charset="0"/>
                  <a:cs typeface="Arial" panose="020B0604020202020204" pitchFamily="34" charset="0"/>
                </a:endParaRPr>
              </a:p>
            </p:txBody>
          </p:sp>
        </mc:Choice>
        <mc:Fallback xmlns="">
          <p:sp>
            <p:nvSpPr>
              <p:cNvPr id="37891" name="Text Box 11"/>
              <p:cNvSpPr txBox="1">
                <a:spLocks noRot="1" noChangeAspect="1" noMove="1" noResize="1" noEditPoints="1" noAdjustHandles="1" noChangeArrowheads="1" noChangeShapeType="1" noTextEdit="1"/>
              </p:cNvSpPr>
              <p:nvPr/>
            </p:nvSpPr>
            <p:spPr bwMode="auto">
              <a:xfrm>
                <a:off x="426275" y="694610"/>
                <a:ext cx="3238387" cy="614655"/>
              </a:xfrm>
              <a:prstGeom prst="rect">
                <a:avLst/>
              </a:prstGeom>
              <a:blipFill rotWithShape="0">
                <a:blip r:embed="rId3"/>
                <a:stretch>
                  <a:fillRect l="-3013" r="-1883" b="-8911"/>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sp>
        <p:nvSpPr>
          <p:cNvPr id="37892" name="Text Box 12"/>
          <p:cNvSpPr txBox="1">
            <a:spLocks noChangeArrowheads="1"/>
          </p:cNvSpPr>
          <p:nvPr/>
        </p:nvSpPr>
        <p:spPr bwMode="auto">
          <a:xfrm>
            <a:off x="287740" y="3883202"/>
            <a:ext cx="33401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2"/>
              </a:buClr>
              <a:buSzPct val="60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Clr>
                <a:schemeClr val="tx1"/>
              </a:buClr>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9pPr>
          </a:lstStyle>
          <a:p>
            <a:pPr eaLnBrk="1" hangingPunct="1">
              <a:spcBef>
                <a:spcPct val="0"/>
              </a:spcBef>
              <a:buClrTx/>
              <a:buSzTx/>
              <a:buFontTx/>
              <a:buNone/>
            </a:pPr>
            <a:r>
              <a:rPr lang="en-US" sz="2400" dirty="0">
                <a:latin typeface="Arial" panose="020B0604020202020204" pitchFamily="34" charset="0"/>
                <a:cs typeface="Arial" panose="020B0604020202020204" pitchFamily="34" charset="0"/>
              </a:rPr>
              <a:t>m</a:t>
            </a:r>
            <a:r>
              <a:rPr lang="en-US" sz="2400" baseline="-25000" dirty="0">
                <a:latin typeface="Arial" panose="020B0604020202020204" pitchFamily="34" charset="0"/>
                <a:cs typeface="Arial" panose="020B0604020202020204" pitchFamily="34" charset="0"/>
              </a:rPr>
              <a:t>O</a:t>
            </a:r>
            <a:r>
              <a:rPr lang="en-US" sz="2400" dirty="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a:t>
            </a:r>
            <a:r>
              <a:rPr lang="vi-VN" sz="2400" dirty="0" smtClean="0">
                <a:latin typeface="Arial" panose="020B0604020202020204" pitchFamily="34" charset="0"/>
                <a:cs typeface="Arial" panose="020B0604020202020204" pitchFamily="34" charset="0"/>
              </a:rPr>
              <a:t> 4,5 – 2,1 = 2,4 g</a:t>
            </a:r>
            <a:endParaRPr lang="en-US" sz="2400" dirty="0">
              <a:latin typeface="Arial" panose="020B0604020202020204" pitchFamily="34" charset="0"/>
              <a:cs typeface="Arial" panose="020B0604020202020204" pitchFamily="34" charset="0"/>
            </a:endParaRPr>
          </a:p>
        </p:txBody>
      </p:sp>
      <p:sp>
        <p:nvSpPr>
          <p:cNvPr id="37893" name="Hộp_Văn_Bản 1"/>
          <p:cNvSpPr txBox="1">
            <a:spLocks noChangeArrowheads="1"/>
          </p:cNvSpPr>
          <p:nvPr/>
        </p:nvSpPr>
        <p:spPr bwMode="auto">
          <a:xfrm>
            <a:off x="5334000" y="12701"/>
            <a:ext cx="1828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2"/>
              </a:buClr>
              <a:buSzPct val="60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Clr>
                <a:schemeClr val="tx1"/>
              </a:buClr>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US" sz="2400" b="1">
                <a:latin typeface="Arial" panose="020B0604020202020204" pitchFamily="34" charset="0"/>
              </a:rPr>
              <a:t>Giải</a:t>
            </a:r>
          </a:p>
        </p:txBody>
      </p:sp>
      <p:cxnSp>
        <p:nvCxnSpPr>
          <p:cNvPr id="37894" name="Đường kết nối Thẳng 3"/>
          <p:cNvCxnSpPr>
            <a:cxnSpLocks noChangeShapeType="1"/>
          </p:cNvCxnSpPr>
          <p:nvPr/>
        </p:nvCxnSpPr>
        <p:spPr bwMode="auto">
          <a:xfrm>
            <a:off x="4883975" y="549275"/>
            <a:ext cx="34925" cy="59594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mc:AlternateContent xmlns:mc="http://schemas.openxmlformats.org/markup-compatibility/2006" xmlns:a14="http://schemas.microsoft.com/office/drawing/2010/main">
        <mc:Choice Requires="a14">
          <p:sp>
            <p:nvSpPr>
              <p:cNvPr id="37896" name="Text Box 11"/>
              <p:cNvSpPr txBox="1">
                <a:spLocks noChangeArrowheads="1"/>
              </p:cNvSpPr>
              <p:nvPr/>
            </p:nvSpPr>
            <p:spPr bwMode="auto">
              <a:xfrm>
                <a:off x="426275" y="1477546"/>
                <a:ext cx="3323346" cy="61715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2"/>
                  </a:buClr>
                  <a:buSzPct val="60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Clr>
                    <a:schemeClr val="tx1"/>
                  </a:buClr>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9pPr>
              </a:lstStyle>
              <a:p>
                <a:pPr>
                  <a:buClrTx/>
                  <a:buSzTx/>
                  <a:buNone/>
                </a:pPr>
                <a:r>
                  <a:rPr lang="en-US" sz="2400" dirty="0" smtClean="0">
                    <a:latin typeface="Arial" panose="020B0604020202020204" pitchFamily="34" charset="0"/>
                    <a:cs typeface="Arial" panose="020B0604020202020204" pitchFamily="34" charset="0"/>
                  </a:rPr>
                  <a:t>m</a:t>
                </a:r>
                <a:r>
                  <a:rPr lang="en-US" sz="2400" baseline="-25000" dirty="0">
                    <a:latin typeface="Arial" panose="020B0604020202020204" pitchFamily="34" charset="0"/>
                    <a:cs typeface="Arial" panose="020B0604020202020204" pitchFamily="34" charset="0"/>
                  </a:rPr>
                  <a:t>H  </a:t>
                </a:r>
                <a:r>
                  <a:rPr lang="en-US" sz="2400" dirty="0">
                    <a:latin typeface="Arial" panose="020B0604020202020204" pitchFamily="34" charset="0"/>
                    <a:cs typeface="Arial" panose="020B0604020202020204" pitchFamily="34" charset="0"/>
                  </a:rPr>
                  <a:t>=</a:t>
                </a:r>
                <a:r>
                  <a:rPr lang="en-US" sz="2400" dirty="0">
                    <a:solidFill>
                      <a:srgbClr val="0000FF"/>
                    </a:solidFill>
                    <a:latin typeface="Arial" panose="020B0604020202020204" pitchFamily="34" charset="0"/>
                    <a:cs typeface="Arial" panose="020B0604020202020204" pitchFamily="34" charset="0"/>
                  </a:rPr>
                  <a:t>   </a:t>
                </a:r>
                <a14:m>
                  <m:oMath xmlns:m="http://schemas.openxmlformats.org/officeDocument/2006/math">
                    <m:f>
                      <m:fPr>
                        <m:ctrlPr>
                          <a:rPr lang="en-US" sz="2400" i="1">
                            <a:solidFill>
                              <a:srgbClr val="0000FF"/>
                            </a:solidFill>
                            <a:latin typeface="Cambria Math" panose="02040503050406030204" pitchFamily="18" charset="0"/>
                            <a:cs typeface="Arial" panose="020B0604020202020204" pitchFamily="34" charset="0"/>
                          </a:rPr>
                        </m:ctrlPr>
                      </m:fPr>
                      <m:num>
                        <m:r>
                          <a:rPr lang="vi-VN" sz="2400" b="0" i="1" smtClean="0">
                            <a:solidFill>
                              <a:srgbClr val="0000FF"/>
                            </a:solidFill>
                            <a:latin typeface="Cambria Math" panose="02040503050406030204" pitchFamily="18" charset="0"/>
                            <a:cs typeface="Arial" panose="020B0604020202020204" pitchFamily="34" charset="0"/>
                          </a:rPr>
                          <m:t>2,7</m:t>
                        </m:r>
                      </m:num>
                      <m:den>
                        <m:r>
                          <a:rPr lang="vi-VN" sz="2400" b="0" i="1" smtClean="0">
                            <a:solidFill>
                              <a:srgbClr val="0000FF"/>
                            </a:solidFill>
                            <a:latin typeface="Cambria Math" panose="02040503050406030204" pitchFamily="18" charset="0"/>
                            <a:cs typeface="Arial" panose="020B0604020202020204" pitchFamily="34" charset="0"/>
                          </a:rPr>
                          <m:t>18</m:t>
                        </m:r>
                      </m:den>
                    </m:f>
                    <m:r>
                      <a:rPr lang="vi-VN" sz="2400" b="0" i="1" smtClean="0">
                        <a:solidFill>
                          <a:srgbClr val="0000FF"/>
                        </a:solidFill>
                        <a:latin typeface="Cambria Math" panose="02040503050406030204" pitchFamily="18" charset="0"/>
                        <a:cs typeface="Arial" panose="020B0604020202020204" pitchFamily="34" charset="0"/>
                      </a:rPr>
                      <m:t>.2</m:t>
                    </m:r>
                  </m:oMath>
                </a14:m>
                <a:r>
                  <a:rPr lang="en-US" sz="2400" dirty="0">
                    <a:solidFill>
                      <a:srgbClr val="0000FF"/>
                    </a:solidFill>
                    <a:latin typeface="Arial" panose="020B0604020202020204" pitchFamily="34" charset="0"/>
                    <a:cs typeface="Arial" panose="020B0604020202020204" pitchFamily="34" charset="0"/>
                  </a:rPr>
                  <a:t>   </a:t>
                </a:r>
                <a:r>
                  <a:rPr lang="en-US" sz="2400" dirty="0" smtClean="0">
                    <a:solidFill>
                      <a:srgbClr val="0000FF"/>
                    </a:solidFill>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 </a:t>
                </a:r>
                <a:r>
                  <a:rPr lang="vi-VN" sz="2400" dirty="0" smtClean="0">
                    <a:latin typeface="Arial" panose="020B0604020202020204" pitchFamily="34" charset="0"/>
                    <a:cs typeface="Arial" panose="020B0604020202020204" pitchFamily="34" charset="0"/>
                  </a:rPr>
                  <a:t> 0,3   </a:t>
                </a:r>
                <a:r>
                  <a:rPr lang="en-US" sz="2400" dirty="0" smtClean="0">
                    <a:latin typeface="Arial" panose="020B0604020202020204" pitchFamily="34" charset="0"/>
                    <a:cs typeface="Arial" panose="020B0604020202020204" pitchFamily="34" charset="0"/>
                  </a:rPr>
                  <a:t>g</a:t>
                </a:r>
                <a:endParaRPr lang="en-US" sz="2400" dirty="0">
                  <a:latin typeface="Arial" panose="020B0604020202020204" pitchFamily="34" charset="0"/>
                  <a:cs typeface="Arial" panose="020B0604020202020204" pitchFamily="34" charset="0"/>
                </a:endParaRPr>
              </a:p>
            </p:txBody>
          </p:sp>
        </mc:Choice>
        <mc:Fallback xmlns="">
          <p:sp>
            <p:nvSpPr>
              <p:cNvPr id="37896" name="Text Box 11"/>
              <p:cNvSpPr txBox="1">
                <a:spLocks noRot="1" noChangeAspect="1" noMove="1" noResize="1" noEditPoints="1" noAdjustHandles="1" noChangeArrowheads="1" noChangeShapeType="1" noTextEdit="1"/>
              </p:cNvSpPr>
              <p:nvPr/>
            </p:nvSpPr>
            <p:spPr bwMode="auto">
              <a:xfrm>
                <a:off x="426275" y="1477546"/>
                <a:ext cx="3323346" cy="617157"/>
              </a:xfrm>
              <a:prstGeom prst="rect">
                <a:avLst/>
              </a:prstGeom>
              <a:blipFill rotWithShape="0">
                <a:blip r:embed="rId4"/>
                <a:stretch>
                  <a:fillRect l="-2936" r="-1835" b="-7843"/>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sp>
        <p:nvSpPr>
          <p:cNvPr id="37898" name="Hộp_Văn_Bản 15"/>
          <p:cNvSpPr txBox="1">
            <a:spLocks noChangeArrowheads="1"/>
          </p:cNvSpPr>
          <p:nvPr/>
        </p:nvSpPr>
        <p:spPr bwMode="auto">
          <a:xfrm>
            <a:off x="314387" y="2291635"/>
            <a:ext cx="396875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2"/>
              </a:buClr>
              <a:buSzPct val="60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Clr>
                <a:schemeClr val="tx1"/>
              </a:buClr>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US" sz="2400" dirty="0">
                <a:latin typeface="Arial" panose="020B0604020202020204" pitchFamily="34" charset="0"/>
              </a:rPr>
              <a:t>m</a:t>
            </a:r>
            <a:r>
              <a:rPr lang="en-US" sz="2400" baseline="-25000" dirty="0">
                <a:latin typeface="Arial" panose="020B0604020202020204" pitchFamily="34" charset="0"/>
              </a:rPr>
              <a:t>C</a:t>
            </a:r>
            <a:r>
              <a:rPr lang="en-US" sz="2400" dirty="0">
                <a:latin typeface="Arial" panose="020B0604020202020204" pitchFamily="34" charset="0"/>
              </a:rPr>
              <a:t>+ </a:t>
            </a:r>
            <a:r>
              <a:rPr lang="en-US" sz="2400" dirty="0" smtClean="0">
                <a:latin typeface="Arial" panose="020B0604020202020204" pitchFamily="34" charset="0"/>
              </a:rPr>
              <a:t>m</a:t>
            </a:r>
            <a:r>
              <a:rPr lang="en-US" sz="2400" baseline="-25000" dirty="0" smtClean="0">
                <a:latin typeface="Arial" panose="020B0604020202020204" pitchFamily="34" charset="0"/>
              </a:rPr>
              <a:t>H</a:t>
            </a:r>
            <a:r>
              <a:rPr lang="vi-VN" sz="2400" baseline="-25000" dirty="0" smtClean="0">
                <a:latin typeface="Arial" panose="020B0604020202020204" pitchFamily="34" charset="0"/>
              </a:rPr>
              <a:t>  </a:t>
            </a:r>
            <a:r>
              <a:rPr lang="en-US" sz="2400" dirty="0" smtClean="0">
                <a:latin typeface="Arial" panose="020B0604020202020204" pitchFamily="34" charset="0"/>
              </a:rPr>
              <a:t>=</a:t>
            </a:r>
            <a:r>
              <a:rPr lang="vi-VN" sz="2400" dirty="0" smtClean="0">
                <a:latin typeface="Arial" panose="020B0604020202020204" pitchFamily="34" charset="0"/>
              </a:rPr>
              <a:t>  1,8 + 0,3 =2,1 g &lt; 4,5 g   </a:t>
            </a:r>
            <a:r>
              <a:rPr lang="en-US" sz="2400" dirty="0" smtClean="0">
                <a:latin typeface="Arial" panose="020B0604020202020204" pitchFamily="34" charset="0"/>
              </a:rPr>
              <a:t> </a:t>
            </a:r>
            <a:endParaRPr lang="en-US" sz="2400" dirty="0">
              <a:latin typeface="Arial" panose="020B0604020202020204" pitchFamily="34" charset="0"/>
            </a:endParaRPr>
          </a:p>
        </p:txBody>
      </p:sp>
      <p:sp>
        <p:nvSpPr>
          <p:cNvPr id="37899" name="Hình chữ nhật 30"/>
          <p:cNvSpPr>
            <a:spLocks noChangeArrowheads="1"/>
          </p:cNvSpPr>
          <p:nvPr/>
        </p:nvSpPr>
        <p:spPr bwMode="auto">
          <a:xfrm>
            <a:off x="5219700" y="564357"/>
            <a:ext cx="69723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2"/>
              </a:buClr>
              <a:buSzPct val="60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Clr>
                <a:schemeClr val="tx1"/>
              </a:buClr>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vi-VN" sz="2400" dirty="0">
                <a:latin typeface="Arial" panose="020B0604020202020204" pitchFamily="34" charset="0"/>
              </a:rPr>
              <a:t>b/ Gọi CTPT của chất hữu cơ A có công thức là: </a:t>
            </a:r>
          </a:p>
          <a:p>
            <a:pPr>
              <a:spcBef>
                <a:spcPct val="0"/>
              </a:spcBef>
              <a:buClrTx/>
              <a:buSzTx/>
              <a:buFontTx/>
              <a:buNone/>
            </a:pPr>
            <a:r>
              <a:rPr lang="vi-VN" sz="2400" dirty="0">
                <a:latin typeface="Arial" panose="020B0604020202020204" pitchFamily="34" charset="0"/>
              </a:rPr>
              <a:t>C</a:t>
            </a:r>
            <a:r>
              <a:rPr lang="en-US" sz="2400" baseline="-25000" dirty="0">
                <a:latin typeface="Arial" panose="020B0604020202020204" pitchFamily="34" charset="0"/>
              </a:rPr>
              <a:t>x</a:t>
            </a:r>
            <a:r>
              <a:rPr lang="vi-VN" sz="2400" dirty="0">
                <a:latin typeface="Arial" panose="020B0604020202020204" pitchFamily="34" charset="0"/>
              </a:rPr>
              <a:t>H</a:t>
            </a:r>
            <a:r>
              <a:rPr lang="en-US" sz="2400" baseline="-25000" dirty="0">
                <a:latin typeface="Arial" panose="020B0604020202020204" pitchFamily="34" charset="0"/>
              </a:rPr>
              <a:t>y</a:t>
            </a:r>
            <a:r>
              <a:rPr lang="vi-VN" sz="2400" dirty="0">
                <a:latin typeface="Arial" panose="020B0604020202020204" pitchFamily="34" charset="0"/>
              </a:rPr>
              <a:t>O</a:t>
            </a:r>
            <a:r>
              <a:rPr lang="en-US" sz="2400" baseline="-25000" dirty="0">
                <a:latin typeface="Arial" panose="020B0604020202020204" pitchFamily="34" charset="0"/>
              </a:rPr>
              <a:t>z</a:t>
            </a:r>
            <a:r>
              <a:rPr lang="vi-VN" sz="2400" dirty="0">
                <a:latin typeface="Arial" panose="020B0604020202020204" pitchFamily="34" charset="0"/>
              </a:rPr>
              <a:t> : x, y, z là số nguyên dương</a:t>
            </a:r>
          </a:p>
        </p:txBody>
      </p:sp>
      <p:sp>
        <p:nvSpPr>
          <p:cNvPr id="37900" name="Hình chữ nhật 125956"/>
          <p:cNvSpPr>
            <a:spLocks noChangeArrowheads="1"/>
          </p:cNvSpPr>
          <p:nvPr/>
        </p:nvSpPr>
        <p:spPr bwMode="auto">
          <a:xfrm>
            <a:off x="5219700" y="5296971"/>
            <a:ext cx="657196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2"/>
              </a:buClr>
              <a:buSzPct val="60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Clr>
                <a:schemeClr val="tx1"/>
              </a:buClr>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US" sz="2400" b="1" dirty="0">
                <a:solidFill>
                  <a:srgbClr val="FF0000"/>
                </a:solidFill>
                <a:latin typeface="Arial" panose="020B0604020202020204" pitchFamily="34" charset="0"/>
              </a:rPr>
              <a:t>Công thức phân tử của A cần tìm </a:t>
            </a:r>
            <a:r>
              <a:rPr lang="en-US" sz="2400" b="1" dirty="0" smtClean="0">
                <a:solidFill>
                  <a:srgbClr val="FF0000"/>
                </a:solidFill>
                <a:latin typeface="Arial" panose="020B0604020202020204" pitchFamily="34" charset="0"/>
              </a:rPr>
              <a:t>là</a:t>
            </a:r>
            <a:r>
              <a:rPr lang="vi-VN" sz="2400" b="1" dirty="0" smtClean="0">
                <a:solidFill>
                  <a:srgbClr val="FF0000"/>
                </a:solidFill>
                <a:latin typeface="Arial" panose="020B0604020202020204" pitchFamily="34" charset="0"/>
              </a:rPr>
              <a:t> C</a:t>
            </a:r>
            <a:r>
              <a:rPr lang="vi-VN" sz="2400" b="1" baseline="-25000" dirty="0" smtClean="0">
                <a:solidFill>
                  <a:srgbClr val="FF0000"/>
                </a:solidFill>
                <a:latin typeface="Arial" panose="020B0604020202020204" pitchFamily="34" charset="0"/>
              </a:rPr>
              <a:t>2</a:t>
            </a:r>
            <a:r>
              <a:rPr lang="vi-VN" sz="2400" b="1" dirty="0" smtClean="0">
                <a:solidFill>
                  <a:srgbClr val="FF0000"/>
                </a:solidFill>
                <a:latin typeface="Arial" panose="020B0604020202020204" pitchFamily="34" charset="0"/>
              </a:rPr>
              <a:t>H</a:t>
            </a:r>
            <a:r>
              <a:rPr lang="vi-VN" sz="2400" b="1" baseline="-25000" dirty="0" smtClean="0">
                <a:solidFill>
                  <a:srgbClr val="FF0000"/>
                </a:solidFill>
                <a:latin typeface="Arial" panose="020B0604020202020204" pitchFamily="34" charset="0"/>
              </a:rPr>
              <a:t>4</a:t>
            </a:r>
            <a:r>
              <a:rPr lang="vi-VN" sz="2400" b="1" dirty="0" smtClean="0">
                <a:solidFill>
                  <a:srgbClr val="FF0000"/>
                </a:solidFill>
                <a:latin typeface="Arial" panose="020B0604020202020204" pitchFamily="34" charset="0"/>
              </a:rPr>
              <a:t>O</a:t>
            </a:r>
            <a:r>
              <a:rPr lang="vi-VN" sz="2400" b="1" baseline="-25000" dirty="0" smtClean="0">
                <a:solidFill>
                  <a:srgbClr val="FF0000"/>
                </a:solidFill>
                <a:latin typeface="Arial" panose="020B0604020202020204" pitchFamily="34" charset="0"/>
              </a:rPr>
              <a:t>2</a:t>
            </a:r>
            <a:r>
              <a:rPr lang="en-US" sz="2400" b="1" dirty="0" smtClean="0">
                <a:solidFill>
                  <a:srgbClr val="FF0000"/>
                </a:solidFill>
                <a:latin typeface="Arial" panose="020B0604020202020204" pitchFamily="34" charset="0"/>
              </a:rPr>
              <a:t> </a:t>
            </a:r>
            <a:endParaRPr lang="en-US" sz="2400" b="1" dirty="0">
              <a:solidFill>
                <a:srgbClr val="FF0000"/>
              </a:solidFill>
              <a:latin typeface="Arial" panose="020B0604020202020204" pitchFamily="34" charset="0"/>
            </a:endParaRPr>
          </a:p>
        </p:txBody>
      </p:sp>
      <p:sp>
        <p:nvSpPr>
          <p:cNvPr id="37901" name="Hộp_Văn_Bản 125957"/>
          <p:cNvSpPr txBox="1">
            <a:spLocks noChangeArrowheads="1"/>
          </p:cNvSpPr>
          <p:nvPr/>
        </p:nvSpPr>
        <p:spPr bwMode="auto">
          <a:xfrm>
            <a:off x="228600" y="3203554"/>
            <a:ext cx="45438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2"/>
              </a:buClr>
              <a:buSzPct val="60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Clr>
                <a:schemeClr val="tx1"/>
              </a:buClr>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US" sz="2400" b="1" dirty="0">
                <a:solidFill>
                  <a:srgbClr val="FF0000"/>
                </a:solidFill>
                <a:latin typeface="Arial" panose="020B0604020202020204" pitchFamily="34" charset="0"/>
              </a:rPr>
              <a:t>Vậy A có </a:t>
            </a:r>
            <a:r>
              <a:rPr lang="vi-VN" sz="2400" b="1" dirty="0">
                <a:solidFill>
                  <a:srgbClr val="FF0000"/>
                </a:solidFill>
                <a:latin typeface="Arial" panose="020B0604020202020204" pitchFamily="34" charset="0"/>
              </a:rPr>
              <a:t>3</a:t>
            </a:r>
            <a:r>
              <a:rPr lang="en-US" sz="2400" b="1" dirty="0" smtClean="0">
                <a:solidFill>
                  <a:srgbClr val="FF0000"/>
                </a:solidFill>
                <a:latin typeface="Arial" panose="020B0604020202020204" pitchFamily="34" charset="0"/>
              </a:rPr>
              <a:t> </a:t>
            </a:r>
            <a:r>
              <a:rPr lang="en-US" sz="2400" b="1" dirty="0">
                <a:solidFill>
                  <a:srgbClr val="FF0000"/>
                </a:solidFill>
                <a:latin typeface="Arial" panose="020B0604020202020204" pitchFamily="34" charset="0"/>
              </a:rPr>
              <a:t>ngtố</a:t>
            </a:r>
            <a:r>
              <a:rPr lang="en-US" sz="2400" b="1" dirty="0" smtClean="0">
                <a:solidFill>
                  <a:srgbClr val="FF0000"/>
                </a:solidFill>
                <a:latin typeface="Arial" panose="020B0604020202020204" pitchFamily="34" charset="0"/>
              </a:rPr>
              <a:t>:</a:t>
            </a:r>
            <a:r>
              <a:rPr lang="vi-VN" sz="2400" b="1" dirty="0" smtClean="0">
                <a:solidFill>
                  <a:srgbClr val="FF0000"/>
                </a:solidFill>
                <a:latin typeface="Arial" panose="020B0604020202020204" pitchFamily="34" charset="0"/>
              </a:rPr>
              <a:t> C, H và O</a:t>
            </a:r>
            <a:endParaRPr lang="en-US" sz="2400" b="1" dirty="0">
              <a:solidFill>
                <a:srgbClr val="FF0000"/>
              </a:solidFill>
              <a:latin typeface="Arial" panose="020B0604020202020204" pitchFamily="34" charset="0"/>
            </a:endParaRPr>
          </a:p>
        </p:txBody>
      </p:sp>
      <p:sp>
        <p:nvSpPr>
          <p:cNvPr id="37904" name="Hình chữ nhật 30"/>
          <p:cNvSpPr>
            <a:spLocks noChangeArrowheads="1"/>
          </p:cNvSpPr>
          <p:nvPr/>
        </p:nvSpPr>
        <p:spPr bwMode="auto">
          <a:xfrm>
            <a:off x="6037263" y="4171951"/>
            <a:ext cx="4572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2"/>
              </a:buClr>
              <a:buSzPct val="60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Clr>
                <a:schemeClr val="tx1"/>
              </a:buClr>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en-US" sz="2400" dirty="0">
                <a:latin typeface="Arial" panose="020B0604020202020204" pitchFamily="34" charset="0"/>
              </a:rPr>
              <a:t>Suy ra </a:t>
            </a:r>
            <a:r>
              <a:rPr lang="en-US" sz="2400" dirty="0" smtClean="0">
                <a:latin typeface="Arial" panose="020B0604020202020204" pitchFamily="34" charset="0"/>
              </a:rPr>
              <a:t>x</a:t>
            </a:r>
            <a:r>
              <a:rPr lang="vi-VN" sz="2400" dirty="0" smtClean="0">
                <a:latin typeface="Arial" panose="020B0604020202020204" pitchFamily="34" charset="0"/>
              </a:rPr>
              <a:t> </a:t>
            </a:r>
            <a:r>
              <a:rPr lang="en-US" sz="2400" dirty="0" smtClean="0">
                <a:latin typeface="Arial" panose="020B0604020202020204" pitchFamily="34" charset="0"/>
              </a:rPr>
              <a:t>=</a:t>
            </a:r>
            <a:r>
              <a:rPr lang="vi-VN" sz="2400" dirty="0" smtClean="0">
                <a:latin typeface="Arial" panose="020B0604020202020204" pitchFamily="34" charset="0"/>
              </a:rPr>
              <a:t> 2  </a:t>
            </a:r>
            <a:r>
              <a:rPr lang="en-US" sz="2400" dirty="0" smtClean="0">
                <a:latin typeface="Arial" panose="020B0604020202020204" pitchFamily="34" charset="0"/>
              </a:rPr>
              <a:t>, y</a:t>
            </a:r>
            <a:r>
              <a:rPr lang="vi-VN" sz="2400" dirty="0" smtClean="0">
                <a:latin typeface="Arial" panose="020B0604020202020204" pitchFamily="34" charset="0"/>
              </a:rPr>
              <a:t> </a:t>
            </a:r>
            <a:r>
              <a:rPr lang="en-US" sz="2400" dirty="0" smtClean="0">
                <a:latin typeface="Arial" panose="020B0604020202020204" pitchFamily="34" charset="0"/>
              </a:rPr>
              <a:t>=</a:t>
            </a:r>
            <a:r>
              <a:rPr lang="vi-VN" sz="2400" dirty="0" smtClean="0">
                <a:latin typeface="Arial" panose="020B0604020202020204" pitchFamily="34" charset="0"/>
              </a:rPr>
              <a:t> 4</a:t>
            </a:r>
            <a:r>
              <a:rPr lang="en-US" sz="2400" dirty="0" smtClean="0">
                <a:latin typeface="Arial" panose="020B0604020202020204" pitchFamily="34" charset="0"/>
              </a:rPr>
              <a:t>, z</a:t>
            </a:r>
            <a:r>
              <a:rPr lang="vi-VN" sz="2400" dirty="0" smtClean="0">
                <a:latin typeface="Arial" panose="020B0604020202020204" pitchFamily="34" charset="0"/>
              </a:rPr>
              <a:t> </a:t>
            </a:r>
            <a:r>
              <a:rPr lang="en-US" sz="2400" dirty="0" smtClean="0">
                <a:latin typeface="Arial" panose="020B0604020202020204" pitchFamily="34" charset="0"/>
              </a:rPr>
              <a:t>=</a:t>
            </a:r>
            <a:r>
              <a:rPr lang="vi-VN" sz="2400" dirty="0" smtClean="0">
                <a:latin typeface="Arial" panose="020B0604020202020204" pitchFamily="34" charset="0"/>
              </a:rPr>
              <a:t> 2</a:t>
            </a:r>
            <a:endParaRPr lang="vi-VN" sz="2400" dirty="0">
              <a:latin typeface="Arial" panose="020B0604020202020204" pitchFamily="34" charset="0"/>
            </a:endParaRPr>
          </a:p>
        </p:txBody>
      </p:sp>
      <p:sp>
        <p:nvSpPr>
          <p:cNvPr id="18" name="Hình chữ nhật 30"/>
          <p:cNvSpPr>
            <a:spLocks noChangeArrowheads="1"/>
          </p:cNvSpPr>
          <p:nvPr/>
        </p:nvSpPr>
        <p:spPr bwMode="auto">
          <a:xfrm>
            <a:off x="5030381" y="1659028"/>
            <a:ext cx="65857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tx2"/>
              </a:buClr>
              <a:buSzPct val="60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chemeClr val="folHlink"/>
              </a:buClr>
              <a:buSzPct val="6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Clr>
                <a:schemeClr val="tx1"/>
              </a:buClr>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vi-VN" sz="2400" dirty="0" smtClean="0">
                <a:latin typeface="Arial" panose="020B0604020202020204" pitchFamily="34" charset="0"/>
              </a:rPr>
              <a:t>Ta có tỉ lệ khối lượng của các nguyên tố</a:t>
            </a:r>
            <a:endParaRPr lang="vi-VN" sz="2400" dirty="0">
              <a:latin typeface="Arial" panose="020B0604020202020204" pitchFamily="34" charset="0"/>
            </a:endParaRPr>
          </a:p>
        </p:txBody>
      </p:sp>
      <mc:AlternateContent xmlns:mc="http://schemas.openxmlformats.org/markup-compatibility/2006" xmlns:a14="http://schemas.microsoft.com/office/drawing/2010/main">
        <mc:Choice Requires="a14">
          <p:sp>
            <p:nvSpPr>
              <p:cNvPr id="3" name="TextBox 2"/>
              <p:cNvSpPr txBox="1"/>
              <p:nvPr/>
            </p:nvSpPr>
            <p:spPr>
              <a:xfrm>
                <a:off x="5745707" y="2653852"/>
                <a:ext cx="5390866" cy="855042"/>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sz="2800" i="1" smtClean="0">
                              <a:solidFill>
                                <a:srgbClr val="FF0000"/>
                              </a:solidFill>
                              <a:latin typeface="Cambria Math" panose="02040503050406030204" pitchFamily="18" charset="0"/>
                            </a:rPr>
                          </m:ctrlPr>
                        </m:fPr>
                        <m:num>
                          <m:r>
                            <a:rPr lang="vi-VN" sz="2800" b="0" i="1" smtClean="0">
                              <a:solidFill>
                                <a:srgbClr val="FF0000"/>
                              </a:solidFill>
                              <a:latin typeface="Cambria Math" panose="02040503050406030204" pitchFamily="18" charset="0"/>
                            </a:rPr>
                            <m:t>12.</m:t>
                          </m:r>
                          <m:r>
                            <a:rPr lang="vi-VN" sz="2800" b="0" i="1" smtClean="0">
                              <a:solidFill>
                                <a:srgbClr val="FF0000"/>
                              </a:solidFill>
                              <a:latin typeface="Cambria Math" panose="02040503050406030204" pitchFamily="18" charset="0"/>
                            </a:rPr>
                            <m:t>𝑥</m:t>
                          </m:r>
                        </m:num>
                        <m:den>
                          <m:r>
                            <a:rPr lang="vi-VN" sz="2800" b="0" i="1" smtClean="0">
                              <a:solidFill>
                                <a:srgbClr val="FF0000"/>
                              </a:solidFill>
                              <a:latin typeface="Cambria Math" panose="02040503050406030204" pitchFamily="18" charset="0"/>
                            </a:rPr>
                            <m:t>1,8</m:t>
                          </m:r>
                        </m:den>
                      </m:f>
                      <m:r>
                        <a:rPr lang="vi-VN" sz="2800" b="0" i="1" smtClean="0">
                          <a:solidFill>
                            <a:srgbClr val="FF0000"/>
                          </a:solidFill>
                          <a:latin typeface="Cambria Math" panose="02040503050406030204" pitchFamily="18" charset="0"/>
                        </a:rPr>
                        <m:t>=</m:t>
                      </m:r>
                      <m:f>
                        <m:fPr>
                          <m:ctrlPr>
                            <a:rPr lang="en-US" sz="2800" i="1">
                              <a:solidFill>
                                <a:srgbClr val="FF0000"/>
                              </a:solidFill>
                              <a:latin typeface="Cambria Math" panose="02040503050406030204" pitchFamily="18" charset="0"/>
                            </a:rPr>
                          </m:ctrlPr>
                        </m:fPr>
                        <m:num>
                          <m:r>
                            <a:rPr lang="vi-VN" sz="2800" b="0" i="1" smtClean="0">
                              <a:solidFill>
                                <a:srgbClr val="FF0000"/>
                              </a:solidFill>
                              <a:latin typeface="Cambria Math" panose="02040503050406030204" pitchFamily="18" charset="0"/>
                            </a:rPr>
                            <m:t>𝑦</m:t>
                          </m:r>
                        </m:num>
                        <m:den>
                          <m:r>
                            <a:rPr lang="vi-VN" sz="2800" b="0" i="1" smtClean="0">
                              <a:solidFill>
                                <a:srgbClr val="FF0000"/>
                              </a:solidFill>
                              <a:latin typeface="Cambria Math" panose="02040503050406030204" pitchFamily="18" charset="0"/>
                            </a:rPr>
                            <m:t>0,3</m:t>
                          </m:r>
                        </m:den>
                      </m:f>
                      <m:r>
                        <a:rPr lang="vi-VN" sz="2800" b="0" i="1" smtClean="0">
                          <a:solidFill>
                            <a:srgbClr val="FF0000"/>
                          </a:solidFill>
                          <a:latin typeface="Cambria Math" panose="02040503050406030204" pitchFamily="18" charset="0"/>
                        </a:rPr>
                        <m:t>=</m:t>
                      </m:r>
                      <m:f>
                        <m:fPr>
                          <m:ctrlPr>
                            <a:rPr lang="en-US" sz="2800" i="1">
                              <a:solidFill>
                                <a:srgbClr val="FF0000"/>
                              </a:solidFill>
                              <a:latin typeface="Cambria Math" panose="02040503050406030204" pitchFamily="18" charset="0"/>
                            </a:rPr>
                          </m:ctrlPr>
                        </m:fPr>
                        <m:num>
                          <m:r>
                            <a:rPr lang="vi-VN" sz="2800" b="0" i="1" smtClean="0">
                              <a:solidFill>
                                <a:srgbClr val="FF0000"/>
                              </a:solidFill>
                              <a:latin typeface="Cambria Math" panose="02040503050406030204" pitchFamily="18" charset="0"/>
                            </a:rPr>
                            <m:t>16</m:t>
                          </m:r>
                          <m:r>
                            <a:rPr lang="vi-VN" sz="2800" i="1">
                              <a:solidFill>
                                <a:srgbClr val="FF0000"/>
                              </a:solidFill>
                              <a:latin typeface="Cambria Math" panose="02040503050406030204" pitchFamily="18" charset="0"/>
                            </a:rPr>
                            <m:t>.</m:t>
                          </m:r>
                          <m:r>
                            <a:rPr lang="vi-VN" sz="2800" b="0" i="1" smtClean="0">
                              <a:solidFill>
                                <a:srgbClr val="FF0000"/>
                              </a:solidFill>
                              <a:latin typeface="Cambria Math" panose="02040503050406030204" pitchFamily="18" charset="0"/>
                            </a:rPr>
                            <m:t>𝑧</m:t>
                          </m:r>
                        </m:num>
                        <m:den>
                          <m:r>
                            <a:rPr lang="vi-VN" sz="2800" b="0" i="1" smtClean="0">
                              <a:solidFill>
                                <a:srgbClr val="FF0000"/>
                              </a:solidFill>
                              <a:latin typeface="Cambria Math" panose="02040503050406030204" pitchFamily="18" charset="0"/>
                            </a:rPr>
                            <m:t>2,4</m:t>
                          </m:r>
                        </m:den>
                      </m:f>
                      <m:r>
                        <a:rPr lang="vi-VN" sz="2800" b="0" i="1" smtClean="0">
                          <a:solidFill>
                            <a:srgbClr val="FF0000"/>
                          </a:solidFill>
                          <a:latin typeface="Cambria Math" panose="02040503050406030204" pitchFamily="18" charset="0"/>
                        </a:rPr>
                        <m:t>=</m:t>
                      </m:r>
                      <m:f>
                        <m:fPr>
                          <m:ctrlPr>
                            <a:rPr lang="en-US" sz="2800" i="1">
                              <a:solidFill>
                                <a:srgbClr val="FF0000"/>
                              </a:solidFill>
                              <a:latin typeface="Cambria Math" panose="02040503050406030204" pitchFamily="18" charset="0"/>
                            </a:rPr>
                          </m:ctrlPr>
                        </m:fPr>
                        <m:num>
                          <m:r>
                            <a:rPr lang="vi-VN" sz="2800" b="0" i="1" smtClean="0">
                              <a:solidFill>
                                <a:srgbClr val="FF0000"/>
                              </a:solidFill>
                              <a:latin typeface="Cambria Math" panose="02040503050406030204" pitchFamily="18" charset="0"/>
                            </a:rPr>
                            <m:t>60</m:t>
                          </m:r>
                        </m:num>
                        <m:den>
                          <m:r>
                            <a:rPr lang="vi-VN" sz="2800" b="0" i="1" smtClean="0">
                              <a:solidFill>
                                <a:srgbClr val="FF0000"/>
                              </a:solidFill>
                              <a:latin typeface="Cambria Math" panose="02040503050406030204" pitchFamily="18" charset="0"/>
                            </a:rPr>
                            <m:t>4,5</m:t>
                          </m:r>
                        </m:den>
                      </m:f>
                    </m:oMath>
                  </m:oMathPara>
                </a14:m>
                <a:endParaRPr lang="en-US" sz="2800" dirty="0">
                  <a:solidFill>
                    <a:srgbClr val="FF0000"/>
                  </a:solidFill>
                </a:endParaRPr>
              </a:p>
            </p:txBody>
          </p:sp>
        </mc:Choice>
        <mc:Fallback xmlns="">
          <p:sp>
            <p:nvSpPr>
              <p:cNvPr id="3" name="TextBox 2"/>
              <p:cNvSpPr txBox="1">
                <a:spLocks noRot="1" noChangeAspect="1" noMove="1" noResize="1" noEditPoints="1" noAdjustHandles="1" noChangeArrowheads="1" noChangeShapeType="1" noTextEdit="1"/>
              </p:cNvSpPr>
              <p:nvPr/>
            </p:nvSpPr>
            <p:spPr>
              <a:xfrm>
                <a:off x="5745707" y="2653852"/>
                <a:ext cx="5390866" cy="855042"/>
              </a:xfrm>
              <a:prstGeom prst="rect">
                <a:avLst/>
              </a:prstGeom>
              <a:blipFill rotWithShape="0">
                <a:blip r:embed="rId5"/>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6142114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8" name="Content Placehold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2829" y="98900"/>
            <a:ext cx="11941791" cy="6759100"/>
          </a:xfrm>
        </p:spPr>
      </p:pic>
      <p:sp>
        <p:nvSpPr>
          <p:cNvPr id="6" name="Rectangle 5"/>
          <p:cNvSpPr/>
          <p:nvPr/>
        </p:nvSpPr>
        <p:spPr>
          <a:xfrm>
            <a:off x="3914466" y="3601185"/>
            <a:ext cx="3762569" cy="1754326"/>
          </a:xfrm>
          <a:prstGeom prst="rect">
            <a:avLst/>
          </a:prstGeom>
          <a:noFill/>
        </p:spPr>
        <p:txBody>
          <a:bodyPr wrap="none" lIns="91440" tIns="45720" rIns="91440" bIns="45720">
            <a:spAutoFit/>
          </a:bodyPr>
          <a:lstStyle/>
          <a:p>
            <a:pPr algn="ctr"/>
            <a:r>
              <a:rPr lang="vi-VN" sz="5400" b="1" dirty="0" smtClean="0">
                <a:ln w="22225">
                  <a:solidFill>
                    <a:schemeClr val="accent2"/>
                  </a:solidFill>
                  <a:prstDash val="solid"/>
                </a:ln>
                <a:solidFill>
                  <a:schemeClr val="accent2">
                    <a:lumMod val="40000"/>
                    <a:lumOff val="60000"/>
                  </a:schemeClr>
                </a:solidFill>
              </a:rPr>
              <a:t>LÍ THUYẾT</a:t>
            </a:r>
          </a:p>
          <a:p>
            <a:pPr algn="ctr"/>
            <a:endParaRPr lang="en-US" sz="5400" b="1" dirty="0">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2333685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74675" y="302974"/>
            <a:ext cx="11353800" cy="8094524"/>
          </a:xfrm>
          <a:prstGeom prst="rect">
            <a:avLst/>
          </a:prstGeom>
        </p:spPr>
        <p:txBody>
          <a:bodyPr wrap="square">
            <a:spAutoFit/>
          </a:bodyPr>
          <a:lstStyle/>
          <a:p>
            <a:pPr algn="just">
              <a:spcAft>
                <a:spcPts val="0"/>
              </a:spcAft>
            </a:pPr>
            <a:r>
              <a:rPr lang="vi-VN" sz="4000" dirty="0" smtClean="0">
                <a:latin typeface="Times New Roman" panose="02020603050405020304" pitchFamily="18" charset="0"/>
                <a:ea typeface="Times New Roman" panose="02020603050405020304" pitchFamily="18" charset="0"/>
              </a:rPr>
              <a:t>CaCO</a:t>
            </a:r>
            <a:r>
              <a:rPr lang="vi-VN" sz="4000" baseline="-25000" dirty="0" smtClean="0">
                <a:latin typeface="Times New Roman" panose="02020603050405020304" pitchFamily="18" charset="0"/>
                <a:ea typeface="Times New Roman" panose="02020603050405020304" pitchFamily="18" charset="0"/>
              </a:rPr>
              <a:t>3 </a:t>
            </a:r>
            <a:r>
              <a:rPr lang="en-US" sz="4000" dirty="0" smtClean="0">
                <a:latin typeface="Times New Roman" panose="02020603050405020304" pitchFamily="18" charset="0"/>
                <a:ea typeface="Times New Roman" panose="02020603050405020304" pitchFamily="18" charset="0"/>
                <a:sym typeface="Symbol" panose="05050102010706020507" pitchFamily="18" charset="2"/>
              </a:rPr>
              <a:t></a:t>
            </a:r>
            <a:r>
              <a:rPr lang="vi-VN" sz="4000" dirty="0" smtClean="0">
                <a:latin typeface="Times New Roman" panose="02020603050405020304" pitchFamily="18" charset="0"/>
                <a:ea typeface="Times New Roman" panose="02020603050405020304" pitchFamily="18" charset="0"/>
                <a:sym typeface="Symbol" panose="05050102010706020507" pitchFamily="18" charset="2"/>
              </a:rPr>
              <a:t>  CaO </a:t>
            </a:r>
            <a:r>
              <a:rPr lang="en-US" sz="4000" dirty="0" smtClean="0">
                <a:latin typeface="Times New Roman" panose="02020603050405020304" pitchFamily="18" charset="0"/>
                <a:ea typeface="Times New Roman" panose="02020603050405020304" pitchFamily="18" charset="0"/>
                <a:sym typeface="Symbol" panose="05050102010706020507" pitchFamily="18" charset="2"/>
              </a:rPr>
              <a:t></a:t>
            </a:r>
            <a:r>
              <a:rPr lang="vi-VN" sz="4000" dirty="0" smtClean="0">
                <a:latin typeface="Times New Roman" panose="02020603050405020304" pitchFamily="18" charset="0"/>
                <a:ea typeface="Times New Roman" panose="02020603050405020304" pitchFamily="18" charset="0"/>
                <a:sym typeface="Symbol" panose="05050102010706020507" pitchFamily="18" charset="2"/>
              </a:rPr>
              <a:t>   CaC</a:t>
            </a:r>
            <a:r>
              <a:rPr lang="vi-VN" sz="4000" baseline="-25000" dirty="0" smtClean="0">
                <a:latin typeface="Times New Roman" panose="02020603050405020304" pitchFamily="18" charset="0"/>
                <a:ea typeface="Times New Roman" panose="02020603050405020304" pitchFamily="18" charset="0"/>
                <a:sym typeface="Symbol" panose="05050102010706020507" pitchFamily="18" charset="2"/>
              </a:rPr>
              <a:t>2</a:t>
            </a:r>
            <a:r>
              <a:rPr lang="vi-VN" sz="4000" dirty="0" smtClean="0">
                <a:latin typeface="Times New Roman" panose="02020603050405020304" pitchFamily="18" charset="0"/>
                <a:ea typeface="Times New Roman" panose="02020603050405020304" pitchFamily="18" charset="0"/>
                <a:sym typeface="Symbol" panose="05050102010706020507" pitchFamily="18" charset="2"/>
              </a:rPr>
              <a:t> </a:t>
            </a:r>
            <a:r>
              <a:rPr lang="en-US" sz="4000" dirty="0" smtClean="0">
                <a:latin typeface="Times New Roman" panose="02020603050405020304" pitchFamily="18" charset="0"/>
                <a:ea typeface="Times New Roman" panose="02020603050405020304" pitchFamily="18" charset="0"/>
                <a:sym typeface="Symbol" panose="05050102010706020507" pitchFamily="18" charset="2"/>
              </a:rPr>
              <a:t></a:t>
            </a:r>
            <a:r>
              <a:rPr lang="vi-VN" sz="4000" dirty="0" smtClean="0">
                <a:latin typeface="Times New Roman" panose="02020603050405020304" pitchFamily="18" charset="0"/>
                <a:ea typeface="Times New Roman" panose="02020603050405020304" pitchFamily="18" charset="0"/>
                <a:sym typeface="Symbol" panose="05050102010706020507" pitchFamily="18" charset="2"/>
              </a:rPr>
              <a:t>  C</a:t>
            </a:r>
            <a:r>
              <a:rPr lang="vi-VN" sz="4000" baseline="-25000" dirty="0" smtClean="0">
                <a:latin typeface="Times New Roman" panose="02020603050405020304" pitchFamily="18" charset="0"/>
                <a:ea typeface="Times New Roman" panose="02020603050405020304" pitchFamily="18" charset="0"/>
                <a:sym typeface="Symbol" panose="05050102010706020507" pitchFamily="18" charset="2"/>
              </a:rPr>
              <a:t>2</a:t>
            </a:r>
            <a:r>
              <a:rPr lang="vi-VN" sz="4000" dirty="0" smtClean="0">
                <a:latin typeface="Times New Roman" panose="02020603050405020304" pitchFamily="18" charset="0"/>
                <a:ea typeface="Times New Roman" panose="02020603050405020304" pitchFamily="18" charset="0"/>
                <a:sym typeface="Symbol" panose="05050102010706020507" pitchFamily="18" charset="2"/>
              </a:rPr>
              <a:t>H</a:t>
            </a:r>
            <a:r>
              <a:rPr lang="vi-VN" sz="4000" baseline="-25000" dirty="0" smtClean="0">
                <a:latin typeface="Times New Roman" panose="02020603050405020304" pitchFamily="18" charset="0"/>
                <a:ea typeface="Times New Roman" panose="02020603050405020304" pitchFamily="18" charset="0"/>
                <a:sym typeface="Symbol" panose="05050102010706020507" pitchFamily="18" charset="2"/>
              </a:rPr>
              <a:t>2</a:t>
            </a:r>
            <a:r>
              <a:rPr lang="vi-VN" sz="4000" dirty="0" smtClean="0">
                <a:latin typeface="Times New Roman" panose="02020603050405020304" pitchFamily="18" charset="0"/>
                <a:ea typeface="Times New Roman" panose="02020603050405020304" pitchFamily="18" charset="0"/>
                <a:sym typeface="Symbol" panose="05050102010706020507" pitchFamily="18" charset="2"/>
              </a:rPr>
              <a:t> </a:t>
            </a:r>
            <a:r>
              <a:rPr lang="en-US" sz="4000" dirty="0" smtClean="0">
                <a:latin typeface="Times New Roman" panose="02020603050405020304" pitchFamily="18" charset="0"/>
                <a:ea typeface="Times New Roman" panose="02020603050405020304" pitchFamily="18" charset="0"/>
                <a:sym typeface="Symbol" panose="05050102010706020507" pitchFamily="18" charset="2"/>
              </a:rPr>
              <a:t></a:t>
            </a:r>
            <a:r>
              <a:rPr lang="vi-VN" sz="4000" dirty="0" smtClean="0">
                <a:latin typeface="Times New Roman" panose="02020603050405020304" pitchFamily="18" charset="0"/>
                <a:ea typeface="Times New Roman" panose="02020603050405020304" pitchFamily="18" charset="0"/>
                <a:sym typeface="Symbol" panose="05050102010706020507" pitchFamily="18" charset="2"/>
              </a:rPr>
              <a:t>  C</a:t>
            </a:r>
            <a:r>
              <a:rPr lang="vi-VN" sz="4000" baseline="-25000" dirty="0" smtClean="0">
                <a:latin typeface="Times New Roman" panose="02020603050405020304" pitchFamily="18" charset="0"/>
                <a:ea typeface="Times New Roman" panose="02020603050405020304" pitchFamily="18" charset="0"/>
                <a:sym typeface="Symbol" panose="05050102010706020507" pitchFamily="18" charset="2"/>
              </a:rPr>
              <a:t>2</a:t>
            </a:r>
            <a:r>
              <a:rPr lang="vi-VN" sz="4000" dirty="0" smtClean="0">
                <a:latin typeface="Times New Roman" panose="02020603050405020304" pitchFamily="18" charset="0"/>
                <a:ea typeface="Times New Roman" panose="02020603050405020304" pitchFamily="18" charset="0"/>
                <a:sym typeface="Symbol" panose="05050102010706020507" pitchFamily="18" charset="2"/>
              </a:rPr>
              <a:t>H</a:t>
            </a:r>
            <a:r>
              <a:rPr lang="vi-VN" sz="4000" baseline="-25000" dirty="0" smtClean="0">
                <a:latin typeface="Times New Roman" panose="02020603050405020304" pitchFamily="18" charset="0"/>
                <a:ea typeface="Times New Roman" panose="02020603050405020304" pitchFamily="18" charset="0"/>
                <a:sym typeface="Symbol" panose="05050102010706020507" pitchFamily="18" charset="2"/>
              </a:rPr>
              <a:t>4</a:t>
            </a:r>
            <a:r>
              <a:rPr lang="vi-VN" sz="4000" dirty="0" smtClean="0">
                <a:latin typeface="Times New Roman" panose="02020603050405020304" pitchFamily="18" charset="0"/>
                <a:ea typeface="Times New Roman" panose="02020603050405020304" pitchFamily="18" charset="0"/>
                <a:sym typeface="Symbol" panose="05050102010706020507" pitchFamily="18" charset="2"/>
              </a:rPr>
              <a:t> </a:t>
            </a:r>
            <a:r>
              <a:rPr lang="en-US" sz="4000" dirty="0" smtClean="0">
                <a:latin typeface="Times New Roman" panose="02020603050405020304" pitchFamily="18" charset="0"/>
                <a:ea typeface="Times New Roman" panose="02020603050405020304" pitchFamily="18" charset="0"/>
                <a:sym typeface="Symbol" panose="05050102010706020507" pitchFamily="18" charset="2"/>
              </a:rPr>
              <a:t></a:t>
            </a:r>
            <a:r>
              <a:rPr lang="vi-VN" sz="4000" dirty="0" smtClean="0">
                <a:latin typeface="Times New Roman" panose="02020603050405020304" pitchFamily="18" charset="0"/>
                <a:ea typeface="Times New Roman" panose="02020603050405020304" pitchFamily="18" charset="0"/>
                <a:sym typeface="Symbol" panose="05050102010706020507" pitchFamily="18" charset="2"/>
              </a:rPr>
              <a:t> </a:t>
            </a:r>
          </a:p>
          <a:p>
            <a:pPr algn="just">
              <a:spcAft>
                <a:spcPts val="0"/>
              </a:spcAft>
            </a:pPr>
            <a:r>
              <a:rPr lang="vi-VN" sz="4000" dirty="0" smtClean="0">
                <a:latin typeface="Times New Roman" panose="02020603050405020304" pitchFamily="18" charset="0"/>
                <a:ea typeface="Times New Roman" panose="02020603050405020304" pitchFamily="18" charset="0"/>
                <a:sym typeface="Symbol" panose="05050102010706020507" pitchFamily="18" charset="2"/>
              </a:rPr>
              <a:t>-(CH</a:t>
            </a:r>
            <a:r>
              <a:rPr lang="vi-VN" sz="4000" baseline="-25000" dirty="0" smtClean="0">
                <a:latin typeface="Times New Roman" panose="02020603050405020304" pitchFamily="18" charset="0"/>
                <a:ea typeface="Times New Roman" panose="02020603050405020304" pitchFamily="18" charset="0"/>
                <a:sym typeface="Symbol" panose="05050102010706020507" pitchFamily="18" charset="2"/>
              </a:rPr>
              <a:t>2</a:t>
            </a:r>
            <a:r>
              <a:rPr lang="vi-VN" sz="4000" dirty="0" smtClean="0">
                <a:latin typeface="Times New Roman" panose="02020603050405020304" pitchFamily="18" charset="0"/>
                <a:ea typeface="Times New Roman" panose="02020603050405020304" pitchFamily="18" charset="0"/>
                <a:sym typeface="Symbol" panose="05050102010706020507" pitchFamily="18" charset="2"/>
              </a:rPr>
              <a:t>-CH</a:t>
            </a:r>
            <a:r>
              <a:rPr lang="vi-VN" sz="4000" baseline="-25000" dirty="0" smtClean="0">
                <a:latin typeface="Times New Roman" panose="02020603050405020304" pitchFamily="18" charset="0"/>
                <a:ea typeface="Times New Roman" panose="02020603050405020304" pitchFamily="18" charset="0"/>
                <a:sym typeface="Symbol" panose="05050102010706020507" pitchFamily="18" charset="2"/>
              </a:rPr>
              <a:t>2</a:t>
            </a:r>
            <a:r>
              <a:rPr lang="vi-VN" sz="4000" dirty="0" smtClean="0">
                <a:latin typeface="Times New Roman" panose="02020603050405020304" pitchFamily="18" charset="0"/>
                <a:ea typeface="Times New Roman" panose="02020603050405020304" pitchFamily="18" charset="0"/>
                <a:sym typeface="Symbol" panose="05050102010706020507" pitchFamily="18" charset="2"/>
              </a:rPr>
              <a:t>)-</a:t>
            </a:r>
          </a:p>
          <a:p>
            <a:pPr algn="just">
              <a:spcAft>
                <a:spcPts val="0"/>
              </a:spcAft>
            </a:pPr>
            <a:r>
              <a:rPr lang="vi-VN" sz="4000" dirty="0" smtClean="0">
                <a:latin typeface="Times New Roman" panose="02020603050405020304" pitchFamily="18" charset="0"/>
                <a:ea typeface="Times New Roman" panose="02020603050405020304" pitchFamily="18" charset="0"/>
                <a:sym typeface="Symbol" panose="05050102010706020507" pitchFamily="18" charset="2"/>
              </a:rPr>
              <a:t>                  t</a:t>
            </a:r>
            <a:r>
              <a:rPr lang="vi-VN" sz="4000" baseline="30000" dirty="0" smtClean="0">
                <a:latin typeface="Times New Roman" panose="02020603050405020304" pitchFamily="18" charset="0"/>
                <a:ea typeface="Times New Roman" panose="02020603050405020304" pitchFamily="18" charset="0"/>
                <a:sym typeface="Symbol" panose="05050102010706020507" pitchFamily="18" charset="2"/>
              </a:rPr>
              <a:t>o</a:t>
            </a:r>
            <a:endParaRPr lang="vi-VN" sz="4000" dirty="0" smtClean="0">
              <a:latin typeface="Times New Roman" panose="02020603050405020304" pitchFamily="18" charset="0"/>
              <a:ea typeface="Times New Roman" panose="02020603050405020304" pitchFamily="18" charset="0"/>
              <a:sym typeface="Symbol" panose="05050102010706020507" pitchFamily="18" charset="2"/>
            </a:endParaRPr>
          </a:p>
          <a:p>
            <a:pPr marL="742950" indent="-742950" algn="just">
              <a:spcAft>
                <a:spcPts val="0"/>
              </a:spcAft>
              <a:buAutoNum type="arabicParenBoth"/>
            </a:pPr>
            <a:r>
              <a:rPr lang="vi-VN" sz="4000" dirty="0" smtClean="0">
                <a:effectLst/>
                <a:latin typeface="Times New Roman" panose="02020603050405020304" pitchFamily="18" charset="0"/>
                <a:ea typeface="Times New Roman" panose="02020603050405020304" pitchFamily="18" charset="0"/>
                <a:sym typeface="Symbol" panose="05050102010706020507" pitchFamily="18" charset="2"/>
              </a:rPr>
              <a:t>CaCO</a:t>
            </a:r>
            <a:r>
              <a:rPr lang="vi-VN" sz="4000" baseline="-25000" dirty="0" smtClean="0">
                <a:effectLst/>
                <a:latin typeface="Times New Roman" panose="02020603050405020304" pitchFamily="18" charset="0"/>
                <a:ea typeface="Times New Roman" panose="02020603050405020304" pitchFamily="18" charset="0"/>
                <a:sym typeface="Symbol" panose="05050102010706020507" pitchFamily="18" charset="2"/>
              </a:rPr>
              <a:t>3</a:t>
            </a:r>
            <a:r>
              <a:rPr lang="vi-VN" sz="4000" dirty="0" smtClean="0">
                <a:effectLst/>
                <a:latin typeface="Times New Roman" panose="02020603050405020304" pitchFamily="18" charset="0"/>
                <a:ea typeface="Times New Roman" panose="02020603050405020304" pitchFamily="18" charset="0"/>
                <a:sym typeface="Symbol" panose="05050102010706020507" pitchFamily="18" charset="2"/>
              </a:rPr>
              <a:t> </a:t>
            </a:r>
            <a:r>
              <a:rPr lang="en-US" sz="4000" dirty="0" smtClean="0">
                <a:latin typeface="Times New Roman" panose="02020603050405020304" pitchFamily="18" charset="0"/>
                <a:ea typeface="Times New Roman" panose="02020603050405020304" pitchFamily="18" charset="0"/>
                <a:sym typeface="Symbol" panose="05050102010706020507" pitchFamily="18" charset="2"/>
              </a:rPr>
              <a:t></a:t>
            </a:r>
            <a:r>
              <a:rPr lang="vi-VN" sz="4000" dirty="0" smtClean="0">
                <a:latin typeface="Times New Roman" panose="02020603050405020304" pitchFamily="18" charset="0"/>
                <a:ea typeface="Times New Roman" panose="02020603050405020304" pitchFamily="18" charset="0"/>
                <a:sym typeface="Symbol" panose="05050102010706020507" pitchFamily="18" charset="2"/>
              </a:rPr>
              <a:t> CaO  + CO</a:t>
            </a:r>
            <a:r>
              <a:rPr lang="vi-VN" sz="4000" baseline="-25000" dirty="0" smtClean="0">
                <a:latin typeface="Times New Roman" panose="02020603050405020304" pitchFamily="18" charset="0"/>
                <a:ea typeface="Times New Roman" panose="02020603050405020304" pitchFamily="18" charset="0"/>
                <a:sym typeface="Symbol" panose="05050102010706020507" pitchFamily="18" charset="2"/>
              </a:rPr>
              <a:t>2</a:t>
            </a:r>
          </a:p>
          <a:p>
            <a:pPr algn="just">
              <a:spcAft>
                <a:spcPts val="0"/>
              </a:spcAft>
            </a:pPr>
            <a:r>
              <a:rPr lang="vi-VN" sz="4000" dirty="0" smtClean="0">
                <a:latin typeface="Times New Roman" panose="02020603050405020304" pitchFamily="18" charset="0"/>
                <a:ea typeface="Times New Roman" panose="02020603050405020304" pitchFamily="18" charset="0"/>
                <a:sym typeface="Symbol" panose="05050102010706020507" pitchFamily="18" charset="2"/>
              </a:rPr>
              <a:t>(3) CaC</a:t>
            </a:r>
            <a:r>
              <a:rPr lang="vi-VN" sz="4000" baseline="-25000" dirty="0" smtClean="0">
                <a:latin typeface="Times New Roman" panose="02020603050405020304" pitchFamily="18" charset="0"/>
                <a:ea typeface="Times New Roman" panose="02020603050405020304" pitchFamily="18" charset="0"/>
                <a:sym typeface="Symbol" panose="05050102010706020507" pitchFamily="18" charset="2"/>
              </a:rPr>
              <a:t>2</a:t>
            </a:r>
            <a:r>
              <a:rPr lang="vi-VN" sz="4000" dirty="0" smtClean="0">
                <a:latin typeface="Times New Roman" panose="02020603050405020304" pitchFamily="18" charset="0"/>
                <a:ea typeface="Times New Roman" panose="02020603050405020304" pitchFamily="18" charset="0"/>
                <a:sym typeface="Symbol" panose="05050102010706020507" pitchFamily="18" charset="2"/>
              </a:rPr>
              <a:t> + 2H</a:t>
            </a:r>
            <a:r>
              <a:rPr lang="vi-VN" sz="4000" baseline="-25000" dirty="0" smtClean="0">
                <a:latin typeface="Times New Roman" panose="02020603050405020304" pitchFamily="18" charset="0"/>
                <a:ea typeface="Times New Roman" panose="02020603050405020304" pitchFamily="18" charset="0"/>
                <a:sym typeface="Symbol" panose="05050102010706020507" pitchFamily="18" charset="2"/>
              </a:rPr>
              <a:t>2</a:t>
            </a:r>
            <a:r>
              <a:rPr lang="vi-VN" sz="4000" dirty="0" smtClean="0">
                <a:latin typeface="Times New Roman" panose="02020603050405020304" pitchFamily="18" charset="0"/>
                <a:ea typeface="Times New Roman" panose="02020603050405020304" pitchFamily="18" charset="0"/>
                <a:sym typeface="Symbol" panose="05050102010706020507" pitchFamily="18" charset="2"/>
              </a:rPr>
              <a:t>O </a:t>
            </a:r>
            <a:r>
              <a:rPr lang="en-US" sz="4000" dirty="0" smtClean="0">
                <a:latin typeface="Times New Roman" panose="02020603050405020304" pitchFamily="18" charset="0"/>
                <a:ea typeface="Times New Roman" panose="02020603050405020304" pitchFamily="18" charset="0"/>
                <a:sym typeface="Symbol" panose="05050102010706020507" pitchFamily="18" charset="2"/>
              </a:rPr>
              <a:t></a:t>
            </a:r>
            <a:r>
              <a:rPr lang="vi-VN" sz="4000" dirty="0" smtClean="0">
                <a:latin typeface="Times New Roman" panose="02020603050405020304" pitchFamily="18" charset="0"/>
                <a:ea typeface="Times New Roman" panose="02020603050405020304" pitchFamily="18" charset="0"/>
                <a:sym typeface="Symbol" panose="05050102010706020507" pitchFamily="18" charset="2"/>
              </a:rPr>
              <a:t> Ca(OH)</a:t>
            </a:r>
            <a:r>
              <a:rPr lang="vi-VN" sz="4000" baseline="-25000" dirty="0" smtClean="0">
                <a:latin typeface="Times New Roman" panose="02020603050405020304" pitchFamily="18" charset="0"/>
                <a:ea typeface="Times New Roman" panose="02020603050405020304" pitchFamily="18" charset="0"/>
                <a:sym typeface="Symbol" panose="05050102010706020507" pitchFamily="18" charset="2"/>
              </a:rPr>
              <a:t>2</a:t>
            </a:r>
            <a:r>
              <a:rPr lang="vi-VN" sz="4000" dirty="0" smtClean="0">
                <a:latin typeface="Times New Roman" panose="02020603050405020304" pitchFamily="18" charset="0"/>
                <a:ea typeface="Times New Roman" panose="02020603050405020304" pitchFamily="18" charset="0"/>
                <a:sym typeface="Symbol" panose="05050102010706020507" pitchFamily="18" charset="2"/>
              </a:rPr>
              <a:t> + C</a:t>
            </a:r>
            <a:r>
              <a:rPr lang="vi-VN" sz="4000" baseline="-25000" dirty="0" smtClean="0">
                <a:latin typeface="Times New Roman" panose="02020603050405020304" pitchFamily="18" charset="0"/>
                <a:ea typeface="Times New Roman" panose="02020603050405020304" pitchFamily="18" charset="0"/>
                <a:sym typeface="Symbol" panose="05050102010706020507" pitchFamily="18" charset="2"/>
              </a:rPr>
              <a:t>2</a:t>
            </a:r>
            <a:r>
              <a:rPr lang="vi-VN" sz="4000" dirty="0" smtClean="0">
                <a:latin typeface="Times New Roman" panose="02020603050405020304" pitchFamily="18" charset="0"/>
                <a:ea typeface="Times New Roman" panose="02020603050405020304" pitchFamily="18" charset="0"/>
                <a:sym typeface="Symbol" panose="05050102010706020507" pitchFamily="18" charset="2"/>
              </a:rPr>
              <a:t>H</a:t>
            </a:r>
            <a:r>
              <a:rPr lang="vi-VN" sz="4000" baseline="-25000" dirty="0" smtClean="0">
                <a:latin typeface="Times New Roman" panose="02020603050405020304" pitchFamily="18" charset="0"/>
                <a:ea typeface="Times New Roman" panose="02020603050405020304" pitchFamily="18" charset="0"/>
                <a:sym typeface="Symbol" panose="05050102010706020507" pitchFamily="18" charset="2"/>
              </a:rPr>
              <a:t>2</a:t>
            </a:r>
          </a:p>
          <a:p>
            <a:pPr algn="just">
              <a:spcAft>
                <a:spcPts val="0"/>
              </a:spcAft>
            </a:pPr>
            <a:r>
              <a:rPr lang="vi-VN" sz="4000" baseline="-25000" dirty="0">
                <a:latin typeface="Times New Roman" panose="02020603050405020304" pitchFamily="18" charset="0"/>
                <a:ea typeface="Times New Roman" panose="02020603050405020304" pitchFamily="18" charset="0"/>
                <a:sym typeface="Symbol" panose="05050102010706020507" pitchFamily="18" charset="2"/>
              </a:rPr>
              <a:t> </a:t>
            </a:r>
            <a:r>
              <a:rPr lang="vi-VN" sz="4000" baseline="-25000" dirty="0" smtClean="0">
                <a:latin typeface="Times New Roman" panose="02020603050405020304" pitchFamily="18" charset="0"/>
                <a:ea typeface="Times New Roman" panose="02020603050405020304" pitchFamily="18" charset="0"/>
                <a:sym typeface="Symbol" panose="05050102010706020507" pitchFamily="18" charset="2"/>
              </a:rPr>
              <a:t>                                    </a:t>
            </a:r>
            <a:r>
              <a:rPr lang="vi-VN" sz="4000" dirty="0" smtClean="0">
                <a:latin typeface="Times New Roman" panose="02020603050405020304" pitchFamily="18" charset="0"/>
                <a:ea typeface="Times New Roman" panose="02020603050405020304" pitchFamily="18" charset="0"/>
                <a:sym typeface="Symbol" panose="05050102010706020507" pitchFamily="18" charset="2"/>
              </a:rPr>
              <a:t>Pd</a:t>
            </a:r>
            <a:r>
              <a:rPr lang="vi-VN" sz="4000" baseline="-25000" dirty="0" smtClean="0">
                <a:latin typeface="Times New Roman" panose="02020603050405020304" pitchFamily="18" charset="0"/>
                <a:ea typeface="Times New Roman" panose="02020603050405020304" pitchFamily="18" charset="0"/>
                <a:sym typeface="Symbol" panose="05050102010706020507" pitchFamily="18" charset="2"/>
              </a:rPr>
              <a:t>, </a:t>
            </a:r>
            <a:r>
              <a:rPr lang="vi-VN" sz="4000" dirty="0" smtClean="0">
                <a:latin typeface="Times New Roman" panose="02020603050405020304" pitchFamily="18" charset="0"/>
                <a:ea typeface="Times New Roman" panose="02020603050405020304" pitchFamily="18" charset="0"/>
                <a:sym typeface="Symbol" panose="05050102010706020507" pitchFamily="18" charset="2"/>
              </a:rPr>
              <a:t>t</a:t>
            </a:r>
            <a:r>
              <a:rPr lang="vi-VN" sz="4000" baseline="30000" dirty="0" smtClean="0">
                <a:latin typeface="Times New Roman" panose="02020603050405020304" pitchFamily="18" charset="0"/>
                <a:ea typeface="Times New Roman" panose="02020603050405020304" pitchFamily="18" charset="0"/>
                <a:sym typeface="Symbol" panose="05050102010706020507" pitchFamily="18" charset="2"/>
              </a:rPr>
              <a:t>0</a:t>
            </a:r>
            <a:endParaRPr lang="vi-VN" sz="4000" baseline="-25000" dirty="0" smtClean="0">
              <a:latin typeface="Times New Roman" panose="02020603050405020304" pitchFamily="18" charset="0"/>
              <a:ea typeface="Times New Roman" panose="02020603050405020304" pitchFamily="18" charset="0"/>
              <a:sym typeface="Symbol" panose="05050102010706020507" pitchFamily="18" charset="2"/>
            </a:endParaRPr>
          </a:p>
          <a:p>
            <a:pPr algn="just">
              <a:spcAft>
                <a:spcPts val="0"/>
              </a:spcAft>
            </a:pPr>
            <a:r>
              <a:rPr lang="vi-VN" sz="4000" dirty="0" smtClean="0">
                <a:latin typeface="Times New Roman" panose="02020603050405020304" pitchFamily="18" charset="0"/>
                <a:ea typeface="Times New Roman" panose="02020603050405020304" pitchFamily="18" charset="0"/>
                <a:sym typeface="Symbol" panose="05050102010706020507" pitchFamily="18" charset="2"/>
              </a:rPr>
              <a:t>(4) C</a:t>
            </a:r>
            <a:r>
              <a:rPr lang="vi-VN" sz="4000" baseline="-25000" dirty="0" smtClean="0">
                <a:latin typeface="Times New Roman" panose="02020603050405020304" pitchFamily="18" charset="0"/>
                <a:ea typeface="Times New Roman" panose="02020603050405020304" pitchFamily="18" charset="0"/>
                <a:sym typeface="Symbol" panose="05050102010706020507" pitchFamily="18" charset="2"/>
              </a:rPr>
              <a:t>2</a:t>
            </a:r>
            <a:r>
              <a:rPr lang="vi-VN" sz="4000" dirty="0" smtClean="0">
                <a:latin typeface="Times New Roman" panose="02020603050405020304" pitchFamily="18" charset="0"/>
                <a:ea typeface="Times New Roman" panose="02020603050405020304" pitchFamily="18" charset="0"/>
                <a:sym typeface="Symbol" panose="05050102010706020507" pitchFamily="18" charset="2"/>
              </a:rPr>
              <a:t>H</a:t>
            </a:r>
            <a:r>
              <a:rPr lang="vi-VN" sz="4000" baseline="-25000" dirty="0" smtClean="0">
                <a:latin typeface="Times New Roman" panose="02020603050405020304" pitchFamily="18" charset="0"/>
                <a:ea typeface="Times New Roman" panose="02020603050405020304" pitchFamily="18" charset="0"/>
                <a:sym typeface="Symbol" panose="05050102010706020507" pitchFamily="18" charset="2"/>
              </a:rPr>
              <a:t>2  </a:t>
            </a:r>
            <a:r>
              <a:rPr lang="vi-VN" sz="4000" dirty="0" smtClean="0">
                <a:latin typeface="Times New Roman" panose="02020603050405020304" pitchFamily="18" charset="0"/>
                <a:ea typeface="Times New Roman" panose="02020603050405020304" pitchFamily="18" charset="0"/>
                <a:sym typeface="Symbol" panose="05050102010706020507" pitchFamily="18" charset="2"/>
              </a:rPr>
              <a:t>+  H</a:t>
            </a:r>
            <a:r>
              <a:rPr lang="vi-VN" sz="4000" baseline="-25000" dirty="0" smtClean="0">
                <a:latin typeface="Times New Roman" panose="02020603050405020304" pitchFamily="18" charset="0"/>
                <a:ea typeface="Times New Roman" panose="02020603050405020304" pitchFamily="18" charset="0"/>
                <a:sym typeface="Symbol" panose="05050102010706020507" pitchFamily="18" charset="2"/>
              </a:rPr>
              <a:t>2</a:t>
            </a:r>
            <a:r>
              <a:rPr lang="vi-VN" sz="4000" dirty="0">
                <a:latin typeface="Times New Roman" panose="02020603050405020304" pitchFamily="18" charset="0"/>
                <a:ea typeface="Times New Roman" panose="02020603050405020304" pitchFamily="18" charset="0"/>
                <a:sym typeface="Symbol" panose="05050102010706020507" pitchFamily="18" charset="2"/>
              </a:rPr>
              <a:t> </a:t>
            </a:r>
            <a:r>
              <a:rPr lang="en-US" sz="4000" dirty="0" smtClean="0">
                <a:latin typeface="Times New Roman" panose="02020603050405020304" pitchFamily="18" charset="0"/>
                <a:ea typeface="Times New Roman" panose="02020603050405020304" pitchFamily="18" charset="0"/>
                <a:sym typeface="Symbol" panose="05050102010706020507" pitchFamily="18" charset="2"/>
              </a:rPr>
              <a:t></a:t>
            </a:r>
            <a:r>
              <a:rPr lang="vi-VN" sz="4000" dirty="0" smtClean="0">
                <a:latin typeface="Times New Roman" panose="02020603050405020304" pitchFamily="18" charset="0"/>
                <a:ea typeface="Times New Roman" panose="02020603050405020304" pitchFamily="18" charset="0"/>
                <a:sym typeface="Symbol" panose="05050102010706020507" pitchFamily="18" charset="2"/>
              </a:rPr>
              <a:t> C</a:t>
            </a:r>
            <a:r>
              <a:rPr lang="vi-VN" sz="4000" baseline="-25000" dirty="0" smtClean="0">
                <a:latin typeface="Times New Roman" panose="02020603050405020304" pitchFamily="18" charset="0"/>
                <a:ea typeface="Times New Roman" panose="02020603050405020304" pitchFamily="18" charset="0"/>
                <a:sym typeface="Symbol" panose="05050102010706020507" pitchFamily="18" charset="2"/>
              </a:rPr>
              <a:t>2</a:t>
            </a:r>
            <a:r>
              <a:rPr lang="vi-VN" sz="4000" dirty="0" smtClean="0">
                <a:latin typeface="Times New Roman" panose="02020603050405020304" pitchFamily="18" charset="0"/>
                <a:ea typeface="Times New Roman" panose="02020603050405020304" pitchFamily="18" charset="0"/>
                <a:sym typeface="Symbol" panose="05050102010706020507" pitchFamily="18" charset="2"/>
              </a:rPr>
              <a:t>H</a:t>
            </a:r>
            <a:r>
              <a:rPr lang="vi-VN" sz="4000" baseline="-25000" dirty="0" smtClean="0">
                <a:latin typeface="Times New Roman" panose="02020603050405020304" pitchFamily="18" charset="0"/>
                <a:ea typeface="Times New Roman" panose="02020603050405020304" pitchFamily="18" charset="0"/>
                <a:sym typeface="Symbol" panose="05050102010706020507" pitchFamily="18" charset="2"/>
              </a:rPr>
              <a:t>4</a:t>
            </a:r>
          </a:p>
          <a:p>
            <a:pPr algn="just">
              <a:spcAft>
                <a:spcPts val="0"/>
              </a:spcAft>
            </a:pPr>
            <a:r>
              <a:rPr lang="vi-VN" sz="4000" dirty="0">
                <a:latin typeface="Times New Roman" panose="02020603050405020304" pitchFamily="18" charset="0"/>
                <a:ea typeface="Times New Roman" panose="02020603050405020304" pitchFamily="18" charset="0"/>
                <a:sym typeface="Symbol" panose="05050102010706020507" pitchFamily="18" charset="2"/>
              </a:rPr>
              <a:t> </a:t>
            </a:r>
            <a:r>
              <a:rPr lang="vi-VN" sz="4000" dirty="0" smtClean="0">
                <a:latin typeface="Times New Roman" panose="02020603050405020304" pitchFamily="18" charset="0"/>
                <a:ea typeface="Times New Roman" panose="02020603050405020304" pitchFamily="18" charset="0"/>
                <a:sym typeface="Symbol" panose="05050102010706020507" pitchFamily="18" charset="2"/>
              </a:rPr>
              <a:t>     HC≡CH +   H</a:t>
            </a:r>
            <a:r>
              <a:rPr lang="vi-VN" sz="4000" baseline="-25000" dirty="0" smtClean="0">
                <a:latin typeface="Times New Roman" panose="02020603050405020304" pitchFamily="18" charset="0"/>
                <a:ea typeface="Times New Roman" panose="02020603050405020304" pitchFamily="18" charset="0"/>
                <a:sym typeface="Symbol" panose="05050102010706020507" pitchFamily="18" charset="2"/>
              </a:rPr>
              <a:t>2</a:t>
            </a:r>
            <a:r>
              <a:rPr lang="vi-VN" sz="4000" dirty="0" smtClean="0">
                <a:latin typeface="Times New Roman" panose="02020603050405020304" pitchFamily="18" charset="0"/>
                <a:ea typeface="Times New Roman" panose="02020603050405020304" pitchFamily="18" charset="0"/>
                <a:sym typeface="Symbol" panose="05050102010706020507" pitchFamily="18" charset="2"/>
              </a:rPr>
              <a:t> </a:t>
            </a:r>
            <a:r>
              <a:rPr lang="en-US" sz="4000" dirty="0" smtClean="0">
                <a:latin typeface="Times New Roman" panose="02020603050405020304" pitchFamily="18" charset="0"/>
                <a:ea typeface="Times New Roman" panose="02020603050405020304" pitchFamily="18" charset="0"/>
                <a:sym typeface="Symbol" panose="05050102010706020507" pitchFamily="18" charset="2"/>
              </a:rPr>
              <a:t></a:t>
            </a:r>
            <a:r>
              <a:rPr lang="vi-VN" sz="4000" dirty="0" smtClean="0">
                <a:latin typeface="Times New Roman" panose="02020603050405020304" pitchFamily="18" charset="0"/>
                <a:ea typeface="Times New Roman" panose="02020603050405020304" pitchFamily="18" charset="0"/>
                <a:sym typeface="Symbol" panose="05050102010706020507" pitchFamily="18" charset="2"/>
              </a:rPr>
              <a:t>  CH</a:t>
            </a:r>
            <a:r>
              <a:rPr lang="vi-VN" sz="4000" baseline="-25000" dirty="0" smtClean="0">
                <a:latin typeface="Times New Roman" panose="02020603050405020304" pitchFamily="18" charset="0"/>
                <a:ea typeface="Times New Roman" panose="02020603050405020304" pitchFamily="18" charset="0"/>
                <a:sym typeface="Symbol" panose="05050102010706020507" pitchFamily="18" charset="2"/>
              </a:rPr>
              <a:t>2</a:t>
            </a:r>
            <a:r>
              <a:rPr lang="vi-VN" sz="4000" dirty="0" smtClean="0">
                <a:latin typeface="Times New Roman" panose="02020603050405020304" pitchFamily="18" charset="0"/>
                <a:ea typeface="Times New Roman" panose="02020603050405020304" pitchFamily="18" charset="0"/>
                <a:sym typeface="Symbol" panose="05050102010706020507" pitchFamily="18" charset="2"/>
              </a:rPr>
              <a:t>=CH</a:t>
            </a:r>
            <a:r>
              <a:rPr lang="vi-VN" sz="4000" baseline="-25000" dirty="0" smtClean="0">
                <a:latin typeface="Times New Roman" panose="02020603050405020304" pitchFamily="18" charset="0"/>
                <a:ea typeface="Times New Roman" panose="02020603050405020304" pitchFamily="18" charset="0"/>
                <a:sym typeface="Symbol" panose="05050102010706020507" pitchFamily="18" charset="2"/>
              </a:rPr>
              <a:t>2</a:t>
            </a:r>
            <a:endParaRPr lang="vi-VN" sz="4000" dirty="0" smtClean="0">
              <a:latin typeface="Times New Roman" panose="02020603050405020304" pitchFamily="18" charset="0"/>
              <a:ea typeface="Times New Roman" panose="02020603050405020304" pitchFamily="18" charset="0"/>
              <a:sym typeface="Symbol" panose="05050102010706020507" pitchFamily="18" charset="2"/>
            </a:endParaRPr>
          </a:p>
          <a:p>
            <a:pPr algn="just">
              <a:spcAft>
                <a:spcPts val="0"/>
              </a:spcAft>
            </a:pPr>
            <a:r>
              <a:rPr lang="vi-VN" sz="4000" baseline="-25000" dirty="0">
                <a:latin typeface="Times New Roman" panose="02020603050405020304" pitchFamily="18" charset="0"/>
                <a:ea typeface="Times New Roman" panose="02020603050405020304" pitchFamily="18" charset="0"/>
                <a:sym typeface="Symbol" panose="05050102010706020507" pitchFamily="18" charset="2"/>
              </a:rPr>
              <a:t> </a:t>
            </a:r>
            <a:r>
              <a:rPr lang="vi-VN" sz="4000" dirty="0" smtClean="0">
                <a:latin typeface="Times New Roman" panose="02020603050405020304" pitchFamily="18" charset="0"/>
                <a:ea typeface="Times New Roman" panose="02020603050405020304" pitchFamily="18" charset="0"/>
                <a:sym typeface="Symbol" panose="05050102010706020507" pitchFamily="18" charset="2"/>
              </a:rPr>
              <a:t>                        t</a:t>
            </a:r>
            <a:r>
              <a:rPr lang="vi-VN" sz="4000" baseline="30000" dirty="0" smtClean="0">
                <a:latin typeface="Times New Roman" panose="02020603050405020304" pitchFamily="18" charset="0"/>
                <a:ea typeface="Times New Roman" panose="02020603050405020304" pitchFamily="18" charset="0"/>
                <a:sym typeface="Symbol" panose="05050102010706020507" pitchFamily="18" charset="2"/>
              </a:rPr>
              <a:t>0, xt, p</a:t>
            </a:r>
            <a:endParaRPr lang="vi-VN" sz="4000" baseline="-25000" dirty="0" smtClean="0">
              <a:latin typeface="Times New Roman" panose="02020603050405020304" pitchFamily="18" charset="0"/>
              <a:ea typeface="Times New Roman" panose="02020603050405020304" pitchFamily="18" charset="0"/>
              <a:sym typeface="Symbol" panose="05050102010706020507" pitchFamily="18" charset="2"/>
            </a:endParaRPr>
          </a:p>
          <a:p>
            <a:pPr algn="just"/>
            <a:r>
              <a:rPr lang="vi-VN" sz="4000" dirty="0" smtClean="0">
                <a:latin typeface="Times New Roman" panose="02020603050405020304" pitchFamily="18" charset="0"/>
                <a:ea typeface="Times New Roman" panose="02020603050405020304" pitchFamily="18" charset="0"/>
                <a:sym typeface="Symbol" panose="05050102010706020507" pitchFamily="18" charset="2"/>
              </a:rPr>
              <a:t>(5) nCH</a:t>
            </a:r>
            <a:r>
              <a:rPr lang="vi-VN" sz="4000" baseline="-25000" dirty="0" smtClean="0">
                <a:latin typeface="Times New Roman" panose="02020603050405020304" pitchFamily="18" charset="0"/>
                <a:ea typeface="Times New Roman" panose="02020603050405020304" pitchFamily="18" charset="0"/>
                <a:sym typeface="Symbol" panose="05050102010706020507" pitchFamily="18" charset="2"/>
              </a:rPr>
              <a:t>2</a:t>
            </a:r>
            <a:r>
              <a:rPr lang="vi-VN" sz="4000" dirty="0" smtClean="0">
                <a:latin typeface="Times New Roman" panose="02020603050405020304" pitchFamily="18" charset="0"/>
                <a:ea typeface="Times New Roman" panose="02020603050405020304" pitchFamily="18" charset="0"/>
                <a:sym typeface="Symbol" panose="05050102010706020507" pitchFamily="18" charset="2"/>
              </a:rPr>
              <a:t>=CH</a:t>
            </a:r>
            <a:r>
              <a:rPr lang="vi-VN" sz="4000" baseline="-25000" dirty="0" smtClean="0">
                <a:latin typeface="Times New Roman" panose="02020603050405020304" pitchFamily="18" charset="0"/>
                <a:ea typeface="Times New Roman" panose="02020603050405020304" pitchFamily="18" charset="0"/>
                <a:sym typeface="Symbol" panose="05050102010706020507" pitchFamily="18" charset="2"/>
              </a:rPr>
              <a:t>2</a:t>
            </a:r>
            <a:r>
              <a:rPr lang="vi-VN" sz="4000" dirty="0" smtClean="0">
                <a:latin typeface="Times New Roman" panose="02020603050405020304" pitchFamily="18" charset="0"/>
                <a:ea typeface="Times New Roman" panose="02020603050405020304" pitchFamily="18" charset="0"/>
                <a:sym typeface="Symbol" panose="05050102010706020507" pitchFamily="18" charset="2"/>
              </a:rPr>
              <a:t> </a:t>
            </a:r>
            <a:r>
              <a:rPr lang="en-US" sz="4000" dirty="0" smtClean="0">
                <a:latin typeface="Times New Roman" panose="02020603050405020304" pitchFamily="18" charset="0"/>
                <a:ea typeface="Times New Roman" panose="02020603050405020304" pitchFamily="18" charset="0"/>
                <a:sym typeface="Symbol" panose="05050102010706020507" pitchFamily="18" charset="2"/>
              </a:rPr>
              <a:t></a:t>
            </a:r>
            <a:r>
              <a:rPr lang="vi-VN" sz="4000" dirty="0" smtClean="0">
                <a:latin typeface="Times New Roman" panose="02020603050405020304" pitchFamily="18" charset="0"/>
                <a:ea typeface="Times New Roman" panose="02020603050405020304" pitchFamily="18" charset="0"/>
                <a:sym typeface="Symbol" panose="05050102010706020507" pitchFamily="18" charset="2"/>
              </a:rPr>
              <a:t>  </a:t>
            </a:r>
            <a:r>
              <a:rPr lang="vi-VN" sz="4000" dirty="0">
                <a:latin typeface="Times New Roman" panose="02020603050405020304" pitchFamily="18" charset="0"/>
                <a:ea typeface="Times New Roman" panose="02020603050405020304" pitchFamily="18" charset="0"/>
                <a:sym typeface="Symbol" panose="05050102010706020507" pitchFamily="18" charset="2"/>
              </a:rPr>
              <a:t>-(CH</a:t>
            </a:r>
            <a:r>
              <a:rPr lang="vi-VN" sz="4000" baseline="-25000" dirty="0">
                <a:latin typeface="Times New Roman" panose="02020603050405020304" pitchFamily="18" charset="0"/>
                <a:ea typeface="Times New Roman" panose="02020603050405020304" pitchFamily="18" charset="0"/>
                <a:sym typeface="Symbol" panose="05050102010706020507" pitchFamily="18" charset="2"/>
              </a:rPr>
              <a:t>2</a:t>
            </a:r>
            <a:r>
              <a:rPr lang="vi-VN" sz="4000" dirty="0">
                <a:latin typeface="Times New Roman" panose="02020603050405020304" pitchFamily="18" charset="0"/>
                <a:ea typeface="Times New Roman" panose="02020603050405020304" pitchFamily="18" charset="0"/>
                <a:sym typeface="Symbol" panose="05050102010706020507" pitchFamily="18" charset="2"/>
              </a:rPr>
              <a:t>-CH</a:t>
            </a:r>
            <a:r>
              <a:rPr lang="vi-VN" sz="4000" baseline="-25000" dirty="0">
                <a:latin typeface="Times New Roman" panose="02020603050405020304" pitchFamily="18" charset="0"/>
                <a:ea typeface="Times New Roman" panose="02020603050405020304" pitchFamily="18" charset="0"/>
                <a:sym typeface="Symbol" panose="05050102010706020507" pitchFamily="18" charset="2"/>
              </a:rPr>
              <a:t>2</a:t>
            </a:r>
            <a:r>
              <a:rPr lang="vi-VN" sz="4000" dirty="0">
                <a:latin typeface="Times New Roman" panose="02020603050405020304" pitchFamily="18" charset="0"/>
                <a:ea typeface="Times New Roman" panose="02020603050405020304" pitchFamily="18" charset="0"/>
                <a:sym typeface="Symbol" panose="05050102010706020507" pitchFamily="18" charset="2"/>
              </a:rPr>
              <a:t>)-</a:t>
            </a:r>
          </a:p>
          <a:p>
            <a:pPr algn="just">
              <a:spcAft>
                <a:spcPts val="0"/>
              </a:spcAft>
            </a:pPr>
            <a:endParaRPr lang="vi-VN" sz="4000" dirty="0" smtClean="0">
              <a:latin typeface="Times New Roman" panose="02020603050405020304" pitchFamily="18" charset="0"/>
              <a:ea typeface="Times New Roman" panose="02020603050405020304" pitchFamily="18" charset="0"/>
              <a:sym typeface="Symbol" panose="05050102010706020507" pitchFamily="18" charset="2"/>
            </a:endParaRPr>
          </a:p>
          <a:p>
            <a:pPr algn="just">
              <a:spcAft>
                <a:spcPts val="0"/>
              </a:spcAft>
            </a:pPr>
            <a:endParaRPr lang="vi-VN" sz="4000" dirty="0">
              <a:latin typeface="Times New Roman" panose="02020603050405020304" pitchFamily="18" charset="0"/>
              <a:ea typeface="Times New Roman" panose="02020603050405020304" pitchFamily="18" charset="0"/>
              <a:sym typeface="Symbol" panose="05050102010706020507" pitchFamily="18" charset="2"/>
            </a:endParaRPr>
          </a:p>
          <a:p>
            <a:pPr marL="742950" indent="-742950" algn="just">
              <a:spcAft>
                <a:spcPts val="0"/>
              </a:spcAft>
              <a:buAutoNum type="arabicParenBoth"/>
            </a:pPr>
            <a:endParaRPr lang="en-US" sz="4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995653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56260" y="977176"/>
            <a:ext cx="11376660" cy="2554545"/>
          </a:xfrm>
          <a:prstGeom prst="rect">
            <a:avLst/>
          </a:prstGeom>
        </p:spPr>
        <p:txBody>
          <a:bodyPr wrap="square">
            <a:spAutoFit/>
          </a:bodyPr>
          <a:lstStyle/>
          <a:p>
            <a:r>
              <a:rPr lang="en-US" sz="4000" dirty="0">
                <a:latin typeface="Times New Roman" panose="02020603050405020304" pitchFamily="18" charset="0"/>
                <a:ea typeface="Times New Roman" panose="02020603050405020304" pitchFamily="18" charset="0"/>
              </a:rPr>
              <a:t>Đốt cháy hoàn toàn 0,9 gam một hợp chất hữu cơ thu được 1,32 gam khí cacbonic và 0,54 gam nước. Phân tử khối của hợp chất hữu cơ là 180. Hãy xác định công thức phân tử của hợp chất hữu cơ đó.</a:t>
            </a:r>
            <a:endParaRPr lang="en-US" sz="4000" dirty="0"/>
          </a:p>
        </p:txBody>
      </p:sp>
    </p:spTree>
    <p:extLst>
      <p:ext uri="{BB962C8B-B14F-4D97-AF65-F5344CB8AC3E}">
        <p14:creationId xmlns:p14="http://schemas.microsoft.com/office/powerpoint/2010/main" val="403212060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TextBox 3"/>
              <p:cNvSpPr txBox="1"/>
              <p:nvPr/>
            </p:nvSpPr>
            <p:spPr>
              <a:xfrm>
                <a:off x="586854" y="27294"/>
                <a:ext cx="11218459" cy="7330405"/>
              </a:xfrm>
              <a:prstGeom prst="rect">
                <a:avLst/>
              </a:prstGeom>
              <a:noFill/>
            </p:spPr>
            <p:txBody>
              <a:bodyPr wrap="square" rtlCol="0">
                <a:spAutoFit/>
              </a:bodyPr>
              <a:lstStyle/>
              <a:p>
                <a:r>
                  <a:rPr lang="vi-VN" sz="3400" dirty="0" smtClean="0"/>
                  <a:t>m</a:t>
                </a:r>
                <a:r>
                  <a:rPr lang="vi-VN" sz="3400" baseline="-25000" dirty="0" smtClean="0"/>
                  <a:t>c</a:t>
                </a:r>
                <a:r>
                  <a:rPr lang="vi-VN" sz="3400" dirty="0" smtClean="0"/>
                  <a:t>= </a:t>
                </a:r>
                <a14:m>
                  <m:oMath xmlns:m="http://schemas.openxmlformats.org/officeDocument/2006/math">
                    <m:f>
                      <m:fPr>
                        <m:ctrlPr>
                          <a:rPr lang="vi-VN" sz="3400" i="1" smtClean="0">
                            <a:latin typeface="Cambria Math" panose="02040503050406030204" pitchFamily="18" charset="0"/>
                          </a:rPr>
                        </m:ctrlPr>
                      </m:fPr>
                      <m:num>
                        <m:r>
                          <a:rPr lang="vi-VN" sz="3400" b="0" i="1" smtClean="0">
                            <a:latin typeface="Cambria Math" panose="02040503050406030204" pitchFamily="18" charset="0"/>
                          </a:rPr>
                          <m:t>1,32</m:t>
                        </m:r>
                      </m:num>
                      <m:den>
                        <m:r>
                          <a:rPr lang="vi-VN" sz="3400" b="0" i="1" smtClean="0">
                            <a:latin typeface="Cambria Math" panose="02040503050406030204" pitchFamily="18" charset="0"/>
                          </a:rPr>
                          <m:t>44</m:t>
                        </m:r>
                      </m:den>
                    </m:f>
                    <m:r>
                      <a:rPr lang="vi-VN" sz="3400" b="0" i="1" smtClean="0">
                        <a:latin typeface="Cambria Math" panose="02040503050406030204" pitchFamily="18" charset="0"/>
                      </a:rPr>
                      <m:t>.12=0,36 </m:t>
                    </m:r>
                    <m:r>
                      <a:rPr lang="vi-VN" sz="3400" b="0" i="1" smtClean="0">
                        <a:latin typeface="Cambria Math" panose="02040503050406030204" pitchFamily="18" charset="0"/>
                      </a:rPr>
                      <m:t>𝑔</m:t>
                    </m:r>
                  </m:oMath>
                </a14:m>
                <a:endParaRPr lang="vi-VN" sz="3400" b="0" dirty="0" smtClean="0"/>
              </a:p>
              <a:p>
                <a:r>
                  <a:rPr lang="vi-VN" sz="3400" dirty="0" smtClean="0"/>
                  <a:t>m</a:t>
                </a:r>
                <a:r>
                  <a:rPr lang="vi-VN" sz="3400" baseline="-25000" dirty="0" smtClean="0"/>
                  <a:t>H</a:t>
                </a:r>
                <a:r>
                  <a:rPr lang="vi-VN" sz="3400" dirty="0" smtClean="0"/>
                  <a:t>=</a:t>
                </a:r>
                <a14:m>
                  <m:oMath xmlns:m="http://schemas.openxmlformats.org/officeDocument/2006/math">
                    <m:f>
                      <m:fPr>
                        <m:ctrlPr>
                          <a:rPr lang="vi-VN" sz="3400" i="1">
                            <a:latin typeface="Cambria Math" panose="02040503050406030204" pitchFamily="18" charset="0"/>
                          </a:rPr>
                        </m:ctrlPr>
                      </m:fPr>
                      <m:num>
                        <m:r>
                          <a:rPr lang="vi-VN" sz="3400" b="0" i="1" smtClean="0">
                            <a:latin typeface="Cambria Math" panose="02040503050406030204" pitchFamily="18" charset="0"/>
                          </a:rPr>
                          <m:t>0,54</m:t>
                        </m:r>
                      </m:num>
                      <m:den>
                        <m:r>
                          <a:rPr lang="vi-VN" sz="3400" b="0" i="1" smtClean="0">
                            <a:latin typeface="Cambria Math" panose="02040503050406030204" pitchFamily="18" charset="0"/>
                          </a:rPr>
                          <m:t>18</m:t>
                        </m:r>
                      </m:den>
                    </m:f>
                    <m:r>
                      <a:rPr lang="vi-VN" sz="3400" i="1">
                        <a:latin typeface="Cambria Math" panose="02040503050406030204" pitchFamily="18" charset="0"/>
                      </a:rPr>
                      <m:t>.2</m:t>
                    </m:r>
                    <m:r>
                      <a:rPr lang="vi-VN" sz="3400" b="0" i="1" smtClean="0">
                        <a:latin typeface="Cambria Math" panose="02040503050406030204" pitchFamily="18" charset="0"/>
                      </a:rPr>
                      <m:t>=0,06</m:t>
                    </m:r>
                    <m:r>
                      <a:rPr lang="vi-VN" sz="3400" b="0" i="1" smtClean="0">
                        <a:latin typeface="Cambria Math" panose="02040503050406030204" pitchFamily="18" charset="0"/>
                      </a:rPr>
                      <m:t>𝑔</m:t>
                    </m:r>
                  </m:oMath>
                </a14:m>
                <a:endParaRPr lang="vi-VN" sz="3400" b="0" dirty="0" smtClean="0"/>
              </a:p>
              <a:p>
                <a:r>
                  <a:rPr lang="vi-VN" sz="3400" dirty="0" smtClean="0"/>
                  <a:t>m</a:t>
                </a:r>
                <a:r>
                  <a:rPr lang="vi-VN" sz="3400" baseline="-25000" dirty="0" smtClean="0"/>
                  <a:t>c</a:t>
                </a:r>
                <a:r>
                  <a:rPr lang="vi-VN" sz="3400" dirty="0" smtClean="0"/>
                  <a:t>+m</a:t>
                </a:r>
                <a:r>
                  <a:rPr lang="vi-VN" sz="3400" baseline="-25000" dirty="0" smtClean="0"/>
                  <a:t>H</a:t>
                </a:r>
                <a:r>
                  <a:rPr lang="vi-VN" sz="3400" dirty="0" smtClean="0"/>
                  <a:t>=0,36+0,06=0,42g&lt;0,9 g</a:t>
                </a:r>
              </a:p>
              <a:p>
                <a:r>
                  <a:rPr lang="vi-VN" sz="3400" dirty="0" smtClean="0"/>
                  <a:t>Vậy trong HCHC có 3 nguyên tố C, H, O</a:t>
                </a:r>
              </a:p>
              <a:p>
                <a:r>
                  <a:rPr lang="vi-VN" sz="3400" dirty="0" smtClean="0"/>
                  <a:t>m</a:t>
                </a:r>
                <a:r>
                  <a:rPr lang="vi-VN" sz="3400" baseline="-25000" dirty="0" smtClean="0"/>
                  <a:t>O</a:t>
                </a:r>
                <a:r>
                  <a:rPr lang="vi-VN" sz="3400" dirty="0" smtClean="0"/>
                  <a:t>=0,9-0,42=0,48g</a:t>
                </a:r>
              </a:p>
              <a:p>
                <a:r>
                  <a:rPr lang="vi-VN" sz="3400" dirty="0" smtClean="0"/>
                  <a:t>Gọi CTPT của HCHC là C</a:t>
                </a:r>
                <a:r>
                  <a:rPr lang="vi-VN" sz="3400" baseline="-25000" dirty="0" smtClean="0"/>
                  <a:t>x</a:t>
                </a:r>
                <a:r>
                  <a:rPr lang="vi-VN" sz="3400" dirty="0" smtClean="0"/>
                  <a:t>H</a:t>
                </a:r>
                <a:r>
                  <a:rPr lang="vi-VN" sz="3400" baseline="-25000" dirty="0" smtClean="0"/>
                  <a:t>y</a:t>
                </a:r>
                <a:r>
                  <a:rPr lang="vi-VN" sz="3400" dirty="0" smtClean="0"/>
                  <a:t>O</a:t>
                </a:r>
                <a:r>
                  <a:rPr lang="vi-VN" sz="3400" baseline="-25000" dirty="0" smtClean="0"/>
                  <a:t>z</a:t>
                </a:r>
              </a:p>
              <a:p>
                <a:r>
                  <a:rPr lang="vi-VN" sz="3400" dirty="0" smtClean="0"/>
                  <a:t>(x, y ,z nguyên dương)</a:t>
                </a:r>
              </a:p>
              <a:p>
                <a:r>
                  <a:rPr lang="vi-VN" sz="3400" dirty="0" smtClean="0"/>
                  <a:t>Ta có tỉ lệ khối lượng của các nguyên tố</a:t>
                </a:r>
              </a:p>
              <a:p>
                <a:pPr/>
                <a14:m>
                  <m:oMathPara xmlns:m="http://schemas.openxmlformats.org/officeDocument/2006/math">
                    <m:oMathParaPr>
                      <m:jc m:val="centerGroup"/>
                    </m:oMathParaPr>
                    <m:oMath xmlns:m="http://schemas.openxmlformats.org/officeDocument/2006/math">
                      <m:f>
                        <m:fPr>
                          <m:ctrlPr>
                            <a:rPr lang="vi-VN" sz="3400" i="1">
                              <a:latin typeface="Cambria Math" panose="02040503050406030204" pitchFamily="18" charset="0"/>
                            </a:rPr>
                          </m:ctrlPr>
                        </m:fPr>
                        <m:num>
                          <m:r>
                            <a:rPr lang="vi-VN" sz="3400" i="1">
                              <a:latin typeface="Cambria Math" panose="02040503050406030204" pitchFamily="18" charset="0"/>
                            </a:rPr>
                            <m:t>1</m:t>
                          </m:r>
                          <m:r>
                            <a:rPr lang="vi-VN" sz="3400" b="0" i="1" smtClean="0">
                              <a:latin typeface="Cambria Math" panose="02040503050406030204" pitchFamily="18" charset="0"/>
                            </a:rPr>
                            <m:t>2.</m:t>
                          </m:r>
                          <m:r>
                            <a:rPr lang="vi-VN" sz="3400" b="0" i="1" smtClean="0">
                              <a:latin typeface="Cambria Math" panose="02040503050406030204" pitchFamily="18" charset="0"/>
                            </a:rPr>
                            <m:t>𝑥</m:t>
                          </m:r>
                        </m:num>
                        <m:den>
                          <m:r>
                            <a:rPr lang="vi-VN" sz="3400" b="0" i="1" smtClean="0">
                              <a:latin typeface="Cambria Math" panose="02040503050406030204" pitchFamily="18" charset="0"/>
                            </a:rPr>
                            <m:t>0,36</m:t>
                          </m:r>
                        </m:den>
                      </m:f>
                      <m:r>
                        <a:rPr lang="vi-VN" sz="3400" b="0" i="1" smtClean="0">
                          <a:latin typeface="Cambria Math" panose="02040503050406030204" pitchFamily="18" charset="0"/>
                        </a:rPr>
                        <m:t>=</m:t>
                      </m:r>
                      <m:f>
                        <m:fPr>
                          <m:ctrlPr>
                            <a:rPr lang="vi-VN" sz="3400" i="1">
                              <a:latin typeface="Cambria Math" panose="02040503050406030204" pitchFamily="18" charset="0"/>
                            </a:rPr>
                          </m:ctrlPr>
                        </m:fPr>
                        <m:num>
                          <m:r>
                            <a:rPr lang="vi-VN" sz="3400" b="0" i="1" smtClean="0">
                              <a:latin typeface="Cambria Math" panose="02040503050406030204" pitchFamily="18" charset="0"/>
                            </a:rPr>
                            <m:t>𝑦</m:t>
                          </m:r>
                        </m:num>
                        <m:den>
                          <m:r>
                            <a:rPr lang="vi-VN" sz="3400" b="0" i="1" smtClean="0">
                              <a:latin typeface="Cambria Math" panose="02040503050406030204" pitchFamily="18" charset="0"/>
                            </a:rPr>
                            <m:t>0,06</m:t>
                          </m:r>
                        </m:den>
                      </m:f>
                      <m:r>
                        <a:rPr lang="vi-VN" sz="3400" b="0" i="1" smtClean="0">
                          <a:latin typeface="Cambria Math" panose="02040503050406030204" pitchFamily="18" charset="0"/>
                        </a:rPr>
                        <m:t>=</m:t>
                      </m:r>
                      <m:f>
                        <m:fPr>
                          <m:ctrlPr>
                            <a:rPr lang="vi-VN" sz="3400" i="1">
                              <a:latin typeface="Cambria Math" panose="02040503050406030204" pitchFamily="18" charset="0"/>
                            </a:rPr>
                          </m:ctrlPr>
                        </m:fPr>
                        <m:num>
                          <m:r>
                            <a:rPr lang="vi-VN" sz="3400" i="1">
                              <a:latin typeface="Cambria Math" panose="02040503050406030204" pitchFamily="18" charset="0"/>
                            </a:rPr>
                            <m:t>1</m:t>
                          </m:r>
                          <m:r>
                            <a:rPr lang="vi-VN" sz="3400" b="0" i="1" smtClean="0">
                              <a:latin typeface="Cambria Math" panose="02040503050406030204" pitchFamily="18" charset="0"/>
                            </a:rPr>
                            <m:t>6.</m:t>
                          </m:r>
                          <m:r>
                            <a:rPr lang="vi-VN" sz="3400" b="0" i="1" smtClean="0">
                              <a:latin typeface="Cambria Math" panose="02040503050406030204" pitchFamily="18" charset="0"/>
                            </a:rPr>
                            <m:t>𝑧</m:t>
                          </m:r>
                        </m:num>
                        <m:den>
                          <m:r>
                            <a:rPr lang="vi-VN" sz="3400" b="0" i="1" smtClean="0">
                              <a:latin typeface="Cambria Math" panose="02040503050406030204" pitchFamily="18" charset="0"/>
                            </a:rPr>
                            <m:t>0,48</m:t>
                          </m:r>
                        </m:den>
                      </m:f>
                      <m:r>
                        <a:rPr lang="vi-VN" sz="3400" b="0" i="1" smtClean="0">
                          <a:latin typeface="Cambria Math" panose="02040503050406030204" pitchFamily="18" charset="0"/>
                        </a:rPr>
                        <m:t>=</m:t>
                      </m:r>
                      <m:f>
                        <m:fPr>
                          <m:ctrlPr>
                            <a:rPr lang="vi-VN" sz="3400" i="1">
                              <a:latin typeface="Cambria Math" panose="02040503050406030204" pitchFamily="18" charset="0"/>
                            </a:rPr>
                          </m:ctrlPr>
                        </m:fPr>
                        <m:num>
                          <m:r>
                            <a:rPr lang="vi-VN" sz="3400" b="0" i="1" smtClean="0">
                              <a:latin typeface="Cambria Math" panose="02040503050406030204" pitchFamily="18" charset="0"/>
                            </a:rPr>
                            <m:t>180</m:t>
                          </m:r>
                        </m:num>
                        <m:den>
                          <m:r>
                            <a:rPr lang="vi-VN" sz="3400" b="0" i="1" smtClean="0">
                              <a:latin typeface="Cambria Math" panose="02040503050406030204" pitchFamily="18" charset="0"/>
                            </a:rPr>
                            <m:t>0,9</m:t>
                          </m:r>
                        </m:den>
                      </m:f>
                    </m:oMath>
                  </m:oMathPara>
                </a14:m>
                <a:endParaRPr lang="vi-VN" sz="3400" dirty="0" smtClean="0"/>
              </a:p>
              <a:p>
                <a:r>
                  <a:rPr lang="vi-VN" sz="3400" dirty="0" smtClean="0"/>
                  <a:t>X=6, y=12, z=6</a:t>
                </a:r>
              </a:p>
              <a:p>
                <a:r>
                  <a:rPr lang="vi-VN" sz="3400" dirty="0" smtClean="0"/>
                  <a:t>Vậy CTPT của HCHC là C</a:t>
                </a:r>
                <a:r>
                  <a:rPr lang="vi-VN" sz="3400" baseline="-25000" dirty="0" smtClean="0"/>
                  <a:t>6</a:t>
                </a:r>
                <a:r>
                  <a:rPr lang="vi-VN" sz="3400" dirty="0" smtClean="0"/>
                  <a:t>H</a:t>
                </a:r>
                <a:r>
                  <a:rPr lang="vi-VN" sz="3400" baseline="-25000" dirty="0" smtClean="0"/>
                  <a:t>12</a:t>
                </a:r>
                <a:r>
                  <a:rPr lang="vi-VN" sz="3400" dirty="0" smtClean="0"/>
                  <a:t>O</a:t>
                </a:r>
                <a:r>
                  <a:rPr lang="vi-VN" sz="3400" baseline="-25000" dirty="0" smtClean="0"/>
                  <a:t>6</a:t>
                </a:r>
                <a:endParaRPr lang="vi-VN" sz="3400" dirty="0" smtClean="0"/>
              </a:p>
              <a:p>
                <a:endParaRPr lang="en-US" sz="3400" dirty="0"/>
              </a:p>
            </p:txBody>
          </p:sp>
        </mc:Choice>
        <mc:Fallback xmlns="">
          <p:sp>
            <p:nvSpPr>
              <p:cNvPr id="4" name="TextBox 3"/>
              <p:cNvSpPr txBox="1">
                <a:spLocks noRot="1" noChangeAspect="1" noMove="1" noResize="1" noEditPoints="1" noAdjustHandles="1" noChangeArrowheads="1" noChangeShapeType="1" noTextEdit="1"/>
              </p:cNvSpPr>
              <p:nvPr/>
            </p:nvSpPr>
            <p:spPr>
              <a:xfrm>
                <a:off x="586854" y="27294"/>
                <a:ext cx="11218459" cy="7330405"/>
              </a:xfrm>
              <a:prstGeom prst="rect">
                <a:avLst/>
              </a:prstGeom>
              <a:blipFill rotWithShape="0">
                <a:blip r:embed="rId2"/>
                <a:stretch>
                  <a:fillRect l="-1521"/>
                </a:stretch>
              </a:blipFill>
            </p:spPr>
            <p:txBody>
              <a:bodyPr/>
              <a:lstStyle/>
              <a:p>
                <a:r>
                  <a:rPr lang="en-US">
                    <a:noFill/>
                  </a:rPr>
                  <a:t> </a:t>
                </a:r>
              </a:p>
            </p:txBody>
          </p:sp>
        </mc:Fallback>
      </mc:AlternateContent>
    </p:spTree>
    <p:extLst>
      <p:ext uri="{BB962C8B-B14F-4D97-AF65-F5344CB8AC3E}">
        <p14:creationId xmlns:p14="http://schemas.microsoft.com/office/powerpoint/2010/main" val="19783612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21368" y="674910"/>
            <a:ext cx="11365831" cy="3785652"/>
          </a:xfrm>
          <a:prstGeom prst="rect">
            <a:avLst/>
          </a:prstGeom>
        </p:spPr>
        <p:txBody>
          <a:bodyPr wrap="square">
            <a:spAutoFit/>
          </a:bodyPr>
          <a:lstStyle/>
          <a:p>
            <a:pPr algn="just">
              <a:spcAft>
                <a:spcPts val="0"/>
              </a:spcAft>
            </a:pPr>
            <a:r>
              <a:rPr lang="en-US" sz="4000" dirty="0">
                <a:latin typeface="Times New Roman" panose="02020603050405020304" pitchFamily="18" charset="0"/>
                <a:ea typeface="Times New Roman" panose="02020603050405020304" pitchFamily="18" charset="0"/>
              </a:rPr>
              <a:t>Đốt cháy hoàn toàn 1,80 gam hợp chất hữu cơ Y thu được 1,344 lít CO</a:t>
            </a:r>
            <a:r>
              <a:rPr lang="en-US" sz="4000" baseline="-25000" dirty="0">
                <a:latin typeface="Times New Roman" panose="02020603050405020304" pitchFamily="18" charset="0"/>
                <a:ea typeface="Times New Roman" panose="02020603050405020304" pitchFamily="18" charset="0"/>
              </a:rPr>
              <a:t>2</a:t>
            </a:r>
            <a:r>
              <a:rPr lang="en-US" sz="4000" dirty="0">
                <a:latin typeface="Times New Roman" panose="02020603050405020304" pitchFamily="18" charset="0"/>
                <a:ea typeface="Times New Roman" panose="02020603050405020304" pitchFamily="18" charset="0"/>
              </a:rPr>
              <a:t> (đktc)  và 1,08 gam H</a:t>
            </a:r>
            <a:r>
              <a:rPr lang="en-US" sz="4000" baseline="-25000" dirty="0">
                <a:latin typeface="Times New Roman" panose="02020603050405020304" pitchFamily="18" charset="0"/>
                <a:ea typeface="Times New Roman" panose="02020603050405020304" pitchFamily="18" charset="0"/>
              </a:rPr>
              <a:t>2</a:t>
            </a:r>
            <a:r>
              <a:rPr lang="en-US" sz="4000" dirty="0">
                <a:latin typeface="Times New Roman" panose="02020603050405020304" pitchFamily="18" charset="0"/>
                <a:ea typeface="Times New Roman" panose="02020603050405020304" pitchFamily="18" charset="0"/>
              </a:rPr>
              <a:t>O.</a:t>
            </a:r>
          </a:p>
          <a:p>
            <a:pPr algn="just">
              <a:spcAft>
                <a:spcPts val="0"/>
              </a:spcAft>
            </a:pPr>
            <a:r>
              <a:rPr lang="en-US" sz="4000" dirty="0" smtClean="0">
                <a:latin typeface="Times New Roman" panose="02020603050405020304" pitchFamily="18" charset="0"/>
                <a:ea typeface="Times New Roman" panose="02020603050405020304" pitchFamily="18" charset="0"/>
              </a:rPr>
              <a:t>a</a:t>
            </a:r>
            <a:r>
              <a:rPr lang="en-US" sz="4000" dirty="0">
                <a:latin typeface="Times New Roman" panose="02020603050405020304" pitchFamily="18" charset="0"/>
                <a:ea typeface="Times New Roman" panose="02020603050405020304" pitchFamily="18" charset="0"/>
              </a:rPr>
              <a:t>)  Tính thành phần phần trăm </a:t>
            </a:r>
            <a:r>
              <a:rPr lang="vi-VN" sz="4000" dirty="0" smtClean="0">
                <a:latin typeface="Times New Roman" panose="02020603050405020304" pitchFamily="18" charset="0"/>
                <a:ea typeface="Times New Roman" panose="02020603050405020304" pitchFamily="18" charset="0"/>
              </a:rPr>
              <a:t>khối lượng </a:t>
            </a:r>
            <a:r>
              <a:rPr lang="en-US" sz="4000" dirty="0" smtClean="0">
                <a:latin typeface="Times New Roman" panose="02020603050405020304" pitchFamily="18" charset="0"/>
                <a:ea typeface="Times New Roman" panose="02020603050405020304" pitchFamily="18" charset="0"/>
              </a:rPr>
              <a:t>của </a:t>
            </a:r>
            <a:r>
              <a:rPr lang="en-US" sz="4000" dirty="0">
                <a:latin typeface="Times New Roman" panose="02020603050405020304" pitchFamily="18" charset="0"/>
                <a:ea typeface="Times New Roman" panose="02020603050405020304" pitchFamily="18" charset="0"/>
              </a:rPr>
              <a:t>các nguyên tố trong Y.</a:t>
            </a:r>
          </a:p>
          <a:p>
            <a:pPr algn="just">
              <a:spcAft>
                <a:spcPts val="0"/>
              </a:spcAft>
            </a:pPr>
            <a:r>
              <a:rPr lang="vi-VN" sz="4000" dirty="0" smtClean="0">
                <a:latin typeface="Times New Roman" panose="02020603050405020304" pitchFamily="18" charset="0"/>
                <a:ea typeface="Times New Roman" panose="02020603050405020304" pitchFamily="18" charset="0"/>
              </a:rPr>
              <a:t>b</a:t>
            </a:r>
            <a:r>
              <a:rPr lang="en-US" sz="4000" dirty="0">
                <a:latin typeface="Times New Roman" panose="02020603050405020304" pitchFamily="18" charset="0"/>
                <a:ea typeface="Times New Roman" panose="02020603050405020304" pitchFamily="18" charset="0"/>
              </a:rPr>
              <a:t>)  Tìm công thức phân tử của Y.  Biết tỉ khối hơi của Y so với khí oxi bằng 5,625.</a:t>
            </a:r>
            <a:endParaRPr lang="en-US" sz="4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54209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532263" y="376237"/>
            <a:ext cx="10413241" cy="4250354"/>
          </a:xfrm>
          <a:prstGeom prst="rect">
            <a:avLst/>
          </a:prstGeom>
        </p:spPr>
      </p:pic>
    </p:spTree>
    <p:extLst>
      <p:ext uri="{BB962C8B-B14F-4D97-AF65-F5344CB8AC3E}">
        <p14:creationId xmlns:p14="http://schemas.microsoft.com/office/powerpoint/2010/main" val="493718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586640" y="579389"/>
            <a:ext cx="10113205" cy="5507512"/>
          </a:xfrm>
          <a:prstGeom prst="rect">
            <a:avLst/>
          </a:prstGeom>
        </p:spPr>
      </p:pic>
      <p:cxnSp>
        <p:nvCxnSpPr>
          <p:cNvPr id="6" name="Straight Connector 5"/>
          <p:cNvCxnSpPr/>
          <p:nvPr/>
        </p:nvCxnSpPr>
        <p:spPr>
          <a:xfrm>
            <a:off x="586640" y="579389"/>
            <a:ext cx="0" cy="5507512"/>
          </a:xfrm>
          <a:prstGeom prst="line">
            <a:avLst/>
          </a:prstGeom>
        </p:spPr>
        <p:style>
          <a:lnRef idx="1">
            <a:schemeClr val="dk1"/>
          </a:lnRef>
          <a:fillRef idx="0">
            <a:schemeClr val="dk1"/>
          </a:fillRef>
          <a:effectRef idx="0">
            <a:schemeClr val="dk1"/>
          </a:effectRef>
          <a:fontRef idx="minor">
            <a:schemeClr val="tx1"/>
          </a:fontRef>
        </p:style>
      </p:cxnSp>
      <p:sp>
        <p:nvSpPr>
          <p:cNvPr id="7" name="TextBox 6"/>
          <p:cNvSpPr txBox="1"/>
          <p:nvPr/>
        </p:nvSpPr>
        <p:spPr>
          <a:xfrm>
            <a:off x="3207224" y="4490113"/>
            <a:ext cx="2088107" cy="369332"/>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23886325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358751" y="515558"/>
            <a:ext cx="10941595" cy="3305815"/>
          </a:xfrm>
          <a:prstGeom prst="rect">
            <a:avLst/>
          </a:prstGeom>
        </p:spPr>
      </p:pic>
    </p:spTree>
    <p:extLst>
      <p:ext uri="{BB962C8B-B14F-4D97-AF65-F5344CB8AC3E}">
        <p14:creationId xmlns:p14="http://schemas.microsoft.com/office/powerpoint/2010/main" val="13953015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527925" y="357898"/>
            <a:ext cx="9830726" cy="5251332"/>
          </a:xfrm>
          <a:prstGeom prst="rect">
            <a:avLst/>
          </a:prstGeom>
        </p:spPr>
      </p:pic>
    </p:spTree>
    <p:extLst>
      <p:ext uri="{BB962C8B-B14F-4D97-AF65-F5344CB8AC3E}">
        <p14:creationId xmlns:p14="http://schemas.microsoft.com/office/powerpoint/2010/main" val="14609725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581877" y="477386"/>
            <a:ext cx="10459161" cy="5336559"/>
          </a:xfrm>
          <a:prstGeom prst="rect">
            <a:avLst/>
          </a:prstGeom>
        </p:spPr>
      </p:pic>
    </p:spTree>
    <p:extLst>
      <p:ext uri="{BB962C8B-B14F-4D97-AF65-F5344CB8AC3E}">
        <p14:creationId xmlns:p14="http://schemas.microsoft.com/office/powerpoint/2010/main" val="28186478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22830" y="0"/>
            <a:ext cx="11013743" cy="6676029"/>
          </a:xfrm>
          <a:prstGeom prst="rect">
            <a:avLst/>
          </a:prstGeom>
        </p:spPr>
      </p:pic>
    </p:spTree>
    <p:extLst>
      <p:ext uri="{BB962C8B-B14F-4D97-AF65-F5344CB8AC3E}">
        <p14:creationId xmlns:p14="http://schemas.microsoft.com/office/powerpoint/2010/main" val="39854989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300251" y="382137"/>
            <a:ext cx="11764370" cy="6277970"/>
          </a:xfrm>
          <a:prstGeom prst="rect">
            <a:avLst/>
          </a:prstGeom>
        </p:spPr>
      </p:pic>
    </p:spTree>
    <p:extLst>
      <p:ext uri="{BB962C8B-B14F-4D97-AF65-F5344CB8AC3E}">
        <p14:creationId xmlns:p14="http://schemas.microsoft.com/office/powerpoint/2010/main" val="24491294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293</TotalTime>
  <Words>547</Words>
  <Application>Microsoft Office PowerPoint</Application>
  <PresentationFormat>Widescreen</PresentationFormat>
  <Paragraphs>71</Paragraphs>
  <Slides>23</Slides>
  <Notes>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4" baseType="lpstr">
      <vt:lpstr>Arial</vt:lpstr>
      <vt:lpstr>Calibri</vt:lpstr>
      <vt:lpstr>Calibri Light</vt:lpstr>
      <vt:lpstr>Cambria Math</vt:lpstr>
      <vt:lpstr>MS Mincho</vt:lpstr>
      <vt:lpstr>Symbol</vt:lpstr>
      <vt:lpstr>Times New Roman</vt:lpstr>
      <vt:lpstr>VNI-Times</vt:lpstr>
      <vt:lpstr>Wingdings</vt: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16</cp:revision>
  <dcterms:created xsi:type="dcterms:W3CDTF">2022-03-13T22:38:06Z</dcterms:created>
  <dcterms:modified xsi:type="dcterms:W3CDTF">2022-03-19T01:16:43Z</dcterms:modified>
</cp:coreProperties>
</file>