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83" r:id="rId2"/>
    <p:sldId id="271" r:id="rId3"/>
    <p:sldId id="256" r:id="rId4"/>
    <p:sldId id="293" r:id="rId5"/>
    <p:sldId id="262" r:id="rId6"/>
    <p:sldId id="257" r:id="rId7"/>
    <p:sldId id="260" r:id="rId8"/>
    <p:sldId id="263" r:id="rId9"/>
    <p:sldId id="292" r:id="rId10"/>
    <p:sldId id="272" r:id="rId11"/>
    <p:sldId id="278" r:id="rId12"/>
    <p:sldId id="275" r:id="rId13"/>
    <p:sldId id="276" r:id="rId14"/>
    <p:sldId id="280" r:id="rId15"/>
    <p:sldId id="279" r:id="rId16"/>
    <p:sldId id="277" r:id="rId17"/>
    <p:sldId id="291" r:id="rId18"/>
    <p:sldId id="284" r:id="rId19"/>
    <p:sldId id="288" r:id="rId20"/>
    <p:sldId id="289" r:id="rId21"/>
    <p:sldId id="285" r:id="rId22"/>
    <p:sldId id="281" r:id="rId23"/>
    <p:sldId id="290" r:id="rId24"/>
    <p:sldId id="286" r:id="rId25"/>
    <p:sldId id="287" r:id="rId26"/>
  </p:sldIdLst>
  <p:sldSz cx="12192000" cy="6858000"/>
  <p:notesSz cx="6858000" cy="9144000"/>
  <p:embeddedFontLst>
    <p:embeddedFont>
      <p:font typeface="VNI Brush" panose="020B0604020202020204"/>
      <p: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300"/>
    <a:srgbClr val="E86189"/>
    <a:srgbClr val="FCDC22"/>
    <a:srgbClr val="FBDA21"/>
    <a:srgbClr val="FBE230"/>
    <a:srgbClr val="FF0000"/>
    <a:srgbClr val="4B731F"/>
    <a:srgbClr val="86000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89" d="100"/>
          <a:sy n="89" d="100"/>
        </p:scale>
        <p:origin x="54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FC15B-14EB-4D9D-AA81-1B430495EC7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B8710-5C3D-448F-8E55-FA95C5A6B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41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xmlns="" id="{B00E50FB-468A-4460-A120-7ABFB29A9A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xmlns="" id="{46A1D9CB-2263-4255-B635-2CFB74CB20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1037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image" Target="../media/image11.jpeg"/><Relationship Id="rId14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011">
            <a:extLst>
              <a:ext uri="{FF2B5EF4-FFF2-40B4-BE49-F238E27FC236}">
                <a16:creationId xmlns:a16="http://schemas.microsoft.com/office/drawing/2014/main" xmlns="" id="{3336E165-ECDC-4204-AE7B-953AF29DE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WordArt 3">
            <a:extLst>
              <a:ext uri="{FF2B5EF4-FFF2-40B4-BE49-F238E27FC236}">
                <a16:creationId xmlns:a16="http://schemas.microsoft.com/office/drawing/2014/main" xmlns="" id="{9EE8D65C-A199-42DC-ADEC-B7E323B866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1" y="3352800"/>
            <a:ext cx="3381375" cy="141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KHTN 6</a:t>
            </a:r>
          </a:p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36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380" name="WordArt 4">
            <a:extLst>
              <a:ext uri="{FF2B5EF4-FFF2-40B4-BE49-F238E27FC236}">
                <a16:creationId xmlns:a16="http://schemas.microsoft.com/office/drawing/2014/main" xmlns="" id="{2126852A-FE8C-4F36-9949-99DF11CA8B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63500"/>
            <a:ext cx="6648450" cy="1600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PHÒNG GDĐT ĐẠI LỘC</a:t>
            </a:r>
          </a:p>
          <a:p>
            <a:pPr algn="ctr"/>
            <a:r>
              <a:rPr lang="vi-VN" sz="3600" kern="10"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TRƯỜNG THCS KIM ĐỒNG</a:t>
            </a:r>
            <a:endParaRPr lang="en-US" sz="3600" kern="10">
              <a:ln w="1270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832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21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13590B-DF09-4E96-BF0E-C2CB4BAD4004}"/>
              </a:ext>
            </a:extLst>
          </p:cNvPr>
          <p:cNvSpPr txBox="1"/>
          <p:nvPr/>
        </p:nvSpPr>
        <p:spPr>
          <a:xfrm>
            <a:off x="2771563" y="189953"/>
            <a:ext cx="7552011" cy="10772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BÀI 44: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LỰC MA SÁT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Thời gian thực hiện: 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03 tiết( tiết 23, 24,25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F92BE7D-D218-4881-9ECE-6973D62C7BD2}"/>
              </a:ext>
            </a:extLst>
          </p:cNvPr>
          <p:cNvSpPr txBox="1"/>
          <p:nvPr/>
        </p:nvSpPr>
        <p:spPr>
          <a:xfrm>
            <a:off x="453141" y="1313774"/>
            <a:ext cx="6094428" cy="641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720"/>
              </a:spcBef>
              <a:spcAft>
                <a:spcPts val="720"/>
              </a:spcAft>
            </a:pPr>
            <a:r>
              <a:rPr lang="vi-VN" sz="32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I.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vi-VN" sz="32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F92BE7D-D218-4881-9ECE-6973D62C7BD2}"/>
              </a:ext>
            </a:extLst>
          </p:cNvPr>
          <p:cNvSpPr txBox="1"/>
          <p:nvPr/>
        </p:nvSpPr>
        <p:spPr>
          <a:xfrm>
            <a:off x="701283" y="1810361"/>
            <a:ext cx="609442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720"/>
              </a:spcBef>
              <a:spcAft>
                <a:spcPts val="72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 nghiệm về lực ma sát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F92BE7D-D218-4881-9ECE-6973D62C7BD2}"/>
              </a:ext>
            </a:extLst>
          </p:cNvPr>
          <p:cNvSpPr txBox="1"/>
          <p:nvPr/>
        </p:nvSpPr>
        <p:spPr>
          <a:xfrm>
            <a:off x="701283" y="2502788"/>
            <a:ext cx="4140561" cy="440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720"/>
              </a:spcBef>
              <a:spcAft>
                <a:spcPts val="720"/>
              </a:spcAft>
              <a:buFontTx/>
              <a:buChar char="-"/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 tay búng(đẩy) nhẹ vào miếng gỗ đặt trên mặt bàn</a:t>
            </a:r>
          </a:p>
          <a:p>
            <a:pPr marL="457200" indent="-457200">
              <a:lnSpc>
                <a:spcPct val="120000"/>
              </a:lnSpc>
              <a:spcBef>
                <a:spcPts val="720"/>
              </a:spcBef>
              <a:spcAft>
                <a:spcPts val="720"/>
              </a:spcAft>
              <a:buFontTx/>
              <a:buChar char="-"/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và mô tả chuyển động của miếng gỗ rồi rút ra nhận xét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0DF5F1C-379F-4D7C-B9B9-F49C68E6B9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6"/>
          <a:stretch/>
        </p:blipFill>
        <p:spPr>
          <a:xfrm>
            <a:off x="5639582" y="2130994"/>
            <a:ext cx="6409426" cy="453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5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2D6974-3B36-4785-9FF5-8F7F76142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5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37D818D-6CFA-4BB7-8681-01E595B498ED}"/>
              </a:ext>
            </a:extLst>
          </p:cNvPr>
          <p:cNvSpPr txBox="1"/>
          <p:nvPr/>
        </p:nvSpPr>
        <p:spPr>
          <a:xfrm>
            <a:off x="2158736" y="725864"/>
            <a:ext cx="811647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Khối gỗ trong hình </a:t>
            </a:r>
            <a:r>
              <a:rPr lang="en-US" sz="3200" dirty="0"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vi-VN" sz="3200" dirty="0"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.1 SGK  chuyển động chậm dần rồi dừng lại chứng tỏ điều gì?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5026B13-9B8C-4E86-B9FF-CB1E4228CD49}"/>
              </a:ext>
            </a:extLst>
          </p:cNvPr>
          <p:cNvSpPr txBox="1"/>
          <p:nvPr/>
        </p:nvSpPr>
        <p:spPr>
          <a:xfrm>
            <a:off x="1234911" y="2074783"/>
            <a:ext cx="955877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gỗ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gỗ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 sát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0DF5F1C-379F-4D7C-B9B9-F49C68E6B9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6"/>
          <a:stretch/>
        </p:blipFill>
        <p:spPr>
          <a:xfrm>
            <a:off x="3503953" y="3198645"/>
            <a:ext cx="4582720" cy="275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7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BD7FE3-11F7-430A-A7D6-03C032000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F92BE7D-D218-4881-9ECE-6973D62C7BD2}"/>
              </a:ext>
            </a:extLst>
          </p:cNvPr>
          <p:cNvSpPr txBox="1"/>
          <p:nvPr/>
        </p:nvSpPr>
        <p:spPr>
          <a:xfrm>
            <a:off x="1526419" y="257947"/>
            <a:ext cx="6094428" cy="641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720"/>
              </a:spcBef>
              <a:spcAft>
                <a:spcPts val="720"/>
              </a:spcAft>
            </a:pPr>
            <a:r>
              <a:rPr lang="vi-VN" sz="32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I.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vi-VN" sz="32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D127D59-2186-4644-A479-F02DC9EE8054}"/>
              </a:ext>
            </a:extLst>
          </p:cNvPr>
          <p:cNvSpPr txBox="1"/>
          <p:nvPr/>
        </p:nvSpPr>
        <p:spPr>
          <a:xfrm>
            <a:off x="1733023" y="831633"/>
            <a:ext cx="881364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Lực ma sát là </a:t>
            </a:r>
            <a:r>
              <a:rPr lang="vi-VN" sz="3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3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 xúc,</a:t>
            </a:r>
            <a:r>
              <a:rPr lang="vi-VN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xuất hiện ở bề mặt tiếp xúc giữa hai </a:t>
            </a:r>
            <a:r>
              <a:rPr lang="vi-VN" sz="3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85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5377A7E-38EC-4F7A-B599-C168DFCA7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42899"/>
            <a:ext cx="6177280" cy="5885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8370E04-03AD-4077-AD04-F039400D8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20" y="436246"/>
            <a:ext cx="502920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2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AE4618C-14B2-4BA9-A47E-BA93EC58B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/>
          <a:stretch/>
        </p:blipFill>
        <p:spPr>
          <a:xfrm>
            <a:off x="1579582" y="1251751"/>
            <a:ext cx="9257122" cy="530690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6383043" y="3036164"/>
            <a:ext cx="1166242" cy="1091"/>
          </a:xfrm>
          <a:prstGeom prst="straightConnector1">
            <a:avLst/>
          </a:prstGeom>
          <a:ln w="38100">
            <a:solidFill>
              <a:srgbClr val="FF0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2" idx="0"/>
          </p:cNvCxnSpPr>
          <p:nvPr/>
        </p:nvCxnSpPr>
        <p:spPr>
          <a:xfrm flipH="1">
            <a:off x="6208144" y="5339751"/>
            <a:ext cx="987724" cy="8626"/>
          </a:xfrm>
          <a:prstGeom prst="straightConnector1">
            <a:avLst/>
          </a:prstGeom>
          <a:ln w="38100">
            <a:solidFill>
              <a:srgbClr val="FF0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08143" y="3072767"/>
            <a:ext cx="197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ma sát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8143" y="5339751"/>
            <a:ext cx="197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ma sát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6332" y="181155"/>
            <a:ext cx="6530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Hãy xác định phương và chiều của lực ma sát trong hình 44.2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5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8A9D85-B9E4-44BD-9B58-399971F5B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73EF680-0B74-46AA-A09A-B40C4BB9488A}"/>
              </a:ext>
            </a:extLst>
          </p:cNvPr>
          <p:cNvSpPr txBox="1"/>
          <p:nvPr/>
        </p:nvSpPr>
        <p:spPr>
          <a:xfrm>
            <a:off x="1298917" y="271489"/>
            <a:ext cx="9492791" cy="300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720"/>
              </a:spcBef>
              <a:spcAft>
                <a:spcPts val="720"/>
              </a:spcAft>
            </a:pP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 và chiều</a:t>
            </a:r>
            <a:r>
              <a:rPr lang="vi-VN" sz="3200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u="sng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của lực ma sát:</a:t>
            </a:r>
            <a:endParaRPr lang="en-US" sz="3200" u="sng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720"/>
              </a:spcBef>
              <a:spcAft>
                <a:spcPts val="720"/>
              </a:spcAft>
            </a:pPr>
            <a:r>
              <a:rPr lang="vi-VN" sz="3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 ma sát </a:t>
            </a:r>
            <a:r>
              <a:rPr lang="en-US" sz="32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3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ùng </a:t>
            </a: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phương, ngược chiều với lực làm vật chuyển động hoặc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 </a:t>
            </a:r>
            <a:r>
              <a:rPr lang="vi-VN" sz="3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cố </a:t>
            </a: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làm vật chuyển động nhưng chưa được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551" y="3010619"/>
            <a:ext cx="3950898" cy="295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7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8A9D85-B9E4-44BD-9B58-399971F5B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73EF680-0B74-46AA-A09A-B40C4BB9488A}"/>
              </a:ext>
            </a:extLst>
          </p:cNvPr>
          <p:cNvSpPr txBox="1"/>
          <p:nvPr/>
        </p:nvSpPr>
        <p:spPr>
          <a:xfrm>
            <a:off x="1298917" y="271489"/>
            <a:ext cx="9492791" cy="300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720"/>
              </a:spcBef>
              <a:spcAft>
                <a:spcPts val="720"/>
              </a:spcAft>
            </a:pP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 và chiều</a:t>
            </a:r>
            <a:r>
              <a:rPr lang="vi-VN" sz="3200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u="sng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của lực ma sát:</a:t>
            </a:r>
            <a:endParaRPr lang="en-US" sz="3200" u="sng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720"/>
              </a:spcBef>
              <a:spcAft>
                <a:spcPts val="720"/>
              </a:spcAft>
            </a:pPr>
            <a:r>
              <a:rPr lang="vi-VN" sz="3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 ma sát </a:t>
            </a:r>
            <a:r>
              <a:rPr lang="en-US" sz="32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3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ùng </a:t>
            </a: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phương, ngược chiều với lực làm vật chuyển động hoặc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 </a:t>
            </a:r>
            <a:r>
              <a:rPr lang="vi-VN" sz="3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cố </a:t>
            </a: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làm vật chuyển động nhưng chưa được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0088BDA-345E-4E63-A8B2-60479CF24896}"/>
              </a:ext>
            </a:extLst>
          </p:cNvPr>
          <p:cNvSpPr txBox="1"/>
          <p:nvPr/>
        </p:nvSpPr>
        <p:spPr>
          <a:xfrm>
            <a:off x="1298917" y="3085515"/>
            <a:ext cx="10001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Bề mặt tiếp xúc càng gồ ghề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(sần sùi) thì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lực ma sát càng lớn</a:t>
            </a:r>
          </a:p>
        </p:txBody>
      </p:sp>
    </p:spTree>
    <p:extLst>
      <p:ext uri="{BB962C8B-B14F-4D97-AF65-F5344CB8AC3E}">
        <p14:creationId xmlns:p14="http://schemas.microsoft.com/office/powerpoint/2010/main" val="423890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8574" y="502001"/>
            <a:ext cx="11743426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1.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 ma sát xuất hiện ở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0480" marR="3048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4830" marR="30480" indent="-51435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AutoNum type="alphaUcPeriod"/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 tiếp xúc giữa hai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</a:p>
          <a:p>
            <a:pPr marL="30480" marR="3048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trên bề mặt vật </a:t>
            </a: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bề mặt tiếp xúc giữa hai vật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trên bề mặt vật.</a:t>
            </a:r>
          </a:p>
          <a:p>
            <a:pPr marL="30480" marR="3048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 mặt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 xúc giữa haivật.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C42BFE0F-CA2B-4DB4-9164-10B232562F7E}"/>
              </a:ext>
            </a:extLst>
          </p:cNvPr>
          <p:cNvSpPr/>
          <p:nvPr/>
        </p:nvSpPr>
        <p:spPr>
          <a:xfrm>
            <a:off x="563593" y="1156787"/>
            <a:ext cx="417063" cy="3968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0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9517" y="474453"/>
            <a:ext cx="89369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của lực ma sát:</a:t>
            </a:r>
          </a:p>
          <a:p>
            <a:pPr marL="342900" indent="-342900">
              <a:buAutoNum type="alphaU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 phương với phương của trọng lực</a:t>
            </a:r>
          </a:p>
          <a:p>
            <a:pPr marL="342900" indent="-342900">
              <a:buAutoNum type="alphaU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 phương với phương của lực kéo</a:t>
            </a:r>
          </a:p>
          <a:p>
            <a:pPr marL="342900" indent="-342900">
              <a:buAutoNum type="alphaU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 phương với phương của lực làm vật chuyển động</a:t>
            </a:r>
          </a:p>
          <a:p>
            <a:pPr marL="342900" indent="-342900">
              <a:buAutoNum type="alphaU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 phương với phương của lực làm vật chuyển động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C42BFE0F-CA2B-4DB4-9164-10B232562F7E}"/>
              </a:ext>
            </a:extLst>
          </p:cNvPr>
          <p:cNvSpPr/>
          <p:nvPr/>
        </p:nvSpPr>
        <p:spPr>
          <a:xfrm>
            <a:off x="2389517" y="1821021"/>
            <a:ext cx="417063" cy="3968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0378" y="3206151"/>
            <a:ext cx="89369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Chiều của lực ma sát:</a:t>
            </a:r>
          </a:p>
          <a:p>
            <a:pPr marL="342900" indent="-342900">
              <a:buAutoNum type="alphaU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Ngược chiều với chiều của trọng lực</a:t>
            </a:r>
          </a:p>
          <a:p>
            <a:pPr marL="342900" indent="-342900">
              <a:buAutoNum type="alphaU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 chiều với chiều của lực kéo</a:t>
            </a:r>
          </a:p>
          <a:p>
            <a:pPr marL="342900" indent="-342900">
              <a:buAutoNum type="alphaU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 chiều với chiều của lực làm vật chuyển động</a:t>
            </a:r>
          </a:p>
          <a:p>
            <a:pPr marL="342900" indent="-342900">
              <a:buAutoNum type="alphaU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Ngược chiều với chiều của lực làm vật chuyển động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42BFE0F-CA2B-4DB4-9164-10B232562F7E}"/>
              </a:ext>
            </a:extLst>
          </p:cNvPr>
          <p:cNvSpPr/>
          <p:nvPr/>
        </p:nvSpPr>
        <p:spPr>
          <a:xfrm>
            <a:off x="2300378" y="4992666"/>
            <a:ext cx="417063" cy="3968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07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82150" y="992039"/>
            <a:ext cx="31055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 cụ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-Khối gỗ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-Lực kế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-Quả nặng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6106" y="207034"/>
            <a:ext cx="3381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Thí nghiệm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5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66CB849-E808-413B-8AD4-8F4A5A5312E0}"/>
              </a:ext>
            </a:extLst>
          </p:cNvPr>
          <p:cNvSpPr txBox="1"/>
          <p:nvPr/>
        </p:nvSpPr>
        <p:spPr>
          <a:xfrm>
            <a:off x="1358240" y="98842"/>
            <a:ext cx="5836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làm thí nghiệm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0542" y="802723"/>
            <a:ext cx="5500695" cy="562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720"/>
              </a:spcBef>
              <a:spcAft>
                <a:spcPts val="720"/>
              </a:spcAft>
            </a:pPr>
            <a:r>
              <a:rPr lang="vi-VN" sz="28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+ Móc lực kế vào khối gỗ đặt trên mặt bàn rồi từ từ kéo lực kế theo phương ngang. Đọc số chỉ của lực kế F</a:t>
            </a:r>
            <a:r>
              <a:rPr lang="vi-VN" sz="2800" baseline="-25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khi khối gỗ chưa chuyển động</a:t>
            </a:r>
            <a:endParaRPr lang="en-US" sz="28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720"/>
              </a:spcBef>
              <a:spcAft>
                <a:spcPts val="720"/>
              </a:spcAft>
            </a:pPr>
            <a:r>
              <a:rPr lang="vi-VN" sz="28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+ Tăng lực kéo đến giá trị F</a:t>
            </a:r>
            <a:r>
              <a:rPr lang="vi-VN" sz="2800" baseline="-25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8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sao cho khối gỗ vẫn chưa chuyển động. Đọc và ghi số chỉ lực kế</a:t>
            </a:r>
            <a:endParaRPr lang="en-US" sz="28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720"/>
              </a:spcBef>
              <a:spcAft>
                <a:spcPts val="720"/>
              </a:spcAft>
            </a:pPr>
            <a:r>
              <a:rPr lang="vi-VN" sz="28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+ Tăng dần lực kéo đến khi khối gỗ bắt đầu chuyển động. Đọc và ghi số chỉ lực kế F</a:t>
            </a:r>
            <a:r>
              <a:rPr lang="vi-VN" sz="2800" baseline="-25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45718D9-800E-448D-B27B-DF292B275A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39730" r="9981" b="11439"/>
          <a:stretch/>
        </p:blipFill>
        <p:spPr>
          <a:xfrm>
            <a:off x="6599207" y="1009290"/>
            <a:ext cx="4209692" cy="32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8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66CB849-E808-413B-8AD4-8F4A5A5312E0}"/>
              </a:ext>
            </a:extLst>
          </p:cNvPr>
          <p:cNvSpPr txBox="1"/>
          <p:nvPr/>
        </p:nvSpPr>
        <p:spPr>
          <a:xfrm>
            <a:off x="538480" y="528320"/>
            <a:ext cx="824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14A73FA-2CFD-460C-89D6-F4092A48E0B4}"/>
              </a:ext>
            </a:extLst>
          </p:cNvPr>
          <p:cNvSpPr txBox="1"/>
          <p:nvPr/>
        </p:nvSpPr>
        <p:spPr>
          <a:xfrm>
            <a:off x="934720" y="1320800"/>
            <a:ext cx="91541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Lực ma sát nghỉ giữ cho vật đứng yên ngay cả khi nó bị kéo hoặc đẩy.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BE4339B-D83D-491D-A71A-0B8AC6A93089}"/>
              </a:ext>
            </a:extLst>
          </p:cNvPr>
          <p:cNvSpPr txBox="1"/>
          <p:nvPr/>
        </p:nvSpPr>
        <p:spPr>
          <a:xfrm>
            <a:off x="690880" y="2321004"/>
            <a:ext cx="1066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 tấm 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ỗ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đặt nghiêng.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BCD0353-49E1-46F7-8D46-4CDE29E844CA}"/>
              </a:ext>
            </a:extLst>
          </p:cNvPr>
          <p:cNvSpPr txBox="1"/>
          <p:nvPr/>
        </p:nvSpPr>
        <p:spPr>
          <a:xfrm>
            <a:off x="934720" y="3322320"/>
            <a:ext cx="99872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Lực ma sát trượt xuất hiện khi vật trượt trên bề mặt của một vật khác.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4EFCA7C-387E-4276-8F9F-0AE50BC0114F}"/>
              </a:ext>
            </a:extLst>
          </p:cNvPr>
          <p:cNvSpPr txBox="1"/>
          <p:nvPr/>
        </p:nvSpPr>
        <p:spPr>
          <a:xfrm>
            <a:off x="934720" y="4382949"/>
            <a:ext cx="69494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Ví dụ: tấm ván trượt trên nền</a:t>
            </a:r>
            <a:r>
              <a:rPr lang="en-US" sz="32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đất.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03F4140-3B42-4E85-9477-3C9DE7E5C6AA}"/>
              </a:ext>
            </a:extLst>
          </p:cNvPr>
          <p:cNvSpPr txBox="1"/>
          <p:nvPr/>
        </p:nvSpPr>
        <p:spPr>
          <a:xfrm>
            <a:off x="797560" y="4974372"/>
            <a:ext cx="10596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87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4679" y="248584"/>
            <a:ext cx="89283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8000"/>
                </a:solidFill>
                <a:latin typeface="+mj-lt"/>
              </a:rPr>
              <a:t>Câu 3. </a:t>
            </a:r>
            <a:r>
              <a:rPr lang="vi-VN" sz="2800" dirty="0" smtClean="0">
                <a:solidFill>
                  <a:srgbClr val="000000"/>
                </a:solidFill>
                <a:latin typeface="+mj-lt"/>
              </a:rPr>
              <a:t>Lực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ma sát nghỉ xuất hiện khi nào?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A. Chiếc ô tô đang đứng yên ở mặt đường dốc nghiêng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B. Quả bóng lăn trên sân bóng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C. Vận động viên đang trượt trên tuyết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D. Xe đạp đang đi trên đường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3577" y="3181566"/>
            <a:ext cx="105932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8000"/>
                </a:solidFill>
                <a:latin typeface="+mj-lt"/>
              </a:rPr>
              <a:t>Câu 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 smtClean="0">
                <a:solidFill>
                  <a:srgbClr val="008000"/>
                </a:solidFill>
                <a:latin typeface="+mj-lt"/>
              </a:rPr>
              <a:t>.</a:t>
            </a:r>
            <a:r>
              <a:rPr lang="vi-VN" sz="2800" b="1" dirty="0">
                <a:solidFill>
                  <a:srgbClr val="008000"/>
                </a:solidFill>
                <a:latin typeface="+mj-lt"/>
              </a:rPr>
              <a:t> 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Lực xuất hiện trong trường hợp nào sau đây là lực ma sát trượt?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A. Một vận động viên đang trượt tuyết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B. Cầu thủ đang đá quả bóng trên sân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C. Em bé đang chạy trên sân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D. Một vật đang rơi từ một độ cao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C42BFE0F-CA2B-4DB4-9164-10B232562F7E}"/>
              </a:ext>
            </a:extLst>
          </p:cNvPr>
          <p:cNvSpPr/>
          <p:nvPr/>
        </p:nvSpPr>
        <p:spPr>
          <a:xfrm>
            <a:off x="1917940" y="759972"/>
            <a:ext cx="417063" cy="3968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42BFE0F-CA2B-4DB4-9164-10B232562F7E}"/>
              </a:ext>
            </a:extLst>
          </p:cNvPr>
          <p:cNvSpPr/>
          <p:nvPr/>
        </p:nvSpPr>
        <p:spPr>
          <a:xfrm>
            <a:off x="1233577" y="3658447"/>
            <a:ext cx="417063" cy="3968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07721" y="214554"/>
            <a:ext cx="80714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8000"/>
                </a:solidFill>
                <a:latin typeface="+mj-lt"/>
              </a:rPr>
              <a:t>Câu 4. 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Trường hợp nào sau đây, lực ma sát là có ich?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A. Đế giày dép đi sau một thời gian bị mòn.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B. Đi trên sàn nhà bị trượt ngã.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C. Sau một thời gian đi, răng của xích xe đạp bị mòn.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D. Đẩy thùng hàng trượt trên sàn nhà khó khăn.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C42BFE0F-CA2B-4DB4-9164-10B232562F7E}"/>
              </a:ext>
            </a:extLst>
          </p:cNvPr>
          <p:cNvSpPr/>
          <p:nvPr/>
        </p:nvSpPr>
        <p:spPr>
          <a:xfrm>
            <a:off x="2107721" y="1139534"/>
            <a:ext cx="417063" cy="3968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5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2618708" y="476112"/>
            <a:ext cx="6934363" cy="38885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53" y="3132547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4" action="ppaction://hlinksldjump"/>
            <a:extLst>
              <a:ext uri="{FF2B5EF4-FFF2-40B4-BE49-F238E27FC236}">
                <a16:creationId xmlns=""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53" y="3132547"/>
            <a:ext cx="607536" cy="123209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73" y="3881120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6" action="ppaction://hlinksldjump"/>
            <a:extLst>
              <a:ext uri="{FF2B5EF4-FFF2-40B4-BE49-F238E27FC236}">
                <a16:creationId xmlns=""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73" y="3881119"/>
            <a:ext cx="607536" cy="112514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18" y="1860366"/>
            <a:ext cx="577716" cy="1232097"/>
          </a:xfrm>
          <a:prstGeom prst="rect">
            <a:avLst/>
          </a:prstGeom>
        </p:spPr>
      </p:pic>
      <p:pic>
        <p:nvPicPr>
          <p:cNvPr id="57" name="Picture 56">
            <a:hlinkClick r:id="rId8" action="ppaction://hlinksldjump"/>
            <a:extLst>
              <a:ext uri="{FF2B5EF4-FFF2-40B4-BE49-F238E27FC236}">
                <a16:creationId xmlns=""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18" y="1860366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856" y="1639057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856" y="1639057"/>
            <a:ext cx="585649" cy="11540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742363" y="3845722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=""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025314" y="2320679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443114" y="4533814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=""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446651" y="2620011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14" action="ppaction://hlinksldjump"/>
            <a:extLst>
              <a:ext uri="{FF2B5EF4-FFF2-40B4-BE49-F238E27FC236}">
                <a16:creationId xmlns=""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34" y="5588988"/>
            <a:ext cx="1073919" cy="10858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2618708" y="450232"/>
            <a:ext cx="6934363" cy="38885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53" y="3106667"/>
            <a:ext cx="607536" cy="1232097"/>
          </a:xfrm>
          <a:prstGeom prst="rect">
            <a:avLst/>
          </a:prstGeom>
        </p:spPr>
      </p:pic>
      <p:pic>
        <p:nvPicPr>
          <p:cNvPr id="45" name="Picture 44">
            <a:hlinkClick r:id="rId4" action="ppaction://hlinksldjump"/>
            <a:extLst>
              <a:ext uri="{FF2B5EF4-FFF2-40B4-BE49-F238E27FC236}">
                <a16:creationId xmlns=""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53" y="3106667"/>
            <a:ext cx="607536" cy="12320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73" y="3855240"/>
            <a:ext cx="607536" cy="1125147"/>
          </a:xfrm>
          <a:prstGeom prst="rect">
            <a:avLst/>
          </a:prstGeom>
        </p:spPr>
      </p:pic>
      <p:pic>
        <p:nvPicPr>
          <p:cNvPr id="47" name="Picture 46">
            <a:hlinkClick r:id="rId6" action="ppaction://hlinksldjump"/>
            <a:extLst>
              <a:ext uri="{FF2B5EF4-FFF2-40B4-BE49-F238E27FC236}">
                <a16:creationId xmlns=""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73" y="3855239"/>
            <a:ext cx="607536" cy="112514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18" y="1834486"/>
            <a:ext cx="577716" cy="1232097"/>
          </a:xfrm>
          <a:prstGeom prst="rect">
            <a:avLst/>
          </a:prstGeom>
        </p:spPr>
      </p:pic>
      <p:pic>
        <p:nvPicPr>
          <p:cNvPr id="51" name="Picture 50">
            <a:hlinkClick r:id="rId8" action="ppaction://hlinksldjump"/>
            <a:extLst>
              <a:ext uri="{FF2B5EF4-FFF2-40B4-BE49-F238E27FC236}">
                <a16:creationId xmlns=""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18" y="1834486"/>
            <a:ext cx="577716" cy="123209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856" y="1613177"/>
            <a:ext cx="585649" cy="1154074"/>
          </a:xfrm>
          <a:prstGeom prst="rect">
            <a:avLst/>
          </a:prstGeom>
        </p:spPr>
      </p:pic>
      <p:pic>
        <p:nvPicPr>
          <p:cNvPr id="53" name="Picture 5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856" y="1613177"/>
            <a:ext cx="585649" cy="115407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742363" y="3819842"/>
            <a:ext cx="454357" cy="4724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025314" y="2294799"/>
            <a:ext cx="454357" cy="47245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443114" y="4507934"/>
            <a:ext cx="454357" cy="47245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446651" y="2594131"/>
            <a:ext cx="454357" cy="4724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1999" y="1587297"/>
            <a:ext cx="560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97471" y="2605605"/>
            <a:ext cx="560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33274" y="3838574"/>
            <a:ext cx="560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855094" y="4142043"/>
            <a:ext cx="560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319983"/>
            <a:ext cx="9551358" cy="2612998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 mừng bạn đã may mắn nhận được một hộp quà</a:t>
              </a:r>
              <a:endPara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pic>
        <p:nvPicPr>
          <p:cNvPr id="29" name="AppViet.Vn-au_vo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9987" y="5430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1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0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2431069" y="4144914"/>
            <a:ext cx="1995316" cy="143736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406216" y="4336099"/>
              <a:ext cx="5838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4735186" y="4144914"/>
            <a:ext cx="1995316" cy="143736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417437" y="4336099"/>
              <a:ext cx="5613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7039305" y="4144914"/>
            <a:ext cx="1995316" cy="143736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06216" y="4336099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9343423" y="4144914"/>
            <a:ext cx="1995316" cy="143736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06216" y="4336099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30400" y="326078"/>
            <a:ext cx="9575060" cy="3740908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=""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597449"/>
            <a:ext cx="2550840" cy="255084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744169" y="789781"/>
            <a:ext cx="8051078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vi-VN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 tượng nào sau đây là kết quả tác dụng của lực hút của Trái Đất: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Quả bưởi rụng từ trên cây xuống đất.	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Đẩy chiếc tủ gỗ chuyển động trên sàn nhà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 nam châm hút nhau			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 Gió đẩy thuyền buồm chạy trên mặt nước.</a:t>
            </a:r>
            <a:endParaRPr lang="en-US" sz="2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E5686DA-76E4-41CE-9AC0-159C308E6C64}"/>
              </a:ext>
            </a:extLst>
          </p:cNvPr>
          <p:cNvSpPr txBox="1"/>
          <p:nvPr/>
        </p:nvSpPr>
        <p:spPr>
          <a:xfrm>
            <a:off x="2260580" y="6061947"/>
            <a:ext cx="8470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THƯỞNG CỦA BẠN 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ĐIỂM CỘNG</a:t>
            </a:r>
          </a:p>
        </p:txBody>
      </p:sp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5AE45A2E-02E0-411D-A5F7-7B50DE39AAC5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2165817" y="3407433"/>
            <a:ext cx="1995316" cy="1498351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406216" y="4336099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4621015" y="3465173"/>
            <a:ext cx="1995316" cy="1498352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417437" y="4336099"/>
              <a:ext cx="561372" cy="787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923799" y="3465173"/>
            <a:ext cx="1995316" cy="1498352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06216" y="4336099"/>
              <a:ext cx="583814" cy="787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9078169" y="3407433"/>
            <a:ext cx="1995316" cy="1498352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06216" y="4336099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1930400" y="663983"/>
            <a:ext cx="9143085" cy="2571885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=""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=""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E5686DA-76E4-41CE-9AC0-159C308E6C64}"/>
              </a:ext>
            </a:extLst>
          </p:cNvPr>
          <p:cNvSpPr txBox="1"/>
          <p:nvPr/>
        </p:nvSpPr>
        <p:spPr>
          <a:xfrm>
            <a:off x="2303712" y="5470061"/>
            <a:ext cx="8470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THƯỞNG CỦA BẠN 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CỘNG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83318" y="798182"/>
            <a:ext cx="77292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và chiều của lực hút trái đất là</a:t>
            </a:r>
          </a:p>
          <a:p>
            <a:pPr marL="342900" indent="-342900">
              <a:buAutoNum type="alphaUcPeriod"/>
            </a:pP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thẳng đứng, chiều hướng lên</a:t>
            </a:r>
          </a:p>
          <a:p>
            <a:pPr marL="342900" indent="-342900">
              <a:buFontTx/>
              <a:buAutoNum type="alphaUcPeriod"/>
            </a:pP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đứng, chiều hướng 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</a:p>
          <a:p>
            <a:pPr marL="342900" indent="-342900">
              <a:buFontTx/>
              <a:buAutoNum type="alphaUcPeriod"/>
            </a:pP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đứng, chiều hướng 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trái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Phương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đứng, chiều hướng 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phải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lphaUcPeriod"/>
            </a:pPr>
            <a:endParaRPr lang="en-US" dirty="0"/>
          </a:p>
          <a:p>
            <a:pPr marL="342900" indent="-34290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319983"/>
            <a:ext cx="9551358" cy="2612998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 mừng bạn đã may mắn nhận được một hộp quà</a:t>
              </a:r>
              <a:endPara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5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pic>
        <p:nvPicPr>
          <p:cNvPr id="29" name="AppViet.Vn-au_vo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9987" y="5430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0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327812" y="501138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628326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2487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878802" y="2945960"/>
            <a:ext cx="1995316" cy="2017486"/>
            <a:chOff x="700467" y="3429000"/>
            <a:chExt cx="1995316" cy="2017486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06216" y="4336099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4224952" y="2844316"/>
            <a:ext cx="1995316" cy="2017486"/>
            <a:chOff x="700467" y="3429000"/>
            <a:chExt cx="1995316" cy="2017486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1417438" y="4336099"/>
              <a:ext cx="5613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930400" y="2826656"/>
            <a:ext cx="1995316" cy="2017486"/>
            <a:chOff x="700467" y="3429000"/>
            <a:chExt cx="1995316" cy="2017486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406216" y="4336099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632749" y="289937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06216" y="4336099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818248" y="736358"/>
            <a:ext cx="8039102" cy="194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Mọi </a:t>
            </a:r>
            <a:r>
              <a:rPr lang="vi-VN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vật bất kì có khối lượng luôn hút nhau một lực đó là: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vi-VN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Trọng lượng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	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Lực hấp dẫn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Lực kéo			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Lực đẩy</a:t>
            </a:r>
            <a:endParaRPr lang="en-US" sz="2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E5686DA-76E4-41CE-9AC0-159C308E6C64}"/>
              </a:ext>
            </a:extLst>
          </p:cNvPr>
          <p:cNvSpPr txBox="1"/>
          <p:nvPr/>
        </p:nvSpPr>
        <p:spPr>
          <a:xfrm>
            <a:off x="2303712" y="5470061"/>
            <a:ext cx="8470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THƯỞNG CỦA BẠN 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CỘNG</a:t>
            </a:r>
          </a:p>
        </p:txBody>
      </p:sp>
    </p:spTree>
    <p:extLst>
      <p:ext uri="{BB962C8B-B14F-4D97-AF65-F5344CB8AC3E}">
        <p14:creationId xmlns:p14="http://schemas.microsoft.com/office/powerpoint/2010/main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80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729</Words>
  <Application>Microsoft Office PowerPoint</Application>
  <PresentationFormat>Widescreen</PresentationFormat>
  <Paragraphs>108</Paragraphs>
  <Slides>25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Times New Roman</vt:lpstr>
      <vt:lpstr>Arial</vt:lpstr>
      <vt:lpstr>VNI Brush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104</cp:revision>
  <dcterms:created xsi:type="dcterms:W3CDTF">2018-01-28T07:11:08Z</dcterms:created>
  <dcterms:modified xsi:type="dcterms:W3CDTF">2023-02-12T09:19:08Z</dcterms:modified>
</cp:coreProperties>
</file>