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audio3.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0" r:id="rId2"/>
  </p:sldMasterIdLst>
  <p:notesMasterIdLst>
    <p:notesMasterId r:id="rId32"/>
  </p:notesMasterIdLst>
  <p:sldIdLst>
    <p:sldId id="259" r:id="rId3"/>
    <p:sldId id="297" r:id="rId4"/>
    <p:sldId id="299" r:id="rId5"/>
    <p:sldId id="303" r:id="rId6"/>
    <p:sldId id="304" r:id="rId7"/>
    <p:sldId id="305" r:id="rId8"/>
    <p:sldId id="306" r:id="rId9"/>
    <p:sldId id="307" r:id="rId10"/>
    <p:sldId id="308" r:id="rId11"/>
    <p:sldId id="309" r:id="rId12"/>
    <p:sldId id="310" r:id="rId13"/>
    <p:sldId id="311" r:id="rId14"/>
    <p:sldId id="326" r:id="rId15"/>
    <p:sldId id="324" r:id="rId16"/>
    <p:sldId id="314" r:id="rId17"/>
    <p:sldId id="315" r:id="rId18"/>
    <p:sldId id="323" r:id="rId19"/>
    <p:sldId id="327" r:id="rId20"/>
    <p:sldId id="312" r:id="rId21"/>
    <p:sldId id="300" r:id="rId22"/>
    <p:sldId id="277" r:id="rId23"/>
    <p:sldId id="313" r:id="rId24"/>
    <p:sldId id="322" r:id="rId25"/>
    <p:sldId id="316" r:id="rId26"/>
    <p:sldId id="317" r:id="rId27"/>
    <p:sldId id="318" r:id="rId28"/>
    <p:sldId id="319" r:id="rId29"/>
    <p:sldId id="320" r:id="rId30"/>
    <p:sldId id="321" r:id="rId31"/>
  </p:sldIdLst>
  <p:sldSz cx="18288000" cy="10287000"/>
  <p:notesSz cx="6858000" cy="9144000"/>
  <p:embeddedFontLst>
    <p:embeddedFont>
      <p:font typeface="Calibri Light" panose="020F0302020204030204" pitchFamily="34" charset="0"/>
      <p:regular r:id="rId33"/>
      <p:italic r:id="rId34"/>
    </p:embeddedFont>
    <p:embeddedFont>
      <p:font typeface="IreneFlorentina" panose="020B0604020202020204" charset="0"/>
      <p:regular r:id="rId35"/>
    </p:embeddedFont>
    <p:embeddedFont>
      <p:font typeface="Tahoma" panose="020B0604030504040204" pitchFamily="34" charset="0"/>
      <p:regular r:id="rId36"/>
      <p:bold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36" y="5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a:t>
            </a:fld>
            <a:endParaRPr lang="en-US"/>
          </a:p>
        </p:txBody>
      </p:sp>
    </p:spTree>
    <p:extLst>
      <p:ext uri="{BB962C8B-B14F-4D97-AF65-F5344CB8AC3E}">
        <p14:creationId xmlns:p14="http://schemas.microsoft.com/office/powerpoint/2010/main" val="124065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10</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11</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15</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16</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húng ta nên nhớ tên một số vị thần người Việt xưa thờ cúng, </a:t>
            </a:r>
            <a:r>
              <a:rPr lang="en-US" sz="1200" b="0" i="1" kern="1200" dirty="0" err="1">
                <a:solidFill>
                  <a:schemeClr val="tx1"/>
                </a:solidFill>
                <a:effectLst/>
                <a:latin typeface="+mn-lt"/>
                <a:ea typeface="+mn-ea"/>
                <a:cs typeface="+mn-cs"/>
              </a:rPr>
              <a:t>điều</a:t>
            </a:r>
            <a:r>
              <a:rPr lang="vi-VN" sz="1200" b="0" i="1" kern="1200" dirty="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20</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21</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22</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25</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26</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3</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4</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5</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6</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7</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8</a:t>
            </a:fld>
            <a:endParaRPr lang="en-US"/>
          </a:p>
        </p:txBody>
      </p:sp>
    </p:spTree>
    <p:extLst>
      <p:ext uri="{BB962C8B-B14F-4D97-AF65-F5344CB8AC3E}">
        <p14:creationId xmlns:p14="http://schemas.microsoft.com/office/powerpoint/2010/main" val="327087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4/3/2023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4.sv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26.png"/><Relationship Id="rId10" Type="http://schemas.openxmlformats.org/officeDocument/2006/relationships/image" Target="../media/image13.png"/><Relationship Id="rId4" Type="http://schemas.openxmlformats.org/officeDocument/2006/relationships/image" Target="../media/image43.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22.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4.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7.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35.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0.png"/><Relationship Id="rId10" Type="http://schemas.openxmlformats.org/officeDocument/2006/relationships/image" Target="../media/image61.svg"/><Relationship Id="rId4" Type="http://schemas.openxmlformats.org/officeDocument/2006/relationships/image" Target="../media/image10.sv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10.svg"/><Relationship Id="rId4" Type="http://schemas.openxmlformats.org/officeDocument/2006/relationships/image" Target="../media/image43.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67.sv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22.sv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4.svg"/><Relationship Id="rId5" Type="http://schemas.openxmlformats.org/officeDocument/2006/relationships/image" Target="../media/image46.png"/><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4.wmf"/><Relationship Id="rId17"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58.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5.xml"/><Relationship Id="rId15" Type="http://schemas.openxmlformats.org/officeDocument/2006/relationships/image" Target="../media/image57.png"/><Relationship Id="rId10" Type="http://schemas.openxmlformats.org/officeDocument/2006/relationships/audio" Target="../media/audio5.wav"/><Relationship Id="rId4" Type="http://schemas.openxmlformats.org/officeDocument/2006/relationships/slideLayout" Target="../slideLayouts/slideLayout11.xml"/><Relationship Id="rId9" Type="http://schemas.openxmlformats.org/officeDocument/2006/relationships/audio" Target="../media/audio4.wav"/><Relationship Id="rId14" Type="http://schemas.openxmlformats.org/officeDocument/2006/relationships/image" Target="../media/image56.gif"/></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4.wmf"/><Relationship Id="rId17" Type="http://schemas.openxmlformats.org/officeDocument/2006/relationships/image" Target="../media/image58.png"/><Relationship Id="rId2" Type="http://schemas.microsoft.com/office/2007/relationships/media" Target="../media/media2.mp3"/><Relationship Id="rId16" Type="http://schemas.openxmlformats.org/officeDocument/2006/relationships/image" Target="../media/image52.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6.xml"/><Relationship Id="rId15" Type="http://schemas.openxmlformats.org/officeDocument/2006/relationships/image" Target="../media/image57.png"/><Relationship Id="rId10" Type="http://schemas.openxmlformats.org/officeDocument/2006/relationships/audio" Target="../media/audio5.wav"/><Relationship Id="rId4" Type="http://schemas.openxmlformats.org/officeDocument/2006/relationships/slideLayout" Target="../slideLayouts/slideLayout11.xml"/><Relationship Id="rId9" Type="http://schemas.openxmlformats.org/officeDocument/2006/relationships/audio" Target="../media/audio4.wav"/><Relationship Id="rId14" Type="http://schemas.openxmlformats.org/officeDocument/2006/relationships/image" Target="../media/image56.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4.wmf"/><Relationship Id="rId17"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58.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7.xml"/><Relationship Id="rId15" Type="http://schemas.openxmlformats.org/officeDocument/2006/relationships/image" Target="../media/image57.png"/><Relationship Id="rId10" Type="http://schemas.openxmlformats.org/officeDocument/2006/relationships/audio" Target="../media/audio5.wav"/><Relationship Id="rId4" Type="http://schemas.openxmlformats.org/officeDocument/2006/relationships/slideLayout" Target="../slideLayouts/slideLayout11.xml"/><Relationship Id="rId9" Type="http://schemas.openxmlformats.org/officeDocument/2006/relationships/audio" Target="../media/audio4.wav"/><Relationship Id="rId14" Type="http://schemas.openxmlformats.org/officeDocument/2006/relationships/image" Target="../media/image56.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4.wmf"/><Relationship Id="rId17"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58.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8.xml"/><Relationship Id="rId15" Type="http://schemas.openxmlformats.org/officeDocument/2006/relationships/image" Target="../media/image57.png"/><Relationship Id="rId10" Type="http://schemas.openxmlformats.org/officeDocument/2006/relationships/audio" Target="../media/audio5.wav"/><Relationship Id="rId4" Type="http://schemas.openxmlformats.org/officeDocument/2006/relationships/slideLayout" Target="../slideLayouts/slideLayout11.xml"/><Relationship Id="rId9" Type="http://schemas.openxmlformats.org/officeDocument/2006/relationships/audio" Target="../media/audio4.wav"/><Relationship Id="rId14" Type="http://schemas.openxmlformats.org/officeDocument/2006/relationships/image" Target="../media/image56.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5.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4.wmf"/><Relationship Id="rId17"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58.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29.xml"/><Relationship Id="rId15" Type="http://schemas.openxmlformats.org/officeDocument/2006/relationships/image" Target="../media/image57.png"/><Relationship Id="rId10" Type="http://schemas.openxmlformats.org/officeDocument/2006/relationships/audio" Target="../media/audio5.wav"/><Relationship Id="rId4" Type="http://schemas.openxmlformats.org/officeDocument/2006/relationships/slideLayout" Target="../slideLayouts/slideLayout11.xml"/><Relationship Id="rId9" Type="http://schemas.openxmlformats.org/officeDocument/2006/relationships/audio" Target="../media/audio4.wav"/><Relationship Id="rId14"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19.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262752" y="6747635"/>
            <a:ext cx="1321237" cy="251066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6747635"/>
            <a:ext cx="1321237" cy="2510665"/>
          </a:xfrm>
          <a:prstGeom prst="rect">
            <a:avLst/>
          </a:prstGeom>
        </p:spPr>
      </p:pic>
      <p:grpSp>
        <p:nvGrpSpPr>
          <p:cNvPr id="3" name="Group 2"/>
          <p:cNvGrpSpPr/>
          <p:nvPr/>
        </p:nvGrpSpPr>
        <p:grpSpPr>
          <a:xfrm>
            <a:off x="2590800" y="571500"/>
            <a:ext cx="14630400" cy="9144000"/>
            <a:chOff x="5410200" y="2390140"/>
            <a:chExt cx="10867792" cy="6896100"/>
          </a:xfrm>
        </p:grpSpPr>
        <p:pic>
          <p:nvPicPr>
            <p:cNvPr id="4" name="Picture 4"/>
            <p:cNvPicPr>
              <a:picLocks noChangeAspect="1"/>
            </p:cNvPicPr>
            <p:nvPr/>
          </p:nvPicPr>
          <p:blipFill>
            <a:blip r:embed="rId5"/>
            <a:srcRect/>
            <a:stretch>
              <a:fillRect/>
            </a:stretch>
          </p:blipFill>
          <p:spPr>
            <a:xfrm rot="-10800000" flipH="1">
              <a:off x="6477439" y="6222129"/>
              <a:ext cx="5333121" cy="679780"/>
            </a:xfrm>
            <a:prstGeom prst="rect">
              <a:avLst/>
            </a:prstGeom>
          </p:spPr>
        </p:pic>
        <p:pic>
          <p:nvPicPr>
            <p:cNvPr id="2" name="Picture 1"/>
            <p:cNvPicPr>
              <a:picLocks noChangeAspect="1"/>
            </p:cNvPicPr>
            <p:nvPr/>
          </p:nvPicPr>
          <p:blipFill>
            <a:blip r:embed="rId6"/>
            <a:stretch>
              <a:fillRect/>
            </a:stretch>
          </p:blipFill>
          <p:spPr>
            <a:xfrm>
              <a:off x="5410200" y="2390140"/>
              <a:ext cx="9753600" cy="6896100"/>
            </a:xfrm>
            <a:prstGeom prst="rect">
              <a:avLst/>
            </a:prstGeom>
          </p:spPr>
        </p:pic>
        <p:grpSp>
          <p:nvGrpSpPr>
            <p:cNvPr id="11" name="Group 6"/>
            <p:cNvGrpSpPr>
              <a:grpSpLocks noChangeAspect="1"/>
            </p:cNvGrpSpPr>
            <p:nvPr/>
          </p:nvGrpSpPr>
          <p:grpSpPr>
            <a:xfrm>
              <a:off x="6629400" y="4383165"/>
              <a:ext cx="7302499" cy="1052753"/>
              <a:chOff x="0" y="338247"/>
              <a:chExt cx="4627350" cy="3167995"/>
            </a:xfrm>
            <a:solidFill>
              <a:schemeClr val="bg1"/>
            </a:solidFill>
          </p:grpSpPr>
          <p:sp>
            <p:nvSpPr>
              <p:cNvPr id="12" name="Freeform 7"/>
              <p:cNvSpPr/>
              <p:nvPr/>
            </p:nvSpPr>
            <p:spPr>
              <a:xfrm>
                <a:off x="0" y="338247"/>
                <a:ext cx="4627350" cy="3167995"/>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3" name="Picture 12"/>
            <p:cNvPicPr>
              <a:picLocks noChangeAspect="1"/>
            </p:cNvPicPr>
            <p:nvPr/>
          </p:nvPicPr>
          <p:blipFill>
            <a:blip r:embed="rId7"/>
            <a:stretch>
              <a:fillRect/>
            </a:stretch>
          </p:blipFill>
          <p:spPr>
            <a:xfrm>
              <a:off x="6642100" y="4382217"/>
              <a:ext cx="7289800" cy="1456818"/>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667" b="99833" l="10000" r="90000">
                          <a14:backgroundMark x1="18833" y1="63167" x2="29000" y2="78833"/>
                          <a14:backgroundMark x1="39167" y1="74500" x2="39167" y2="74500"/>
                        </a14:backgroundRemoval>
                      </a14:imgEffect>
                    </a14:imgLayer>
                  </a14:imgProps>
                </a:ext>
              </a:extLst>
            </a:blip>
            <a:stretch>
              <a:fillRect/>
            </a:stretch>
          </p:blipFill>
          <p:spPr>
            <a:xfrm>
              <a:off x="11947292" y="4925060"/>
              <a:ext cx="4330700" cy="43307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9"/>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0"/>
          <a:stretch>
            <a:fillRect/>
          </a:stretch>
        </p:blipFill>
        <p:spPr>
          <a:xfrm>
            <a:off x="9099402" y="2865110"/>
            <a:ext cx="7082631" cy="6243330"/>
          </a:xfrm>
          <a:prstGeom prst="rect">
            <a:avLst/>
          </a:prstGeom>
        </p:spPr>
      </p:pic>
    </p:spTree>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Giới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lễ</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hội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rửa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Lô</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còn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a:solidFill>
                  <a:srgbClr val="FF0000"/>
                </a:solidFill>
                <a:latin typeface="Times New Roman" panose="02020603050405020304" pitchFamily="18" charset="0"/>
                <a:cs typeface="Times New Roman" panose="02020603050405020304" pitchFamily="18" charset="0"/>
              </a:rPr>
              <a:t>NT: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trực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cụ</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dễ</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hiểu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giúp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thông</a:t>
            </a:r>
            <a:r>
              <a:rPr lang="en-US" sz="4400" dirty="0">
                <a:solidFill>
                  <a:srgbClr val="FF0000"/>
                </a:solidFill>
                <a:latin typeface="Times New Roman" panose="02020603050405020304" pitchFamily="18" charset="0"/>
                <a:cs typeface="Times New Roman" panose="02020603050405020304" pitchFamily="18" charset="0"/>
              </a:rPr>
              <a:t> tin </a:t>
            </a:r>
            <a:r>
              <a:rPr lang="en-US" sz="4400" dirty="0" err="1">
                <a:solidFill>
                  <a:srgbClr val="FF0000"/>
                </a:solidFill>
                <a:latin typeface="Times New Roman" panose="02020603050405020304" pitchFamily="18" charset="0"/>
                <a:cs typeface="Times New Roman" panose="02020603050405020304" pitchFamily="18" charset="0"/>
              </a:rPr>
              <a:t>chính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1"/>
              <a:stretch>
                <a:fillRect l="-28745" r="-28745"/>
              </a:stretch>
            </a:blipFill>
          </p:spPr>
        </p:sp>
      </p:grpSp>
    </p:spTree>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7"/>
          <a:stretch>
            <a:fillRect/>
          </a:stretch>
        </p:blipFill>
        <p:spPr>
          <a:xfrm>
            <a:off x="2133600" y="342900"/>
            <a:ext cx="13429776" cy="2208927"/>
          </a:xfrm>
          <a:prstGeom prst="rect">
            <a:avLst/>
          </a:prstGeom>
        </p:spPr>
      </p:pic>
      <p:pic>
        <p:nvPicPr>
          <p:cNvPr id="6" name="Picture 5"/>
          <p:cNvPicPr>
            <a:picLocks noChangeAspect="1"/>
          </p:cNvPicPr>
          <p:nvPr/>
        </p:nvPicPr>
        <p:blipFill>
          <a:blip r:embed="rId8"/>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9"/>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0"/>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3"/>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Lễ</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gà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4"/>
              <a:stretch>
                <a:fillRect l="-17959" r="-17959"/>
              </a:stretch>
            </a:blipFill>
          </p:spPr>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Quá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a:solidFill>
                  <a:schemeClr val="bg1"/>
                </a:solidFill>
                <a:latin typeface="Times New Roman" panose="02020603050405020304" pitchFamily="18" charset="0"/>
                <a:cs typeface="Times New Roman" panose="02020603050405020304" pitchFamily="18" charset="0"/>
              </a:rPr>
              <a:t>Hoạt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nằm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ngoài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a:t>
            </a: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nam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trợ</a:t>
            </a:r>
            <a:r>
              <a:rPr lang="en-US" sz="4000" dirty="0">
                <a:latin typeface="Times New Roman" panose="02020603050405020304" pitchFamily="18" charset="0"/>
                <a:cs typeface="Times New Roman" panose="02020603050405020304" pitchFamily="18" charset="0"/>
              </a:rPr>
              <a:t>.</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1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to….</a:t>
            </a:r>
          </a:p>
          <a:p>
            <a:pPr algn="just"/>
            <a:endParaRPr lang="en-US" sz="4000" b="1"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lễ</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dắt</a:t>
            </a:r>
            <a:r>
              <a:rPr lang="en-US" sz="4000" dirty="0">
                <a:latin typeface="Times New Roman" panose="02020603050405020304" pitchFamily="18" charset="0"/>
                <a:cs typeface="Times New Roman" panose="02020603050405020304" pitchFamily="18" charset="0"/>
              </a:rPr>
              <a:t> 2 con </a:t>
            </a:r>
            <a:r>
              <a:rPr lang="en-US" sz="4000" dirty="0" err="1">
                <a:latin typeface="Times New Roman" panose="02020603050405020304" pitchFamily="18" charset="0"/>
                <a:cs typeface="Times New Roman" panose="02020603050405020304" pitchFamily="18" charset="0"/>
              </a:rPr>
              <a:t>dê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thơm</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rượu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1"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Những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ngặt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hoạt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ngày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lễ</a:t>
            </a:r>
            <a:r>
              <a:rPr lang="en-US" sz="4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9 </a:t>
            </a:r>
            <a:r>
              <a:rPr lang="en-US" sz="4400" dirty="0" err="1">
                <a:solidFill>
                  <a:prstClr val="black"/>
                </a:solidFill>
                <a:latin typeface="Times New Roman" panose="02020603050405020304" pitchFamily="18" charset="0"/>
                <a:cs typeface="Times New Roman" panose="02020603050405020304" pitchFamily="18" charset="0"/>
              </a:rPr>
              <a:t>ngày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chẳng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soạn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a:solidFill>
                  <a:prstClr val="black"/>
                </a:solidFill>
                <a:latin typeface="Times New Roman" panose="02020603050405020304" pitchFamily="18" charset="0"/>
                <a:cs typeface="Times New Roman" panose="02020603050405020304" pitchFamily="18" charset="0"/>
              </a:rPr>
              <a:t>- NT: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nét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lễ</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7"/>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8"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8"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2"/>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3"/>
              <a:stretch>
                <a:fillRect/>
              </a:stretch>
            </a:blipFill>
          </p:spPr>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5"/>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6"/>
          <a:stretch>
            <a:fillRect/>
          </a:stretch>
        </p:blipFill>
        <p:spPr>
          <a:xfrm>
            <a:off x="9653982" y="2482002"/>
            <a:ext cx="8437595" cy="3694496"/>
          </a:xfrm>
          <a:prstGeom prst="rect">
            <a:avLst/>
          </a:prstGeom>
        </p:spPr>
      </p:pic>
      <p:pic>
        <p:nvPicPr>
          <p:cNvPr id="4" name="Picture 3"/>
          <p:cNvPicPr>
            <a:picLocks noChangeAspect="1"/>
          </p:cNvPicPr>
          <p:nvPr/>
        </p:nvPicPr>
        <p:blipFill>
          <a:blip r:embed="rId7"/>
          <a:stretch>
            <a:fillRect/>
          </a:stretch>
        </p:blipFill>
        <p:spPr>
          <a:xfrm>
            <a:off x="14325600" y="6134100"/>
            <a:ext cx="4121253" cy="1072989"/>
          </a:xfrm>
          <a:prstGeom prst="rect">
            <a:avLst/>
          </a:prstGeom>
        </p:spPr>
      </p:pic>
      <p:pic>
        <p:nvPicPr>
          <p:cNvPr id="2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06739" y="-352484"/>
            <a:ext cx="7315200" cy="2487168"/>
          </a:xfrm>
          <a:prstGeom prst="rect">
            <a:avLst/>
          </a:prstGeom>
        </p:spPr>
      </p:pic>
    </p:spTree>
    <p:extLst>
      <p:ext uri="{BB962C8B-B14F-4D97-AF65-F5344CB8AC3E}">
        <p14:creationId xmlns:p14="http://schemas.microsoft.com/office/powerpoint/2010/main" val="311825143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ảnh</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ngắn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gọn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cuốn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hút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2. </a:t>
            </a:r>
            <a:r>
              <a:rPr lang="en-US" sz="4000" b="1" dirty="0" err="1">
                <a:solidFill>
                  <a:srgbClr val="000000"/>
                </a:solidFill>
                <a:latin typeface="Times New Roman" panose="02020603050405020304" pitchFamily="18" charset="0"/>
                <a:cs typeface="Times New Roman" panose="02020603050405020304" pitchFamily="18" charset="0"/>
              </a:rPr>
              <a:t>Nội</a:t>
            </a:r>
            <a:r>
              <a:rPr lang="en-US" sz="4000" b="1" dirty="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đã cung cấp cho người đọc thông tin đầy đủ, rõ ràng về phong tục rửa làng của người Lô Lô để thấy được nét đẹp về văn hóa và tinh thần của người dân nơi đây.</a:t>
            </a: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5"/>
          <a:stretch>
            <a:fillRect/>
          </a:stretch>
        </p:blipFill>
        <p:spPr>
          <a:xfrm>
            <a:off x="918999" y="1419225"/>
            <a:ext cx="7620000" cy="5715000"/>
          </a:xfrm>
          <a:prstGeom prst="rect">
            <a:avLst/>
          </a:prstGeom>
        </p:spPr>
      </p:pic>
      <p:pic>
        <p:nvPicPr>
          <p:cNvPr id="4" name="Picture 3"/>
          <p:cNvPicPr>
            <a:picLocks noChangeAspect="1"/>
          </p:cNvPicPr>
          <p:nvPr/>
        </p:nvPicPr>
        <p:blipFill>
          <a:blip r:embed="rId6"/>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ngư</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Đà</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a:solidFill>
                  <a:prstClr val="black"/>
                </a:solidFill>
                <a:latin typeface="Times New Roman" panose="02020603050405020304" pitchFamily="18" charset="0"/>
                <a:cs typeface="Times New Roman" panose="02020603050405020304" pitchFamily="18" charset="0"/>
              </a:rPr>
              <a:t>Lễ</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cầu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mưa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Chăm</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(5-7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Lô</a:t>
            </a:r>
            <a:r>
              <a:rPr lang="en-US" sz="4400" dirty="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026"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mừng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a:solidFill>
                  <a:prstClr val="white"/>
                </a:solidFill>
                <a:latin typeface="Times New Roman" panose="02020603050405020304" pitchFamily="18" charset="0"/>
                <a:cs typeface="Times New Roman" panose="02020603050405020304" pitchFamily="18" charset="0"/>
              </a:rPr>
              <a:t>“</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còn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có</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tên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gọi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khác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050"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Vào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5 </a:t>
            </a:r>
            <a:r>
              <a:rPr lang="en-US" sz="7200" dirty="0" err="1">
                <a:solidFill>
                  <a:prstClr val="white"/>
                </a:solidFill>
                <a:latin typeface="Times New Roman" panose="02020603050405020304" pitchFamily="18" charset="0"/>
                <a:cs typeface="Times New Roman" panose="02020603050405020304" pitchFamily="18" charset="0"/>
              </a:rPr>
              <a:t>hoặc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tháng</a:t>
            </a:r>
            <a:r>
              <a:rPr lang="en-US" sz="7200" dirty="0">
                <a:solidFill>
                  <a:prstClr val="white"/>
                </a:solidFill>
                <a:latin typeface="Times New Roman" panose="02020603050405020304" pitchFamily="18" charset="0"/>
                <a:cs typeface="Times New Roman" panose="02020603050405020304" pitchFamily="18" charset="0"/>
              </a:rPr>
              <a:t> 6 </a:t>
            </a:r>
            <a:r>
              <a:rPr lang="en-US" sz="7200" dirty="0" err="1">
                <a:solidFill>
                  <a:prstClr val="white"/>
                </a:solidFill>
                <a:latin typeface="Times New Roman" panose="02020603050405020304" pitchFamily="18" charset="0"/>
                <a:cs typeface="Times New Roman" panose="02020603050405020304" pitchFamily="18" charset="0"/>
              </a:rPr>
              <a:t>âm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Thời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điểm</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diễn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2"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074"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vật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thẻ</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hương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giấy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trúc</a:t>
            </a:r>
            <a:r>
              <a:rPr lang="en-US" sz="7200" dirty="0">
                <a:solidFill>
                  <a:prstClr val="white"/>
                </a:solidFill>
                <a:latin typeface="Times New Roman" panose="02020603050405020304" pitchFamily="18" charset="0"/>
                <a:cs typeface="Times New Roman" panose="02020603050405020304" pitchFamily="18" charset="0"/>
              </a:rPr>
              <a:t>, con </a:t>
            </a:r>
            <a:r>
              <a:rPr lang="en-US" sz="7200" dirty="0" err="1">
                <a:solidFill>
                  <a:prstClr val="white"/>
                </a:solidFill>
                <a:latin typeface="Times New Roman" panose="02020603050405020304" pitchFamily="18" charset="0"/>
                <a:cs typeface="Times New Roman" panose="02020603050405020304" pitchFamily="18" charset="0"/>
              </a:rPr>
              <a:t>gà</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Một</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ngày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trước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khi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tổ</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chức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dân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cần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chuẩn</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bị</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những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gì</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4098"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a:solidFill>
                  <a:prstClr val="white"/>
                </a:solidFill>
                <a:latin typeface="Times New Roman" panose="02020603050405020304" pitchFamily="18" charset="0"/>
                <a:cs typeface="Times New Roman" panose="02020603050405020304" pitchFamily="18" charset="0"/>
              </a:rPr>
              <a:t>9 </a:t>
            </a:r>
            <a:r>
              <a:rPr lang="en-US" sz="7200" dirty="0" err="1">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Sau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cúng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bao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nhiêu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ngày</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sau</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thì</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lạ</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được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bước</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vào</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122"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a:solidFill>
                  <a:prstClr val="white"/>
                </a:solidFill>
                <a:latin typeface="Times New Roman" panose="02020603050405020304" pitchFamily="18" charset="0"/>
                <a:cs typeface="Times New Roman" panose="02020603050405020304" pitchFamily="18" charset="0"/>
              </a:rPr>
              <a:t>Nêu</a:t>
            </a:r>
            <a:r>
              <a:rPr lang="en-US" sz="7200" dirty="0">
                <a:solidFill>
                  <a:prstClr val="white"/>
                </a:solidFill>
                <a:latin typeface="Times New Roman" panose="02020603050405020304" pitchFamily="18" charset="0"/>
                <a:cs typeface="Times New Roman" panose="02020603050405020304" pitchFamily="18" charset="0"/>
              </a:rPr>
              <a:t> ý </a:t>
            </a:r>
            <a:r>
              <a:rPr lang="en-US" sz="7200" dirty="0" err="1">
                <a:solidFill>
                  <a:prstClr val="white"/>
                </a:solidFill>
                <a:latin typeface="Times New Roman" panose="02020603050405020304" pitchFamily="18" charset="0"/>
                <a:cs typeface="Times New Roman" panose="02020603050405020304" pitchFamily="18" charset="0"/>
              </a:rPr>
              <a:t>nghĩa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Lễ</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rửa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làng</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của</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người</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 </a:t>
            </a:r>
            <a:r>
              <a:rPr lang="en-US" sz="7200" dirty="0" err="1">
                <a:solidFill>
                  <a:prstClr val="white"/>
                </a:solidFill>
                <a:latin typeface="Times New Roman" panose="02020603050405020304" pitchFamily="18" charset="0"/>
                <a:cs typeface="Times New Roman" panose="02020603050405020304" pitchFamily="18" charset="0"/>
              </a:rPr>
              <a:t>Lô</a:t>
            </a:r>
            <a:r>
              <a:rPr lang="en-US" sz="7200" dirty="0">
                <a:solidFill>
                  <a:prstClr val="white"/>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6083252" y="755340"/>
            <a:ext cx="1671760" cy="1480204"/>
          </a:xfrm>
          <a:prstGeom prst="ellipse">
            <a:avLst/>
          </a:prstGeom>
          <a:ln>
            <a:noFill/>
          </a:ln>
          <a:effectLst>
            <a:softEdge rad="112500"/>
          </a:effec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Tree>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GV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978441" y="3554077"/>
            <a:ext cx="4617124" cy="6777429"/>
          </a:xfrm>
          <a:prstGeom prst="rect">
            <a:avLst/>
          </a:prstGeom>
        </p:spPr>
      </p:pic>
    </p:spTree>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1. </a:t>
            </a:r>
            <a:r>
              <a:rPr lang="en-US" sz="4800" b="1" dirty="0" err="1">
                <a:solidFill>
                  <a:prstClr val="black"/>
                </a:solidFill>
                <a:latin typeface="Times New Roman" panose="02020603050405020304" pitchFamily="18" charset="0"/>
                <a:cs typeface="Times New Roman" panose="02020603050405020304" pitchFamily="18" charset="0"/>
              </a:rPr>
              <a:t>Đọc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chú</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Chú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kì</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quang</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a:solidFill>
                  <a:prstClr val="black"/>
                </a:solidFill>
                <a:latin typeface="Times New Roman" panose="02020603050405020304" pitchFamily="18" charset="0"/>
                <a:cs typeface="Times New Roman" panose="02020603050405020304" pitchFamily="18" charset="0"/>
              </a:rPr>
              <a:t>I</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Tìm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hiểu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sp>
        <p:nvSpPr>
          <p:cNvPr id="12" name="TextBox 13"/>
          <p:cNvSpPr txBox="1"/>
          <p:nvPr/>
        </p:nvSpPr>
        <p:spPr>
          <a:xfrm>
            <a:off x="762000" y="2586325"/>
            <a:ext cx="17297400" cy="4001095"/>
          </a:xfrm>
          <a:prstGeom prst="rect">
            <a:avLst/>
          </a:prstGeom>
        </p:spPr>
        <p:txBody>
          <a:bodyPr wrap="square" lIns="0" tIns="0" rIns="0" bIns="0" rtlCol="0" anchor="t">
            <a:spAutoFit/>
          </a:bodyPr>
          <a:lstStyle/>
          <a:p>
            <a:pPr lvl="0" algn="just">
              <a:lnSpc>
                <a:spcPct val="130000"/>
              </a:lnSpc>
            </a:pPr>
            <a:r>
              <a:rPr lang="en-US" sz="4000" b="1" dirty="0">
                <a:solidFill>
                  <a:srgbClr val="FF0000"/>
                </a:solidFill>
                <a:latin typeface="Times New Roman" panose="02020603050405020304" pitchFamily="18" charset="0"/>
                <a:cs typeface="Times New Roman" panose="02020603050405020304" pitchFamily="18" charset="0"/>
              </a:rPr>
              <a:t>1</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Phạm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Thùy</a:t>
            </a:r>
            <a:r>
              <a:rPr lang="en-US" sz="4000" b="1" dirty="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một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cây</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bút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có</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xuất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hiện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đều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đặn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trên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tạp</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chí</a:t>
            </a:r>
            <a:r>
              <a:rPr lang="en-US" sz="4000" b="1" dirty="0">
                <a:solidFill>
                  <a:srgbClr val="000000"/>
                </a:solidFill>
                <a:latin typeface="Times New Roman" panose="02020603050405020304" pitchFamily="18" charset="0"/>
                <a:cs typeface="Times New Roman" panose="02020603050405020304" pitchFamily="18" charset="0"/>
              </a:rPr>
              <a:t> Di </a:t>
            </a:r>
            <a:r>
              <a:rPr lang="en-US" sz="4000" b="1" dirty="0" err="1">
                <a:solidFill>
                  <a:srgbClr val="000000"/>
                </a:solidFill>
                <a:latin typeface="Times New Roman" panose="02020603050405020304" pitchFamily="18" charset="0"/>
                <a:cs typeface="Times New Roman" panose="02020603050405020304" pitchFamily="18" charset="0"/>
              </a:rPr>
              <a:t>sản</a:t>
            </a:r>
            <a:r>
              <a:rPr lang="en-US" sz="4000" b="1" dirty="0">
                <a:solidFill>
                  <a:srgbClr val="000000"/>
                </a:solidFill>
                <a:latin typeface="Times New Roman" panose="02020603050405020304" pitchFamily="18" charset="0"/>
                <a:cs typeface="Times New Roman" panose="02020603050405020304" pitchFamily="18" charset="0"/>
              </a:rPr>
              <a:t> (Heritage) </a:t>
            </a:r>
            <a:r>
              <a:rPr lang="en-US" sz="4000" b="1" dirty="0" err="1">
                <a:solidFill>
                  <a:srgbClr val="000000"/>
                </a:solidFill>
                <a:latin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Hãng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Hàng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không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Quốc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Việt</a:t>
            </a:r>
            <a:r>
              <a:rPr lang="en-US" sz="4000" b="1" dirty="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Các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bài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viết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đưa</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đến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người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đọc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nhiều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thông</a:t>
            </a:r>
            <a:r>
              <a:rPr lang="en-US" sz="4000" b="1" dirty="0">
                <a:solidFill>
                  <a:srgbClr val="000000"/>
                </a:solidFill>
                <a:latin typeface="Times New Roman" panose="02020603050405020304" pitchFamily="18" charset="0"/>
                <a:cs typeface="Times New Roman" panose="02020603050405020304" pitchFamily="18" charset="0"/>
              </a:rPr>
              <a:t> tin </a:t>
            </a:r>
            <a:r>
              <a:rPr lang="en-US" sz="4000" b="1" dirty="0" err="1">
                <a:solidFill>
                  <a:srgbClr val="000000"/>
                </a:solidFill>
                <a:latin typeface="Times New Roman" panose="02020603050405020304" pitchFamily="18" charset="0"/>
                <a:cs typeface="Times New Roman" panose="02020603050405020304" pitchFamily="18" charset="0"/>
              </a:rPr>
              <a:t>thú</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vị</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cuộc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sống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muôn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màu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trên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mọi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miền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Tổ</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quốc</a:t>
            </a:r>
            <a:r>
              <a:rPr lang="en-US" sz="4000" b="1" dirty="0">
                <a:solidFill>
                  <a:srgbClr val="000000"/>
                </a:solidFill>
                <a:latin typeface="Times New Roman" panose="02020603050405020304" pitchFamily="18" charset="0"/>
                <a:cs typeface="Times New Roman" panose="02020603050405020304" pitchFamily="18" charset="0"/>
              </a:rPr>
              <a:t>.</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Xuất</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xứ</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Trích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Thể</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loại</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thông</a:t>
            </a:r>
            <a:r>
              <a:rPr lang="en-US" sz="4000" dirty="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a:solidFill>
                  <a:srgbClr val="000000"/>
                </a:solidFill>
                <a:latin typeface="Times New Roman" panose="02020603050405020304" pitchFamily="18" charset="0"/>
                <a:cs typeface="Times New Roman" panose="02020603050405020304" pitchFamily="18" charset="0"/>
              </a:rPr>
              <a:t>PTBĐ </a:t>
            </a:r>
            <a:r>
              <a:rPr lang="en-US" sz="4000" b="1" dirty="0" err="1">
                <a:solidFill>
                  <a:srgbClr val="000000"/>
                </a:solidFill>
                <a:latin typeface="Times New Roman" panose="02020603050405020304" pitchFamily="18" charset="0"/>
                <a:cs typeface="Times New Roman" panose="02020603050405020304" pitchFamily="18" charset="0"/>
              </a:rPr>
              <a:t>chính</a:t>
            </a:r>
            <a:endParaRPr lang="en-US" sz="4000" b="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a:solidFill>
                  <a:srgbClr val="000000"/>
                </a:solidFill>
                <a:latin typeface="Times New Roman" panose="02020603050405020304" pitchFamily="18" charset="0"/>
                <a:cs typeface="Times New Roman" panose="02020603050405020304" pitchFamily="18" charset="0"/>
              </a:rPr>
              <a:t>Thuyết</a:t>
            </a:r>
            <a:r>
              <a:rPr lang="en-US" sz="4000" dirty="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98922" y="-282074"/>
            <a:ext cx="7315200" cy="2872879"/>
          </a:xfrm>
          <a:prstGeom prst="rect">
            <a:avLst/>
          </a:prstGeom>
        </p:spPr>
      </p:pic>
    </p:spTree>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a:solidFill>
                  <a:srgbClr val="000000"/>
                </a:solidFill>
                <a:latin typeface="Times New Roman" panose="02020603050405020304" pitchFamily="18" charset="0"/>
                <a:cs typeface="Times New Roman" panose="02020603050405020304" pitchFamily="18" charset="0"/>
              </a:rPr>
              <a:t>Bố</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cục</a:t>
            </a:r>
            <a:endParaRPr lang="en-US" sz="4000" b="1" i="1" dirty="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a:solidFill>
                  <a:srgbClr val="000000"/>
                </a:solidFill>
                <a:latin typeface="Times New Roman" panose="02020603050405020304" pitchFamily="18" charset="0"/>
                <a:cs typeface="Times New Roman" panose="02020603050405020304" pitchFamily="18" charset="0"/>
              </a:rPr>
              <a:t>3 </a:t>
            </a:r>
            <a:r>
              <a:rPr lang="en-US" sz="4000" dirty="0" err="1">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a:t>
            </a:r>
            <a:r>
              <a:rPr lang="en-US" sz="4000" dirty="0">
                <a:solidFill>
                  <a:srgbClr val="FF0000"/>
                </a:solidFill>
                <a:latin typeface="Times New Roman" panose="02020603050405020304" pitchFamily="18" charset="0"/>
                <a:cs typeface="Times New Roman" panose="02020603050405020304" pitchFamily="18" charset="0"/>
              </a:rPr>
              <a:t> 1</a:t>
            </a:r>
            <a:r>
              <a:rPr lang="vi-VN" sz="4000" dirty="0">
                <a:solidFill>
                  <a:schemeClr val="bg2">
                    <a:lumMod val="10000"/>
                  </a:schemeClr>
                </a:solidFill>
                <a:latin typeface="Times New Roman" panose="02020603050405020304" pitchFamily="18" charset="0"/>
                <a:cs typeface="Times New Roman" panose="02020603050405020304" pitchFamily="18" charset="0"/>
              </a:rPr>
              <a:t>: Từ đầu đến “độc đáo, thú vị”: Giới thiệu</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về</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dân</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tộc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và</a:t>
            </a:r>
            <a:r>
              <a:rPr lang="vi-VN" sz="4000" dirty="0">
                <a:solidFill>
                  <a:schemeClr val="bg2">
                    <a:lumMod val="10000"/>
                  </a:schemeClr>
                </a:solidFill>
                <a:latin typeface="Times New Roman" panose="02020603050405020304" pitchFamily="18" charset="0"/>
                <a:cs typeface="Times New Roman" panose="02020603050405020304" pitchFamily="18" charset="0"/>
              </a:rPr>
              <a:t> lễ rửa làng của người Lô Lô.</a:t>
            </a: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2</a:t>
            </a:r>
            <a:r>
              <a:rPr lang="vi-VN" sz="4000" dirty="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a:solidFill>
                  <a:schemeClr val="bg2">
                    <a:lumMod val="10000"/>
                  </a:schemeClr>
                </a:solidFill>
                <a:latin typeface="Times New Roman" panose="02020603050405020304" pitchFamily="18" charset="0"/>
                <a:cs typeface="Times New Roman" panose="02020603050405020304" pitchFamily="18" charset="0"/>
              </a:rPr>
              <a:t>Nét</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đặc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sắc</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trong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lễ</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rửa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làng</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Lô</a:t>
            </a:r>
            <a:r>
              <a:rPr lang="en-US" sz="4000" dirty="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a:t>
            </a:r>
            <a:r>
              <a:rPr lang="en-US" sz="4000" dirty="0">
                <a:solidFill>
                  <a:srgbClr val="FF0000"/>
                </a:solidFill>
                <a:latin typeface="Times New Roman" panose="02020603050405020304" pitchFamily="18" charset="0"/>
                <a:cs typeface="Times New Roman" panose="02020603050405020304" pitchFamily="18" charset="0"/>
              </a:rPr>
              <a:t>3</a:t>
            </a:r>
            <a:r>
              <a:rPr lang="vi-VN" sz="4000" dirty="0">
                <a:solidFill>
                  <a:schemeClr val="bg2">
                    <a:lumMod val="10000"/>
                  </a:schemeClr>
                </a:solidFill>
                <a:latin typeface="Times New Roman" panose="02020603050405020304" pitchFamily="18" charset="0"/>
                <a:cs typeface="Times New Roman" panose="02020603050405020304" pitchFamily="18" charset="0"/>
              </a:rPr>
              <a:t>: 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3"/>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Giới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thiệu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về</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dân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tộc</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thiểu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Việt</a:t>
            </a:r>
            <a:r>
              <a:rPr lang="en-US" sz="4000" dirty="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trú</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tỉnh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Cao </a:t>
            </a:r>
            <a:r>
              <a:rPr lang="en-US" sz="4000" dirty="0" err="1">
                <a:solidFill>
                  <a:srgbClr val="000000"/>
                </a:solidFill>
                <a:latin typeface="Times New Roman" panose="02020603050405020304" pitchFamily="18" charset="0"/>
                <a:cs typeface="Times New Roman" panose="02020603050405020304" pitchFamily="18" charset="0"/>
              </a:rPr>
              <a:t>Bằng</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lễ</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hội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biểu</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vả</a:t>
            </a:r>
            <a:endParaRPr lang="en-US" sz="4000" dirty="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TotalTime>
  <Words>1605</Words>
  <Application>Microsoft Office PowerPoint</Application>
  <PresentationFormat>Custom</PresentationFormat>
  <Paragraphs>218</Paragraphs>
  <Slides>29</Slides>
  <Notes>29</Notes>
  <HiddenSlides>0</HiddenSlides>
  <MMClips>6</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9" baseType="lpstr">
      <vt:lpstr>Calibri Light</vt:lpstr>
      <vt:lpstr>Wingdings</vt:lpstr>
      <vt:lpstr>Arial</vt:lpstr>
      <vt:lpstr>IreneFlorentina</vt:lpstr>
      <vt:lpstr>Tahoma</vt:lpstr>
      <vt:lpstr>Calibri</vt:lpstr>
      <vt:lpstr>Times New Roman</vt:lpstr>
      <vt:lpstr>3_Office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Lan Nguyen</cp:lastModifiedBy>
  <cp:revision>101</cp:revision>
  <dcterms:created xsi:type="dcterms:W3CDTF">2006-08-16T00:00:00Z</dcterms:created>
  <dcterms:modified xsi:type="dcterms:W3CDTF">2023-04-03T15:41:15Z</dcterms:modified>
  <dc:identifier>DAFWqtPgtJo</dc:identifier>
</cp:coreProperties>
</file>