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87" r:id="rId2"/>
    <p:sldId id="297" r:id="rId3"/>
    <p:sldId id="257" r:id="rId4"/>
    <p:sldId id="258" r:id="rId5"/>
    <p:sldId id="304" r:id="rId6"/>
    <p:sldId id="306" r:id="rId7"/>
    <p:sldId id="377" r:id="rId8"/>
    <p:sldId id="353" r:id="rId9"/>
    <p:sldId id="379" r:id="rId10"/>
    <p:sldId id="380" r:id="rId11"/>
    <p:sldId id="381" r:id="rId12"/>
    <p:sldId id="382" r:id="rId13"/>
    <p:sldId id="384" r:id="rId14"/>
    <p:sldId id="265" r:id="rId15"/>
    <p:sldId id="302" r:id="rId16"/>
    <p:sldId id="267" r:id="rId17"/>
    <p:sldId id="277" r:id="rId18"/>
    <p:sldId id="269" r:id="rId19"/>
    <p:sldId id="278" r:id="rId20"/>
    <p:sldId id="386" r:id="rId21"/>
    <p:sldId id="385" r:id="rId22"/>
    <p:sldId id="293" r:id="rId23"/>
    <p:sldId id="301" r:id="rId24"/>
    <p:sldId id="29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00"/>
    <a:srgbClr val="CC00CC"/>
    <a:srgbClr val="33CC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hông có Kiểu, Lưới Bảng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0"/>
  </p:normalViewPr>
  <p:slideViewPr>
    <p:cSldViewPr>
      <p:cViewPr varScale="1">
        <p:scale>
          <a:sx n="83" d="100"/>
          <a:sy n="83" d="100"/>
        </p:scale>
        <p:origin x="144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>
            <a:extLst>
              <a:ext uri="{FF2B5EF4-FFF2-40B4-BE49-F238E27FC236}">
                <a16:creationId xmlns:a16="http://schemas.microsoft.com/office/drawing/2014/main" id="{F44E5EAC-C2B8-4E3D-84C9-C7B7A30910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19AAF86F-B412-4CB0-A6A8-F255E2696E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8C881C-DF77-4593-8EEF-1B2BA491BA6E}" type="datetimeFigureOut">
              <a:rPr lang="en-US"/>
              <a:pPr>
                <a:defRPr/>
              </a:pPr>
              <a:t>04/09/2023</a:t>
            </a:fld>
            <a:endParaRPr lang="en-US"/>
          </a:p>
        </p:txBody>
      </p:sp>
      <p:sp>
        <p:nvSpPr>
          <p:cNvPr id="4" name="Chỗ dành sẵn cho Hình ảnh của Bản chiếu 3">
            <a:extLst>
              <a:ext uri="{FF2B5EF4-FFF2-40B4-BE49-F238E27FC236}">
                <a16:creationId xmlns:a16="http://schemas.microsoft.com/office/drawing/2014/main" id="{193FA040-C4D3-438D-8D4D-44FD75E40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Chỗ dành sẵn cho Ghi chú 4">
            <a:extLst>
              <a:ext uri="{FF2B5EF4-FFF2-40B4-BE49-F238E27FC236}">
                <a16:creationId xmlns:a16="http://schemas.microsoft.com/office/drawing/2014/main" id="{25D4C4B6-AC8F-4C09-AF50-B33008BFE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noProof="0"/>
              <a:t>Chỉnh sửa kiểu văn bản của Bản cái</a:t>
            </a:r>
          </a:p>
          <a:p>
            <a:pPr lvl="1"/>
            <a:r>
              <a:rPr lang="vi-VN" noProof="0"/>
              <a:t>Mức hai</a:t>
            </a:r>
          </a:p>
          <a:p>
            <a:pPr lvl="2"/>
            <a:r>
              <a:rPr lang="vi-VN" noProof="0"/>
              <a:t>Mức ba</a:t>
            </a:r>
          </a:p>
          <a:p>
            <a:pPr lvl="3"/>
            <a:r>
              <a:rPr lang="vi-VN" noProof="0"/>
              <a:t>Mức bốn</a:t>
            </a:r>
          </a:p>
          <a:p>
            <a:pPr lvl="4"/>
            <a:r>
              <a:rPr lang="vi-VN" noProof="0"/>
              <a:t>Mức năm</a:t>
            </a:r>
            <a:endParaRPr lang="en-US" noProof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C678C93-842A-4FDC-A4F9-3C3CD7C48E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E1AC9FA-BEE1-4E19-B441-09FDF6F7D2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DC320-04B4-4CFA-B081-B972CAD6B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hỗ dành sẵn cho Hình ảnh của Bản chiếu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Chỗ dành sẵn cho Ghi chú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Chỗ dành sẵn cho Số hiệu Bản chiế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4D2A8E-1639-4E40-84CD-60E6816380FA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>
              <a:extLst>
                <a:ext uri="{FF2B5EF4-FFF2-40B4-BE49-F238E27FC236}">
                  <a16:creationId xmlns:a16="http://schemas.microsoft.com/office/drawing/2014/main" id="{654BFE4F-4A4C-4DD3-B2C5-2A9C6C9DD40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4765BA80-2B6A-45D4-86BE-9C21ADE8637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6E65FCF0-4AB9-4754-AF2A-4E13160962E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14EFE828-5471-4FC0-B205-7363B6A320F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C6B58EB3-7CE9-48DD-9FA0-59275046B83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F9B5DEC7-CD85-49A5-B78A-15959FB001CF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</p:grpSp>
      <p:sp>
        <p:nvSpPr>
          <p:cNvPr id="2060" name="Rectangle 12">
            <a:extLst>
              <a:ext uri="{FF2B5EF4-FFF2-40B4-BE49-F238E27FC236}">
                <a16:creationId xmlns:a16="http://schemas.microsoft.com/office/drawing/2014/main" id="{CC062EB0-832B-40CC-9B1A-D0B4E38164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2E52B381-B758-4AFE-B8DF-9A32507018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35D13FE6-1694-448B-9A19-661FD651F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4587B4-EC6F-43E6-BED2-48F10A2A8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17E196FB-6659-4FCC-8D8D-D58D3A087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58EDF-EE4F-44C6-A07F-F6BEB0514A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05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D1C0820-7013-465E-9847-13CEE5121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8F036B8E-A98B-49BC-857D-F18931773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11EA3-EF6B-459E-9E8E-4E6FDE6334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48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D07285A0-5DD6-44EC-8891-018F48EAE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DF29125-507D-4063-8AE8-2CE776A49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ADD8-0F4E-413F-A941-16CE84DE7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34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ề, Văn bản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A8AC9FB-69D4-4904-9920-307D4B0E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EE1549E-370F-43A4-A31D-16297197D83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1C368CC0-993E-4408-815B-3FE3C7509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9E8E-C7E7-40A5-B852-8989730CDA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3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êu đề và Bả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071243-0C8F-4681-9B19-95A57537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Bảng 2">
            <a:extLst>
              <a:ext uri="{FF2B5EF4-FFF2-40B4-BE49-F238E27FC236}">
                <a16:creationId xmlns:a16="http://schemas.microsoft.com/office/drawing/2014/main" id="{6C09ED9F-3DD3-496E-8C6F-CA8E125F99FC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221B-72EE-4A46-A6BD-186714B5B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19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847275" y="2272800"/>
            <a:ext cx="5449500" cy="3619600"/>
          </a:xfrm>
          <a:prstGeom prst="rect">
            <a:avLst/>
          </a:prstGeom>
        </p:spPr>
        <p:txBody>
          <a:bodyPr spcFirstLastPara="1" lIns="91425" tIns="91425" rIns="91425" bIns="91425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Georgia"/>
              <a:buChar char="▪"/>
              <a:defRPr sz="2400" i="1"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sz="2400" i="1"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" name="Google Shape;31;p5">
            <a:extLst>
              <a:ext uri="{FF2B5EF4-FFF2-40B4-BE49-F238E27FC236}">
                <a16:creationId xmlns:a16="http://schemas.microsoft.com/office/drawing/2014/main" id="{41D93264-D19A-461A-B05D-BA77B6364117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8556625" y="6332538"/>
            <a:ext cx="549275" cy="525462"/>
          </a:xfrm>
        </p:spPr>
        <p:txBody>
          <a:bodyPr spcFirstLastPara="1" lIns="91425" tIns="91425" rIns="91425" bIns="91425" anchor="ctr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DC479833-734A-48EC-982A-66C3943E6B81}" type="slidenum">
              <a:rPr lang="en"/>
              <a:pPr>
                <a:defRPr/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059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BD605EB-54AA-4B96-B465-A9FD3581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194B54D-DDFF-406C-BDDE-435CAA51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4E8DD-1D25-49A6-BF79-1317CB539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24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6FAC017-B899-41E1-AA5D-7342CC7B5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6A46886-0385-4DE6-9B0E-6D59C9673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02361-9CBE-4836-8FB4-1E76D6F4DA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34979B-693A-42D3-996E-270E8A264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ED0F4B3-7EBA-43B3-8F68-CA1159FC1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81DC97F0-501E-487E-BC1E-542A7C4AD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28FF1-7E03-46F9-9899-4C7E8A106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54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7054F1E-834A-483F-A670-83823EAE8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A713659C-FF5D-4F73-9925-A056CCC3F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ED44F81-9EC2-4831-B838-FCC943E16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5813BF33-4E0F-430C-A99C-E7ACA2C64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7A40178E-CC39-4D7C-BA23-23452F276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82FF7-CB68-4712-B77D-06E18AE65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88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43E4E7D-D87B-46A0-821F-59FE1EE6B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E0D3F-5B71-4359-BC25-AD76F8FAB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20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9770-72FD-4836-8799-20FDF46CB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73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7DE345-0385-4870-B1D7-EAAD327A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6C26D31-A3D6-4970-9EFE-F02B3D9E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FAFF390-4599-4FDB-A3E1-6501ED18C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7529C-CBA0-4E2B-88AA-20ECB8E16F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47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249E75-76B9-4AA6-8BF0-2E98CA3E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3478EAA8-B815-4F17-83FE-6C2C0AB4B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38E6F78A-82A7-4E19-AB04-F589CF97D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FE06-B063-4E85-94BB-6593B54E1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43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>
              <a:extLst>
                <a:ext uri="{FF2B5EF4-FFF2-40B4-BE49-F238E27FC236}">
                  <a16:creationId xmlns:a16="http://schemas.microsoft.com/office/drawing/2014/main" id="{FEEF7A49-E207-4444-8863-6E94CD12B4D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2" name="Oval 4">
              <a:extLst>
                <a:ext uri="{FF2B5EF4-FFF2-40B4-BE49-F238E27FC236}">
                  <a16:creationId xmlns:a16="http://schemas.microsoft.com/office/drawing/2014/main" id="{08F211B8-EF5B-4610-B688-270A0841CCD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3" name="Oval 5">
              <a:extLst>
                <a:ext uri="{FF2B5EF4-FFF2-40B4-BE49-F238E27FC236}">
                  <a16:creationId xmlns:a16="http://schemas.microsoft.com/office/drawing/2014/main" id="{55300369-247D-4D4C-9748-5159103FECB8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4" name="Oval 6">
              <a:extLst>
                <a:ext uri="{FF2B5EF4-FFF2-40B4-BE49-F238E27FC236}">
                  <a16:creationId xmlns:a16="http://schemas.microsoft.com/office/drawing/2014/main" id="{46930071-E2CE-42A2-89D2-1F65796AF79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id="{92ABAA03-38B3-44CA-8416-15C14FAEFCD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9BFFA35-97F1-4448-BBF4-E38B95A5E7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57B1F08A-29F1-422E-B51F-EA10A8DA85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50679A5E-DAE4-46C8-919B-53287DB3E3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CAB367A7-92AF-4B34-B35B-F677F48C8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2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OSAKA\Downloads\Sinh%20tr&#432;&#7903;ng%20v&#224;%20ph&#225;t%20tri&#7875;n%20c&#7911;a%20ch&#226;u%20ch&#7845;u.mp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OSAKA\Downloads\Sinh%20tr&#432;&#7903;ng%20v&#224;%20ph&#225;t%20tri&#7875;n%20c&#7911;a%20S&#226;u%20b&#432;&#7899;m%20-%20YouTube.mp4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OSAKA\Downloads\Sinh%20tr&#432;&#7903;ng%20v&#224;%20ph&#225;t%20tri&#7875;n%20&#7903;%20&#7871;ch.mp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OSAKA\Downloads\Sinh%20tr&#432;&#7903;ng%20v&#224;%20ph&#225;t%20tri&#7875;n%20c&#7911;a%20g&#224;.mp4" TargetMode="Externa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75" y="1579563"/>
            <a:ext cx="5791200" cy="4376737"/>
          </a:xfrm>
        </p:spPr>
      </p:pic>
      <p:sp>
        <p:nvSpPr>
          <p:cNvPr id="4" name="Hình chữ nhật 3"/>
          <p:cNvSpPr>
            <a:spLocks noChangeArrowheads="1"/>
          </p:cNvSpPr>
          <p:nvPr/>
        </p:nvSpPr>
        <p:spPr bwMode="auto">
          <a:xfrm>
            <a:off x="3200400" y="346075"/>
            <a:ext cx="3962400" cy="720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FF0000"/>
                </a:solidFill>
                <a:latin typeface="Times New Roman" panose="02020603050405020304" pitchFamily="18" charset="0"/>
              </a:rPr>
              <a:t>KHỞI ĐỘNG</a:t>
            </a:r>
          </a:p>
        </p:txBody>
      </p:sp>
      <p:sp>
        <p:nvSpPr>
          <p:cNvPr id="7" name="Hộp Văn bản 6"/>
          <p:cNvSpPr txBox="1">
            <a:spLocks noChangeArrowheads="1"/>
          </p:cNvSpPr>
          <p:nvPr/>
        </p:nvSpPr>
        <p:spPr bwMode="auto">
          <a:xfrm>
            <a:off x="0" y="5924550"/>
            <a:ext cx="2819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và phát triển ở cây ngô</a:t>
            </a:r>
          </a:p>
        </p:txBody>
      </p:sp>
      <p:sp>
        <p:nvSpPr>
          <p:cNvPr id="8" name="Bong bóng Ý nghĩ: Hình đám mây 7"/>
          <p:cNvSpPr>
            <a:spLocks noChangeArrowheads="1"/>
          </p:cNvSpPr>
          <p:nvPr/>
        </p:nvSpPr>
        <p:spPr bwMode="auto">
          <a:xfrm>
            <a:off x="5076825" y="2222500"/>
            <a:ext cx="2743200" cy="32766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Nêu khái niệm 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và phát triển?</a:t>
            </a:r>
          </a:p>
        </p:txBody>
      </p:sp>
      <p:sp>
        <p:nvSpPr>
          <p:cNvPr id="10" name="Hộp chú thích: Mũi tên Trái 9"/>
          <p:cNvSpPr>
            <a:spLocks noChangeArrowheads="1"/>
          </p:cNvSpPr>
          <p:nvPr/>
        </p:nvSpPr>
        <p:spPr bwMode="auto">
          <a:xfrm>
            <a:off x="5846763" y="1808163"/>
            <a:ext cx="3111500" cy="3276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Phát triển bao gồm 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ởng, phân hoá tế bào, phát sinh hình thái c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 quan và c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 thể.</a:t>
            </a:r>
          </a:p>
        </p:txBody>
      </p:sp>
      <p:sp>
        <p:nvSpPr>
          <p:cNvPr id="11" name="Hình chữ nhật 10"/>
          <p:cNvSpPr>
            <a:spLocks noChangeArrowheads="1"/>
          </p:cNvSpPr>
          <p:nvPr/>
        </p:nvSpPr>
        <p:spPr bwMode="auto">
          <a:xfrm>
            <a:off x="3803650" y="3306763"/>
            <a:ext cx="2057400" cy="685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ST-PT</a:t>
            </a:r>
          </a:p>
        </p:txBody>
      </p:sp>
      <p:sp>
        <p:nvSpPr>
          <p:cNvPr id="6153" name="Hộp chú thích: Mũi tên Lên 11"/>
          <p:cNvSpPr>
            <a:spLocks noChangeArrowheads="1"/>
          </p:cNvSpPr>
          <p:nvPr/>
        </p:nvSpPr>
        <p:spPr bwMode="auto">
          <a:xfrm>
            <a:off x="5133975" y="5368925"/>
            <a:ext cx="46038" cy="44450"/>
          </a:xfrm>
          <a:prstGeom prst="upArrowCallout">
            <a:avLst>
              <a:gd name="adj1" fmla="val 25893"/>
              <a:gd name="adj2" fmla="val 25893"/>
              <a:gd name="adj3" fmla="val 25000"/>
              <a:gd name="adj4" fmla="val 64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Hộp chú thích: Mũi tên Lên 12"/>
          <p:cNvSpPr>
            <a:spLocks noChangeArrowheads="1"/>
          </p:cNvSpPr>
          <p:nvPr/>
        </p:nvSpPr>
        <p:spPr bwMode="auto">
          <a:xfrm>
            <a:off x="3352800" y="4052888"/>
            <a:ext cx="4940300" cy="2835275"/>
          </a:xfrm>
          <a:prstGeom prst="upArrowCallout">
            <a:avLst>
              <a:gd name="adj1" fmla="val 25007"/>
              <a:gd name="adj2" fmla="val 25015"/>
              <a:gd name="adj3" fmla="val 25000"/>
              <a:gd name="adj4" fmla="val 6497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là sự tăng về kích th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ớc và khối l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ợng của c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 thể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-&gt;do sự tăng lên về khối l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ợng và kích th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ớc tế bào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Cơ thể lớn lên.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8" grpId="1" animBg="1"/>
      <p:bldP spid="10" grpId="0" animBg="1"/>
      <p:bldP spid="11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hỗ dành sẵn cho Văn bản 1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4572000" cy="838200"/>
          </a:xfrm>
        </p:spPr>
        <p:txBody>
          <a:bodyPr/>
          <a:lstStyle/>
          <a:p>
            <a:pPr marL="7620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3200" b="1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*Bảng ghi kết quả:</a:t>
            </a:r>
          </a:p>
          <a:p>
            <a:pPr marL="7620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endParaRPr lang="en-US" altLang="en-US" smtClean="0">
              <a:latin typeface="Georgia" panose="02040502050405020303" pitchFamily="18" charset="0"/>
              <a:ea typeface="Georgia" panose="02040502050405020303" pitchFamily="18" charset="0"/>
              <a:cs typeface="Times New Roman" panose="02020603050405020304" pitchFamily="18" charset="0"/>
              <a:sym typeface="Georgia" panose="02040502050405020303" pitchFamily="18" charset="0"/>
            </a:endParaRPr>
          </a:p>
        </p:txBody>
      </p:sp>
      <p:graphicFrame>
        <p:nvGraphicFramePr>
          <p:cNvPr id="3" name="Bảng 2">
            <a:extLst>
              <a:ext uri="{FF2B5EF4-FFF2-40B4-BE49-F238E27FC236}">
                <a16:creationId xmlns:a16="http://schemas.microsoft.com/office/drawing/2014/main" id="{F89AC91C-B0D7-4B0B-91A7-5527B8FE0DF0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2209800"/>
          <a:ext cx="8382000" cy="2508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3756468540"/>
                    </a:ext>
                  </a:extLst>
                </a:gridCol>
                <a:gridCol w="1414462">
                  <a:extLst>
                    <a:ext uri="{9D8B030D-6E8A-4147-A177-3AD203B41FA5}">
                      <a16:colId xmlns:a16="http://schemas.microsoft.com/office/drawing/2014/main" val="499257381"/>
                    </a:ext>
                  </a:extLst>
                </a:gridCol>
                <a:gridCol w="1590676">
                  <a:extLst>
                    <a:ext uri="{9D8B030D-6E8A-4147-A177-3AD203B41FA5}">
                      <a16:colId xmlns:a16="http://schemas.microsoft.com/office/drawing/2014/main" val="389599571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524428608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694821253"/>
                    </a:ext>
                  </a:extLst>
                </a:gridCol>
              </a:tblGrid>
              <a:tr h="1371578"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cây trồng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 cao cây (cm_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lá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Kích th</a:t>
                      </a:r>
                      <a:r>
                        <a: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ớc lá(cm)</a:t>
                      </a:r>
                    </a:p>
                  </a:txBody>
                  <a:tcPr marL="91437" marR="91437" marT="45715" marB="45715"/>
                </a:tc>
                <a:extLst>
                  <a:ext uri="{0D108BD9-81ED-4DB2-BD59-A6C34878D82A}">
                    <a16:rowId xmlns:a16="http://schemas.microsoft.com/office/drawing/2014/main" val="1808923467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extLst>
                  <a:ext uri="{0D108BD9-81ED-4DB2-BD59-A6C34878D82A}">
                    <a16:rowId xmlns:a16="http://schemas.microsoft.com/office/drawing/2014/main" val="3921328373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extLst>
                  <a:ext uri="{0D108BD9-81ED-4DB2-BD59-A6C34878D82A}">
                    <a16:rowId xmlns:a16="http://schemas.microsoft.com/office/drawing/2014/main" val="1398241741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….. (7)</a:t>
                      </a:r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715" marB="45715"/>
                </a:tc>
                <a:extLst>
                  <a:ext uri="{0D108BD9-81ED-4DB2-BD59-A6C34878D82A}">
                    <a16:rowId xmlns:a16="http://schemas.microsoft.com/office/drawing/2014/main" val="8029633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ỗ dành sẵn cho Văn bản 1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534400" cy="4724400"/>
          </a:xfrm>
        </p:spPr>
        <p:txBody>
          <a:bodyPr/>
          <a:lstStyle/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3600" b="1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Nhóm 3,4: </a:t>
            </a:r>
            <a:r>
              <a:rPr lang="en-US" altLang="en-US" sz="2800" b="1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Tiến hành thực hành quan sát, mô tả sự sinh tr</a:t>
            </a:r>
            <a:r>
              <a:rPr lang="vi-VN" altLang="en-US" sz="2800" b="1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b="1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ởng và phát triển ở một số động vật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-Quan sát tranh ảnh H38.1 hoặc s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u tầm video về sự phát triển và sinh tr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ởng ở động vật b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ớm, gà, ếch,…  (2 tổ làm powerpoint để trình bày kết quả của nhóm mình.)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Yêu cầu quan sát: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+Các gđ sinh tr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ởng, phát triển của mỗi loài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+Hình thái, kích th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ớc cơ thể sv ở mỗi giai đoạn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+Biểu hiện của mối quan hệ giữa sinh tr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ởng, phát triển.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+Điểm giống và khác nhau giữa sinh tr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ởng và phát triển</a:t>
            </a:r>
          </a:p>
          <a:p>
            <a:pPr marL="76200" indent="0" algn="l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+Ghi ra vở các nội dung quan sát đ</a:t>
            </a:r>
            <a:r>
              <a:rPr lang="vi-VN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ư</a:t>
            </a:r>
            <a:r>
              <a:rPr lang="en-US" altLang="en-US" sz="2800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ợc theo bảng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hỗ dành sẵn cho Văn bản 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3249613" cy="698500"/>
          </a:xfrm>
        </p:spPr>
        <p:txBody>
          <a:bodyPr/>
          <a:lstStyle/>
          <a:p>
            <a:pPr marL="7620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en-US" altLang="en-US" sz="3600" b="1" i="0" smtClean="0"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sym typeface="Georgia" panose="02040502050405020303" pitchFamily="18" charset="0"/>
              </a:rPr>
              <a:t>*Bảng kết quả:</a:t>
            </a:r>
          </a:p>
        </p:txBody>
      </p:sp>
      <p:graphicFrame>
        <p:nvGraphicFramePr>
          <p:cNvPr id="3" name="Bảng 2">
            <a:extLst>
              <a:ext uri="{FF2B5EF4-FFF2-40B4-BE49-F238E27FC236}">
                <a16:creationId xmlns:a16="http://schemas.microsoft.com/office/drawing/2014/main" id="{0823E648-FBC4-4A01-B6C2-9A47015681C9}"/>
              </a:ext>
            </a:extLst>
          </p:cNvPr>
          <p:cNvGraphicFramePr>
            <a:graphicFrameLocks noGrp="1"/>
          </p:cNvGraphicFramePr>
          <p:nvPr/>
        </p:nvGraphicFramePr>
        <p:xfrm>
          <a:off x="14288" y="2514600"/>
          <a:ext cx="8534400" cy="3779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124076146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4345893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401663995"/>
                    </a:ext>
                  </a:extLst>
                </a:gridCol>
              </a:tblGrid>
              <a:tr h="2225193"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động vật</a:t>
                      </a: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giai đoạn phát triển</a:t>
                      </a: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 về kích th</a:t>
                      </a:r>
                      <a:r>
                        <a: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ớc, hình thái c</a:t>
                      </a:r>
                      <a:r>
                        <a:rPr lang="vi-VN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thể của các giai đoạn.</a:t>
                      </a:r>
                    </a:p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extLst>
                  <a:ext uri="{0D108BD9-81ED-4DB2-BD59-A6C34878D82A}">
                    <a16:rowId xmlns:a16="http://schemas.microsoft.com/office/drawing/2014/main" val="1669920692"/>
                  </a:ext>
                </a:extLst>
              </a:tr>
              <a:tr h="518215"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extLst>
                  <a:ext uri="{0D108BD9-81ED-4DB2-BD59-A6C34878D82A}">
                    <a16:rowId xmlns:a16="http://schemas.microsoft.com/office/drawing/2014/main" val="122573717"/>
                  </a:ext>
                </a:extLst>
              </a:tr>
              <a:tr h="518215"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extLst>
                  <a:ext uri="{0D108BD9-81ED-4DB2-BD59-A6C34878D82A}">
                    <a16:rowId xmlns:a16="http://schemas.microsoft.com/office/drawing/2014/main" val="3808766332"/>
                  </a:ext>
                </a:extLst>
              </a:tr>
              <a:tr h="518215"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6" marB="45736"/>
                </a:tc>
                <a:extLst>
                  <a:ext uri="{0D108BD9-81ED-4DB2-BD59-A6C34878D82A}">
                    <a16:rowId xmlns:a16="http://schemas.microsoft.com/office/drawing/2014/main" val="37001511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I. Mục đích – yêu cầu.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II. Chuẩn bị.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III. Cách tiến hành.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IV.Báo cáo kết quả: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-Đại diện các nhóm lên trình bày bài làm của nhóm mình.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20483" name="Tiêu đề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525000" cy="2282825"/>
          </a:xfrm>
        </p:spPr>
        <p:txBody>
          <a:bodyPr/>
          <a:lstStyle/>
          <a:p>
            <a:pPr algn="ctr" eaLnBrk="1" hangingPunct="1"/>
            <a:r>
              <a:rPr lang="en-US" altLang="en-US" sz="40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40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b="1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64008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 i="1">
                <a:solidFill>
                  <a:srgbClr val="CC00CC"/>
                </a:solidFill>
                <a:latin typeface="Times New Roman" panose="02020603050405020304" pitchFamily="18" charset="0"/>
              </a:rPr>
              <a:t>Sự sinh trưởng và phát triển ở châu chấu.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22098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1. Sự sinh trưởng và phát triển của châu chấu.</a:t>
            </a:r>
          </a:p>
        </p:txBody>
      </p:sp>
      <p:sp>
        <p:nvSpPr>
          <p:cNvPr id="24581" name="Tiêu đề 2"/>
          <p:cNvSpPr>
            <a:spLocks noGrp="1" noChangeArrowheads="1"/>
          </p:cNvSpPr>
          <p:nvPr>
            <p:ph type="title"/>
          </p:nvPr>
        </p:nvSpPr>
        <p:spPr>
          <a:xfrm>
            <a:off x="266700" y="0"/>
            <a:ext cx="8229600" cy="1752600"/>
          </a:xfrm>
        </p:spPr>
        <p:txBody>
          <a:bodyPr/>
          <a:lstStyle/>
          <a:p>
            <a:pPr algn="ctr" eaLnBrk="1" hangingPunct="1"/>
            <a:r>
              <a:rPr lang="en-US" altLang="en-US" sz="3600" b="1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3600" b="1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  <p:pic>
        <p:nvPicPr>
          <p:cNvPr id="4" name="Sinh trưởng và phát triển của châu chấu.mp4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0" y="2868613"/>
            <a:ext cx="6858000" cy="32972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89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0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2292" grpId="0"/>
      <p:bldP spid="12293" grpId="0"/>
      <p:bldP spid="245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7348" name="Picture 4" descr="5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73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66800" y="6272213"/>
            <a:ext cx="7848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b="1" i="1">
                <a:solidFill>
                  <a:srgbClr val="CC00CC"/>
                </a:solidFill>
                <a:latin typeface="Times New Roman" panose="02020603050405020304" pitchFamily="18" charset="0"/>
              </a:rPr>
              <a:t>Sự sinh trưởng và phát triển của bướm tằm.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52400" y="25908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2. Sự sinh trưởng và phát triển của bướm tằm.</a:t>
            </a:r>
          </a:p>
        </p:txBody>
      </p:sp>
      <p:sp>
        <p:nvSpPr>
          <p:cNvPr id="26629" name="Tiêu đề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36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  <p:pic>
        <p:nvPicPr>
          <p:cNvPr id="4" name="Sinh trưởng và phát triển của Sâu bướm - YouTube.mp4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3146425"/>
            <a:ext cx="6400800" cy="30416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594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0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4340" grpId="0"/>
      <p:bldP spid="14341" grpId="0"/>
      <p:bldP spid="266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ướm sử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86106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05000" y="5334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rgbClr val="008000"/>
                </a:solidFill>
                <a:latin typeface="Times New Roman" panose="02020603050405020304" pitchFamily="18" charset="0"/>
              </a:rPr>
              <a:t>Sơ đồ ST-PT của Bướm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019300" y="5938838"/>
            <a:ext cx="51054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3600" b="1" i="1">
                <a:solidFill>
                  <a:srgbClr val="CC00CC"/>
                </a:solidFill>
                <a:latin typeface="Times New Roman" panose="02020603050405020304" pitchFamily="18" charset="0"/>
              </a:rPr>
              <a:t>Vòng đời của ếch</a:t>
            </a:r>
            <a:r>
              <a:rPr lang="en-US" altLang="en-US" sz="2400" b="1" i="1">
                <a:solidFill>
                  <a:srgbClr val="CC00CC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DC966516-068D-49BA-BA33-16D8597DF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01850"/>
            <a:ext cx="7467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b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3. Sự sinh trưởng và phát triển của ếch.</a:t>
            </a:r>
          </a:p>
        </p:txBody>
      </p:sp>
      <p:sp>
        <p:nvSpPr>
          <p:cNvPr id="28677" name="Tiêu đề 2"/>
          <p:cNvSpPr>
            <a:spLocks noGrp="1" noChangeArrowheads="1"/>
          </p:cNvSpPr>
          <p:nvPr>
            <p:ph type="title"/>
          </p:nvPr>
        </p:nvSpPr>
        <p:spPr>
          <a:xfrm>
            <a:off x="457200" y="40163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36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  <p:pic>
        <p:nvPicPr>
          <p:cNvPr id="4" name="Sinh trưởng và phát triển ở ếch.mp4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3149600"/>
            <a:ext cx="6656388" cy="24209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1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16388" grpId="0"/>
      <p:bldP spid="16389" grpId="0"/>
      <p:bldP spid="286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71628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vu-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3528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id="{EF580A84-F969-4C9E-A006-7A94334F062C}"/>
              </a:ext>
            </a:extLst>
          </p:cNvPr>
          <p:cNvSpPr/>
          <p:nvPr/>
        </p:nvSpPr>
        <p:spPr bwMode="auto">
          <a:xfrm>
            <a:off x="381000" y="1066800"/>
            <a:ext cx="8534400" cy="2895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en-US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38:</a:t>
            </a:r>
          </a:p>
          <a:p>
            <a:pPr algn="ctr">
              <a:defRPr/>
            </a:pPr>
            <a:r>
              <a:rPr lang="en-US" sz="4000" dirty="0">
                <a:solidFill>
                  <a:srgbClr val="00B050"/>
                </a:solidFill>
              </a:rPr>
              <a:t>THỰC HÀNH: QUAN SÁT, MÔ TẢ SỰ SINH TR</a:t>
            </a:r>
            <a:r>
              <a:rPr lang="vi-VN" sz="4000" dirty="0">
                <a:solidFill>
                  <a:srgbClr val="00B050"/>
                </a:solidFill>
              </a:rPr>
              <a:t>Ư</a:t>
            </a:r>
            <a:r>
              <a:rPr lang="en-US" sz="4000" dirty="0">
                <a:solidFill>
                  <a:srgbClr val="00B050"/>
                </a:solidFill>
              </a:rPr>
              <a:t>ỞNG VÀ PHÁT TRIỂN Ở MỘT SỐ SINH VẬT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ỗ dành sẵn cho Nội dung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38" y="2214563"/>
            <a:ext cx="4267200" cy="4129087"/>
          </a:xfrm>
        </p:spPr>
      </p:pic>
      <p:sp>
        <p:nvSpPr>
          <p:cNvPr id="5" name="Tiêu đề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  <p:pic>
        <p:nvPicPr>
          <p:cNvPr id="7" name="Sinh trưởng và phát triển của gà.mp4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74925"/>
            <a:ext cx="4419600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Hộp Văn bản 7"/>
          <p:cNvSpPr txBox="1">
            <a:spLocks noChangeArrowheads="1"/>
          </p:cNvSpPr>
          <p:nvPr/>
        </p:nvSpPr>
        <p:spPr bwMode="auto">
          <a:xfrm>
            <a:off x="2041525" y="6211888"/>
            <a:ext cx="6629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Sinh tr</a:t>
            </a:r>
            <a:r>
              <a:rPr lang="vi-VN" altLang="en-US" sz="3600">
                <a:latin typeface="Times New Roman" panose="02020603050405020304" pitchFamily="18" charset="0"/>
              </a:rPr>
              <a:t>ư</a:t>
            </a:r>
            <a:r>
              <a:rPr lang="en-US" altLang="en-US" sz="3600">
                <a:latin typeface="Times New Roman" panose="02020603050405020304" pitchFamily="18" charset="0"/>
              </a:rPr>
              <a:t>ởng và phát triển của Gà</a:t>
            </a: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EBA21752-9C6B-4A23-AE45-7660A461B050}"/>
              </a:ext>
            </a:extLst>
          </p:cNvPr>
          <p:cNvSpPr/>
          <p:nvPr/>
        </p:nvSpPr>
        <p:spPr>
          <a:xfrm>
            <a:off x="457200" y="1706563"/>
            <a:ext cx="67818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>
                <a:solidFill>
                  <a:schemeClr val="accent1">
                    <a:lumMod val="75000"/>
                  </a:schemeClr>
                </a:solidFill>
              </a:rPr>
              <a:t>4. Sự sinh trưởng và phát triển của Gà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657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*Lưu ý:</a:t>
            </a:r>
            <a:r>
              <a:rPr lang="en-US" altLang="en-US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biệt các kiểu biến thái trong sự sinh tr</a:t>
            </a:r>
            <a:r>
              <a:rPr lang="vi-VN" altLang="en-US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và phát triển.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en-US" altLang="en-US" sz="3200" smtClean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0525" y="1684338"/>
            <a:ext cx="3613150" cy="5173662"/>
          </a:xfrm>
          <a:noFill/>
        </p:spPr>
      </p:pic>
      <p:pic>
        <p:nvPicPr>
          <p:cNvPr id="5" name="Picture 4" descr="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3910013"/>
            <a:ext cx="4191000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Chỗ dành sẵn cho Nội du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316038"/>
            <a:ext cx="3563937" cy="269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Hình chữ nhật 7"/>
          <p:cNvSpPr>
            <a:spLocks noChangeArrowheads="1"/>
          </p:cNvSpPr>
          <p:nvPr/>
        </p:nvSpPr>
        <p:spPr bwMode="auto">
          <a:xfrm>
            <a:off x="3673475" y="3254375"/>
            <a:ext cx="1687513" cy="1919288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ST-PT của các sinh vật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25400" y="3175"/>
            <a:ext cx="91440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*Lưu ý:Phân biệt các kiểu biến thái trong sự sinh tr</a:t>
            </a:r>
            <a:r>
              <a:rPr lang="vi-VN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và phát triển.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3112" name="Group 104">
            <a:extLst>
              <a:ext uri="{FF2B5EF4-FFF2-40B4-BE49-F238E27FC236}">
                <a16:creationId xmlns:a16="http://schemas.microsoft.com/office/drawing/2014/main" id="{B707E228-036D-44EE-9A36-31D676E6BEF0}"/>
              </a:ext>
            </a:extLst>
          </p:cNvPr>
          <p:cNvGraphicFramePr>
            <a:graphicFrameLocks noGrp="1"/>
          </p:cNvGraphicFramePr>
          <p:nvPr/>
        </p:nvGraphicFramePr>
        <p:xfrm>
          <a:off x="14288" y="1079500"/>
          <a:ext cx="9144000" cy="4859338"/>
        </p:xfrm>
        <a:graphic>
          <a:graphicData uri="http://schemas.openxmlformats.org/drawingml/2006/table">
            <a:tbl>
              <a:tblPr/>
              <a:tblGrid>
                <a:gridCol w="1809750">
                  <a:extLst>
                    <a:ext uri="{9D8B030D-6E8A-4147-A177-3AD203B41FA5}">
                      <a16:colId xmlns:a16="http://schemas.microsoft.com/office/drawing/2014/main" val="761292423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1446022227"/>
                    </a:ext>
                  </a:extLst>
                </a:gridCol>
                <a:gridCol w="1433732">
                  <a:extLst>
                    <a:ext uri="{9D8B030D-6E8A-4147-A177-3AD203B41FA5}">
                      <a16:colId xmlns:a16="http://schemas.microsoft.com/office/drawing/2014/main" val="383574900"/>
                    </a:ext>
                  </a:extLst>
                </a:gridCol>
                <a:gridCol w="3976468">
                  <a:extLst>
                    <a:ext uri="{9D8B030D-6E8A-4147-A177-3AD203B41FA5}">
                      <a16:colId xmlns:a16="http://schemas.microsoft.com/office/drawing/2014/main" val="206887559"/>
                    </a:ext>
                  </a:extLst>
                </a:gridCol>
              </a:tblGrid>
              <a:tr h="12192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kiểu sinh trưởng và phát triển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 niệm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58316"/>
                  </a:ext>
                </a:extLst>
              </a:tr>
              <a:tr h="108902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qua biến thái.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309448"/>
                  </a:ext>
                </a:extLst>
              </a:tr>
              <a:tr h="11430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 biến thái.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 thái hoàn toàn.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448575"/>
                  </a:ext>
                </a:extLst>
              </a:tr>
              <a:tr h="1408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Biến thài không hoàn toàn.</a:t>
                      </a: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59450"/>
                  </a:ext>
                </a:extLst>
              </a:tr>
            </a:tbl>
          </a:graphicData>
        </a:graphic>
      </p:graphicFrame>
      <p:sp>
        <p:nvSpPr>
          <p:cNvPr id="30747" name="Hộp Văn bản 1"/>
          <p:cNvSpPr txBox="1">
            <a:spLocks noChangeArrowheads="1"/>
          </p:cNvSpPr>
          <p:nvPr/>
        </p:nvSpPr>
        <p:spPr bwMode="auto">
          <a:xfrm flipH="1">
            <a:off x="3987800" y="246538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Gà, chó</a:t>
            </a:r>
          </a:p>
        </p:txBody>
      </p:sp>
      <p:sp>
        <p:nvSpPr>
          <p:cNvPr id="30748" name="Hộp Văn bản 2"/>
          <p:cNvSpPr txBox="1">
            <a:spLocks noChangeArrowheads="1"/>
          </p:cNvSpPr>
          <p:nvPr/>
        </p:nvSpPr>
        <p:spPr bwMode="auto">
          <a:xfrm flipH="1">
            <a:off x="5221288" y="2211388"/>
            <a:ext cx="39227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Là kiểu phát triển con non có hình thái,cấu tạo t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ơng tự với gà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thành</a:t>
            </a:r>
          </a:p>
        </p:txBody>
      </p:sp>
      <p:sp>
        <p:nvSpPr>
          <p:cNvPr id="30749" name="Hộp Văn bản 3"/>
          <p:cNvSpPr txBox="1">
            <a:spLocks noChangeArrowheads="1"/>
          </p:cNvSpPr>
          <p:nvPr/>
        </p:nvSpPr>
        <p:spPr bwMode="auto">
          <a:xfrm flipH="1">
            <a:off x="5207000" y="3351213"/>
            <a:ext cx="39227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Là kiểu phát triển con non, ấu trùng có hình thái, cấu tạo khác hoàn toàn với con TT.</a:t>
            </a:r>
          </a:p>
        </p:txBody>
      </p:sp>
      <p:sp>
        <p:nvSpPr>
          <p:cNvPr id="30750" name="Hộp Văn bản 4"/>
          <p:cNvSpPr txBox="1">
            <a:spLocks noChangeArrowheads="1"/>
          </p:cNvSpPr>
          <p:nvPr/>
        </p:nvSpPr>
        <p:spPr bwMode="auto">
          <a:xfrm flipH="1">
            <a:off x="4032250" y="4953000"/>
            <a:ext cx="1174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Châu chấu</a:t>
            </a:r>
          </a:p>
        </p:txBody>
      </p:sp>
      <p:sp>
        <p:nvSpPr>
          <p:cNvPr id="30751" name="Hộp Văn bản 5"/>
          <p:cNvSpPr txBox="1">
            <a:spLocks noChangeArrowheads="1"/>
          </p:cNvSpPr>
          <p:nvPr/>
        </p:nvSpPr>
        <p:spPr bwMode="auto">
          <a:xfrm>
            <a:off x="5194300" y="4567238"/>
            <a:ext cx="3924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Là kiểu phát triển con non có hình thái, cấu tạo, sinh lí gần giống với con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thành</a:t>
            </a:r>
          </a:p>
        </p:txBody>
      </p:sp>
      <p:sp>
        <p:nvSpPr>
          <p:cNvPr id="30752" name="Hộp Văn bản 6"/>
          <p:cNvSpPr txBox="1">
            <a:spLocks noChangeArrowheads="1"/>
          </p:cNvSpPr>
          <p:nvPr/>
        </p:nvSpPr>
        <p:spPr bwMode="auto">
          <a:xfrm flipH="1">
            <a:off x="3733800" y="3579813"/>
            <a:ext cx="1473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ớm,ếch,…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47" grpId="0"/>
      <p:bldP spid="30748" grpId="0"/>
      <p:bldP spid="30749" grpId="0"/>
      <p:bldP spid="30750" grpId="0"/>
      <p:bldP spid="30751" grpId="0"/>
      <p:bldP spid="307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algn="ctr" eaLnBrk="1" hangingPunct="1"/>
            <a:r>
              <a:rPr lang="en-US" altLang="en-US" sz="4000" u="sng" smtClean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pic>
        <p:nvPicPr>
          <p:cNvPr id="56324" name="Picture 4" descr="vui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2514600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Chỗ dành sẵn cho Nội dung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*Về nhà đọc tr</a:t>
            </a:r>
            <a:r>
              <a:rPr lang="vi-VN" altLang="en-US" smtClean="0"/>
              <a:t>ư</a:t>
            </a:r>
            <a:r>
              <a:rPr lang="en-US" altLang="en-US" smtClean="0"/>
              <a:t>ớc bài sinh sản vô tính ở sinh vật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+Lấy 1 củ gừng hoặc củ khoai lang </a:t>
            </a:r>
            <a:r>
              <a:rPr lang="vi-VN" altLang="en-US" smtClean="0"/>
              <a:t>ư</a:t>
            </a:r>
            <a:r>
              <a:rPr lang="en-US" altLang="en-US" smtClean="0"/>
              <a:t>ơm cho nảy mầm t</a:t>
            </a:r>
            <a:r>
              <a:rPr lang="vi-VN" altLang="en-US" smtClean="0"/>
              <a:t>ư</a:t>
            </a:r>
            <a:r>
              <a:rPr lang="en-US" altLang="en-US" smtClean="0"/>
              <a:t>ới n</a:t>
            </a:r>
            <a:r>
              <a:rPr lang="vi-VN" altLang="en-US" smtClean="0"/>
              <a:t>ư</a:t>
            </a:r>
            <a:r>
              <a:rPr lang="en-US" altLang="en-US" smtClean="0"/>
              <a:t>ớc cho mầm lên, tiết sau mang đi.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3277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vu-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004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WordArt 3"/>
          <p:cNvSpPr>
            <a:spLocks noChangeArrowheads="1" noChangeShapeType="1" noTextEdit="1"/>
          </p:cNvSpPr>
          <p:nvPr/>
        </p:nvSpPr>
        <p:spPr bwMode="auto">
          <a:xfrm>
            <a:off x="1981200" y="381000"/>
            <a:ext cx="5410200" cy="3657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3639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Cảm ơn quý thầy cô </a:t>
            </a:r>
          </a:p>
          <a:p>
            <a:pPr algn="ctr"/>
            <a:r>
              <a:rPr lang="vi-V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và các em đã chú ý theo dõi</a:t>
            </a:r>
            <a:endParaRPr 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229600" cy="533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I. </a:t>
            </a: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Mục đích – yêu cầu.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  <a:noFill/>
        </p:spPr>
        <p:txBody>
          <a:bodyPr/>
          <a:lstStyle/>
          <a:p>
            <a:pPr algn="ctr" eaLnBrk="1" hangingPunct="1"/>
            <a:r>
              <a:rPr lang="en-US" altLang="en-US" sz="28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28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</a:t>
            </a:r>
            <a:br>
              <a:rPr lang="en-US" altLang="en-US" sz="2800" i="1" smtClean="0">
                <a:solidFill>
                  <a:srgbClr val="FF6600"/>
                </a:solidFill>
                <a:latin typeface="Times New Roman" panose="02020603050405020304" pitchFamily="18" charset="0"/>
              </a:rPr>
            </a:br>
            <a:r>
              <a:rPr lang="en-US" altLang="en-US" sz="28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QUAN SÁT, MÔ TẢ SỰ</a:t>
            </a:r>
            <a:r>
              <a:rPr lang="en-US" altLang="en-US" sz="28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</a:p>
        </p:txBody>
      </p:sp>
      <p:sp>
        <p:nvSpPr>
          <p:cNvPr id="7172" name="Hình chữ nhật 1"/>
          <p:cNvSpPr>
            <a:spLocks noChangeArrowheads="1"/>
          </p:cNvSpPr>
          <p:nvPr/>
        </p:nvSpPr>
        <p:spPr bwMode="auto">
          <a:xfrm>
            <a:off x="3867150" y="2895600"/>
            <a:ext cx="17145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HỌC SINH</a:t>
            </a:r>
          </a:p>
        </p:txBody>
      </p:sp>
      <p:sp>
        <p:nvSpPr>
          <p:cNvPr id="7173" name="Hình chữ nhật 2"/>
          <p:cNvSpPr>
            <a:spLocks noChangeArrowheads="1"/>
          </p:cNvSpPr>
          <p:nvPr/>
        </p:nvSpPr>
        <p:spPr bwMode="auto">
          <a:xfrm>
            <a:off x="533400" y="4876800"/>
            <a:ext cx="3429000" cy="1219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TH: Quan sát, mô tả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ợc sự 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 và phát triển</a:t>
            </a:r>
          </a:p>
        </p:txBody>
      </p:sp>
      <p:sp>
        <p:nvSpPr>
          <p:cNvPr id="7174" name="Hình chữ nhật 5"/>
          <p:cNvSpPr>
            <a:spLocks noChangeArrowheads="1"/>
          </p:cNvSpPr>
          <p:nvPr/>
        </p:nvSpPr>
        <p:spPr bwMode="auto">
          <a:xfrm>
            <a:off x="4724400" y="4686300"/>
            <a:ext cx="3886200" cy="16383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Tiến hành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ợc thí nghiệm CM cây có sự sinh tr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ởng</a:t>
            </a:r>
          </a:p>
        </p:txBody>
      </p:sp>
      <p:cxnSp>
        <p:nvCxnSpPr>
          <p:cNvPr id="3" name="Đường kết nối Mũi tên Thẳng 2"/>
          <p:cNvCxnSpPr>
            <a:cxnSpLocks/>
          </p:cNvCxnSpPr>
          <p:nvPr/>
        </p:nvCxnSpPr>
        <p:spPr bwMode="auto">
          <a:xfrm flipH="1">
            <a:off x="2743200" y="3810000"/>
            <a:ext cx="1828800" cy="1066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Đường kết nối Mũi tên Thẳng 5"/>
          <p:cNvCxnSpPr>
            <a:cxnSpLocks noChangeShapeType="1"/>
          </p:cNvCxnSpPr>
          <p:nvPr/>
        </p:nvCxnSpPr>
        <p:spPr bwMode="auto">
          <a:xfrm>
            <a:off x="4572000" y="3810000"/>
            <a:ext cx="1524000" cy="876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7171" grpId="0"/>
      <p:bldP spid="7172" grpId="0" animBg="1"/>
      <p:bldP spid="7173" grpId="0" animBg="1"/>
      <p:bldP spid="7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I. Mục đích – yêu cầu.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II. Chuẩn bị.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*Thiết bị, dụng cụ: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-Chai nhựa đã qua sử dụng, đất trồng cây, bình tưới, nước ấm, dao hoặc kéo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-Thước đo (mm)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-Các video về quá trình sinh trưởng của mọt số nhóm ĐV bướm, ếch,…</a:t>
            </a:r>
          </a:p>
        </p:txBody>
      </p:sp>
      <p:sp>
        <p:nvSpPr>
          <p:cNvPr id="8195" name="Tiêu đề 2"/>
          <p:cNvSpPr>
            <a:spLocks noGrp="1" noChangeArrowheads="1"/>
          </p:cNvSpPr>
          <p:nvPr>
            <p:ph type="title"/>
          </p:nvPr>
        </p:nvSpPr>
        <p:spPr>
          <a:xfrm>
            <a:off x="-190500" y="-25400"/>
            <a:ext cx="9525000" cy="2282825"/>
          </a:xfrm>
        </p:spPr>
        <p:txBody>
          <a:bodyPr/>
          <a:lstStyle/>
          <a:p>
            <a:pPr algn="ctr" eaLnBrk="1" hangingPunct="1"/>
            <a:r>
              <a:rPr lang="en-US" altLang="en-US" sz="36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I. Mục đích – yêu cầu.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II. Chuẩn bị.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*Thiết bị, dụng cụ: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*Mẫu vật: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-Hạt đậu, hạt ngô( Hạt to, mẩy không sâu mọt)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9219" name="Tiêu đề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525000" cy="2282825"/>
          </a:xfrm>
        </p:spPr>
        <p:txBody>
          <a:bodyPr/>
          <a:lstStyle/>
          <a:p>
            <a:pPr algn="ctr" eaLnBrk="1" hangingPunct="1"/>
            <a:r>
              <a:rPr lang="en-US" altLang="en-US" sz="40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40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I. Mục đích – yêu cầu.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II. Chuẩn bị.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33CC33"/>
                </a:solidFill>
                <a:latin typeface="Times New Roman" panose="02020603050405020304" pitchFamily="18" charset="0"/>
              </a:rPr>
              <a:t>III. Cách tiến hành.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-GV chia nhóm, phân công CV mỗi nhóm: (Thực hiện hoạt động nhóm ở nhà trước 1-2 tuần)</a:t>
            </a:r>
          </a:p>
        </p:txBody>
      </p:sp>
      <p:sp>
        <p:nvSpPr>
          <p:cNvPr id="10243" name="Tiêu đề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525000" cy="2282825"/>
          </a:xfrm>
        </p:spPr>
        <p:txBody>
          <a:bodyPr/>
          <a:lstStyle/>
          <a:p>
            <a:pPr algn="ctr" eaLnBrk="1" hangingPunct="1"/>
            <a:r>
              <a:rPr lang="en-US" altLang="en-US" sz="4000" u="sng" smtClean="0">
                <a:solidFill>
                  <a:srgbClr val="FF6600"/>
                </a:solidFill>
                <a:latin typeface="Times New Roman" panose="02020603050405020304" pitchFamily="18" charset="0"/>
              </a:rPr>
              <a:t>Bài 38.</a:t>
            </a:r>
            <a:r>
              <a:rPr lang="en-US" altLang="en-US" sz="4000" smtClean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FF6600"/>
                </a:solidFill>
                <a:latin typeface="Times New Roman" panose="02020603050405020304" pitchFamily="18" charset="0"/>
              </a:rPr>
              <a:t>THỰC HÀNH:QUAN SÁT, MÔ TẢ SỰ</a:t>
            </a:r>
            <a:r>
              <a:rPr lang="en-US" altLang="en-US" sz="3600" smtClean="0">
                <a:solidFill>
                  <a:srgbClr val="FF6600"/>
                </a:solidFill>
                <a:latin typeface="Times New Roman" panose="02020603050405020304" pitchFamily="18" charset="0"/>
              </a:rPr>
              <a:t> SINH TRƯỞNG VÀ PHÁT TRIỂN Ở MỘT SỐ SINH VẬT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2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BED94C35-E019-4A3C-9CA5-893981F3B4C9}" type="slidenum">
              <a:rPr lang="en-US" altLang="en-US" sz="1000" smtClean="0">
                <a:latin typeface="Comic Sans MS" panose="030F0702030302020204" pitchFamily="66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7</a:t>
            </a:fld>
            <a:endParaRPr lang="en-US" altLang="en-US" sz="1000" smtClean="0">
              <a:latin typeface="Comic Sans MS" panose="030F0702030302020204" pitchFamily="66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514600" y="180975"/>
            <a:ext cx="4778375" cy="6461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00B0F0"/>
                </a:solidFill>
                <a:latin typeface="Comic Sans MS" panose="030F0702030302020204" pitchFamily="66" charset="0"/>
              </a:rPr>
              <a:t>HOẠT ĐỘNG NHÓM</a:t>
            </a:r>
          </a:p>
        </p:txBody>
      </p:sp>
      <p:pic>
        <p:nvPicPr>
          <p:cNvPr id="12292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503238"/>
            <a:ext cx="2438400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" y="1679575"/>
            <a:ext cx="90297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Tổ chức: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nhóm/lớp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- Nhóm 1: số thứ tự từ 1 đến 11   =&gt; nhóm trưởng: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- Nhóm 2: số thứ tự từ 12 đến 21  =&gt; nhóm trưởng: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- Nhóm 3: số thứ tự từ 22 đến 31  =&gt; nhóm trưởng: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- Nhóm 4: số thứ tự từ 32 đến hết =&gt; nhóm trưởng: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Yêu cầu thực hiện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Nhóm trưởng: Điều hành nhóm thực hiện nhiệm vụ của GV giao. Tổng hợp, ghi lại kết quả  thực hành thu được của nhóm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   Đại diện: Trình bày kết quả thu được của nhóm.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Nhóm khác nhận xét, bổ sung.</a:t>
            </a:r>
          </a:p>
          <a:p>
            <a:pPr>
              <a:spcBef>
                <a:spcPct val="0"/>
              </a:spcBef>
              <a:buClrTx/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Nhóm trưởng: đánh giá mức độ hđ nhóm của thành viên.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648D7CEB-331C-4A89-8C2E-342F05010609}" type="slidenum">
              <a:rPr lang="en-US" altLang="en-US" sz="1000" smtClean="0">
                <a:latin typeface="Comic Sans MS" panose="030F0702030302020204" pitchFamily="66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8</a:t>
            </a:fld>
            <a:endParaRPr lang="en-US" altLang="en-US" sz="1000" smtClean="0">
              <a:latin typeface="Comic Sans MS" panose="030F0702030302020204" pitchFamily="66" charset="0"/>
            </a:endParaRP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624EC51F-7A3C-4EC7-B57C-194C36B13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388" y="152400"/>
            <a:ext cx="4778375" cy="64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defRPr/>
            </a:pPr>
            <a:r>
              <a:rPr lang="en-US" altLang="en-US" sz="3600">
                <a:solidFill>
                  <a:srgbClr val="00B0F0"/>
                </a:solidFill>
              </a:rPr>
              <a:t>HOẠT ĐỘNG NHÓM</a:t>
            </a:r>
          </a:p>
        </p:txBody>
      </p:sp>
      <p:pic>
        <p:nvPicPr>
          <p:cNvPr id="14340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665163"/>
            <a:ext cx="2438400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-58738" y="1727200"/>
            <a:ext cx="8213726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* Phân loại đánh giá mức độ hoạt động nhóm của HS</a:t>
            </a:r>
            <a:endParaRPr lang="en-US" altLang="en-US" sz="2800" b="1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131F7BB-8C3A-42A4-9FDF-991F03F285AA}"/>
              </a:ext>
            </a:extLst>
          </p:cNvPr>
          <p:cNvGraphicFramePr>
            <a:graphicFrameLocks noGrp="1"/>
          </p:cNvGraphicFramePr>
          <p:nvPr/>
        </p:nvGraphicFramePr>
        <p:xfrm>
          <a:off x="74613" y="2617788"/>
          <a:ext cx="8756650" cy="3214687"/>
        </p:xfrm>
        <a:graphic>
          <a:graphicData uri="http://schemas.openxmlformats.org/drawingml/2006/table">
            <a:tbl>
              <a:tblPr/>
              <a:tblGrid>
                <a:gridCol w="801687">
                  <a:extLst>
                    <a:ext uri="{9D8B030D-6E8A-4147-A177-3AD203B41FA5}">
                      <a16:colId xmlns:a16="http://schemas.microsoft.com/office/drawing/2014/main" val="1344050344"/>
                    </a:ext>
                  </a:extLst>
                </a:gridCol>
                <a:gridCol w="2090738">
                  <a:extLst>
                    <a:ext uri="{9D8B030D-6E8A-4147-A177-3AD203B41FA5}">
                      <a16:colId xmlns:a16="http://schemas.microsoft.com/office/drawing/2014/main" val="337296102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13484877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1629918521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3348316017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3786372165"/>
                    </a:ext>
                  </a:extLst>
                </a:gridCol>
              </a:tblGrid>
              <a:tr h="1410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STT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Họ tên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Rất tích cực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(10đ)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Tích cực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(8-9đ)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Bình thường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(6-7đ)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Không tích cực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(0-5đ)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105324"/>
                  </a:ext>
                </a:extLst>
              </a:tr>
              <a:tr h="8219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Nguyễn văn A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666777"/>
                  </a:ext>
                </a:extLst>
              </a:tr>
              <a:tr h="98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…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Phùng văn B</a:t>
                      </a: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marL="58491" marR="5849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00337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133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8578F24-2F8A-4DAE-BB6C-D13E021B6DE1}" type="slidenum">
              <a:rPr lang="en-US" altLang="en-US" sz="1000" smtClean="0">
                <a:latin typeface="Comic Sans MS" panose="030F0702030302020204" pitchFamily="66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9</a:t>
            </a:fld>
            <a:endParaRPr lang="en-US" altLang="en-US" sz="1000" smtClean="0">
              <a:latin typeface="Comic Sans MS" panose="030F0702030302020204" pitchFamily="66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2438400" y="104775"/>
            <a:ext cx="4778375" cy="6461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00B0F0"/>
                </a:solidFill>
                <a:latin typeface="Comic Sans MS" panose="030F0702030302020204" pitchFamily="66" charset="0"/>
              </a:rPr>
              <a:t>HOẠT ĐỘNG NHÓM</a:t>
            </a:r>
          </a:p>
        </p:txBody>
      </p:sp>
      <p:sp>
        <p:nvSpPr>
          <p:cNvPr id="15365" name="Rectangle 1"/>
          <p:cNvSpPr>
            <a:spLocks noChangeArrowheads="1"/>
          </p:cNvSpPr>
          <p:nvPr/>
        </p:nvSpPr>
        <p:spPr bwMode="auto">
          <a:xfrm>
            <a:off x="152400" y="1143000"/>
            <a:ext cx="8534400" cy="70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500" b="1" u="sng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Nhiệm vụ (1 -2 tuần trước ở nhà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Nhóm 1, 2: Thực hiện thí nghiệm chứng minh cây có sự sinh tr</a:t>
            </a:r>
            <a:r>
              <a:rPr lang="vi-VN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ởng  và thực hành quan sát, mô tả sự sinh tr</a:t>
            </a:r>
            <a:r>
              <a:rPr lang="vi-VN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ởng và phát triển ỏ thực vật: (Tiến hành theo 5 b</a:t>
            </a:r>
            <a:r>
              <a:rPr lang="vi-VN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ớc sgk)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B1:  </a:t>
            </a: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Tạo chậu hoặc khay trồng cây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5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B2: </a:t>
            </a: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Ngâm hạt trong n</a:t>
            </a:r>
            <a:r>
              <a:rPr lang="vi-VN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ớc ấm có nhiệt độ 35-40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B3: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Gieo hạt đã nảy mầm vào chậu, t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ới n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ớc giữ độ ẩm bằng vòi phun s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B4: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Đặt chậu trong môi trường đủ ánh sáng, t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ới n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ớc hàng ngày và theo dõi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B5: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Quan sát sự nảy mầm, sinh tr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ởng, phát triển của mỗi cây trong mỗi chậu (  Đếm số lá, đo chiều cao và kích th</a:t>
            </a:r>
            <a:r>
              <a:rPr lang="vi-V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ớc lá mỗi ngày trong khoảng 7 ngày)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500" b="1" i="1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500" b="1" i="1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15365" grpId="0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582</TotalTime>
  <Words>1379</Words>
  <Application>Microsoft Office PowerPoint</Application>
  <PresentationFormat>On-screen Show (4:3)</PresentationFormat>
  <Paragraphs>138</Paragraphs>
  <Slides>24</Slides>
  <Notes>4</Notes>
  <HiddenSlides>0</HiddenSlides>
  <MMClips>4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Times New Roman</vt:lpstr>
      <vt:lpstr>Arial</vt:lpstr>
      <vt:lpstr>Wingdings</vt:lpstr>
      <vt:lpstr>Calibri</vt:lpstr>
      <vt:lpstr>Comic Sans MS</vt:lpstr>
      <vt:lpstr>Times</vt:lpstr>
      <vt:lpstr>Georgia</vt:lpstr>
      <vt:lpstr>Watermark</vt:lpstr>
      <vt:lpstr>PowerPoint Presentation</vt:lpstr>
      <vt:lpstr>PowerPoint Presentation</vt:lpstr>
      <vt:lpstr>Bài 38. THỰC HÀNH: QUAN SÁT, MÔ TẢ SỰ SINH TRƯỞNG VÀ PHÁT TRIỂN Ở MỘT SỐ SINH VẬT</vt:lpstr>
      <vt:lpstr>Bài 38. THỰC HÀNH:QUAN SÁT, MÔ TẢ SỰ SINH TRƯỞNG VÀ PHÁT TRIỂN Ở MỘT SỐ SINH VẬT</vt:lpstr>
      <vt:lpstr>Bài 38. THỰC HÀNH:QUAN SÁT, MÔ TẢ SỰ SINH TRƯỞNG VÀ PHÁT TRIỂN Ở MỘT SỐ SINH VẬT</vt:lpstr>
      <vt:lpstr>Bài 38. THỰC HÀNH:QUAN SÁT, MÔ TẢ SỰ SINH TRƯỞNG VÀ PHÁT TRIỂN Ở MỘT SỐ SINH VẬT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38. THỰC HÀNH:QUAN SÁT, MÔ TẢ SỰ SINH TRƯỞNG VÀ PHÁT TRIỂN Ở MỘT SỐ SINH VẬT</vt:lpstr>
      <vt:lpstr>Bài 38. THỰC HÀNH:QUAN SÁT, MÔ TẢ SỰ SINH TRƯỞNG VÀ PHÁT TRIỂN Ở MỘT SỐ SINH VẬT</vt:lpstr>
      <vt:lpstr>PowerPoint Presentation</vt:lpstr>
      <vt:lpstr>Bài 38. THỰC HÀNH:QUAN SÁT, MÔ TẢ SỰ SINH TRƯỞNG VÀ PHÁT TRIỂN Ở MỘT SỐ SINH VẬT</vt:lpstr>
      <vt:lpstr>PowerPoint Presentation</vt:lpstr>
      <vt:lpstr>Bài 38. THỰC HÀNH:QUAN SÁT, MÔ TẢ SỰ SINH TRƯỞNG VÀ PHÁT TRIỂN Ở MỘT SỐ SINH VẬT</vt:lpstr>
      <vt:lpstr>PowerPoint Presentation</vt:lpstr>
      <vt:lpstr>Bài 38. THỰC HÀNH:QUAN SÁT, MÔ TẢ SỰ SINH TRƯỞNG VÀ PHÁT TRIỂN Ở MỘT SỐ SINH VẬT</vt:lpstr>
      <vt:lpstr>*Lưu ý:Phân biệt các kiểu biến thái trong sự sinh trưởng và phát triển. </vt:lpstr>
      <vt:lpstr>PowerPoint Presentation</vt:lpstr>
      <vt:lpstr>Dặn dò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40. THỰC HÀNH QUAN SÁT SINH TRƯỞNG VÀ PHÁT TRIỂN CỦA MỘT SỐ ĐỘNG VẬT</dc:title>
  <dc:creator>User</dc:creator>
  <cp:lastModifiedBy>kimmaikd@gmail.com</cp:lastModifiedBy>
  <cp:revision>74</cp:revision>
  <dcterms:created xsi:type="dcterms:W3CDTF">2008-12-13T10:16:50Z</dcterms:created>
  <dcterms:modified xsi:type="dcterms:W3CDTF">2023-04-09T12:55:45Z</dcterms:modified>
</cp:coreProperties>
</file>