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49"/>
  </p:notesMasterIdLst>
  <p:sldIdLst>
    <p:sldId id="256" r:id="rId7"/>
    <p:sldId id="308" r:id="rId8"/>
    <p:sldId id="309" r:id="rId9"/>
    <p:sldId id="30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90" r:id="rId19"/>
    <p:sldId id="291" r:id="rId20"/>
    <p:sldId id="271" r:id="rId21"/>
    <p:sldId id="300" r:id="rId22"/>
    <p:sldId id="272" r:id="rId23"/>
    <p:sldId id="273" r:id="rId24"/>
    <p:sldId id="274" r:id="rId25"/>
    <p:sldId id="275" r:id="rId26"/>
    <p:sldId id="276" r:id="rId27"/>
    <p:sldId id="301" r:id="rId28"/>
    <p:sldId id="292" r:id="rId29"/>
    <p:sldId id="293" r:id="rId30"/>
    <p:sldId id="294" r:id="rId31"/>
    <p:sldId id="295" r:id="rId32"/>
    <p:sldId id="296" r:id="rId33"/>
    <p:sldId id="297" r:id="rId34"/>
    <p:sldId id="302" r:id="rId35"/>
    <p:sldId id="282" r:id="rId36"/>
    <p:sldId id="283" r:id="rId37"/>
    <p:sldId id="299" r:id="rId38"/>
    <p:sldId id="303" r:id="rId39"/>
    <p:sldId id="305" r:id="rId40"/>
    <p:sldId id="284" r:id="rId41"/>
    <p:sldId id="285" r:id="rId42"/>
    <p:sldId id="306" r:id="rId43"/>
    <p:sldId id="286" r:id="rId44"/>
    <p:sldId id="287" r:id="rId45"/>
    <p:sldId id="288" r:id="rId46"/>
    <p:sldId id="304" r:id="rId47"/>
    <p:sldId id="289" r:id="rId48"/>
  </p:sldIdLst>
  <p:sldSz cx="12192000" cy="6858000"/>
  <p:notesSz cx="6858000" cy="9144000"/>
  <p:embeddedFontLst>
    <p:embeddedFont>
      <p:font typeface="Impact" pitchFamily="34" charset="0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Tahoma" pitchFamily="34" charset="0"/>
      <p:regular r:id="rId55"/>
      <p:bold r:id="rId56"/>
    </p:embeddedFont>
    <p:embeddedFont>
      <p:font typeface="VNI-Times" pitchFamily="2" charset="0"/>
      <p:regular r:id="rId57"/>
      <p:bold r:id="rId58"/>
      <p:italic r:id="rId59"/>
      <p:boldItalic r:id="rId60"/>
    </p:embeddedFont>
    <p:embeddedFont>
      <p:font typeface=".VnTime" pitchFamily="34" charset="0"/>
      <p:regular r:id="rId61"/>
      <p:bold r:id="rId62"/>
      <p:italic r:id="rId63"/>
      <p:boldItalic r:id="rId64"/>
    </p:embeddedFont>
    <p:embeddedFont>
      <p:font typeface=".VnTimeH" pitchFamily="34" charset="0"/>
      <p:regular r:id="rId65"/>
      <p:bold r:id="rId66"/>
      <p:italic r:id="rId67"/>
      <p:boldItalic r:id="rId68"/>
    </p:embeddedFont>
    <p:embeddedFont>
      <p:font typeface="Open Sans" charset="0"/>
      <p:regular r:id="rId69"/>
      <p:bold r:id="rId70"/>
      <p:italic r:id="rId71"/>
      <p:boldItalic r:id="rId72"/>
    </p:embeddedFont>
    <p:embeddedFont>
      <p:font typeface="VNI-Revue" pitchFamily="2" charset="0"/>
      <p:bold r:id="rId73"/>
    </p:embeddedFont>
    <p:embeddedFont>
      <p:font typeface=".VnHelvetInsH" pitchFamily="34" charset="0"/>
      <p:regular r:id="rId74"/>
    </p:embeddedFont>
    <p:embeddedFont>
      <p:font typeface="Verdana" pitchFamily="34" charset="0"/>
      <p:regular r:id="rId75"/>
      <p:bold r:id="rId76"/>
      <p:italic r:id="rId77"/>
      <p:boldItalic r:id="rId78"/>
    </p:embeddedFont>
    <p:embeddedFont>
      <p:font typeface=".VnBahamasBH" pitchFamily="34" charset="0"/>
      <p:bold r:id="rId79"/>
    </p:embeddedFont>
    <p:embeddedFont>
      <p:font typeface=".VnTifani HeavyH" pitchFamily="34" charset="0"/>
      <p:regular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gL4ECClP7gXQEvalc1+elVuHq8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4A4E897-EA73-47A1-8AB5-7918F643007C}">
  <a:tblStyle styleId="{24A4E897-EA73-47A1-8AB5-7918F643007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408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font" Target="fonts/font27.fntdata"/><Relationship Id="rId84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82" Type="http://schemas.openxmlformats.org/officeDocument/2006/relationships/presProps" Target="presProps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" Target="slides/slide2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font" Target="fonts/font31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customschemas.google.com/relationships/presentationmetadata" Target="meta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6870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32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54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ntelEDU_wht_lrg [Converted]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76829"/>
            <a:ext cx="3352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0" y="1066829"/>
            <a:ext cx="7924800" cy="942975"/>
          </a:xfrm>
        </p:spPr>
        <p:txBody>
          <a:bodyPr/>
          <a:lstStyle>
            <a:lvl1pPr algn="r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60800" y="1981200"/>
            <a:ext cx="7721600" cy="304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400829"/>
            <a:ext cx="2844800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721600" y="6400800"/>
            <a:ext cx="4267200" cy="457200"/>
          </a:xfrm>
        </p:spPr>
        <p:txBody>
          <a:bodyPr/>
          <a:lstStyle>
            <a:lvl1pPr>
              <a:defRPr sz="12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Intel® Teach Elements</a:t>
            </a: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Project-Based Approaches 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3600" y="6400829"/>
            <a:ext cx="2844800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267F00A-A0C9-4129-8B30-3E1AF512522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36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52E6B-4074-44E7-B7B4-3858BFD31C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3182721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88542-B7FA-4FAF-9025-B307D148BA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2190894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202" y="1295400"/>
            <a:ext cx="45974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5800" y="1295400"/>
            <a:ext cx="45974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29E70-3D17-4FEC-9108-55BA7FBE6F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803975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F1805-ECFA-45F6-8C6D-D1BB3239DB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30710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E1202-9396-452D-849D-C12FF57ECF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28939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CA3E7-5DCA-475B-9339-39E312A7F3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2860695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7" y="1435103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759645-C43C-40A3-89E2-EA07177EAC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13218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FAB04-B1AC-42C1-9EDB-22106FE753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61087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A0265-8544-43AF-AAAC-C8714D7134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1438503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28108" y="457200"/>
            <a:ext cx="2705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4" y="457200"/>
            <a:ext cx="79121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DC2C64-C6B5-490C-B536-0CB53720A9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3713829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57229"/>
            <a:ext cx="94488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35200" y="1295400"/>
            <a:ext cx="9398000" cy="5029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846D5-9ED5-43B5-B20A-D12986B200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12987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2800" y="457200"/>
            <a:ext cx="108204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0404DD-8158-464A-BB97-9A71FF4090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3034278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987B7-B052-450A-9860-8B4E986D9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557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DF3CA-55D9-4220-862B-EFC2D1798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748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6442D-FCF0-403E-85C0-392BCDCCCC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273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3B543-7754-4987-9CEB-CA505C8F9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03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D384-DD33-4AFD-A3F7-663AD5E24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77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F67C4-CC0C-41DF-9C9A-865C19533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578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134AD-2A13-466A-A82D-99C3FFC90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993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5" y="1435103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76701-D044-4151-8963-6DB7A0B520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595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91FBB-E27A-4F19-8737-D58D0C2A8E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34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97B58-3D8E-4346-ABBF-A053DA371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1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1C3E6-97EE-49B6-A241-73B8534CCC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33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3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A7E9032-20A4-47FC-A3A9-CFC434E0CF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268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77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30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4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 txBox="1">
            <a:spLocks noGrp="1"/>
          </p:cNvSpPr>
          <p:nvPr>
            <p:ph type="title"/>
          </p:nvPr>
        </p:nvSpPr>
        <p:spPr>
          <a:xfrm>
            <a:off x="831850" y="170975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1"/>
          </p:nvPr>
        </p:nvSpPr>
        <p:spPr>
          <a:xfrm>
            <a:off x="831850" y="4589479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85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60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45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47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1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48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55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71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1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16"/>
            <a:ext cx="5384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16"/>
            <a:ext cx="5384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21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4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26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34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78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62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64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18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074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3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1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2"/>
          </p:nvPr>
        </p:nvSpPr>
        <p:spPr>
          <a:xfrm>
            <a:off x="839792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1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10"/>
            <a:ext cx="5384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10"/>
            <a:ext cx="5384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54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675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241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7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08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12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379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443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7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0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6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1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2"/>
            <a:ext cx="5384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9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body" idx="1"/>
          </p:nvPr>
        </p:nvSpPr>
        <p:spPr>
          <a:xfrm>
            <a:off x="5183188" y="98744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2"/>
          </p:nvPr>
        </p:nvSpPr>
        <p:spPr>
          <a:xfrm>
            <a:off x="83979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4"/>
          <p:cNvSpPr txBox="1"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>
            <a:spLocks noGrp="1"/>
          </p:cNvSpPr>
          <p:nvPr>
            <p:ph type="pic" idx="2"/>
          </p:nvPr>
        </p:nvSpPr>
        <p:spPr>
          <a:xfrm>
            <a:off x="5183188" y="987441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4"/>
          <p:cNvSpPr txBox="1">
            <a:spLocks noGrp="1"/>
          </p:cNvSpPr>
          <p:nvPr>
            <p:ph type="body" idx="1"/>
          </p:nvPr>
        </p:nvSpPr>
        <p:spPr>
          <a:xfrm>
            <a:off x="83979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4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9" descr="molumen_world_map_1"/>
          <p:cNvPicPr>
            <a:picLocks noChangeAspect="1" noChangeArrowheads="1"/>
          </p:cNvPicPr>
          <p:nvPr/>
        </p:nvPicPr>
        <p:blipFill>
          <a:blip r:embed="rId16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29"/>
            <a:ext cx="69088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" name="Object 102"/>
          <p:cNvGraphicFramePr>
            <a:graphicFrameLocks noChangeAspect="1"/>
          </p:cNvGraphicFramePr>
          <p:nvPr/>
        </p:nvGraphicFramePr>
        <p:xfrm>
          <a:off x="0" y="0"/>
          <a:ext cx="2438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17" imgW="3301587" imgH="9752381" progId="Photoshop.Image.7">
                  <p:embed/>
                </p:oleObj>
              </mc:Choice>
              <mc:Fallback>
                <p:oleObj name="Image" r:id="rId17" imgW="3301587" imgH="975238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38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2235200" y="1295400"/>
            <a:ext cx="939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588000" y="6534150"/>
            <a:ext cx="1117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3A4EABCF-9394-4C58-BED9-A055B1BF9850}" type="slidenum">
              <a:rPr lang="en-US" altLang="en-US" kern="120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12800" y="457229"/>
            <a:ext cx="94488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8000" y="65341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2" name="Freeform 103"/>
          <p:cNvSpPr>
            <a:spLocks/>
          </p:cNvSpPr>
          <p:nvPr/>
        </p:nvSpPr>
        <p:spPr bwMode="gray">
          <a:xfrm rot="5400000" flipH="1" flipV="1">
            <a:off x="9793040" y="4459038"/>
            <a:ext cx="4205287" cy="592667"/>
          </a:xfrm>
          <a:custGeom>
            <a:avLst/>
            <a:gdLst>
              <a:gd name="T0" fmla="*/ 2147483646 w 2649"/>
              <a:gd name="T1" fmla="*/ 2147483646 h 280"/>
              <a:gd name="T2" fmla="*/ 2147483646 w 2649"/>
              <a:gd name="T3" fmla="*/ 2147483646 h 280"/>
              <a:gd name="T4" fmla="*/ 2147483646 w 2649"/>
              <a:gd name="T5" fmla="*/ 0 h 280"/>
              <a:gd name="T6" fmla="*/ 0 w 2649"/>
              <a:gd name="T7" fmla="*/ 2147483646 h 280"/>
              <a:gd name="T8" fmla="*/ 2147483646 w 2649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sz="1800" b="1" kern="12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3" name="Freeform 104"/>
          <p:cNvSpPr>
            <a:spLocks/>
          </p:cNvSpPr>
          <p:nvPr/>
        </p:nvSpPr>
        <p:spPr bwMode="gray">
          <a:xfrm>
            <a:off x="6576489" y="6337300"/>
            <a:ext cx="5615516" cy="520700"/>
          </a:xfrm>
          <a:custGeom>
            <a:avLst/>
            <a:gdLst>
              <a:gd name="T0" fmla="*/ 0 w 2653"/>
              <a:gd name="T1" fmla="*/ 2147483646 h 328"/>
              <a:gd name="T2" fmla="*/ 2147483646 w 2653"/>
              <a:gd name="T3" fmla="*/ 2147483646 h 328"/>
              <a:gd name="T4" fmla="*/ 2147483646 w 2653"/>
              <a:gd name="T5" fmla="*/ 0 h 328"/>
              <a:gd name="T6" fmla="*/ 2147483646 w 2653"/>
              <a:gd name="T7" fmla="*/ 2147483646 h 328"/>
              <a:gd name="T8" fmla="*/ 0 w 2653"/>
              <a:gd name="T9" fmla="*/ 2147483646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sz="1800" b="1" kern="120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34" name="Picture 7" descr="intelEDU_wht_lrg [Converted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13" y="6172229"/>
            <a:ext cx="1488017" cy="5572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0"/>
          <p:cNvSpPr>
            <a:spLocks noChangeArrowheads="1"/>
          </p:cNvSpPr>
          <p:nvPr/>
        </p:nvSpPr>
        <p:spPr bwMode="auto">
          <a:xfrm>
            <a:off x="8128000" y="914400"/>
            <a:ext cx="40640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kern="12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6" name="Rectangle 111"/>
          <p:cNvSpPr>
            <a:spLocks noChangeArrowheads="1"/>
          </p:cNvSpPr>
          <p:nvPr/>
        </p:nvSpPr>
        <p:spPr bwMode="auto">
          <a:xfrm>
            <a:off x="8128000" y="1143000"/>
            <a:ext cx="40640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kern="12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7600" y="6553229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kern="1200">
                <a:ea typeface="+mn-ea"/>
                <a:cs typeface="+mn-cs"/>
              </a:rPr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val="418017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rgbClr val="1C3C6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rgbClr val="1C3C6A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1C3C6A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1C3C6A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C4E18DA-5600-47D3-B533-E83AFFFDFDCA}" type="slidenum">
              <a:rPr lang="en-US" altLang="en-US" kern="1200" smtClean="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 smtClean="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3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0861962-4747-4B4E-8457-B8DB4125E90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8/2/2022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B1AB937-172F-4F05-A196-159BD65F807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8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0861962-4747-4B4E-8457-B8DB4125E90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8/2/2022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B1AB937-172F-4F05-A196-159BD65F807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4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0861962-4747-4B4E-8457-B8DB4125E90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8/2/2022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B1AB937-172F-4F05-A196-159BD65F807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86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8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9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Google Shape;227;p13"/>
          <p:cNvGraphicFramePr/>
          <p:nvPr>
            <p:extLst>
              <p:ext uri="{D42A27DB-BD31-4B8C-83A1-F6EECF244321}">
                <p14:modId xmlns:p14="http://schemas.microsoft.com/office/powerpoint/2010/main" val="299744439"/>
              </p:ext>
            </p:extLst>
          </p:nvPr>
        </p:nvGraphicFramePr>
        <p:xfrm>
          <a:off x="1396038" y="1402831"/>
          <a:ext cx="9399925" cy="5133855"/>
        </p:xfrm>
        <a:graphic>
          <a:graphicData uri="http://schemas.openxmlformats.org/drawingml/2006/table">
            <a:tbl>
              <a:tblPr firstRow="1" bandRow="1">
                <a:noFill/>
                <a:tableStyleId>{24A4E897-EA73-47A1-8AB5-7918F643007C}</a:tableStyleId>
              </a:tblPr>
              <a:tblGrid>
                <a:gridCol w="2850291"/>
                <a:gridCol w="2973584"/>
                <a:gridCol w="3576050"/>
              </a:tblGrid>
              <a:tr h="564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sz="3200" b="1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0070C0"/>
                          </a:solidFill>
                        </a:rPr>
                        <a:t>Meaning</a:t>
                      </a:r>
                      <a:endParaRPr sz="3200" b="1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1026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horror film</a:t>
                      </a:r>
                      <a:endParaRPr sz="36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/'hɒrə fɪlm/ 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phim kinh dị</a:t>
                      </a:r>
                      <a:endParaRPr sz="1800"/>
                    </a:p>
                  </a:txBody>
                  <a:tcPr marL="91450" marR="91450" marT="45725" marB="45725" anchor="ctr"/>
                </a:tc>
              </a:tr>
              <a:tr h="111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documentary</a:t>
                      </a:r>
                      <a:endParaRPr sz="36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36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dɒkjuˈmentri</a:t>
                      </a: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36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phim tài liệu</a:t>
                      </a:r>
                      <a:endParaRPr sz="36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1236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comedy</a:t>
                      </a:r>
                      <a:endParaRPr sz="36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36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kɒmədi</a:t>
                      </a: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18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phim</a:t>
                      </a: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6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hài</a:t>
                      </a:r>
                      <a:endParaRPr sz="36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1177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fantasy</a:t>
                      </a:r>
                      <a:endParaRPr sz="36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3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/ˈfæntəsi / 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phim</a:t>
                      </a: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6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viễn</a:t>
                      </a:r>
                      <a:r>
                        <a:rPr lang="en-US" sz="36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6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tưởng</a:t>
                      </a:r>
                      <a:endParaRPr sz="36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228" name="Google Shape;22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/>
          <p:nvPr/>
        </p:nvSpPr>
        <p:spPr>
          <a:xfrm>
            <a:off x="499768" y="218488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/>
          <p:nvPr/>
        </p:nvSpPr>
        <p:spPr>
          <a:xfrm>
            <a:off x="4567845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971992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2672790" y="231157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971990" y="356790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9" name="Google Shape;239;p14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0" name="Google Shape;240;p14"/>
          <p:cNvCxnSpPr>
            <a:stCxn id="237" idx="1"/>
          </p:cNvCxnSpPr>
          <p:nvPr/>
        </p:nvCxnSpPr>
        <p:spPr>
          <a:xfrm flipH="1">
            <a:off x="2068590" y="2639258"/>
            <a:ext cx="604200" cy="945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1" name="Google Shape;241;p14"/>
          <p:cNvSpPr/>
          <p:nvPr/>
        </p:nvSpPr>
        <p:spPr>
          <a:xfrm>
            <a:off x="4435148" y="40584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5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 txBox="1"/>
          <p:nvPr/>
        </p:nvSpPr>
        <p:spPr>
          <a:xfrm>
            <a:off x="4787243" y="518500"/>
            <a:ext cx="35967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5571068" y="2089884"/>
            <a:ext cx="545624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5571062" y="2935794"/>
            <a:ext cx="5465180" cy="183512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choose the correct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Choose the correct word or phrase.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Complete the sentences.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/>
          <p:nvPr/>
        </p:nvSpPr>
        <p:spPr>
          <a:xfrm>
            <a:off x="1042467" y="1357587"/>
            <a:ext cx="33521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read.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487068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539852" y="1254947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5" name="Google Shape;25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5"/>
          <p:cNvSpPr txBox="1"/>
          <p:nvPr/>
        </p:nvSpPr>
        <p:spPr>
          <a:xfrm>
            <a:off x="487068" y="19963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601952" y="2644641"/>
            <a:ext cx="4683727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 of the task: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have students get to know the topic.</a:t>
            </a:r>
            <a:endParaRPr sz="3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7424" y="1860199"/>
            <a:ext cx="5597614" cy="4262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041" y="177381"/>
            <a:ext cx="1169275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Let’s go to the cinema tonight!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GB" sz="40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GB" sz="40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GB" sz="40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? </a:t>
            </a:r>
          </a:p>
        </p:txBody>
      </p:sp>
      <p:pic>
        <p:nvPicPr>
          <p:cNvPr id="2" name="05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18.8936" end="30476.1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185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042" y="51265"/>
            <a:ext cx="11692759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1" dirty="0" err="1" smtClean="0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r>
              <a:rPr lang="en-GB" sz="4000" b="1" i="1" dirty="0" smtClean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What are the </a:t>
            </a:r>
            <a:r>
              <a:rPr lang="en-GB" sz="4000" b="1" u="sng" dirty="0">
                <a:solidFill>
                  <a:srgbClr val="333333"/>
                </a:solidFill>
                <a:latin typeface="Helvetica Neue"/>
              </a:rPr>
              <a:t>reviews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like?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r>
              <a:rPr lang="en-GB" sz="4000" dirty="0">
                <a:solidFill>
                  <a:srgbClr val="333333"/>
                </a:solidFill>
                <a:latin typeface="Helvetica Neue"/>
              </a:rPr>
              <a:t>... </a:t>
            </a:r>
          </a:p>
          <a:p>
            <a:r>
              <a:rPr lang="en-GB" sz="4000" dirty="0"/>
              <a:t/>
            </a:r>
            <a:br>
              <a:rPr lang="en-GB" sz="4000" dirty="0"/>
            </a:br>
            <a:endParaRPr lang="en-GB" sz="4000" dirty="0"/>
          </a:p>
        </p:txBody>
      </p:sp>
      <p:pic>
        <p:nvPicPr>
          <p:cNvPr id="3" name="05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888.3776" end="1009.14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3250" y="127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 txBox="1"/>
          <p:nvPr/>
        </p:nvSpPr>
        <p:spPr>
          <a:xfrm>
            <a:off x="1131588" y="1225573"/>
            <a:ext cx="1033824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 the conversation again and choose the correct answer to each question. </a:t>
            </a:r>
            <a:endParaRPr/>
          </a:p>
        </p:txBody>
      </p:sp>
      <p:sp>
        <p:nvSpPr>
          <p:cNvPr id="265" name="Google Shape;265;p1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6"/>
          <p:cNvSpPr txBox="1"/>
          <p:nvPr/>
        </p:nvSpPr>
        <p:spPr>
          <a:xfrm>
            <a:off x="628982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  <p:pic>
        <p:nvPicPr>
          <p:cNvPr id="267" name="Google Shape;26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6"/>
          <p:cNvSpPr txBox="1"/>
          <p:nvPr/>
        </p:nvSpPr>
        <p:spPr>
          <a:xfrm>
            <a:off x="487068" y="20768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576199" y="2412882"/>
            <a:ext cx="4642573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 of the task: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have students get specific information of the text.</a:t>
            </a:r>
            <a:endParaRPr/>
          </a:p>
        </p:txBody>
      </p:sp>
      <p:pic>
        <p:nvPicPr>
          <p:cNvPr id="270" name="Google Shape;27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8156" y="2265556"/>
            <a:ext cx="596265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4;p16"/>
          <p:cNvSpPr txBox="1"/>
          <p:nvPr/>
        </p:nvSpPr>
        <p:spPr>
          <a:xfrm>
            <a:off x="926878" y="111107"/>
            <a:ext cx="1033824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 the conversation again and choose the correct answer to each question. </a:t>
            </a:r>
            <a:endParaRPr dirty="0"/>
          </a:p>
        </p:txBody>
      </p:sp>
      <p:sp>
        <p:nvSpPr>
          <p:cNvPr id="6" name="Google Shape;266;p16"/>
          <p:cNvSpPr txBox="1"/>
          <p:nvPr/>
        </p:nvSpPr>
        <p:spPr>
          <a:xfrm>
            <a:off x="324894" y="234224"/>
            <a:ext cx="397036" cy="7078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820"/>
            <a:ext cx="12192000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1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" y="2828103"/>
            <a:ext cx="12191999" cy="563231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Let’s go to the cinema tonight!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GB" sz="40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r>
              <a:rPr lang="en-GB" sz="40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GB" sz="40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r>
              <a:rPr lang="en-GB" sz="40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0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GB" sz="40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GB" sz="4000" dirty="0">
                <a:solidFill>
                  <a:srgbClr val="333333"/>
                </a:solidFill>
                <a:latin typeface="Helvetica Neue"/>
              </a:rPr>
              <a:t>? </a:t>
            </a:r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8876" y="-105604"/>
            <a:ext cx="4038016" cy="368688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7"/>
          <p:cNvSpPr/>
          <p:nvPr/>
        </p:nvSpPr>
        <p:spPr>
          <a:xfrm>
            <a:off x="273476" y="226489"/>
            <a:ext cx="1100412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6649"/>
                </a:solidFill>
                <a:sym typeface="Arial"/>
              </a:rPr>
              <a:t>1. 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What does Mark suggest doing </a:t>
            </a:r>
            <a:r>
              <a:rPr lang="en-US" sz="4000" b="1" dirty="0" smtClean="0">
                <a:solidFill>
                  <a:srgbClr val="000000"/>
                </a:solidFill>
                <a:sym typeface="Arial"/>
              </a:rPr>
              <a:t>tonight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?</a:t>
            </a:r>
            <a:br>
              <a:rPr lang="en-US" sz="4000" b="1" dirty="0">
                <a:solidFill>
                  <a:srgbClr val="000000"/>
                </a:solidFill>
                <a:sym typeface="Arial"/>
              </a:rPr>
            </a:br>
            <a:r>
              <a:rPr lang="en-US" sz="4000" b="1" dirty="0">
                <a:solidFill>
                  <a:srgbClr val="00AAA5"/>
                </a:solidFill>
                <a:sym typeface="Arial"/>
              </a:rPr>
              <a:t>a. 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Watching a TV show.</a:t>
            </a:r>
            <a:br>
              <a:rPr lang="en-US" sz="4000" b="1" dirty="0">
                <a:solidFill>
                  <a:srgbClr val="000000"/>
                </a:solidFill>
                <a:sym typeface="Arial"/>
              </a:rPr>
            </a:br>
            <a:r>
              <a:rPr lang="en-US" sz="4000" b="1" dirty="0">
                <a:solidFill>
                  <a:srgbClr val="00AAA5"/>
                </a:solidFill>
                <a:sym typeface="Arial"/>
              </a:rPr>
              <a:t>b. 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Watching a film.</a:t>
            </a:r>
            <a:br>
              <a:rPr lang="en-US" sz="4000" b="1" dirty="0">
                <a:solidFill>
                  <a:srgbClr val="000000"/>
                </a:solidFill>
                <a:sym typeface="Arial"/>
              </a:rPr>
            </a:br>
            <a:r>
              <a:rPr lang="en-US" sz="4000" b="1" dirty="0">
                <a:solidFill>
                  <a:srgbClr val="00AAA5"/>
                </a:solidFill>
                <a:sym typeface="Arial"/>
              </a:rPr>
              <a:t>c. 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Staying at home.</a:t>
            </a: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dirty="0"/>
          </a:p>
        </p:txBody>
      </p:sp>
      <p:sp>
        <p:nvSpPr>
          <p:cNvPr id="284" name="Google Shape;284;p17"/>
          <p:cNvSpPr/>
          <p:nvPr/>
        </p:nvSpPr>
        <p:spPr>
          <a:xfrm>
            <a:off x="280854" y="1503734"/>
            <a:ext cx="495900" cy="495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3" name="Google Shape;283;p17"/>
          <p:cNvCxnSpPr/>
          <p:nvPr/>
        </p:nvCxnSpPr>
        <p:spPr>
          <a:xfrm>
            <a:off x="1785585" y="3430793"/>
            <a:ext cx="6489342" cy="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/>
          <p:nvPr/>
        </p:nvSpPr>
        <p:spPr>
          <a:xfrm>
            <a:off x="279853" y="452563"/>
            <a:ext cx="1031194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26649"/>
                </a:solidFill>
                <a:sym typeface="Arial"/>
              </a:rPr>
              <a:t>2. </a:t>
            </a:r>
            <a:r>
              <a:rPr lang="en-US" sz="3600" b="1" dirty="0">
                <a:solidFill>
                  <a:srgbClr val="000000"/>
                </a:solidFill>
                <a:sym typeface="Arial"/>
              </a:rPr>
              <a:t>Why doesn’t Mark want to see An Old Pier?</a:t>
            </a:r>
            <a:br>
              <a:rPr lang="en-US" sz="3600" b="1" dirty="0">
                <a:solidFill>
                  <a:srgbClr val="000000"/>
                </a:solidFill>
                <a:sym typeface="Arial"/>
              </a:rPr>
            </a:br>
            <a:r>
              <a:rPr lang="en-US" sz="3600" b="1" dirty="0">
                <a:solidFill>
                  <a:srgbClr val="00AAA5"/>
                </a:solidFill>
                <a:sym typeface="Arial"/>
              </a:rPr>
              <a:t>a. </a:t>
            </a:r>
            <a:r>
              <a:rPr lang="en-US" sz="3600" b="1" dirty="0">
                <a:solidFill>
                  <a:srgbClr val="000000"/>
                </a:solidFill>
                <a:sym typeface="Arial"/>
              </a:rPr>
              <a:t>He doesn’t like that type of film.</a:t>
            </a:r>
            <a:br>
              <a:rPr lang="en-US" sz="3600" b="1" dirty="0">
                <a:solidFill>
                  <a:srgbClr val="000000"/>
                </a:solidFill>
                <a:sym typeface="Arial"/>
              </a:rPr>
            </a:br>
            <a:r>
              <a:rPr lang="en-US" sz="3600" b="1" dirty="0">
                <a:solidFill>
                  <a:srgbClr val="00AAA5"/>
                </a:solidFill>
                <a:sym typeface="Arial"/>
              </a:rPr>
              <a:t>b. </a:t>
            </a:r>
            <a:r>
              <a:rPr lang="en-US" sz="3600" b="1" dirty="0">
                <a:solidFill>
                  <a:srgbClr val="000000"/>
                </a:solidFill>
                <a:sym typeface="Arial"/>
              </a:rPr>
              <a:t>It’s not on at a convenient time.</a:t>
            </a:r>
            <a:br>
              <a:rPr lang="en-US" sz="3600" b="1" dirty="0">
                <a:solidFill>
                  <a:srgbClr val="000000"/>
                </a:solidFill>
                <a:sym typeface="Arial"/>
              </a:rPr>
            </a:br>
            <a:r>
              <a:rPr lang="en-US" sz="3600" b="1" dirty="0">
                <a:solidFill>
                  <a:srgbClr val="00AAA5"/>
                </a:solidFill>
                <a:sym typeface="Arial"/>
              </a:rPr>
              <a:t>c. </a:t>
            </a:r>
            <a:r>
              <a:rPr lang="en-US" sz="3600" b="1" dirty="0">
                <a:solidFill>
                  <a:srgbClr val="000000"/>
                </a:solidFill>
                <a:sym typeface="Arial"/>
              </a:rPr>
              <a:t>He saw it last week.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dirty="0"/>
          </a:p>
        </p:txBody>
      </p:sp>
      <p:sp>
        <p:nvSpPr>
          <p:cNvPr id="296" name="Google Shape;296;p18"/>
          <p:cNvSpPr/>
          <p:nvPr/>
        </p:nvSpPr>
        <p:spPr>
          <a:xfrm>
            <a:off x="279853" y="3077146"/>
            <a:ext cx="7734609" cy="3416279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r>
              <a:rPr lang="en-US" sz="3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too frightening for me. Look! </a:t>
            </a:r>
            <a:r>
              <a:rPr lang="en-US" sz="3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Old Pier 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on at the Town Cinema. It’s a documentary.</a:t>
            </a:r>
            <a:b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don’t really like documentaries. They’re often boring. What about </a:t>
            </a:r>
            <a:r>
              <a:rPr lang="en-US" sz="3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1800" dirty="0"/>
          </a:p>
        </p:txBody>
      </p:sp>
      <p:sp>
        <p:nvSpPr>
          <p:cNvPr id="297" name="Google Shape;297;p18"/>
          <p:cNvSpPr/>
          <p:nvPr/>
        </p:nvSpPr>
        <p:spPr>
          <a:xfrm>
            <a:off x="381033" y="1110805"/>
            <a:ext cx="495900" cy="495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" name="Google Shape;299;p18"/>
          <p:cNvCxnSpPr/>
          <p:nvPr/>
        </p:nvCxnSpPr>
        <p:spPr>
          <a:xfrm rot="10800000" flipH="1">
            <a:off x="1808384" y="5281629"/>
            <a:ext cx="4677554" cy="1246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0" name="Google Shape;30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9156" y="1684187"/>
            <a:ext cx="3752850" cy="317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  <p:sp>
        <p:nvSpPr>
          <p:cNvPr id="311" name="Google Shape;311;p19"/>
          <p:cNvSpPr/>
          <p:nvPr/>
        </p:nvSpPr>
        <p:spPr>
          <a:xfrm>
            <a:off x="171785" y="232165"/>
            <a:ext cx="834186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4000" b="1" dirty="0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  <a:t>The word “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reviews</a:t>
            </a:r>
            <a:r>
              <a:rPr lang="en-US" sz="4000" b="1" dirty="0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  <a:t>” in the conversation mostly means </a:t>
            </a:r>
            <a:r>
              <a:rPr lang="en-US" sz="4000" b="1" dirty="0" smtClean="0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  <a:t>_____.</a:t>
            </a:r>
            <a:r>
              <a:rPr lang="en-US" sz="4000" b="1" dirty="0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people’s opinions about the film</a:t>
            </a:r>
            <a:b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interesting scenes in the film</a:t>
            </a:r>
            <a:b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people don’t like about the film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dirty="0"/>
          </a:p>
        </p:txBody>
      </p:sp>
      <p:pic>
        <p:nvPicPr>
          <p:cNvPr id="312" name="Google Shape;31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3646" y="1693226"/>
            <a:ext cx="3678354" cy="38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9"/>
          <p:cNvSpPr/>
          <p:nvPr/>
        </p:nvSpPr>
        <p:spPr>
          <a:xfrm>
            <a:off x="183483" y="1583487"/>
            <a:ext cx="445500" cy="4674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288" y="3727615"/>
            <a:ext cx="8076866" cy="280076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sz="44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4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400" dirty="0">
                <a:solidFill>
                  <a:srgbClr val="333333"/>
                </a:solidFill>
                <a:latin typeface="Helvetica Neue"/>
              </a:rPr>
              <a:t> What are the </a:t>
            </a:r>
            <a:r>
              <a:rPr lang="en-GB" sz="4400" b="1" u="sng" dirty="0">
                <a:solidFill>
                  <a:srgbClr val="333333"/>
                </a:solidFill>
                <a:latin typeface="Helvetica Neue"/>
              </a:rPr>
              <a:t>reviews</a:t>
            </a:r>
            <a:r>
              <a:rPr lang="en-GB" sz="4400" dirty="0">
                <a:solidFill>
                  <a:srgbClr val="333333"/>
                </a:solidFill>
                <a:latin typeface="Helvetica Neue"/>
              </a:rPr>
              <a:t> like? </a:t>
            </a:r>
          </a:p>
          <a:p>
            <a:r>
              <a:rPr lang="en-GB" sz="44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4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4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663572" y="202255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/>
              <a:t>WARM-UP</a:t>
            </a:r>
            <a:endParaRPr sz="3600" b="1"/>
          </a:p>
        </p:txBody>
      </p:sp>
      <p:sp>
        <p:nvSpPr>
          <p:cNvPr id="155" name="Google Shape;155;p6"/>
          <p:cNvSpPr/>
          <p:nvPr/>
        </p:nvSpPr>
        <p:spPr>
          <a:xfrm>
            <a:off x="3723375" y="1526340"/>
            <a:ext cx="8289072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ts val="3600"/>
              <a:buFont typeface="Noto Sans Symbols"/>
              <a:buChar char="⮚"/>
            </a:pPr>
            <a:r>
              <a:rPr lang="en-US" sz="4400" b="1" i="1" dirty="0">
                <a:latin typeface="Calibri"/>
                <a:ea typeface="Calibri"/>
                <a:cs typeface="Calibri"/>
                <a:sym typeface="Calibri"/>
              </a:rPr>
              <a:t>What did you do last night after finishing your homework?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SzPts val="3600"/>
              <a:buFont typeface="Noto Sans Symbols"/>
              <a:buChar char="⮚"/>
            </a:pPr>
            <a:r>
              <a:rPr lang="en-US" sz="4400" b="1" i="1" dirty="0">
                <a:latin typeface="Calibri"/>
                <a:ea typeface="Calibri"/>
                <a:cs typeface="Calibri"/>
                <a:sym typeface="Calibri"/>
              </a:rPr>
              <a:t>Do you like watching film</a:t>
            </a:r>
            <a:r>
              <a:rPr lang="en-US" sz="4400" b="1" i="1" dirty="0" smtClean="0"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342900" indent="-342900">
              <a:lnSpc>
                <a:spcPct val="150000"/>
              </a:lnSpc>
              <a:buSzPts val="3600"/>
              <a:buFont typeface="Noto Sans Symbols"/>
              <a:buChar char="⮚"/>
            </a:pPr>
            <a:r>
              <a:rPr lang="en-US" sz="4400" b="1" i="1" dirty="0" smtClean="0">
                <a:latin typeface="Calibri"/>
                <a:ea typeface="Calibri"/>
                <a:cs typeface="Calibri"/>
                <a:sym typeface="Calibri"/>
              </a:rPr>
              <a:t>What kind of film do you watch?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259" y="1526342"/>
            <a:ext cx="3464924" cy="2287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28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0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  <p:sp>
        <p:nvSpPr>
          <p:cNvPr id="326" name="Google Shape;326;p20"/>
          <p:cNvSpPr/>
          <p:nvPr/>
        </p:nvSpPr>
        <p:spPr>
          <a:xfrm>
            <a:off x="380980" y="2159606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0"/>
          <p:cNvSpPr/>
          <p:nvPr/>
        </p:nvSpPr>
        <p:spPr>
          <a:xfrm>
            <a:off x="324722" y="203480"/>
            <a:ext cx="1095287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6649"/>
                </a:solidFill>
                <a:sym typeface="Arial"/>
              </a:rPr>
              <a:t>4. 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What do people think of Our Holiday?</a:t>
            </a:r>
            <a:br>
              <a:rPr lang="en-US" sz="4000" b="1" dirty="0">
                <a:solidFill>
                  <a:srgbClr val="000000"/>
                </a:solidFill>
                <a:sym typeface="Arial"/>
              </a:rPr>
            </a:br>
            <a:r>
              <a:rPr lang="en-US" sz="4000" b="1" dirty="0">
                <a:solidFill>
                  <a:srgbClr val="00AAA5"/>
                </a:solidFill>
                <a:sym typeface="Arial"/>
              </a:rPr>
              <a:t>a. 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Everyone likes it.</a:t>
            </a:r>
            <a:br>
              <a:rPr lang="en-US" sz="4000" b="1" dirty="0">
                <a:solidFill>
                  <a:srgbClr val="000000"/>
                </a:solidFill>
                <a:sym typeface="Arial"/>
              </a:rPr>
            </a:br>
            <a:r>
              <a:rPr lang="en-US" sz="4000" b="1" dirty="0">
                <a:solidFill>
                  <a:srgbClr val="00AAA5"/>
                </a:solidFill>
                <a:sym typeface="Arial"/>
              </a:rPr>
              <a:t>b. 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No one likes it.</a:t>
            </a:r>
            <a:br>
              <a:rPr lang="en-US" sz="4000" b="1" dirty="0">
                <a:solidFill>
                  <a:srgbClr val="000000"/>
                </a:solidFill>
                <a:sym typeface="Arial"/>
              </a:rPr>
            </a:br>
            <a:r>
              <a:rPr lang="en-US" sz="4000" b="1" dirty="0">
                <a:solidFill>
                  <a:srgbClr val="00AAA5"/>
                </a:solidFill>
                <a:sym typeface="Arial"/>
              </a:rPr>
              <a:t>c. </a:t>
            </a:r>
            <a:r>
              <a:rPr lang="en-US" sz="4000" b="1" dirty="0">
                <a:solidFill>
                  <a:srgbClr val="000000"/>
                </a:solidFill>
                <a:sym typeface="Arial"/>
              </a:rPr>
              <a:t>Most people like it.</a:t>
            </a: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dirty="0"/>
          </a:p>
        </p:txBody>
      </p:sp>
      <p:pic>
        <p:nvPicPr>
          <p:cNvPr id="328" name="Google Shape;3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7" y="1179705"/>
            <a:ext cx="3572257" cy="280937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52407" y="4458492"/>
            <a:ext cx="11649123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sz="44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GB" sz="44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400" dirty="0">
                <a:solidFill>
                  <a:srgbClr val="333333"/>
                </a:solidFill>
                <a:latin typeface="Helvetica Neue"/>
              </a:rPr>
              <a:t> What are the </a:t>
            </a:r>
            <a:r>
              <a:rPr lang="en-GB" sz="4400" b="1" u="sng" dirty="0">
                <a:solidFill>
                  <a:srgbClr val="333333"/>
                </a:solidFill>
                <a:latin typeface="Helvetica Neue"/>
              </a:rPr>
              <a:t>reviews</a:t>
            </a:r>
            <a:r>
              <a:rPr lang="en-GB" sz="4400" dirty="0">
                <a:solidFill>
                  <a:srgbClr val="333333"/>
                </a:solidFill>
                <a:latin typeface="Helvetica Neue"/>
              </a:rPr>
              <a:t> like? </a:t>
            </a:r>
          </a:p>
          <a:p>
            <a:r>
              <a:rPr lang="en-GB" sz="44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GB" sz="44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GB" sz="44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</a:t>
            </a:r>
            <a:endParaRPr lang="en-GB" sz="4400" dirty="0"/>
          </a:p>
        </p:txBody>
      </p:sp>
      <p:cxnSp>
        <p:nvCxnSpPr>
          <p:cNvPr id="325" name="Google Shape;325;p20"/>
          <p:cNvCxnSpPr/>
          <p:nvPr/>
        </p:nvCxnSpPr>
        <p:spPr>
          <a:xfrm>
            <a:off x="2336802" y="6434714"/>
            <a:ext cx="7831327" cy="793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"/>
          <p:cNvSpPr txBox="1"/>
          <p:nvPr/>
        </p:nvSpPr>
        <p:spPr>
          <a:xfrm>
            <a:off x="1131589" y="1188347"/>
            <a:ext cx="108153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Choose the correct word or phrase to complete each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following sentences.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1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1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337" name="Google Shape;33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487068" y="20768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21"/>
          <p:cNvGrpSpPr/>
          <p:nvPr/>
        </p:nvGrpSpPr>
        <p:grpSpPr>
          <a:xfrm>
            <a:off x="4762500" y="1709139"/>
            <a:ext cx="7429500" cy="5092255"/>
            <a:chOff x="1446636" y="0"/>
            <a:chExt cx="4856992" cy="5092255"/>
          </a:xfrm>
        </p:grpSpPr>
        <p:sp>
          <p:nvSpPr>
            <p:cNvPr id="340" name="Google Shape;340;p21"/>
            <p:cNvSpPr/>
            <p:nvPr/>
          </p:nvSpPr>
          <p:spPr>
            <a:xfrm>
              <a:off x="2830879" y="1642761"/>
              <a:ext cx="2088021" cy="1806223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FCAE9"/>
                </a:gs>
                <a:gs pos="50000">
                  <a:srgbClr val="A0C1E4"/>
                </a:gs>
                <a:gs pos="100000">
                  <a:srgbClr val="8FB8E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 txBox="1"/>
            <p:nvPr/>
          </p:nvSpPr>
          <p:spPr>
            <a:xfrm>
              <a:off x="3176893" y="1942078"/>
              <a:ext cx="1395993" cy="1207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Types of films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4138382" y="778605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3023216" y="0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1"/>
            <p:cNvSpPr txBox="1"/>
            <p:nvPr/>
          </p:nvSpPr>
          <p:spPr>
            <a:xfrm>
              <a:off x="3306785" y="245320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comedy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5057810" y="2047596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4592510" y="910495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 txBox="1"/>
            <p:nvPr/>
          </p:nvSpPr>
          <p:spPr>
            <a:xfrm>
              <a:off x="4876079" y="1155815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science fiction film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4419116" y="3480047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4592510" y="2700423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 txBox="1"/>
            <p:nvPr/>
          </p:nvSpPr>
          <p:spPr>
            <a:xfrm>
              <a:off x="4876079" y="2945743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docu-mentary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2834764" y="3628741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3023216" y="3611937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1"/>
            <p:cNvSpPr txBox="1"/>
            <p:nvPr/>
          </p:nvSpPr>
          <p:spPr>
            <a:xfrm>
              <a:off x="3306785" y="3857257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cartoon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1900279" y="2360260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1446636" y="2701441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 txBox="1"/>
            <p:nvPr/>
          </p:nvSpPr>
          <p:spPr>
            <a:xfrm>
              <a:off x="1730205" y="2946761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horror film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1446636" y="908458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 txBox="1"/>
            <p:nvPr/>
          </p:nvSpPr>
          <p:spPr>
            <a:xfrm>
              <a:off x="1730205" y="1153778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fantasy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p21"/>
          <p:cNvSpPr/>
          <p:nvPr/>
        </p:nvSpPr>
        <p:spPr>
          <a:xfrm>
            <a:off x="723801" y="2540120"/>
            <a:ext cx="4372309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 of the task: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introduce more types of films.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6" y="1120779"/>
            <a:ext cx="11791950" cy="55657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GB" sz="3600" b="1" dirty="0" smtClean="0"/>
              <a:t>1. </a:t>
            </a:r>
            <a:r>
              <a:rPr lang="en-GB" sz="3600" dirty="0" smtClean="0"/>
              <a:t>A </a:t>
            </a:r>
            <a:r>
              <a:rPr lang="en-GB" sz="3600" dirty="0"/>
              <a:t>film that tries to make the audience laugh is a (</a:t>
            </a:r>
            <a:r>
              <a:rPr lang="en-GB" sz="3600" b="1" dirty="0"/>
              <a:t>comedy</a:t>
            </a:r>
            <a:r>
              <a:rPr lang="en-GB" sz="3600" dirty="0"/>
              <a:t> / </a:t>
            </a:r>
            <a:r>
              <a:rPr lang="en-GB" sz="3600" b="1" dirty="0"/>
              <a:t>documentary</a:t>
            </a:r>
            <a:r>
              <a:rPr lang="en-GB" sz="3600" dirty="0"/>
              <a:t>).</a:t>
            </a:r>
          </a:p>
          <a:p>
            <a:pPr marL="114300" indent="0">
              <a:buNone/>
            </a:pPr>
            <a:r>
              <a:rPr lang="en-GB" sz="3600" b="1" dirty="0" smtClean="0"/>
              <a:t>2. </a:t>
            </a:r>
            <a:r>
              <a:rPr lang="en-GB" sz="3600" dirty="0" smtClean="0"/>
              <a:t>A </a:t>
            </a:r>
            <a:r>
              <a:rPr lang="en-GB" sz="3600" dirty="0"/>
              <a:t>film that is based only on imagination, not on real facts, is a (</a:t>
            </a:r>
            <a:r>
              <a:rPr lang="en-GB" sz="3600" b="1" dirty="0"/>
              <a:t>comedy</a:t>
            </a:r>
            <a:r>
              <a:rPr lang="en-GB" sz="3600" dirty="0"/>
              <a:t> / </a:t>
            </a:r>
            <a:r>
              <a:rPr lang="en-GB" sz="3600" b="1" dirty="0"/>
              <a:t>fantasy</a:t>
            </a:r>
            <a:r>
              <a:rPr lang="en-GB" sz="3600" dirty="0"/>
              <a:t>).</a:t>
            </a:r>
          </a:p>
          <a:p>
            <a:pPr marL="114300" indent="0">
              <a:buNone/>
            </a:pPr>
            <a:r>
              <a:rPr lang="en-GB" sz="3600" b="1" dirty="0" smtClean="0"/>
              <a:t>3. </a:t>
            </a:r>
            <a:r>
              <a:rPr lang="en-GB" sz="3600" dirty="0" smtClean="0"/>
              <a:t>A </a:t>
            </a:r>
            <a:r>
              <a:rPr lang="en-GB" sz="3600" dirty="0"/>
              <a:t>film that shows real life events or stories is a (</a:t>
            </a:r>
            <a:r>
              <a:rPr lang="en-GB" sz="3600" b="1" dirty="0"/>
              <a:t>documentary</a:t>
            </a:r>
            <a:r>
              <a:rPr lang="en-GB" sz="3600" dirty="0"/>
              <a:t> / </a:t>
            </a:r>
            <a:r>
              <a:rPr lang="en-GB" sz="3600" b="1" dirty="0"/>
              <a:t>horror film</a:t>
            </a:r>
            <a:r>
              <a:rPr lang="en-GB" sz="3600" dirty="0"/>
              <a:t>).</a:t>
            </a:r>
          </a:p>
          <a:p>
            <a:pPr marL="114300" indent="0">
              <a:buNone/>
            </a:pPr>
            <a:r>
              <a:rPr lang="en-GB" sz="3600" b="1" dirty="0" smtClean="0"/>
              <a:t>4. </a:t>
            </a:r>
            <a:r>
              <a:rPr lang="en-GB" sz="3600" dirty="0" smtClean="0"/>
              <a:t>A </a:t>
            </a:r>
            <a:r>
              <a:rPr lang="en-GB" sz="3600" dirty="0"/>
              <a:t>film that is set in the future, often about science, is a (</a:t>
            </a:r>
            <a:r>
              <a:rPr lang="en-GB" sz="3600" b="1" dirty="0"/>
              <a:t>cartoon</a:t>
            </a:r>
            <a:r>
              <a:rPr lang="en-GB" sz="3600" dirty="0"/>
              <a:t> / </a:t>
            </a:r>
            <a:r>
              <a:rPr lang="en-GB" sz="3600" b="1" dirty="0"/>
              <a:t>science fiction film</a:t>
            </a:r>
            <a:r>
              <a:rPr lang="en-GB" sz="3600" dirty="0"/>
              <a:t>).</a:t>
            </a:r>
          </a:p>
          <a:p>
            <a:pPr marL="114300" indent="0">
              <a:buNone/>
            </a:pPr>
            <a:r>
              <a:rPr lang="en-GB" sz="3600" b="1" dirty="0" smtClean="0"/>
              <a:t>5. </a:t>
            </a:r>
            <a:r>
              <a:rPr lang="en-GB" sz="3600" dirty="0" smtClean="0"/>
              <a:t>A </a:t>
            </a:r>
            <a:r>
              <a:rPr lang="en-GB" sz="3600" dirty="0"/>
              <a:t>film in which strange and frightening things happen is a (</a:t>
            </a:r>
            <a:r>
              <a:rPr lang="en-GB" sz="3600" b="1" dirty="0"/>
              <a:t>horror film</a:t>
            </a:r>
            <a:r>
              <a:rPr lang="en-GB" sz="3600" dirty="0"/>
              <a:t> / </a:t>
            </a:r>
            <a:r>
              <a:rPr lang="en-GB" sz="3600" b="1" dirty="0"/>
              <a:t>comedy</a:t>
            </a:r>
            <a:r>
              <a:rPr lang="en-GB" sz="3600" dirty="0"/>
              <a:t>).</a:t>
            </a:r>
          </a:p>
          <a:p>
            <a:pPr marL="114300" indent="0">
              <a:buNone/>
            </a:pPr>
            <a:endParaRPr lang="en-GB" sz="3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0" y="0"/>
            <a:ext cx="11801477" cy="995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3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57200" y="76200"/>
            <a:ext cx="11379200" cy="6629400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8679" name="TextBox 1"/>
          <p:cNvSpPr txBox="1">
            <a:spLocks noChangeArrowheads="1"/>
          </p:cNvSpPr>
          <p:nvPr/>
        </p:nvSpPr>
        <p:spPr bwMode="auto">
          <a:xfrm>
            <a:off x="508000" y="3584575"/>
            <a:ext cx="1127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2400">
                <a:solidFill>
                  <a:srgbClr val="1C3C6A"/>
                </a:solidFill>
                <a:latin typeface="Tahoma" pitchFamily="34" charset="0"/>
              </a:defRPr>
            </a:lvl1pPr>
            <a:lvl2pPr>
              <a:defRPr sz="2200">
                <a:solidFill>
                  <a:srgbClr val="1C3C6A"/>
                </a:solidFill>
                <a:latin typeface="Tahoma" pitchFamily="34" charset="0"/>
              </a:defRPr>
            </a:lvl2pPr>
            <a:lvl3pPr>
              <a:defRPr sz="2400">
                <a:solidFill>
                  <a:srgbClr val="1C3C6A"/>
                </a:solidFill>
                <a:latin typeface="Tahoma" pitchFamily="34" charset="0"/>
              </a:defRPr>
            </a:lvl3pPr>
            <a:lvl4pPr>
              <a:defRPr sz="1600">
                <a:solidFill>
                  <a:srgbClr val="1C3C6A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v"/>
            </a:pPr>
            <a:r>
              <a:rPr lang="en-US" altLang="en-US" sz="40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CHOOSE THE BEST ANSWER </a:t>
            </a:r>
            <a:endParaRPr lang="en-US" altLang="en-US" sz="40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62350" y="1870533"/>
            <a:ext cx="11277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2400">
                <a:solidFill>
                  <a:srgbClr val="1C3C6A"/>
                </a:solidFill>
                <a:latin typeface="Tahoma" pitchFamily="34" charset="0"/>
              </a:defRPr>
            </a:lvl1pPr>
            <a:lvl2pPr>
              <a:defRPr sz="2200">
                <a:solidFill>
                  <a:srgbClr val="1C3C6A"/>
                </a:solidFill>
                <a:latin typeface="Tahoma" pitchFamily="34" charset="0"/>
              </a:defRPr>
            </a:lvl2pPr>
            <a:lvl3pPr>
              <a:defRPr sz="2400">
                <a:solidFill>
                  <a:srgbClr val="1C3C6A"/>
                </a:solidFill>
                <a:latin typeface="Tahoma" pitchFamily="34" charset="0"/>
              </a:defRPr>
            </a:lvl3pPr>
            <a:lvl4pPr>
              <a:defRPr sz="1600">
                <a:solidFill>
                  <a:srgbClr val="1C3C6A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6000" b="1" kern="1200" dirty="0">
                <a:ln w="11430"/>
                <a:solidFill>
                  <a:srgbClr val="A0C6F8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n-ea"/>
                <a:cs typeface="+mn-cs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13175026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70923" y="1069808"/>
            <a:ext cx="9956800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/>
            <a:r>
              <a:rPr lang="en-US" altLang="en-US" sz="4400" b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44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GB" sz="4400" b="1" dirty="0">
                <a:latin typeface="Calibri"/>
                <a:ea typeface="Calibri"/>
                <a:cs typeface="Calibri"/>
                <a:sym typeface="Calibri"/>
              </a:rPr>
              <a:t>A film that tries to make the audience </a:t>
            </a:r>
            <a:endParaRPr lang="en-GB" sz="44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GB" sz="4400" b="1" dirty="0" smtClean="0">
                <a:latin typeface="Calibri"/>
                <a:ea typeface="Calibri"/>
                <a:cs typeface="Calibri"/>
                <a:sym typeface="Calibri"/>
              </a:rPr>
              <a:t>laugh </a:t>
            </a:r>
            <a:r>
              <a:rPr lang="en-GB" sz="4400" b="1" dirty="0">
                <a:latin typeface="Calibri"/>
                <a:ea typeface="Calibri"/>
                <a:cs typeface="Calibri"/>
                <a:sym typeface="Calibri"/>
              </a:rPr>
              <a:t>is a</a:t>
            </a:r>
            <a:r>
              <a:rPr lang="en-GB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………………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342902" y="14288"/>
            <a:ext cx="427567" cy="6272212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19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000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80640" y="2914650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305445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7" y="2939117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2727" y="303357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93050" y="31178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56840" y="4032250"/>
            <a:ext cx="73406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docu-mentary</a:t>
            </a:r>
            <a:endParaRPr lang="en-US"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2" y="421325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6" y="4032276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2296" y="4203890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14689" y="4213225"/>
            <a:ext cx="613833" cy="387350"/>
          </a:xfrm>
          <a:prstGeom prst="rect">
            <a:avLst/>
          </a:prstGeom>
          <a:solidFill>
            <a:srgbClr val="003300"/>
          </a:solidFill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88698" y="5244306"/>
            <a:ext cx="7408757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horror film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9" y="538891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6" y="5218139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9591" y="538324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10419" y="542528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7437" y="82140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kern="120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2800" y="1238250"/>
            <a:ext cx="899584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28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ea typeface="+mn-ea"/>
                <a:cs typeface="+mn-cs"/>
              </a:rPr>
              <a:t>1</a:t>
            </a: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2264837" y="12700"/>
            <a:ext cx="7965018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ea typeface="+mn-ea"/>
                <a:cs typeface="+mn-cs"/>
              </a:rPr>
              <a:t>WHO’S FASTER</a:t>
            </a:r>
            <a:endParaRPr lang="en-GB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  <a:ea typeface="+mn-ea"/>
              <a:cs typeface="+mn-cs"/>
            </a:endParaRPr>
          </a:p>
        </p:txBody>
      </p:sp>
      <p:pic>
        <p:nvPicPr>
          <p:cNvPr id="21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" y="-26670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9855200" y="4267200"/>
            <a:ext cx="2336800" cy="1752600"/>
            <a:chOff x="4320" y="2928"/>
            <a:chExt cx="1104" cy="1104"/>
          </a:xfrm>
        </p:grpSpPr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6000" b="1" kern="1200" smtClean="0">
                <a:solidFill>
                  <a:srgbClr val="FF0066"/>
                </a:solidFill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ea typeface="+mn-ea"/>
                  <a:cs typeface="Times New Roman"/>
                </a:rPr>
                <a:t>Time’s up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15</a:t>
            </a:r>
          </a:p>
        </p:txBody>
      </p:sp>
      <p:pic>
        <p:nvPicPr>
          <p:cNvPr id="24" name="Picture 53" descr="avatar320552_104315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4" descr="Tàng-Tàng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191250"/>
            <a:ext cx="187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9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49674" y="1069808"/>
            <a:ext cx="10340223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/>
            <a:r>
              <a:rPr lang="en-GB" sz="4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GB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 that is based only </a:t>
            </a:r>
            <a:r>
              <a:rPr lang="en-GB" sz="4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imagination,</a:t>
            </a:r>
          </a:p>
          <a:p>
            <a:pPr lvl="0"/>
            <a:r>
              <a:rPr lang="en-GB" sz="4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on real facts, is a ……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342902" y="14288"/>
            <a:ext cx="427567" cy="6272212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19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000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80640" y="2914650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fantasy</a:t>
            </a:r>
            <a:endParaRPr lang="en-US"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305445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7" y="2939117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2727" y="303357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93050" y="31178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56840" y="4032250"/>
            <a:ext cx="73406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  <a:endParaRPr lang="en-US"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2" y="421325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6" y="4032276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2296" y="4203890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14689" y="4213225"/>
            <a:ext cx="613833" cy="387350"/>
          </a:xfrm>
          <a:prstGeom prst="rect">
            <a:avLst/>
          </a:prstGeom>
          <a:solidFill>
            <a:srgbClr val="003300"/>
          </a:solidFill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88698" y="5244306"/>
            <a:ext cx="7408757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5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horror </a:t>
            </a: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5400" b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+mn-cs"/>
              </a:rPr>
              <a:t>s</a:t>
            </a:r>
            <a:endParaRPr lang="en-US" altLang="en-US" sz="3600" kern="1200" dirty="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9" y="538891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6" y="5218139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9591" y="538324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10419" y="542528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7437" y="82140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kern="120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2800" y="1238250"/>
            <a:ext cx="899584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ea typeface="+mn-ea"/>
                <a:cs typeface="+mn-cs"/>
              </a:rPr>
              <a:t>2</a:t>
            </a:r>
            <a:endParaRPr lang="en-GB" sz="2800" b="1" kern="10" dirty="0" smtClean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  <a:ea typeface="+mn-ea"/>
              <a:cs typeface="+mn-cs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2264837" y="12700"/>
            <a:ext cx="7965018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ea typeface="+mn-ea"/>
                <a:cs typeface="+mn-cs"/>
              </a:rPr>
              <a:t>WHO’S FASTER</a:t>
            </a:r>
            <a:endParaRPr lang="en-GB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  <a:ea typeface="+mn-ea"/>
              <a:cs typeface="+mn-cs"/>
            </a:endParaRPr>
          </a:p>
        </p:txBody>
      </p:sp>
      <p:pic>
        <p:nvPicPr>
          <p:cNvPr id="21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" y="-26670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9855200" y="4267200"/>
            <a:ext cx="2336800" cy="1752600"/>
            <a:chOff x="4320" y="2928"/>
            <a:chExt cx="1104" cy="1104"/>
          </a:xfrm>
        </p:grpSpPr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6000" b="1" kern="1200" smtClean="0">
                <a:solidFill>
                  <a:srgbClr val="FF0066"/>
                </a:solidFill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ea typeface="+mn-ea"/>
                  <a:cs typeface="Times New Roman"/>
                </a:rPr>
                <a:t>Time’s up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15</a:t>
            </a:r>
          </a:p>
        </p:txBody>
      </p:sp>
      <p:pic>
        <p:nvPicPr>
          <p:cNvPr id="24" name="Picture 53" descr="avatar320552_104315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4" descr="Tàng-Tàng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191250"/>
            <a:ext cx="187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5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70922" y="1069808"/>
            <a:ext cx="10218967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/>
            <a:r>
              <a:rPr lang="en-US" altLang="en-US" sz="4000" b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film that shows real life events or </a:t>
            </a:r>
            <a:r>
              <a:rPr lang="en-GB" sz="4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stories</a:t>
            </a:r>
          </a:p>
          <a:p>
            <a:pPr lvl="0"/>
            <a:r>
              <a:rPr lang="en-GB" sz="4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 </a:t>
            </a:r>
            <a:r>
              <a:rPr lang="en-GB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……………..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342902" y="14288"/>
            <a:ext cx="427567" cy="6272212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19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000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80640" y="2914650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fantasy</a:t>
            </a:r>
            <a:endParaRPr lang="en-US" altLang="en-US" sz="5400" b="1" kern="1200" dirty="0" smtClean="0">
              <a:solidFill>
                <a:prstClr val="white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305445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7" y="2939117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2727" y="303357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93050" y="31178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56840" y="4032250"/>
            <a:ext cx="73406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docu-mentary</a:t>
            </a:r>
            <a:r>
              <a:rPr lang="en-US" altLang="en-US" sz="5400" b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2" y="421325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6" y="4032276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2296" y="4203890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14689" y="4213225"/>
            <a:ext cx="613833" cy="387350"/>
          </a:xfrm>
          <a:prstGeom prst="rect">
            <a:avLst/>
          </a:prstGeom>
          <a:solidFill>
            <a:srgbClr val="003300"/>
          </a:solidFill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622769" y="5217343"/>
            <a:ext cx="7408757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GB" sz="5400" dirty="0">
                <a:latin typeface="+mn-lt"/>
              </a:rPr>
              <a:t>horror film</a:t>
            </a:r>
            <a:endParaRPr lang="en-US" sz="54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9" y="538891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6" y="5218139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9591" y="538324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10419" y="542528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7437" y="82140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kern="120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2800" y="1238250"/>
            <a:ext cx="899584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ea typeface="+mn-ea"/>
                <a:cs typeface="+mn-cs"/>
              </a:rPr>
              <a:t>3</a:t>
            </a:r>
            <a:endParaRPr lang="en-GB" sz="2800" b="1" kern="10" dirty="0" smtClean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  <a:ea typeface="+mn-ea"/>
              <a:cs typeface="+mn-cs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2264837" y="12700"/>
            <a:ext cx="7965018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ea typeface="+mn-ea"/>
                <a:cs typeface="+mn-cs"/>
              </a:rPr>
              <a:t>WHO’S FASTER</a:t>
            </a:r>
            <a:endParaRPr lang="en-GB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  <a:ea typeface="+mn-ea"/>
              <a:cs typeface="+mn-cs"/>
            </a:endParaRPr>
          </a:p>
        </p:txBody>
      </p:sp>
      <p:pic>
        <p:nvPicPr>
          <p:cNvPr id="21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" y="-26670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9855200" y="4267200"/>
            <a:ext cx="2336800" cy="1752600"/>
            <a:chOff x="4320" y="2928"/>
            <a:chExt cx="1104" cy="1104"/>
          </a:xfrm>
        </p:grpSpPr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6000" b="1" kern="1200" smtClean="0">
                <a:solidFill>
                  <a:srgbClr val="FF0066"/>
                </a:solidFill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ea typeface="+mn-ea"/>
                  <a:cs typeface="Times New Roman"/>
                </a:rPr>
                <a:t>Time’s up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15</a:t>
            </a:r>
          </a:p>
        </p:txBody>
      </p:sp>
      <p:pic>
        <p:nvPicPr>
          <p:cNvPr id="24" name="Picture 53" descr="avatar320552_104315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4" descr="Tàng-Tàng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191250"/>
            <a:ext cx="187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54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70923" y="1069808"/>
            <a:ext cx="9956800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/>
            <a:r>
              <a:rPr lang="en-GB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film that is set in the future, often about </a:t>
            </a:r>
            <a:endParaRPr lang="en-GB" sz="44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GB" sz="4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en-GB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is a …………..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342902" y="14288"/>
            <a:ext cx="427567" cy="6272212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19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000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80640" y="2914650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cartoon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305445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7" y="2939117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2727" y="303357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93050" y="31178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56840" y="4032250"/>
            <a:ext cx="73406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fiction film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2" y="421325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6" y="4032276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2296" y="4203890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14689" y="4213225"/>
            <a:ext cx="613833" cy="387350"/>
          </a:xfrm>
          <a:prstGeom prst="rect">
            <a:avLst/>
          </a:prstGeom>
          <a:solidFill>
            <a:srgbClr val="003300"/>
          </a:solidFill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88698" y="5244306"/>
            <a:ext cx="7408757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fantasy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9" y="538891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6" y="5218139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9591" y="538324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10419" y="542528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7437" y="82140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kern="120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2800" y="1238250"/>
            <a:ext cx="899584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ea typeface="+mn-ea"/>
                <a:cs typeface="+mn-cs"/>
              </a:rPr>
              <a:t>4</a:t>
            </a:r>
            <a:endParaRPr lang="en-GB" sz="2800" b="1" kern="10" dirty="0" smtClean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  <a:ea typeface="+mn-ea"/>
              <a:cs typeface="+mn-cs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2264837" y="12700"/>
            <a:ext cx="7965018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ea typeface="+mn-ea"/>
                <a:cs typeface="+mn-cs"/>
              </a:rPr>
              <a:t>WHO’S FASTER</a:t>
            </a:r>
            <a:endParaRPr lang="en-GB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  <a:ea typeface="+mn-ea"/>
              <a:cs typeface="+mn-cs"/>
            </a:endParaRPr>
          </a:p>
        </p:txBody>
      </p:sp>
      <p:pic>
        <p:nvPicPr>
          <p:cNvPr id="21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" y="-26670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9855200" y="4267200"/>
            <a:ext cx="2336800" cy="1752600"/>
            <a:chOff x="4320" y="2928"/>
            <a:chExt cx="1104" cy="1104"/>
          </a:xfrm>
        </p:grpSpPr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6000" b="1" kern="1200" smtClean="0">
                <a:solidFill>
                  <a:srgbClr val="FF0066"/>
                </a:solidFill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ea typeface="+mn-ea"/>
                  <a:cs typeface="Times New Roman"/>
                </a:rPr>
                <a:t>Time’s up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15</a:t>
            </a:r>
          </a:p>
        </p:txBody>
      </p:sp>
      <p:pic>
        <p:nvPicPr>
          <p:cNvPr id="24" name="Picture 53" descr="avatar320552_104315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4" descr="Tàng-Tàng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191250"/>
            <a:ext cx="187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1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70923" y="1069808"/>
            <a:ext cx="9956800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film in which strange and frightening </a:t>
            </a:r>
            <a:r>
              <a:rPr lang="en-US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happen is a ………..</a:t>
            </a:r>
            <a:endParaRPr lang="en-GB" sz="4000" b="1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342902" y="14288"/>
            <a:ext cx="427567" cy="6272212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19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000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2000" kern="12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80640" y="2914650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  <a:endParaRPr lang="en-US"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305445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7" y="2939117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2727" y="303357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93050" y="31178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56840" y="4032250"/>
            <a:ext cx="7340600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fiction film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2" y="421325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6" y="4032276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2296" y="4203890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14689" y="4213225"/>
            <a:ext cx="613833" cy="387350"/>
          </a:xfrm>
          <a:prstGeom prst="rect">
            <a:avLst/>
          </a:prstGeom>
          <a:solidFill>
            <a:srgbClr val="003300"/>
          </a:solidFill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88698" y="5314953"/>
            <a:ext cx="7408757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lvl="0">
              <a:lnSpc>
                <a:spcPct val="90000"/>
              </a:lnSpc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horror film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9" y="538891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6" y="5218139"/>
            <a:ext cx="20002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9591" y="5383242"/>
            <a:ext cx="1090083" cy="612775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kern="1200" smtClean="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10419" y="542528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7437" y="82140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kern="120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2800" y="1238250"/>
            <a:ext cx="899584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ea typeface="+mn-ea"/>
                <a:cs typeface="+mn-cs"/>
              </a:rPr>
              <a:t>5</a:t>
            </a:r>
            <a:endParaRPr lang="en-GB" sz="2800" b="1" kern="10" dirty="0" smtClean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  <a:ea typeface="+mn-ea"/>
              <a:cs typeface="+mn-cs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2264837" y="12700"/>
            <a:ext cx="7965018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ea typeface="+mn-ea"/>
                <a:cs typeface="+mn-cs"/>
              </a:rPr>
              <a:t>WHO’S FASTER</a:t>
            </a:r>
            <a:endParaRPr lang="en-GB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  <a:ea typeface="+mn-ea"/>
              <a:cs typeface="+mn-cs"/>
            </a:endParaRPr>
          </a:p>
        </p:txBody>
      </p:sp>
      <p:pic>
        <p:nvPicPr>
          <p:cNvPr id="21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" y="-26670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9855200" y="4267200"/>
            <a:ext cx="2336800" cy="1752600"/>
            <a:chOff x="4320" y="2928"/>
            <a:chExt cx="1104" cy="1104"/>
          </a:xfrm>
        </p:grpSpPr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6000" b="1" kern="1200" smtClean="0">
                <a:solidFill>
                  <a:srgbClr val="FF0066"/>
                </a:solidFill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ea typeface="+mn-ea"/>
                  <a:cs typeface="Times New Roman"/>
                </a:rPr>
                <a:t>Time’s up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  <a:cs typeface="+mn-cs"/>
              </a:rPr>
              <a:t>15</a:t>
            </a:r>
          </a:p>
        </p:txBody>
      </p:sp>
      <p:pic>
        <p:nvPicPr>
          <p:cNvPr id="24" name="Picture 53" descr="avatar320552_104315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4" descr="Tàng-Tàng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191250"/>
            <a:ext cx="187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40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56" y="1690821"/>
            <a:ext cx="12020550" cy="507831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Key:</a:t>
            </a:r>
          </a:p>
          <a:p>
            <a:r>
              <a:rPr lang="en-GB" sz="5400" b="1" dirty="0" smtClean="0"/>
              <a:t>1</a:t>
            </a:r>
            <a:r>
              <a:rPr lang="en-GB" sz="5400" b="1" dirty="0"/>
              <a:t>. </a:t>
            </a:r>
            <a:r>
              <a:rPr lang="en-GB" sz="5400" b="1" dirty="0" smtClean="0"/>
              <a:t>comedy</a:t>
            </a:r>
            <a:endParaRPr lang="en-GB" sz="5400" b="1" dirty="0"/>
          </a:p>
          <a:p>
            <a:r>
              <a:rPr lang="en-GB" sz="5400" b="1" dirty="0"/>
              <a:t>2. </a:t>
            </a:r>
            <a:r>
              <a:rPr lang="en-GB" sz="5400" b="1" dirty="0" smtClean="0"/>
              <a:t>fantasy</a:t>
            </a:r>
            <a:endParaRPr lang="en-GB" sz="5400" b="1" dirty="0"/>
          </a:p>
          <a:p>
            <a:r>
              <a:rPr lang="en-GB" sz="5400" b="1" dirty="0"/>
              <a:t>3. </a:t>
            </a:r>
            <a:r>
              <a:rPr lang="en-GB" sz="5400" b="1" dirty="0" smtClean="0"/>
              <a:t>documentary</a:t>
            </a:r>
            <a:endParaRPr lang="en-GB" sz="5400" b="1" dirty="0"/>
          </a:p>
          <a:p>
            <a:r>
              <a:rPr lang="en-GB" sz="5400" b="1" dirty="0"/>
              <a:t>4. science fiction </a:t>
            </a:r>
            <a:r>
              <a:rPr lang="en-GB" sz="5400" b="1" dirty="0" smtClean="0"/>
              <a:t>film</a:t>
            </a:r>
            <a:endParaRPr lang="en-GB" sz="5400" b="1" dirty="0"/>
          </a:p>
          <a:p>
            <a:r>
              <a:rPr lang="en-GB" sz="5400" b="1" dirty="0"/>
              <a:t>5. horror </a:t>
            </a:r>
            <a:r>
              <a:rPr lang="en-GB" sz="5400" b="1" dirty="0" smtClean="0"/>
              <a:t>film</a:t>
            </a:r>
            <a:endParaRPr lang="en-GB" sz="54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4" y="497681"/>
            <a:ext cx="11801477" cy="995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9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14" descr="Kết quả hình ảnh cho game show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6" descr="Kết quả hình ảnh cho game show"/>
          <p:cNvSpPr>
            <a:spLocks noChangeAspect="1" noChangeArrowheads="1"/>
          </p:cNvSpPr>
          <p:nvPr/>
        </p:nvSpPr>
        <p:spPr bwMode="auto">
          <a:xfrm>
            <a:off x="410633" y="794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7" descr="Kết quả hình ảnh cho Horror Films"/>
          <p:cNvSpPr>
            <a:spLocks noChangeAspect="1" noChangeArrowheads="1"/>
          </p:cNvSpPr>
          <p:nvPr/>
        </p:nvSpPr>
        <p:spPr bwMode="auto">
          <a:xfrm>
            <a:off x="613833" y="16034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4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7"/>
          <p:cNvSpPr txBox="1"/>
          <p:nvPr/>
        </p:nvSpPr>
        <p:spPr>
          <a:xfrm>
            <a:off x="1131589" y="1285868"/>
            <a:ext cx="108153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 with the words in the box.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7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7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538" name="Google Shape;5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7"/>
          <p:cNvSpPr txBox="1"/>
          <p:nvPr/>
        </p:nvSpPr>
        <p:spPr>
          <a:xfrm>
            <a:off x="487068" y="20768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27"/>
          <p:cNvSpPr/>
          <p:nvPr/>
        </p:nvSpPr>
        <p:spPr>
          <a:xfrm>
            <a:off x="487067" y="2347825"/>
            <a:ext cx="449235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 of the task: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introduce adjectives describing films.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1" name="Google Shape;541;p27"/>
          <p:cNvGrpSpPr/>
          <p:nvPr/>
        </p:nvGrpSpPr>
        <p:grpSpPr>
          <a:xfrm>
            <a:off x="5148763" y="2484332"/>
            <a:ext cx="6433783" cy="2613724"/>
            <a:chOff x="0" y="690755"/>
            <a:chExt cx="6433783" cy="2613724"/>
          </a:xfrm>
        </p:grpSpPr>
        <p:sp>
          <p:nvSpPr>
            <p:cNvPr id="542" name="Google Shape;542;p27"/>
            <p:cNvSpPr/>
            <p:nvPr/>
          </p:nvSpPr>
          <p:spPr>
            <a:xfrm>
              <a:off x="0" y="690755"/>
              <a:ext cx="2010557" cy="1206334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 txBox="1"/>
            <p:nvPr/>
          </p:nvSpPr>
          <p:spPr>
            <a:xfrm>
              <a:off x="0" y="690755"/>
              <a:ext cx="2010557" cy="120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funny</a:t>
              </a:r>
              <a:endParaRPr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2211613" y="690755"/>
              <a:ext cx="2010557" cy="1206334"/>
            </a:xfrm>
            <a:prstGeom prst="rect">
              <a:avLst/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 txBox="1"/>
            <p:nvPr/>
          </p:nvSpPr>
          <p:spPr>
            <a:xfrm>
              <a:off x="2211613" y="690755"/>
              <a:ext cx="2010557" cy="120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boring</a:t>
              </a:r>
              <a:endParaRPr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4423226" y="690755"/>
              <a:ext cx="2010557" cy="1206334"/>
            </a:xfrm>
            <a:prstGeom prst="rect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 txBox="1"/>
            <p:nvPr/>
          </p:nvSpPr>
          <p:spPr>
            <a:xfrm>
              <a:off x="4423226" y="690755"/>
              <a:ext cx="2010557" cy="120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frightening</a:t>
              </a:r>
              <a:endParaRPr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105806" y="2098145"/>
              <a:ext cx="2010557" cy="1206334"/>
            </a:xfrm>
            <a:prstGeom prst="rect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 txBox="1"/>
            <p:nvPr/>
          </p:nvSpPr>
          <p:spPr>
            <a:xfrm>
              <a:off x="1105806" y="2098145"/>
              <a:ext cx="2010557" cy="120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moving</a:t>
              </a:r>
              <a:endParaRPr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3317419" y="2098145"/>
              <a:ext cx="2010557" cy="1206334"/>
            </a:xfrm>
            <a:prstGeom prst="rect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 txBox="1"/>
            <p:nvPr/>
          </p:nvSpPr>
          <p:spPr>
            <a:xfrm>
              <a:off x="3317419" y="2098145"/>
              <a:ext cx="2010557" cy="120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boring</a:t>
              </a:r>
              <a:endParaRPr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8"/>
          <p:cNvSpPr txBox="1"/>
          <p:nvPr/>
        </p:nvSpPr>
        <p:spPr>
          <a:xfrm>
            <a:off x="1131589" y="1287088"/>
            <a:ext cx="108153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 with the words in the box.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8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dirty="0"/>
          </a:p>
        </p:txBody>
      </p:sp>
      <p:pic>
        <p:nvPicPr>
          <p:cNvPr id="560" name="Google Shape;56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8"/>
          <p:cNvSpPr txBox="1"/>
          <p:nvPr/>
        </p:nvSpPr>
        <p:spPr>
          <a:xfrm>
            <a:off x="487068" y="20768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2" name="Google Shape;562;p28"/>
          <p:cNvGrpSpPr/>
          <p:nvPr/>
        </p:nvGrpSpPr>
        <p:grpSpPr>
          <a:xfrm>
            <a:off x="1481472" y="1989986"/>
            <a:ext cx="9184720" cy="985527"/>
            <a:chOff x="289981" y="457"/>
            <a:chExt cx="9184720" cy="985527"/>
          </a:xfrm>
        </p:grpSpPr>
        <p:sp>
          <p:nvSpPr>
            <p:cNvPr id="563" name="Google Shape;563;p28"/>
            <p:cNvSpPr/>
            <p:nvPr/>
          </p:nvSpPr>
          <p:spPr>
            <a:xfrm>
              <a:off x="289981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8"/>
            <p:cNvSpPr txBox="1"/>
            <p:nvPr/>
          </p:nvSpPr>
          <p:spPr>
            <a:xfrm>
              <a:off x="289981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funny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2096781" y="457"/>
              <a:ext cx="1777661" cy="985527"/>
            </a:xfrm>
            <a:prstGeom prst="rect">
              <a:avLst/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8"/>
            <p:cNvSpPr txBox="1"/>
            <p:nvPr/>
          </p:nvSpPr>
          <p:spPr>
            <a:xfrm>
              <a:off x="2096781" y="457"/>
              <a:ext cx="1777661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interesting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4038697" y="457"/>
              <a:ext cx="1822404" cy="985527"/>
            </a:xfrm>
            <a:prstGeom prst="rect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 txBox="1"/>
            <p:nvPr/>
          </p:nvSpPr>
          <p:spPr>
            <a:xfrm>
              <a:off x="4038697" y="457"/>
              <a:ext cx="1822404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frightening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6025356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8"/>
            <p:cNvSpPr txBox="1"/>
            <p:nvPr/>
          </p:nvSpPr>
          <p:spPr>
            <a:xfrm>
              <a:off x="6025356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moving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7832156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 txBox="1"/>
            <p:nvPr/>
          </p:nvSpPr>
          <p:spPr>
            <a:xfrm>
              <a:off x="7832156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boring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700038" y="3499726"/>
            <a:ext cx="11246866" cy="309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Going to the hospital can be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_________________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 child.</a:t>
            </a:r>
            <a:b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film was so </a:t>
            </a:r>
            <a:r>
              <a:rPr lang="en-US" sz="160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the audience couldn’t stop laughing.</a:t>
            </a:r>
            <a:b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people cried when they saw the </a:t>
            </a:r>
            <a:r>
              <a:rPr lang="en-US" sz="160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scenes of the film.</a:t>
            </a:r>
            <a:b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film last night was so </a:t>
            </a:r>
            <a:r>
              <a:rPr lang="en-US" sz="160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we fell asleep.</a:t>
            </a:r>
            <a:b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book is </a:t>
            </a:r>
            <a:r>
              <a:rPr lang="en-US" sz="160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________________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got a lot of useful information from it.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8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573" name="Google Shape;573;p28"/>
          <p:cNvSpPr/>
          <p:nvPr/>
        </p:nvSpPr>
        <p:spPr>
          <a:xfrm>
            <a:off x="264146" y="1542287"/>
            <a:ext cx="11794504" cy="50782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F26649"/>
                </a:solidFill>
              </a:rPr>
              <a:t>1. </a:t>
            </a:r>
            <a:r>
              <a:rPr lang="en-US" sz="3600" dirty="0"/>
              <a:t>Going to the hospital can be </a:t>
            </a:r>
            <a:r>
              <a:rPr lang="en-US" sz="3600" dirty="0" smtClean="0">
                <a:solidFill>
                  <a:srgbClr val="939598"/>
                </a:solidFill>
              </a:rPr>
              <a:t>____________</a:t>
            </a:r>
            <a:r>
              <a:rPr lang="en-US" sz="3600" dirty="0" smtClean="0"/>
              <a:t>for </a:t>
            </a:r>
            <a:r>
              <a:rPr lang="en-US" sz="3600" dirty="0"/>
              <a:t>a child.</a:t>
            </a:r>
            <a:br>
              <a:rPr lang="en-US" sz="3600" dirty="0"/>
            </a:br>
            <a:r>
              <a:rPr lang="en-US" sz="3600" b="1" dirty="0">
                <a:solidFill>
                  <a:srgbClr val="F26649"/>
                </a:solidFill>
              </a:rPr>
              <a:t>2. </a:t>
            </a:r>
            <a:r>
              <a:rPr lang="en-US" sz="3600" dirty="0"/>
              <a:t>The film was so </a:t>
            </a:r>
            <a:r>
              <a:rPr lang="en-US" sz="3600" dirty="0">
                <a:solidFill>
                  <a:srgbClr val="939598"/>
                </a:solidFill>
              </a:rPr>
              <a:t>_______________ </a:t>
            </a:r>
            <a:r>
              <a:rPr lang="en-US" sz="3600" dirty="0"/>
              <a:t>that the audience couldn’t stop laughing.</a:t>
            </a:r>
            <a:br>
              <a:rPr lang="en-US" sz="3600" dirty="0"/>
            </a:br>
            <a:r>
              <a:rPr lang="en-US" sz="3600" b="1" dirty="0">
                <a:solidFill>
                  <a:srgbClr val="F26649"/>
                </a:solidFill>
              </a:rPr>
              <a:t>3. </a:t>
            </a:r>
            <a:r>
              <a:rPr lang="en-US" sz="3600" dirty="0"/>
              <a:t>Many people cried when they saw the </a:t>
            </a:r>
            <a:r>
              <a:rPr lang="en-US" sz="3600" dirty="0" smtClean="0">
                <a:solidFill>
                  <a:srgbClr val="939598"/>
                </a:solidFill>
              </a:rPr>
              <a:t>_____________ </a:t>
            </a:r>
            <a:r>
              <a:rPr lang="en-US" sz="3600" dirty="0"/>
              <a:t>scenes of the film.</a:t>
            </a:r>
            <a:br>
              <a:rPr lang="en-US" sz="3600" dirty="0"/>
            </a:br>
            <a:r>
              <a:rPr lang="en-US" sz="3600" b="1" dirty="0">
                <a:solidFill>
                  <a:srgbClr val="F26649"/>
                </a:solidFill>
              </a:rPr>
              <a:t>4. </a:t>
            </a:r>
            <a:r>
              <a:rPr lang="en-US" sz="3600" dirty="0"/>
              <a:t>The film last night was so </a:t>
            </a:r>
            <a:r>
              <a:rPr lang="en-US" sz="3600" dirty="0">
                <a:solidFill>
                  <a:srgbClr val="939598"/>
                </a:solidFill>
              </a:rPr>
              <a:t>_______________ </a:t>
            </a:r>
            <a:r>
              <a:rPr lang="en-US" sz="3600" dirty="0"/>
              <a:t>that we fell asleep.</a:t>
            </a:r>
            <a:br>
              <a:rPr lang="en-US" sz="3600" dirty="0"/>
            </a:br>
            <a:r>
              <a:rPr lang="en-US" sz="3600" b="1" dirty="0">
                <a:solidFill>
                  <a:srgbClr val="F26649"/>
                </a:solidFill>
              </a:rPr>
              <a:t>5. </a:t>
            </a:r>
            <a:r>
              <a:rPr lang="en-US" sz="3600" dirty="0"/>
              <a:t>This book is </a:t>
            </a:r>
            <a:r>
              <a:rPr lang="en-US" sz="3600" dirty="0">
                <a:solidFill>
                  <a:srgbClr val="939598"/>
                </a:solidFill>
              </a:rPr>
              <a:t>________________</a:t>
            </a:r>
            <a:r>
              <a:rPr lang="en-US" sz="3600" dirty="0"/>
              <a:t>. I got a lot of useful information from it</a:t>
            </a:r>
            <a:r>
              <a:rPr lang="en-US" sz="2800" dirty="0"/>
              <a:t>.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/>
          </a:p>
        </p:txBody>
      </p:sp>
      <p:sp>
        <p:nvSpPr>
          <p:cNvPr id="574" name="Google Shape;574;p28"/>
          <p:cNvSpPr/>
          <p:nvPr/>
        </p:nvSpPr>
        <p:spPr>
          <a:xfrm>
            <a:off x="1231210" y="542041"/>
            <a:ext cx="29183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frightening</a:t>
            </a:r>
            <a:endParaRPr sz="3600" dirty="0"/>
          </a:p>
        </p:txBody>
      </p:sp>
      <p:sp>
        <p:nvSpPr>
          <p:cNvPr id="575" name="Google Shape;575;p28"/>
          <p:cNvSpPr/>
          <p:nvPr/>
        </p:nvSpPr>
        <p:spPr>
          <a:xfrm>
            <a:off x="1711954" y="58587"/>
            <a:ext cx="166742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funny</a:t>
            </a:r>
            <a:endParaRPr sz="3600" b="1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8"/>
          <p:cNvSpPr/>
          <p:nvPr/>
        </p:nvSpPr>
        <p:spPr>
          <a:xfrm>
            <a:off x="4775992" y="128554"/>
            <a:ext cx="206754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moving</a:t>
            </a:r>
            <a:endParaRPr sz="3600" b="1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8"/>
          <p:cNvSpPr/>
          <p:nvPr/>
        </p:nvSpPr>
        <p:spPr>
          <a:xfrm>
            <a:off x="4775987" y="542041"/>
            <a:ext cx="18426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boring</a:t>
            </a:r>
            <a:endParaRPr sz="3600" b="1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8"/>
          <p:cNvSpPr/>
          <p:nvPr/>
        </p:nvSpPr>
        <p:spPr>
          <a:xfrm>
            <a:off x="7351453" y="58587"/>
            <a:ext cx="28620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interesting</a:t>
            </a:r>
            <a:endParaRPr sz="3600" b="1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" y="58601"/>
            <a:ext cx="12058650" cy="12939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5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7 -0.01667 L 0.45469 0.1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27969 0.297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1667 L 0.35938 0.44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6562 0.55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2 -0.02223 L -0.30312 0.777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/>
      <p:bldP spid="575" grpId="0"/>
      <p:bldP spid="576" grpId="0"/>
      <p:bldP spid="577" grpId="0"/>
      <p:bldP spid="5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7451" y="1825625"/>
            <a:ext cx="10926349" cy="4351338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GB" sz="5400" b="1" dirty="0" smtClean="0"/>
              <a:t>1</a:t>
            </a:r>
            <a:r>
              <a:rPr lang="en-GB" sz="5400" b="1" dirty="0"/>
              <a:t>. frightening             </a:t>
            </a:r>
            <a:endParaRPr lang="en-GB" sz="5400" b="1" dirty="0" smtClean="0"/>
          </a:p>
          <a:p>
            <a:pPr marL="114300" indent="0">
              <a:buNone/>
            </a:pPr>
            <a:r>
              <a:rPr lang="en-GB" sz="5400" b="1" dirty="0" smtClean="0"/>
              <a:t>2</a:t>
            </a:r>
            <a:r>
              <a:rPr lang="en-GB" sz="5400" b="1" dirty="0"/>
              <a:t>. funny             </a:t>
            </a:r>
            <a:endParaRPr lang="en-GB" sz="5400" b="1" dirty="0" smtClean="0"/>
          </a:p>
          <a:p>
            <a:pPr marL="114300" indent="0">
              <a:buNone/>
            </a:pPr>
            <a:r>
              <a:rPr lang="en-GB" sz="5400" b="1" dirty="0" smtClean="0"/>
              <a:t>3</a:t>
            </a:r>
            <a:r>
              <a:rPr lang="en-GB" sz="5400" b="1" dirty="0"/>
              <a:t>. moving            </a:t>
            </a:r>
            <a:endParaRPr lang="en-GB" sz="5400" b="1" dirty="0" smtClean="0"/>
          </a:p>
          <a:p>
            <a:pPr marL="114300" indent="0">
              <a:buNone/>
            </a:pPr>
            <a:r>
              <a:rPr lang="en-GB" sz="5400" b="1" dirty="0" smtClean="0"/>
              <a:t>4</a:t>
            </a:r>
            <a:r>
              <a:rPr lang="en-GB" sz="5400" b="1" dirty="0"/>
              <a:t>. boring             </a:t>
            </a:r>
            <a:endParaRPr lang="en-GB" sz="5400" b="1" dirty="0" smtClean="0"/>
          </a:p>
          <a:p>
            <a:pPr marL="114300" indent="0">
              <a:buNone/>
            </a:pPr>
            <a:r>
              <a:rPr lang="en-GB" sz="5400" b="1" dirty="0" smtClean="0"/>
              <a:t>5</a:t>
            </a:r>
            <a:r>
              <a:rPr lang="en-GB" sz="5400" b="1" dirty="0"/>
              <a:t>. interesting</a:t>
            </a:r>
          </a:p>
        </p:txBody>
      </p:sp>
      <p:sp>
        <p:nvSpPr>
          <p:cNvPr id="4" name="Google Shape;557;p28"/>
          <p:cNvSpPr txBox="1"/>
          <p:nvPr/>
        </p:nvSpPr>
        <p:spPr>
          <a:xfrm>
            <a:off x="427456" y="403561"/>
            <a:ext cx="11040650" cy="1200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Complete </a:t>
            </a: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following sentences with the words in the box.</a:t>
            </a: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6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6" y="1825625"/>
            <a:ext cx="5429250" cy="435133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4400" b="1" dirty="0"/>
              <a:t>1. comedy</a:t>
            </a:r>
          </a:p>
          <a:p>
            <a:pPr marL="114300" indent="0">
              <a:buNone/>
            </a:pPr>
            <a:r>
              <a:rPr lang="en-GB" sz="4400" b="1" dirty="0"/>
              <a:t>2. fantasy</a:t>
            </a:r>
          </a:p>
          <a:p>
            <a:pPr marL="114300" indent="0">
              <a:buNone/>
            </a:pPr>
            <a:r>
              <a:rPr lang="en-GB" sz="4400" b="1" dirty="0"/>
              <a:t>3. documentary</a:t>
            </a:r>
          </a:p>
          <a:p>
            <a:pPr marL="114300" indent="0">
              <a:buNone/>
            </a:pPr>
            <a:r>
              <a:rPr lang="en-GB" sz="4400" b="1" dirty="0"/>
              <a:t>4. science fiction film</a:t>
            </a:r>
          </a:p>
          <a:p>
            <a:pPr marL="114300" indent="0">
              <a:buNone/>
            </a:pPr>
            <a:r>
              <a:rPr lang="en-GB" sz="4400" b="1" dirty="0"/>
              <a:t>5. horror film</a:t>
            </a:r>
          </a:p>
          <a:p>
            <a:pPr marL="114300" indent="0">
              <a:buNone/>
            </a:pPr>
            <a:endParaRPr lang="en-GB" sz="44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8324856" y="1844675"/>
            <a:ext cx="3638550" cy="4351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GB" sz="4400" b="1" dirty="0" smtClean="0"/>
              <a:t>a. </a:t>
            </a:r>
            <a:r>
              <a:rPr lang="en-GB" sz="4400" b="1" dirty="0"/>
              <a:t>frightening             </a:t>
            </a:r>
          </a:p>
          <a:p>
            <a:pPr marL="114300" indent="0">
              <a:buNone/>
            </a:pPr>
            <a:r>
              <a:rPr lang="en-GB" sz="4400" b="1" dirty="0" smtClean="0"/>
              <a:t>b. </a:t>
            </a:r>
            <a:r>
              <a:rPr lang="en-GB" sz="4400" b="1" dirty="0"/>
              <a:t>funny             </a:t>
            </a:r>
          </a:p>
          <a:p>
            <a:pPr marL="114300" indent="0">
              <a:buNone/>
            </a:pPr>
            <a:r>
              <a:rPr lang="en-GB" sz="4400" b="1" dirty="0" smtClean="0"/>
              <a:t>c. </a:t>
            </a:r>
            <a:r>
              <a:rPr lang="en-GB" sz="4400" b="1" dirty="0"/>
              <a:t>moving            </a:t>
            </a:r>
          </a:p>
          <a:p>
            <a:pPr marL="114300" indent="0">
              <a:buNone/>
            </a:pPr>
            <a:r>
              <a:rPr lang="en-GB" sz="4400" b="1" dirty="0" smtClean="0"/>
              <a:t>d. </a:t>
            </a:r>
            <a:r>
              <a:rPr lang="en-GB" sz="4400" b="1" dirty="0"/>
              <a:t>boring             </a:t>
            </a:r>
          </a:p>
          <a:p>
            <a:pPr marL="114300" indent="0">
              <a:buNone/>
            </a:pPr>
            <a:r>
              <a:rPr lang="en-GB" sz="4400" b="1" dirty="0" smtClean="0"/>
              <a:t>e. </a:t>
            </a:r>
            <a:r>
              <a:rPr lang="en-GB" sz="4400" b="1" dirty="0"/>
              <a:t>interesting</a:t>
            </a:r>
          </a:p>
          <a:p>
            <a:pPr marL="114300" indent="0">
              <a:buFont typeface="Arial"/>
              <a:buNone/>
            </a:pPr>
            <a:endParaRPr lang="en-GB" sz="4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86106" y="2266950"/>
            <a:ext cx="5238750" cy="876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086106" y="3143250"/>
            <a:ext cx="5238750" cy="2057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05306" y="3867150"/>
            <a:ext cx="4019550" cy="6477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09975" y="2438400"/>
            <a:ext cx="4943476" cy="304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3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9"/>
          <p:cNvSpPr/>
          <p:nvPr/>
        </p:nvSpPr>
        <p:spPr>
          <a:xfrm>
            <a:off x="4435148" y="40584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4" name="Google Shape;58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5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29"/>
          <p:cNvSpPr txBox="1"/>
          <p:nvPr/>
        </p:nvSpPr>
        <p:spPr>
          <a:xfrm>
            <a:off x="4787243" y="518500"/>
            <a:ext cx="35967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29"/>
          <p:cNvSpPr/>
          <p:nvPr/>
        </p:nvSpPr>
        <p:spPr>
          <a:xfrm>
            <a:off x="4567845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9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29"/>
          <p:cNvSpPr/>
          <p:nvPr/>
        </p:nvSpPr>
        <p:spPr>
          <a:xfrm>
            <a:off x="971992" y="1229521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9"/>
          <p:cNvSpPr/>
          <p:nvPr/>
        </p:nvSpPr>
        <p:spPr>
          <a:xfrm>
            <a:off x="2672790" y="20899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9"/>
          <p:cNvSpPr/>
          <p:nvPr/>
        </p:nvSpPr>
        <p:spPr>
          <a:xfrm>
            <a:off x="971990" y="334623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9"/>
          <p:cNvSpPr/>
          <p:nvPr/>
        </p:nvSpPr>
        <p:spPr>
          <a:xfrm>
            <a:off x="2451800" y="5006955"/>
            <a:ext cx="2171722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2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29"/>
          <p:cNvSpPr/>
          <p:nvPr/>
        </p:nvSpPr>
        <p:spPr>
          <a:xfrm>
            <a:off x="5571068" y="2089884"/>
            <a:ext cx="545624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9"/>
          <p:cNvSpPr/>
          <p:nvPr/>
        </p:nvSpPr>
        <p:spPr>
          <a:xfrm>
            <a:off x="5571062" y="2958447"/>
            <a:ext cx="5465180" cy="17793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choose the correct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Choose the correct word or phrase.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Complete the sentences.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9"/>
          <p:cNvSpPr/>
          <p:nvPr/>
        </p:nvSpPr>
        <p:spPr>
          <a:xfrm>
            <a:off x="5585956" y="49761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pairs. Ask and answer about a type of film.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6" name="Google Shape;596;p29"/>
          <p:cNvCxnSpPr/>
          <p:nvPr/>
        </p:nvCxnSpPr>
        <p:spPr>
          <a:xfrm>
            <a:off x="2849262" y="151078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97" name="Google Shape;597;p29"/>
          <p:cNvCxnSpPr>
            <a:stCxn id="589" idx="1"/>
          </p:cNvCxnSpPr>
          <p:nvPr/>
        </p:nvCxnSpPr>
        <p:spPr>
          <a:xfrm flipH="1">
            <a:off x="2068590" y="2417586"/>
            <a:ext cx="604200" cy="945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98" name="Google Shape;598;p29"/>
          <p:cNvCxnSpPr>
            <a:stCxn id="590" idx="3"/>
          </p:cNvCxnSpPr>
          <p:nvPr/>
        </p:nvCxnSpPr>
        <p:spPr>
          <a:xfrm>
            <a:off x="2922723" y="3701339"/>
            <a:ext cx="513300" cy="1305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0"/>
          <p:cNvSpPr txBox="1"/>
          <p:nvPr/>
        </p:nvSpPr>
        <p:spPr>
          <a:xfrm>
            <a:off x="1183196" y="1188347"/>
            <a:ext cx="101991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ask and answer about a type of film. Use some of the adjectives in Task 4.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0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30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607" name="Google Shape;60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0"/>
          <p:cNvSpPr txBox="1"/>
          <p:nvPr/>
        </p:nvSpPr>
        <p:spPr>
          <a:xfrm>
            <a:off x="487068" y="20768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30"/>
          <p:cNvSpPr/>
          <p:nvPr/>
        </p:nvSpPr>
        <p:spPr>
          <a:xfrm>
            <a:off x="5048256" y="2142444"/>
            <a:ext cx="714375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r>
              <a:rPr lang="en-US" sz="4000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Do you like </a:t>
            </a:r>
            <a:r>
              <a:rPr lang="en-US" sz="40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documentaries</a:t>
            </a: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No, I don’t.</a:t>
            </a:r>
            <a:b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Why not?</a:t>
            </a:r>
            <a:b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I think they’re </a:t>
            </a:r>
            <a:r>
              <a:rPr lang="en-US" sz="40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boring</a:t>
            </a: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/>
          </a:p>
        </p:txBody>
      </p:sp>
      <p:pic>
        <p:nvPicPr>
          <p:cNvPr id="610" name="Google Shape;610;p30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195" y="2675182"/>
            <a:ext cx="4085416" cy="342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9;p30"/>
          <p:cNvSpPr/>
          <p:nvPr/>
        </p:nvSpPr>
        <p:spPr>
          <a:xfrm>
            <a:off x="247651" y="65990"/>
            <a:ext cx="11944349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r>
              <a:rPr lang="en-US" sz="4000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Do you like </a:t>
            </a:r>
            <a:r>
              <a:rPr lang="en-US" sz="40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documentaries</a:t>
            </a: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lang="en-US" sz="40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No, I don’t</a:t>
            </a: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Why not?</a:t>
            </a:r>
            <a:b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I think they’re </a:t>
            </a:r>
            <a:r>
              <a:rPr lang="en-US" sz="40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boring</a:t>
            </a: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47656" y="3425839"/>
            <a:ext cx="5429250" cy="3051175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dirty="0"/>
              <a:t>1. comedy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dirty="0"/>
              <a:t>2. fantasy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dirty="0"/>
              <a:t>3. documentary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dirty="0" smtClean="0"/>
              <a:t>4. </a:t>
            </a:r>
            <a:r>
              <a:rPr lang="en-GB" sz="4400" b="1" dirty="0"/>
              <a:t>horror film</a:t>
            </a:r>
          </a:p>
          <a:p>
            <a:pPr marL="114300" indent="0">
              <a:buNone/>
            </a:pPr>
            <a:endParaRPr lang="en-GB" sz="44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8267699" y="3388448"/>
            <a:ext cx="3638550" cy="3088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dirty="0" smtClean="0"/>
              <a:t>a. </a:t>
            </a:r>
            <a:r>
              <a:rPr lang="en-GB" sz="4400" b="1" dirty="0"/>
              <a:t>frightening             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dirty="0" smtClean="0"/>
              <a:t>b. </a:t>
            </a:r>
            <a:r>
              <a:rPr lang="en-GB" sz="4400" b="1" dirty="0"/>
              <a:t>funny             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dirty="0" smtClean="0"/>
              <a:t>c. </a:t>
            </a:r>
            <a:r>
              <a:rPr lang="en-GB" sz="4400" b="1" dirty="0"/>
              <a:t>boring             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dirty="0" smtClean="0"/>
              <a:t>d. </a:t>
            </a:r>
            <a:r>
              <a:rPr lang="en-GB" sz="4400" b="1" dirty="0"/>
              <a:t>interesting</a:t>
            </a:r>
          </a:p>
          <a:p>
            <a:pPr marL="114300" indent="0">
              <a:buFont typeface="Arial"/>
              <a:buNone/>
            </a:pPr>
            <a:endParaRPr lang="en-GB" sz="4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28949" y="4018324"/>
            <a:ext cx="5238750" cy="4381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781306" y="4648200"/>
            <a:ext cx="5238750" cy="12763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48100" y="5286389"/>
            <a:ext cx="4572000" cy="20002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14725" y="4018324"/>
            <a:ext cx="4752974" cy="190622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59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1"/>
          <p:cNvSpPr/>
          <p:nvPr/>
        </p:nvSpPr>
        <p:spPr>
          <a:xfrm>
            <a:off x="4567845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1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31"/>
          <p:cNvSpPr/>
          <p:nvPr/>
        </p:nvSpPr>
        <p:spPr>
          <a:xfrm>
            <a:off x="971992" y="1229521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31"/>
          <p:cNvSpPr/>
          <p:nvPr/>
        </p:nvSpPr>
        <p:spPr>
          <a:xfrm>
            <a:off x="2672790" y="20899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1"/>
          <p:cNvSpPr/>
          <p:nvPr/>
        </p:nvSpPr>
        <p:spPr>
          <a:xfrm>
            <a:off x="971990" y="334623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31"/>
          <p:cNvSpPr/>
          <p:nvPr/>
        </p:nvSpPr>
        <p:spPr>
          <a:xfrm>
            <a:off x="2451800" y="5006955"/>
            <a:ext cx="2171722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31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31"/>
          <p:cNvSpPr/>
          <p:nvPr/>
        </p:nvSpPr>
        <p:spPr>
          <a:xfrm>
            <a:off x="5571068" y="2089884"/>
            <a:ext cx="545624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31"/>
          <p:cNvSpPr/>
          <p:nvPr/>
        </p:nvSpPr>
        <p:spPr>
          <a:xfrm>
            <a:off x="5571062" y="2972911"/>
            <a:ext cx="5465180" cy="174591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choose the correct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Choose the correct word or phrase.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Complete the sentences.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31"/>
          <p:cNvSpPr/>
          <p:nvPr/>
        </p:nvSpPr>
        <p:spPr>
          <a:xfrm>
            <a:off x="5585956" y="4985291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pairs. Ask and answer about a type of film.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5" name="Google Shape;625;p31"/>
          <p:cNvCxnSpPr/>
          <p:nvPr/>
        </p:nvCxnSpPr>
        <p:spPr>
          <a:xfrm>
            <a:off x="2849262" y="151078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26" name="Google Shape;626;p31"/>
          <p:cNvCxnSpPr>
            <a:stCxn id="618" idx="1"/>
          </p:cNvCxnSpPr>
          <p:nvPr/>
        </p:nvCxnSpPr>
        <p:spPr>
          <a:xfrm flipH="1">
            <a:off x="2068590" y="2417586"/>
            <a:ext cx="604200" cy="945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27" name="Google Shape;627;p31"/>
          <p:cNvCxnSpPr>
            <a:stCxn id="619" idx="3"/>
          </p:cNvCxnSpPr>
          <p:nvPr/>
        </p:nvCxnSpPr>
        <p:spPr>
          <a:xfrm>
            <a:off x="2922723" y="3701339"/>
            <a:ext cx="513300" cy="1305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28" name="Google Shape;628;p31"/>
          <p:cNvSpPr/>
          <p:nvPr/>
        </p:nvSpPr>
        <p:spPr>
          <a:xfrm>
            <a:off x="4435148" y="40584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9" name="Google Shape;62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5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31"/>
          <p:cNvSpPr txBox="1"/>
          <p:nvPr/>
        </p:nvSpPr>
        <p:spPr>
          <a:xfrm>
            <a:off x="4787243" y="518500"/>
            <a:ext cx="35967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31"/>
          <p:cNvSpPr/>
          <p:nvPr/>
        </p:nvSpPr>
        <p:spPr>
          <a:xfrm>
            <a:off x="971989" y="5818964"/>
            <a:ext cx="203884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2" name="Google Shape;632;p31"/>
          <p:cNvCxnSpPr>
            <a:stCxn id="620" idx="1"/>
            <a:endCxn id="631" idx="0"/>
          </p:cNvCxnSpPr>
          <p:nvPr/>
        </p:nvCxnSpPr>
        <p:spPr>
          <a:xfrm flipH="1">
            <a:off x="1991300" y="5318681"/>
            <a:ext cx="460500" cy="500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3" name="Google Shape;633;p31"/>
          <p:cNvSpPr/>
          <p:nvPr/>
        </p:nvSpPr>
        <p:spPr>
          <a:xfrm>
            <a:off x="5594326" y="5776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2"/>
          <p:cNvSpPr txBox="1"/>
          <p:nvPr/>
        </p:nvSpPr>
        <p:spPr>
          <a:xfrm>
            <a:off x="1131589" y="1301135"/>
            <a:ext cx="108153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2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32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642" name="Google Shape;64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32"/>
          <p:cNvSpPr txBox="1"/>
          <p:nvPr/>
        </p:nvSpPr>
        <p:spPr>
          <a:xfrm>
            <a:off x="487068" y="207666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4" name="Google Shape;644;p32"/>
          <p:cNvGrpSpPr/>
          <p:nvPr/>
        </p:nvGrpSpPr>
        <p:grpSpPr>
          <a:xfrm>
            <a:off x="1753236" y="2044670"/>
            <a:ext cx="8889370" cy="4262200"/>
            <a:chOff x="0" y="2485"/>
            <a:chExt cx="8889370" cy="4262200"/>
          </a:xfrm>
        </p:grpSpPr>
        <p:sp>
          <p:nvSpPr>
            <p:cNvPr id="645" name="Google Shape;645;p32"/>
            <p:cNvSpPr/>
            <p:nvPr/>
          </p:nvSpPr>
          <p:spPr>
            <a:xfrm>
              <a:off x="0" y="2300676"/>
              <a:ext cx="8889370" cy="1964009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 txBox="1"/>
            <p:nvPr/>
          </p:nvSpPr>
          <p:spPr>
            <a:xfrm>
              <a:off x="0" y="2300676"/>
              <a:ext cx="2666811" cy="1964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56025" rIns="256025" bIns="2560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0" y="2485"/>
              <a:ext cx="8889370" cy="1964009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 txBox="1"/>
            <p:nvPr/>
          </p:nvSpPr>
          <p:spPr>
            <a:xfrm>
              <a:off x="0" y="2485"/>
              <a:ext cx="2666811" cy="1964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84475" rIns="284475" bIns="284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Topic of the unit</a:t>
              </a:r>
              <a:endPara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4436013" y="169576"/>
              <a:ext cx="2506366" cy="167091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 txBox="1"/>
            <p:nvPr/>
          </p:nvSpPr>
          <p:spPr>
            <a:xfrm>
              <a:off x="4484952" y="218515"/>
              <a:ext cx="2408488" cy="1573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FILMS</a:t>
              </a:r>
              <a:endPara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4060058" y="1840487"/>
              <a:ext cx="1629138" cy="6683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652" name="Google Shape;652;p32"/>
            <p:cNvSpPr/>
            <p:nvPr/>
          </p:nvSpPr>
          <p:spPr>
            <a:xfrm>
              <a:off x="2806875" y="2508851"/>
              <a:ext cx="2506366" cy="167091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 txBox="1"/>
            <p:nvPr/>
          </p:nvSpPr>
          <p:spPr>
            <a:xfrm>
              <a:off x="2855814" y="2557790"/>
              <a:ext cx="2408488" cy="1573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Types of films</a:t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5689196" y="1840487"/>
              <a:ext cx="1629138" cy="6683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655" name="Google Shape;655;p32"/>
            <p:cNvSpPr/>
            <p:nvPr/>
          </p:nvSpPr>
          <p:spPr>
            <a:xfrm>
              <a:off x="6065151" y="2508851"/>
              <a:ext cx="2506366" cy="1670910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 txBox="1"/>
            <p:nvPr/>
          </p:nvSpPr>
          <p:spPr>
            <a:xfrm>
              <a:off x="6114090" y="2557790"/>
              <a:ext cx="2408488" cy="1573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describing films</a:t>
              </a:r>
              <a:endParaRPr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58" y="2490936"/>
            <a:ext cx="1055581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2600" y="831414"/>
            <a:ext cx="10624013" cy="7422122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91768"/>
              </a:avLst>
            </a:prstTxWarp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6600" b="1" kern="1200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 WELCOME </a:t>
            </a:r>
            <a:r>
              <a:rPr lang="en-US" sz="6600" b="1" kern="1200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Calibri"/>
                <a:ea typeface="+mn-ea"/>
                <a:cs typeface="+mn-cs"/>
                <a:sym typeface="Wingdings"/>
              </a:rPr>
              <a:t></a:t>
            </a:r>
            <a:r>
              <a:rPr lang="en-US" sz="6600" b="1" kern="120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TO </a:t>
            </a:r>
            <a:r>
              <a:rPr lang="en-US" sz="6600" b="1" kern="1200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Calibri"/>
                <a:ea typeface="+mn-ea"/>
                <a:cs typeface="+mn-cs"/>
                <a:sym typeface="Wingdings"/>
              </a:rPr>
              <a:t></a:t>
            </a:r>
            <a:r>
              <a:rPr lang="en-US" sz="6600" b="1" kern="120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OUR </a:t>
            </a:r>
            <a:r>
              <a:rPr lang="en-US" sz="6600" b="1" kern="1200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Calibri"/>
                <a:ea typeface="+mn-ea"/>
                <a:cs typeface="+mn-cs"/>
                <a:sym typeface="Wingdings"/>
              </a:rPr>
              <a:t></a:t>
            </a:r>
            <a:r>
              <a:rPr lang="en-US" sz="6600" b="1" kern="120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CLASS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44542" y="1412776"/>
            <a:ext cx="7632000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rIns="0">
            <a:spAutoFit/>
          </a:bodyPr>
          <a:lstStyle>
            <a:defPPr>
              <a:defRPr lang="en-US"/>
            </a:defPPr>
            <a:lvl1pPr eaLnBrk="1" hangingPunct="1">
              <a:defRPr sz="6000" b="1">
                <a:ln w="19050">
                  <a:solidFill>
                    <a:srgbClr val="FA0000"/>
                  </a:solidFill>
                </a:ln>
                <a:solidFill>
                  <a:srgbClr val="002060"/>
                </a:solidFill>
                <a:latin typeface=".VnTifani HeavyH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buClrTx/>
              <a:buFontTx/>
              <a:buNone/>
            </a:pPr>
            <a:r>
              <a:rPr lang="en-US" kern="1200" spc="610" dirty="0">
                <a:ln w="28575">
                  <a:solidFill>
                    <a:prstClr val="white"/>
                  </a:solidFill>
                </a:ln>
                <a:solidFill>
                  <a:srgbClr val="0000FF"/>
                </a:solidFill>
                <a:ea typeface="+mn-ea"/>
                <a:cs typeface="+mn-cs"/>
              </a:rPr>
              <a:t>ENGLISH 7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02" y="4293107"/>
            <a:ext cx="8509416" cy="108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9391" y="5805270"/>
            <a:ext cx="11425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spc="-100" dirty="0" smtClean="0">
                <a:ln w="28575">
                  <a:solidFill>
                    <a:srgbClr val="FFFF00"/>
                  </a:solidFill>
                </a:ln>
                <a:solidFill>
                  <a:srgbClr val="C00000"/>
                </a:solidFill>
                <a:latin typeface="Futura-Black-Bold-90ms-RKSJ-H"/>
                <a:ea typeface="+mn-ea"/>
                <a:cs typeface="+mn-cs"/>
              </a:rPr>
              <a:t>LET’S GO TO THE CINEMA TONIGHT.</a:t>
            </a:r>
            <a:endParaRPr lang="en-US" sz="4800" kern="1200" spc="-100" dirty="0">
              <a:ln w="28575">
                <a:solidFill>
                  <a:srgbClr val="FFFF00"/>
                </a:solidFill>
              </a:ln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3"/>
          <p:cNvSpPr txBox="1"/>
          <p:nvPr/>
        </p:nvSpPr>
        <p:spPr>
          <a:xfrm>
            <a:off x="1131589" y="1270357"/>
            <a:ext cx="108153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33"/>
          <p:cNvSpPr txBox="1"/>
          <p:nvPr/>
        </p:nvSpPr>
        <p:spPr>
          <a:xfrm>
            <a:off x="628983" y="1188331"/>
            <a:ext cx="39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665" name="Google Shape;66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3"/>
          <p:cNvSpPr txBox="1"/>
          <p:nvPr/>
        </p:nvSpPr>
        <p:spPr>
          <a:xfrm>
            <a:off x="487068" y="207666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3"/>
          <p:cNvSpPr txBox="1"/>
          <p:nvPr/>
        </p:nvSpPr>
        <p:spPr>
          <a:xfrm>
            <a:off x="1451956" y="2272146"/>
            <a:ext cx="77474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about your favourite film.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at least 3 adjectives to describe it.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88658"/>
            <a:ext cx="1866664" cy="18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9884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4267200" y="2590818"/>
            <a:ext cx="711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  <a:latin typeface="VNI-Revue" pitchFamily="2" charset="0"/>
                <a:ea typeface="+mn-ea"/>
              </a:rPr>
              <a:t>+</a:t>
            </a:r>
            <a:endParaRPr lang="en-US" sz="2000" kern="1200">
              <a:solidFill>
                <a:srgbClr val="FF0000"/>
              </a:solidFill>
              <a:latin typeface="VNI-Revue" pitchFamily="2" charset="0"/>
              <a:ea typeface="+mn-ea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239349" y="188640"/>
            <a:ext cx="22352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3791745" y="617619"/>
            <a:ext cx="6648714" cy="792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+mn-ea"/>
                <a:cs typeface="+mn-cs"/>
              </a:rPr>
              <a:t> HOMEWORK </a:t>
            </a: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2133600" y="2743200"/>
            <a:ext cx="1097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en-US" sz="3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2125035" y="2140982"/>
            <a:ext cx="9635594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  <a:tabLst>
                <a:tab pos="530225" algn="l"/>
              </a:tabLst>
            </a:pPr>
            <a:r>
              <a:rPr lang="en-US" sz="3200" b="1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- Learn the new </a:t>
            </a:r>
            <a:r>
              <a:rPr lang="en-US" sz="32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words by heart</a:t>
            </a:r>
            <a:r>
              <a:rPr lang="en-US" sz="3200" b="1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  <a:tabLst>
                <a:tab pos="530225" algn="l"/>
              </a:tabLst>
            </a:pPr>
            <a:r>
              <a:rPr lang="en-US" sz="3200" b="1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- Practice the dialogue again.</a:t>
            </a:r>
            <a:endParaRPr lang="en-US" sz="3200" b="1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  <a:tabLst>
                <a:tab pos="265113" algn="l"/>
              </a:tabLst>
            </a:pPr>
            <a:r>
              <a:rPr lang="en-US" sz="3200" b="1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-	Do </a:t>
            </a:r>
            <a:r>
              <a:rPr lang="en-US" sz="32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exercises B1,2,3,4 </a:t>
            </a:r>
            <a:r>
              <a:rPr lang="en-US" sz="3200" b="1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in workbook </a:t>
            </a:r>
            <a:r>
              <a:rPr lang="en-US" sz="3200" b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(page </a:t>
            </a:r>
            <a:r>
              <a:rPr lang="en-US" sz="3200" b="1" kern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11,12).</a:t>
            </a:r>
            <a:endParaRPr lang="en-US" sz="3200" b="1" kern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Tx/>
              <a:buNone/>
            </a:pPr>
            <a:r>
              <a:rPr lang="en-US" sz="3200" b="1" kern="1200" dirty="0" smtClean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Unit 8: </a:t>
            </a:r>
            <a:r>
              <a:rPr lang="en-US" sz="3200" b="1" kern="1200" dirty="0" smtClean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Closer look 1.</a:t>
            </a:r>
            <a:endParaRPr lang="en-US" sz="3200" b="1" kern="1200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9" y="7569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34"/>
          <p:cNvSpPr txBox="1"/>
          <p:nvPr/>
        </p:nvSpPr>
        <p:spPr>
          <a:xfrm>
            <a:off x="2875947" y="6085150"/>
            <a:ext cx="655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800" b="1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Fanpage: facebook.com/sachmem.vn/</a:t>
            </a:r>
            <a:endParaRPr sz="1800" b="1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743911" y="512945"/>
            <a:ext cx="8890744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provide students with vocabulary.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help students well-prepared for the listening and reading tasks.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8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3695" y="3345382"/>
            <a:ext cx="7804782" cy="3902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/>
          <p:nvPr/>
        </p:nvSpPr>
        <p:spPr>
          <a:xfrm>
            <a:off x="864876" y="158882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fantasy </a:t>
            </a:r>
            <a:r>
              <a:rPr lang="en-US" sz="44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800" b="1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1378085" y="4076725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phim viễn tưởng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2226221" y="3067426"/>
            <a:ext cx="23546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6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fæntəsi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endParaRPr dirty="0"/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9"/>
          <p:cNvSpPr txBox="1"/>
          <p:nvPr/>
        </p:nvSpPr>
        <p:spPr>
          <a:xfrm>
            <a:off x="487068" y="20843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9" descr="Harry Potter and the Chamber of Secrets (film) | Books turn Movies Wikia |  Fand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4108" y="1293569"/>
            <a:ext cx="3226916" cy="48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/>
          <p:nvPr/>
        </p:nvSpPr>
        <p:spPr>
          <a:xfrm>
            <a:off x="970247" y="17480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horror film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8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1378085" y="4299750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phim kinh dị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2115362" y="3252092"/>
            <a:ext cx="257634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</a:t>
            </a:r>
            <a:r>
              <a:rPr lang="en-US" sz="36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hɒrə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fɪlm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dirty="0"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 txBox="1"/>
          <p:nvPr/>
        </p:nvSpPr>
        <p:spPr>
          <a:xfrm>
            <a:off x="487068" y="20843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0" descr="Ghostface | Horror movies, Scream movie, Horror movie ic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9" y="1513182"/>
            <a:ext cx="3164117" cy="474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"/>
          <p:cNvSpPr txBox="1"/>
          <p:nvPr/>
        </p:nvSpPr>
        <p:spPr>
          <a:xfrm>
            <a:off x="787967" y="152465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documentary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8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/>
          <p:nvPr/>
        </p:nvSpPr>
        <p:spPr>
          <a:xfrm>
            <a:off x="971767" y="401516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phim tài liệu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1378086" y="2967876"/>
            <a:ext cx="34472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6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dɒkjʊˈmentəri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6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 txBox="1"/>
          <p:nvPr/>
        </p:nvSpPr>
        <p:spPr>
          <a:xfrm>
            <a:off x="487068" y="20843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11" descr="The History of Documentary Film Making | DocumentaryTu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6488" y="2967875"/>
            <a:ext cx="6658072" cy="266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/>
          <p:nvPr/>
        </p:nvSpPr>
        <p:spPr>
          <a:xfrm>
            <a:off x="970247" y="152400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600"/>
              <a:buFont typeface="Arial"/>
              <a:buNone/>
            </a:pPr>
            <a:r>
              <a:rPr lang="en-US" sz="6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comedy 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5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1378085" y="3940565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phim hài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2274055" y="2968523"/>
            <a:ext cx="22589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6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kɒmədi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dirty="0"/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 txBox="1"/>
          <p:nvPr/>
        </p:nvSpPr>
        <p:spPr>
          <a:xfrm>
            <a:off x="487068" y="20843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12" descr="Online Comedy Club cho Android - Tải về AP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263" y="1523999"/>
            <a:ext cx="2982929" cy="48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t 06 Our Tet holiday Lesson 5 Skills 1 (1)">
  <a:themeElements>
    <a:clrScheme name="Default Design 3">
      <a:dk1>
        <a:srgbClr val="000000"/>
      </a:dk1>
      <a:lt1>
        <a:srgbClr val="FFFFFF"/>
      </a:lt1>
      <a:dk2>
        <a:srgbClr val="8B1111"/>
      </a:dk2>
      <a:lt2>
        <a:srgbClr val="C0C0C0"/>
      </a:lt2>
      <a:accent1>
        <a:srgbClr val="A0C6F8"/>
      </a:accent1>
      <a:accent2>
        <a:srgbClr val="14CAEE"/>
      </a:accent2>
      <a:accent3>
        <a:srgbClr val="FFFFFF"/>
      </a:accent3>
      <a:accent4>
        <a:srgbClr val="000000"/>
      </a:accent4>
      <a:accent5>
        <a:srgbClr val="CDDFFB"/>
      </a:accent5>
      <a:accent6>
        <a:srgbClr val="11B7D8"/>
      </a:accent6>
      <a:hlink>
        <a:srgbClr val="8963E9"/>
      </a:hlink>
      <a:folHlink>
        <a:srgbClr val="3067B8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4EA7E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E5772D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CF6B28"/>
        </a:accent6>
        <a:hlink>
          <a:srgbClr val="6321AB"/>
        </a:hlink>
        <a:folHlink>
          <a:srgbClr val="2854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8B1111"/>
        </a:dk2>
        <a:lt2>
          <a:srgbClr val="C0C0C0"/>
        </a:lt2>
        <a:accent1>
          <a:srgbClr val="A0C6F8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CDDFFB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1048</Words>
  <Application>Microsoft Office PowerPoint</Application>
  <PresentationFormat>Custom</PresentationFormat>
  <Paragraphs>385</Paragraphs>
  <Slides>42</Slides>
  <Notes>26</Notes>
  <HiddenSlides>0</HiddenSlides>
  <MMClips>3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7" baseType="lpstr">
      <vt:lpstr>Arial</vt:lpstr>
      <vt:lpstr>Impact</vt:lpstr>
      <vt:lpstr>Calibri</vt:lpstr>
      <vt:lpstr>Tahoma</vt:lpstr>
      <vt:lpstr>VNI-Times</vt:lpstr>
      <vt:lpstr>.VnTime</vt:lpstr>
      <vt:lpstr>Helvetica Neue</vt:lpstr>
      <vt:lpstr>Wingdings</vt:lpstr>
      <vt:lpstr>Futura-Black-Bold-90ms-RKSJ-H</vt:lpstr>
      <vt:lpstr>Noto Sans Symbols</vt:lpstr>
      <vt:lpstr>Times New Roman</vt:lpstr>
      <vt:lpstr>.VnTimeH</vt:lpstr>
      <vt:lpstr>Open Sans</vt:lpstr>
      <vt:lpstr>VNI-Revue</vt:lpstr>
      <vt:lpstr>.VnHelvetInsH</vt:lpstr>
      <vt:lpstr>Verdana</vt:lpstr>
      <vt:lpstr>.VnBahamasBH</vt:lpstr>
      <vt:lpstr>.VnTifani HeavyH</vt:lpstr>
      <vt:lpstr>Office Theme</vt:lpstr>
      <vt:lpstr>Unit 06 Our Tet holiday Lesson 5 Skills 1 (1)</vt:lpstr>
      <vt:lpstr>2_Office Theme</vt:lpstr>
      <vt:lpstr>1_Office Theme</vt:lpstr>
      <vt:lpstr>3_Office Theme</vt:lpstr>
      <vt:lpstr>4_Office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kieu</cp:lastModifiedBy>
  <cp:revision>14</cp:revision>
  <dcterms:created xsi:type="dcterms:W3CDTF">2020-12-09T02:04:09Z</dcterms:created>
  <dcterms:modified xsi:type="dcterms:W3CDTF">2022-08-02T08:50:35Z</dcterms:modified>
</cp:coreProperties>
</file>