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50" autoAdjust="0"/>
    <p:restoredTop sz="94660"/>
  </p:normalViewPr>
  <p:slideViewPr>
    <p:cSldViewPr snapToGrid="0">
      <p:cViewPr varScale="1">
        <p:scale>
          <a:sx n="36" d="100"/>
          <a:sy n="36" d="100"/>
        </p:scale>
        <p:origin x="54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2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4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2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2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5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8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9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6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5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0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3460D-01A4-4496-812E-856A4B888CBA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30FE2-0C43-4D3E-B688-BAEADF6D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6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2" y="0"/>
            <a:ext cx="1208281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82" y="365125"/>
            <a:ext cx="12082818" cy="1325563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</a:rPr>
              <a:t>Tiết 43: LUYỆN TẬP BÀI TOÁN TÍNH THEO PTHH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68" y="1320656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vi-VN" sz="4000" dirty="0" smtClean="0"/>
              <a:t>BÀI TOÁN CHO LƯỢNG CỦA MỘT CHẤT</a:t>
            </a:r>
          </a:p>
          <a:p>
            <a:pPr algn="r">
              <a:lnSpc>
                <a:spcPct val="150000"/>
              </a:lnSpc>
            </a:pPr>
            <a:r>
              <a:rPr lang="vi-VN" sz="4000" dirty="0" smtClean="0"/>
              <a:t>BÀI TOÁN CHO LƯỢNG CỦA HAI CHẤT                         THAM GIA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33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572" y="834240"/>
            <a:ext cx="112957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tập 4</a:t>
            </a:r>
            <a:r>
              <a:rPr lang="vi-VN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 ta cho 26 g kẽm tác dụng với 49 g H</a:t>
            </a:r>
            <a:r>
              <a:rPr lang="en-US" sz="36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sz="36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sau phản ứng thu được muối ZnSO</a:t>
            </a:r>
            <a:r>
              <a:rPr lang="en-US" sz="36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khí hidro và chất còn dư.</a:t>
            </a:r>
            <a:b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Viết phương trình phản ứng.</a:t>
            </a:r>
            <a:b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Tính thể tích (đktc) khí hidro sinh ra.</a:t>
            </a:r>
            <a:b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Tính khối lượng các chất còn lại sau phản ứng.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98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50208" y="0"/>
                <a:ext cx="11541457" cy="6202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a. PTHH: Zn + 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→ ZnSO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+ 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b. Ta có: n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Zn 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 26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65=0,4(mol) n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H2SO4 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 49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98=0,5(mol) 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</a:t>
                </a:r>
                <a:endParaRPr lang="vi-VN" sz="28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vi-VN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</a:t>
                </a:r>
                <a:r>
                  <a:rPr lang="en-US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Zn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→ ZnSO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+ 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vi-VN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vi-VN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t</m:t>
                    </m:r>
                    <m:r>
                      <a:rPr lang="vi-VN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ỉ </m:t>
                    </m:r>
                    <m:r>
                      <m:rPr>
                        <m:sty m:val="p"/>
                      </m:rPr>
                      <a:rPr lang="vi-VN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l</m:t>
                    </m:r>
                    <m:r>
                      <a:rPr lang="vi-VN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ệ </m:t>
                    </m:r>
                    <m:r>
                      <m:rPr>
                        <m:sty m:val="p"/>
                      </m:rPr>
                      <a:rPr lang="vi-VN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mol</m:t>
                    </m:r>
                    <m:r>
                      <a:rPr lang="vi-VN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  </m:t>
                    </m:r>
                    <m:f>
                      <m:f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  <a:r>
                  <a:rPr lang="vi-VN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&lt;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=&gt; 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4 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dư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tính theo Zn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Symbol" panose="05050102010706020507" pitchFamily="18" charset="2"/>
                  <a:buChar char="Þ"/>
                </a:pPr>
                <a:r>
                  <a:rPr lang="en-US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en-US" sz="2800" baseline="-25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H2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r>
                  <a:rPr lang="en-US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==</a:t>
                </a:r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nZnSO</a:t>
                </a:r>
                <a:r>
                  <a:rPr lang="vi-VN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=n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4 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pư = </a:t>
                </a:r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nZn=</a:t>
                </a:r>
                <a:r>
                  <a:rPr lang="en-US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0,4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(mol)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VH</a:t>
                </a:r>
                <a:r>
                  <a:rPr lang="vi-VN" sz="2800" baseline="-25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=0,4.22,4=8,96 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lít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ZnSO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4 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=0,4.161=64,4 (g</a:t>
                </a:r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mH</a:t>
                </a:r>
                <a:r>
                  <a:rPr lang="vi-VN" sz="2800" baseline="-25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=0,4.2=0,8 gam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4 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dư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=0,5-0,4=0,1 mol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4 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dư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=0,1.98=9,8 (g)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08" y="0"/>
                <a:ext cx="11541457" cy="6202980"/>
              </a:xfrm>
              <a:prstGeom prst="rect">
                <a:avLst/>
              </a:prstGeom>
              <a:blipFill rotWithShape="0">
                <a:blip r:embed="rId2"/>
                <a:stretch>
                  <a:fillRect l="-1109" b="-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15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Phân loại, gọi tên và viết CTHH của axit hoặc bazơ tương ứng của các oxit sau: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vi-VN" sz="4000" dirty="0" smtClean="0"/>
              <a:t>CuO, SO</a:t>
            </a:r>
            <a:r>
              <a:rPr lang="vi-VN" sz="4000" baseline="-25000" dirty="0" smtClean="0"/>
              <a:t>2</a:t>
            </a:r>
            <a:r>
              <a:rPr lang="vi-VN" sz="4000" dirty="0" smtClean="0"/>
              <a:t>, Na</a:t>
            </a:r>
            <a:r>
              <a:rPr lang="vi-VN" sz="4000" baseline="-25000" dirty="0" smtClean="0"/>
              <a:t>2</a:t>
            </a:r>
            <a:r>
              <a:rPr lang="vi-VN" sz="4000" dirty="0" smtClean="0"/>
              <a:t>O, CO</a:t>
            </a:r>
            <a:r>
              <a:rPr lang="vi-VN" sz="4000" baseline="-25000" dirty="0" smtClean="0"/>
              <a:t>2</a:t>
            </a:r>
            <a:r>
              <a:rPr lang="vi-VN" sz="4000" dirty="0" smtClean="0"/>
              <a:t>, Al</a:t>
            </a:r>
            <a:r>
              <a:rPr lang="vi-VN" sz="4000" baseline="-25000" dirty="0" smtClean="0"/>
              <a:t>2</a:t>
            </a:r>
            <a:r>
              <a:rPr lang="vi-VN" sz="4000" dirty="0" smtClean="0"/>
              <a:t>O</a:t>
            </a:r>
            <a:r>
              <a:rPr lang="vi-VN" sz="4000" baseline="-25000" dirty="0" smtClean="0"/>
              <a:t>3</a:t>
            </a:r>
            <a:r>
              <a:rPr lang="vi-VN" sz="4000" dirty="0" smtClean="0"/>
              <a:t>, P</a:t>
            </a:r>
            <a:r>
              <a:rPr lang="vi-VN" sz="4000" baseline="-25000" dirty="0" smtClean="0"/>
              <a:t>2</a:t>
            </a:r>
            <a:r>
              <a:rPr lang="vi-VN" sz="4000" dirty="0" smtClean="0"/>
              <a:t>O</a:t>
            </a:r>
            <a:r>
              <a:rPr lang="vi-VN" sz="4000" baseline="-25000" dirty="0" smtClean="0"/>
              <a:t>5</a:t>
            </a:r>
            <a:r>
              <a:rPr lang="vi-VN" sz="4000" dirty="0" smtClean="0"/>
              <a:t>, Fe</a:t>
            </a:r>
            <a:r>
              <a:rPr lang="vi-VN" sz="4000" baseline="-25000" dirty="0" smtClean="0"/>
              <a:t>2</a:t>
            </a:r>
            <a:r>
              <a:rPr lang="vi-VN" sz="4000" dirty="0" smtClean="0"/>
              <a:t>O</a:t>
            </a:r>
            <a:r>
              <a:rPr lang="vi-VN" sz="4000" baseline="-25000" dirty="0" smtClean="0"/>
              <a:t>3</a:t>
            </a:r>
            <a:r>
              <a:rPr lang="vi-VN" sz="4000" dirty="0" smtClean="0"/>
              <a:t>, SO</a:t>
            </a:r>
            <a:r>
              <a:rPr lang="vi-VN" sz="4000" baseline="-25000" dirty="0" smtClean="0"/>
              <a:t>3</a:t>
            </a:r>
            <a:r>
              <a:rPr lang="vi-VN" sz="4000" dirty="0" smtClean="0"/>
              <a:t>, SiO</a:t>
            </a:r>
            <a:r>
              <a:rPr lang="vi-VN" sz="4000" baseline="-25000" dirty="0" smtClean="0"/>
              <a:t>2</a:t>
            </a:r>
            <a:r>
              <a:rPr lang="vi-VN" sz="4000" dirty="0" smtClean="0"/>
              <a:t>, MgO, ZnO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042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OXIT AXIT:</a:t>
            </a:r>
          </a:p>
          <a:p>
            <a:r>
              <a:rPr lang="vi-VN" dirty="0" smtClean="0"/>
              <a:t>SO</a:t>
            </a:r>
            <a:r>
              <a:rPr lang="vi-VN" baseline="-25000" dirty="0" smtClean="0"/>
              <a:t>2</a:t>
            </a:r>
            <a:r>
              <a:rPr lang="vi-VN" dirty="0" smtClean="0"/>
              <a:t>: Lưu hình đi oxit : H</a:t>
            </a:r>
            <a:r>
              <a:rPr lang="vi-VN" baseline="-25000" dirty="0" smtClean="0"/>
              <a:t>2</a:t>
            </a:r>
            <a:r>
              <a:rPr lang="vi-VN" dirty="0" smtClean="0"/>
              <a:t>SO</a:t>
            </a:r>
            <a:r>
              <a:rPr lang="vi-VN" baseline="-25000" dirty="0" smtClean="0"/>
              <a:t>3</a:t>
            </a:r>
            <a:endParaRPr lang="vi-VN" baseline="-25000" dirty="0"/>
          </a:p>
          <a:p>
            <a:r>
              <a:rPr lang="vi-VN" dirty="0" smtClean="0"/>
              <a:t>CO</a:t>
            </a:r>
            <a:r>
              <a:rPr lang="vi-VN" baseline="-25000" dirty="0" smtClean="0"/>
              <a:t>2</a:t>
            </a:r>
            <a:r>
              <a:rPr lang="vi-VN" dirty="0" smtClean="0"/>
              <a:t>: cacbon đioxit: H</a:t>
            </a:r>
            <a:r>
              <a:rPr lang="vi-VN" baseline="-25000" dirty="0" smtClean="0"/>
              <a:t>2</a:t>
            </a:r>
            <a:r>
              <a:rPr lang="vi-VN" dirty="0" smtClean="0"/>
              <a:t>CO</a:t>
            </a:r>
            <a:r>
              <a:rPr lang="vi-VN" baseline="-25000" dirty="0" smtClean="0"/>
              <a:t>3</a:t>
            </a:r>
          </a:p>
          <a:p>
            <a:r>
              <a:rPr lang="vi-VN" dirty="0" smtClean="0"/>
              <a:t>P</a:t>
            </a:r>
            <a:r>
              <a:rPr lang="vi-VN" baseline="-25000" dirty="0" smtClean="0"/>
              <a:t>2</a:t>
            </a:r>
            <a:r>
              <a:rPr lang="vi-VN" dirty="0" smtClean="0"/>
              <a:t>O</a:t>
            </a:r>
            <a:r>
              <a:rPr lang="vi-VN" baseline="-25000" dirty="0" smtClean="0"/>
              <a:t>5</a:t>
            </a:r>
            <a:r>
              <a:rPr lang="vi-VN" dirty="0" smtClean="0"/>
              <a:t>: điphotpho pentaoxit: H</a:t>
            </a:r>
            <a:r>
              <a:rPr lang="vi-VN" baseline="-25000" dirty="0" smtClean="0"/>
              <a:t>3</a:t>
            </a:r>
            <a:r>
              <a:rPr lang="vi-VN" dirty="0" smtClean="0"/>
              <a:t>PO</a:t>
            </a:r>
            <a:r>
              <a:rPr lang="vi-VN" baseline="-25000" dirty="0" smtClean="0"/>
              <a:t>4</a:t>
            </a:r>
          </a:p>
          <a:p>
            <a:r>
              <a:rPr lang="vi-VN" dirty="0" smtClean="0"/>
              <a:t>SO</a:t>
            </a:r>
            <a:r>
              <a:rPr lang="vi-VN" baseline="-25000" dirty="0" smtClean="0"/>
              <a:t>3</a:t>
            </a:r>
            <a:r>
              <a:rPr lang="vi-VN" dirty="0" smtClean="0"/>
              <a:t>: lưu huỳnh trioxit: H</a:t>
            </a:r>
            <a:r>
              <a:rPr lang="vi-VN" baseline="-25000" dirty="0" smtClean="0"/>
              <a:t>2</a:t>
            </a:r>
            <a:r>
              <a:rPr lang="vi-VN" dirty="0" smtClean="0"/>
              <a:t>SO</a:t>
            </a:r>
            <a:r>
              <a:rPr lang="vi-VN" baseline="-25000" dirty="0" smtClean="0"/>
              <a:t>4</a:t>
            </a:r>
            <a:endParaRPr lang="vi-VN" baseline="-25000" dirty="0"/>
          </a:p>
          <a:p>
            <a:r>
              <a:rPr lang="vi-VN" dirty="0" smtClean="0"/>
              <a:t>SiO</a:t>
            </a:r>
            <a:r>
              <a:rPr lang="vi-VN" baseline="-25000" dirty="0" smtClean="0"/>
              <a:t>2</a:t>
            </a:r>
            <a:r>
              <a:rPr lang="vi-VN" dirty="0" smtClean="0"/>
              <a:t>: silic đioxit: H</a:t>
            </a:r>
            <a:r>
              <a:rPr lang="vi-VN" baseline="-25000" dirty="0" smtClean="0"/>
              <a:t>2</a:t>
            </a:r>
            <a:r>
              <a:rPr lang="vi-VN" dirty="0" smtClean="0"/>
              <a:t>SiO</a:t>
            </a:r>
            <a:r>
              <a:rPr lang="vi-VN" baseline="-25000" dirty="0" smtClean="0"/>
              <a:t>3</a:t>
            </a:r>
            <a:endParaRPr lang="vi-VN" dirty="0" smtClean="0"/>
          </a:p>
          <a:p>
            <a:pPr marL="0" indent="0">
              <a:buNone/>
            </a:pPr>
            <a:endParaRPr lang="vi-VN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OXIT BAZƠ</a:t>
            </a:r>
          </a:p>
          <a:p>
            <a:r>
              <a:rPr lang="vi-VN" dirty="0" smtClean="0"/>
              <a:t>CuO: đồng  (II) oxit</a:t>
            </a:r>
            <a:endParaRPr lang="vi-VN" dirty="0"/>
          </a:p>
          <a:p>
            <a:r>
              <a:rPr lang="vi-VN" dirty="0" smtClean="0"/>
              <a:t>Na</a:t>
            </a:r>
            <a:r>
              <a:rPr lang="vi-VN" baseline="-25000" dirty="0" smtClean="0"/>
              <a:t>2</a:t>
            </a:r>
            <a:r>
              <a:rPr lang="vi-VN" dirty="0" smtClean="0"/>
              <a:t>O: natri oxit</a:t>
            </a:r>
            <a:endParaRPr lang="vi-VN" dirty="0"/>
          </a:p>
          <a:p>
            <a:r>
              <a:rPr lang="vi-VN" dirty="0" smtClean="0"/>
              <a:t>Al</a:t>
            </a:r>
            <a:r>
              <a:rPr lang="vi-VN" baseline="-25000" dirty="0" smtClean="0"/>
              <a:t>2</a:t>
            </a:r>
            <a:r>
              <a:rPr lang="vi-VN" dirty="0" smtClean="0"/>
              <a:t>O</a:t>
            </a:r>
            <a:r>
              <a:rPr lang="vi-VN" baseline="-25000" dirty="0" smtClean="0"/>
              <a:t>3</a:t>
            </a:r>
            <a:r>
              <a:rPr lang="vi-VN" dirty="0" smtClean="0"/>
              <a:t>: nhôm oxit</a:t>
            </a:r>
            <a:endParaRPr lang="vi-VN" baseline="-25000" dirty="0"/>
          </a:p>
          <a:p>
            <a:r>
              <a:rPr lang="vi-VN" dirty="0" smtClean="0"/>
              <a:t>Fe</a:t>
            </a:r>
            <a:r>
              <a:rPr lang="vi-VN" baseline="-25000" dirty="0" smtClean="0"/>
              <a:t>2</a:t>
            </a:r>
            <a:r>
              <a:rPr lang="vi-VN" dirty="0" smtClean="0"/>
              <a:t>O</a:t>
            </a:r>
            <a:r>
              <a:rPr lang="vi-VN" baseline="-25000" dirty="0" smtClean="0"/>
              <a:t>3</a:t>
            </a:r>
            <a:r>
              <a:rPr lang="vi-VN" dirty="0" smtClean="0"/>
              <a:t>: sắt (III) oxit</a:t>
            </a:r>
            <a:endParaRPr lang="vi-VN" baseline="-25000" dirty="0" smtClean="0"/>
          </a:p>
          <a:p>
            <a:r>
              <a:rPr lang="vi-VN" dirty="0" smtClean="0"/>
              <a:t>ZnO: kẽm oxit</a:t>
            </a:r>
            <a:endParaRPr lang="en-US" dirty="0"/>
          </a:p>
          <a:p>
            <a:r>
              <a:rPr lang="vi-VN" dirty="0" smtClean="0"/>
              <a:t>MgO: magie oxit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552" y="1021977"/>
            <a:ext cx="11062447" cy="432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2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54926" y="133279"/>
                <a:ext cx="11459570" cy="4246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u="sng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Phương pháp giải: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Bước 1: Tìm số mol của hai chất tham gia.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Bước 2: Lập PTHH.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Bước 3: Lập tir lệ số mol, tìm chất phản ứng dư, tính theo chất phản ứng hết.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Bước 4: Tính toán theo yêu cầu đề bài.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Chú ý: Lập tỉ lệ: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𝑠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ố 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𝑚𝑜𝑙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𝑡h𝑒𝑜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đề</m:t>
                        </m:r>
                      </m:num>
                      <m:den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𝑠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ố 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𝑚𝑜𝑙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𝑡h𝑒𝑜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𝑃𝑇𝐻𝐻</m:t>
                        </m:r>
                      </m:den>
                    </m:f>
                  </m:oMath>
                </a14:m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26" y="133279"/>
                <a:ext cx="11459570" cy="4246804"/>
              </a:xfrm>
              <a:prstGeom prst="rect">
                <a:avLst/>
              </a:prstGeom>
              <a:blipFill rotWithShape="0">
                <a:blip r:embed="rId2"/>
                <a:stretch>
                  <a:fillRect l="-1650" t="-2439" b="-1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02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6936" y="672490"/>
            <a:ext cx="10627057" cy="4355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vi-VN" sz="3600" b="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tập 1: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 số gam Kali clorat cần thiết để điều chế được: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48 g khí oxi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44,8 lít khí oxi (đktc).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30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9516" y="968070"/>
            <a:ext cx="848435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nO</a:t>
            </a:r>
            <a:r>
              <a:rPr lang="en-US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=48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32==1,5 (mol)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t</a:t>
            </a:r>
            <a:r>
              <a:rPr lang="vi-VN" sz="3600" b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	2KClO</a:t>
            </a:r>
            <a:r>
              <a:rPr lang="vi-VN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2KCl  +  3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905000" algn="l"/>
              </a:tabLst>
            </a:pP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             1                      ←  1,5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mKClO</a:t>
            </a:r>
            <a:r>
              <a:rPr lang="en-US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=1.122,5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122,5 (g).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1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0585" y="845240"/>
            <a:ext cx="101220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nO</a:t>
            </a:r>
            <a:r>
              <a:rPr lang="en-US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=44,8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22,4=2 (mol)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t</a:t>
            </a:r>
            <a:r>
              <a:rPr lang="vi-VN" sz="3600" b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2KClO</a:t>
            </a:r>
            <a:r>
              <a:rPr lang="vi-VN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2KCl  +  3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905000" algn="l"/>
              </a:tabLst>
            </a:pP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         1,33             ←        2</a:t>
            </a:r>
            <a:endParaRPr lang="en-US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mKClO</a:t>
            </a:r>
            <a:r>
              <a:rPr lang="en-US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=1,33.122,5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162,925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(g).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0460" y="795320"/>
            <a:ext cx="108727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36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tập 2</a:t>
            </a:r>
            <a:r>
              <a:rPr lang="vi-VN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Sắt tác dụng với dung dịch CuSO</a:t>
            </a:r>
            <a:r>
              <a:rPr lang="en-US" sz="36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theo phương trình:</a:t>
            </a:r>
            <a:b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  Fe     +       CuSO</a:t>
            </a:r>
            <a:r>
              <a:rPr lang="en-US" sz="36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→      FeSO</a:t>
            </a:r>
            <a:r>
              <a:rPr lang="en-US" sz="36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+       Cu</a:t>
            </a:r>
            <a:b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 cho 11,2 g sắt vào 40 g CuSO</a:t>
            </a:r>
            <a:r>
              <a:rPr lang="en-US" sz="36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Tính khối lượng Cu thu được sau phản ứng.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1263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59642" y="0"/>
                <a:ext cx="10981898" cy="5548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u="none" strike="noStrike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r>
                  <a:rPr lang="en-US" sz="3600" b="0" u="sng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Giải</a:t>
                </a:r>
                <a:r>
                  <a:rPr lang="en-US" sz="3600" b="0" u="sng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nFe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 11,2</m:t>
                        </m:r>
                      </m:num>
                      <m:den>
                        <m:r>
                          <a:rPr lang="en-US" sz="3600" b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56</m:t>
                        </m:r>
                      </m:den>
                    </m:f>
                    <m:r>
                      <a:rPr lang="en-US" sz="3600" b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=0,2 </m:t>
                    </m:r>
                    <m:r>
                      <m:rPr>
                        <m:sty m:val="p"/>
                      </m:rPr>
                      <a:rPr lang="en-US" sz="3600" b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mol</m:t>
                    </m:r>
                  </m:oMath>
                </a14:m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nCuSO</a:t>
                </a:r>
                <a:r>
                  <a:rPr lang="en-US" sz="3600" b="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n-US" sz="3600" b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</a:t>
                </a:r>
                <a:r>
                  <a:rPr lang="en-US" sz="3600" b="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vi-VN" sz="36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vi-VN" sz="36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3600" b="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vi-VN" sz="3600" b="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40/160 = </a:t>
                </a:r>
                <a:r>
                  <a:rPr lang="en-US" sz="3600" b="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0,25 </a:t>
                </a:r>
                <a:r>
                  <a:rPr lang="en-US" sz="3600" b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mol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endParaRPr lang="vi-VN" sz="3600" b="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PTHH</a:t>
                </a:r>
                <a:r>
                  <a:rPr lang="en-US" sz="3600" b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   Fe    +   CuSO</a:t>
                </a:r>
                <a:r>
                  <a:rPr lang="en-US" sz="3600" b="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n-US" sz="3600" b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  → Cu  +  FeSO­</a:t>
                </a:r>
                <a:r>
                  <a:rPr lang="en-US" sz="3600" b="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452245" algn="ctr"/>
                  </a:tabLst>
                </a:pPr>
                <a:r>
                  <a:rPr lang="en-US" sz="3600" b="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Lập </a:t>
                </a:r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tỉ lệ: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0,2</m:t>
                        </m:r>
                      </m:num>
                      <m:den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&lt;  </a:t>
                </a:r>
                <a:r>
                  <a:rPr lang="vi-VN" sz="3600" b="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</a:t>
                </a:r>
                <a:r>
                  <a:rPr lang="en-US" sz="3600" b="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0,25</m:t>
                        </m:r>
                      </m:num>
                      <m:den>
                        <m:r>
                          <a:rPr lang="en-US" sz="36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→ CuSO</a:t>
                </a:r>
                <a:r>
                  <a:rPr lang="en-US" sz="3600" b="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dư, tính </a:t>
                </a:r>
                <a:r>
                  <a:rPr lang="en-US" sz="3600" b="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theo</a:t>
                </a:r>
                <a:r>
                  <a:rPr lang="vi-VN" sz="3600" b="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3600" b="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Fe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vi-VN" sz="36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nCu=nFe=0,2 mol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36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mCu=0,2.64=12,8 g</a:t>
                </a:r>
                <a:endParaRPr lang="en-US" sz="3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42" y="0"/>
                <a:ext cx="10981898" cy="5548570"/>
              </a:xfrm>
              <a:prstGeom prst="rect">
                <a:avLst/>
              </a:prstGeom>
              <a:blipFill rotWithShape="0">
                <a:blip r:embed="rId2"/>
                <a:stretch>
                  <a:fillRect l="-1665" t="-1758" b="-31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9516" y="356569"/>
            <a:ext cx="108317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tập 3</a:t>
            </a:r>
            <a:r>
              <a:rPr lang="vi-VN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 sơ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ồ: </a:t>
            </a:r>
            <a:endParaRPr lang="vi-VN" sz="3600" b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CuO  +       HCl    →         CuCl</a:t>
            </a:r>
            <a:r>
              <a:rPr lang="en-US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  +       H</a:t>
            </a:r>
            <a:r>
              <a:rPr lang="en-US" sz="3600" b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b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 cho 4 gam CuO tác dụng với 2,92 g HCl.</a:t>
            </a:r>
            <a:b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Cân bằng PTHH.</a:t>
            </a:r>
            <a:b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Tính khối lượng các chất còn lại sau phản ứng.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6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59307" y="0"/>
                <a:ext cx="11600597" cy="59784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Aft>
                    <a:spcPts val="1500"/>
                  </a:spcAft>
                </a:pPr>
                <a:r>
                  <a:rPr lang="en-US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a. CuO + 2HCl → CuCl</a:t>
                </a:r>
                <a:r>
                  <a:rPr lang="vi-VN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H</a:t>
                </a:r>
                <a:r>
                  <a:rPr lang="vi-VN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</a:t>
                </a:r>
              </a:p>
              <a:p>
                <a:pPr fontAlgn="base">
                  <a:spcAft>
                    <a:spcPts val="15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b. nCuO = 4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80 = 0,05 (mol)</a:t>
                </a:r>
              </a:p>
              <a:p>
                <a:pPr fontAlgn="base">
                  <a:spcAft>
                    <a:spcPts val="15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nHCl = 2,92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36,5 = 0,08 (mol)</a:t>
                </a: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vi-VN" sz="28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	</a:t>
                </a:r>
                <a:r>
                  <a:rPr lang="en-US" sz="2800" b="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CuO </a:t>
                </a:r>
                <a:r>
                  <a:rPr lang="en-US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+ 2HCl → CuCl</a:t>
                </a:r>
                <a:r>
                  <a:rPr lang="vi-VN" sz="2800" b="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H</a:t>
                </a:r>
                <a:r>
                  <a:rPr lang="vi-VN" sz="2800" b="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  </a:t>
                </a:r>
                <a:endParaRPr lang="en-US" sz="28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vi-VN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vi-VN" sz="2800" b="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(tỉ lệ mol)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0,05</m:t>
                        </m:r>
                      </m:num>
                      <m:den>
                        <m:r>
                          <a:rPr lang="en-US" sz="2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&gt;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0,08</m:t>
                        </m:r>
                      </m:num>
                      <m:den>
                        <m:r>
                          <a:rPr lang="en-US" sz="2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→</a:t>
                </a:r>
                <a:r>
                  <a:rPr lang="vi-VN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CuO</a:t>
                </a:r>
                <a:r>
                  <a:rPr lang="en-US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dư, tính theo</a:t>
                </a:r>
                <a:endParaRPr lang="en-US" sz="28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133475" algn="l"/>
                  </a:tabLst>
                </a:pPr>
                <a:r>
                  <a:rPr lang="en-US" sz="2800" b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HCl</a:t>
                </a:r>
                <a:endParaRPr lang="en-US" sz="28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fontAlgn="base">
                  <a:spcAft>
                    <a:spcPts val="15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nCuCl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= nH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 = 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nCuO pư=1/2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nHCl = 0,04(mol)</a:t>
                </a:r>
              </a:p>
              <a:p>
                <a:pPr fontAlgn="base">
                  <a:spcAft>
                    <a:spcPts val="15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→mCuCl</a:t>
                </a:r>
                <a:r>
                  <a:rPr lang="vi-VN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0,04 × 135 = 5,4(g</a:t>
                </a:r>
                <a:r>
                  <a:rPr lang="en-US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en-US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→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mH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 = 0,04 × 18 = 0,72(g)</a:t>
                </a:r>
              </a:p>
              <a:p>
                <a:pPr fontAlgn="base">
                  <a:spcAft>
                    <a:spcPts val="0"/>
                  </a:spcAft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Sau phản ứng còn CuO dư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fontAlgn="base">
                  <a:spcAft>
                    <a:spcPts val="0"/>
                  </a:spcAft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nCuO dư = 0,05-0,04=0,01 mol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fontAlgn="base">
                  <a:spcAft>
                    <a:spcPts val="0"/>
                  </a:spcAft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mCuO </a:t>
                </a:r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dư=0,01.80=0,8 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(g)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07" y="0"/>
                <a:ext cx="11600597" cy="5978431"/>
              </a:xfrm>
              <a:prstGeom prst="rect">
                <a:avLst/>
              </a:prstGeom>
              <a:blipFill rotWithShape="0">
                <a:blip r:embed="rId2"/>
                <a:stretch>
                  <a:fillRect l="-1104" t="-1019" b="-1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43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314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Tiết 43: LUYỆN TẬP BÀI TOÁN TÍNH THEO PTHH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Phân loại, gọi tên và viết CTHH của axit hoặc bazơ tương ứng của các oxit sau: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19</cp:revision>
  <dcterms:created xsi:type="dcterms:W3CDTF">2022-02-13T08:35:53Z</dcterms:created>
  <dcterms:modified xsi:type="dcterms:W3CDTF">2022-02-19T03:26:24Z</dcterms:modified>
</cp:coreProperties>
</file>