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57" r:id="rId3"/>
    <p:sldId id="266" r:id="rId4"/>
    <p:sldId id="270" r:id="rId5"/>
    <p:sldId id="290" r:id="rId6"/>
    <p:sldId id="283" r:id="rId7"/>
    <p:sldId id="267" r:id="rId8"/>
    <p:sldId id="268" r:id="rId9"/>
    <p:sldId id="269" r:id="rId10"/>
    <p:sldId id="292" r:id="rId11"/>
    <p:sldId id="258" r:id="rId12"/>
    <p:sldId id="259" r:id="rId13"/>
    <p:sldId id="271" r:id="rId14"/>
    <p:sldId id="272" r:id="rId15"/>
    <p:sldId id="273" r:id="rId16"/>
    <p:sldId id="275" r:id="rId17"/>
    <p:sldId id="280" r:id="rId18"/>
    <p:sldId id="281" r:id="rId19"/>
    <p:sldId id="276" r:id="rId20"/>
    <p:sldId id="282" r:id="rId21"/>
    <p:sldId id="291" r:id="rId22"/>
    <p:sldId id="289" r:id="rId23"/>
    <p:sldId id="279" r:id="rId24"/>
    <p:sldId id="260" r:id="rId25"/>
    <p:sldId id="284" r:id="rId26"/>
    <p:sldId id="285" r:id="rId27"/>
    <p:sldId id="286" r:id="rId28"/>
    <p:sldId id="262" r:id="rId29"/>
    <p:sldId id="27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5/15/2023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extLst>
      <p:ext uri="{BB962C8B-B14F-4D97-AF65-F5344CB8AC3E}">
        <p14:creationId xmlns:p14="http://schemas.microsoft.com/office/powerpoint/2010/main" val="223773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extLst>
      <p:ext uri="{BB962C8B-B14F-4D97-AF65-F5344CB8AC3E}">
        <p14:creationId xmlns:p14="http://schemas.microsoft.com/office/powerpoint/2010/main" val="80325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D3EBD-F78D-4F60-B57C-55472D07D427}"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D3EBD-F78D-4F60-B57C-55472D07D427}"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D3EBD-F78D-4F60-B57C-55472D07D427}"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838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1752600" y="3200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0000"/>
                </a:solidFill>
                <a:latin typeface="+mj-lt"/>
              </a:rPr>
              <a:t>MÔN</a:t>
            </a:r>
            <a:r>
              <a:rPr lang="en-US" altLang="en-US" sz="6000" kern="0" dirty="0" smtClean="0">
                <a:solidFill>
                  <a:srgbClr val="FF0000"/>
                </a:solidFill>
                <a:latin typeface="+mj-lt"/>
              </a:rPr>
              <a:t>: </a:t>
            </a:r>
            <a:r>
              <a:rPr lang="vi-VN" altLang="en-US" sz="6000" kern="0" dirty="0" smtClean="0">
                <a:solidFill>
                  <a:srgbClr val="FF0000"/>
                </a:solidFill>
                <a:latin typeface="+mj-lt"/>
              </a:rPr>
              <a:t>KHTN6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793" cy="3749365"/>
          </a:xfrm>
          <a:prstGeom prst="rect">
            <a:avLst/>
          </a:prstGeom>
        </p:spPr>
      </p:pic>
      <p:sp>
        <p:nvSpPr>
          <p:cNvPr id="5" name="Rectangle 4"/>
          <p:cNvSpPr/>
          <p:nvPr/>
        </p:nvSpPr>
        <p:spPr>
          <a:xfrm>
            <a:off x="76200" y="3886200"/>
            <a:ext cx="9144000" cy="1569660"/>
          </a:xfrm>
          <a:prstGeom prst="rect">
            <a:avLst/>
          </a:prstGeom>
        </p:spPr>
        <p:txBody>
          <a:bodyPr wrap="square">
            <a:spAutoFit/>
          </a:bodyPr>
          <a:lstStyle/>
          <a:p>
            <a:r>
              <a:rPr lang="vi-VN" sz="3200" b="1" i="1" dirty="0" smtClean="0">
                <a:solidFill>
                  <a:srgbClr val="FF000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bốn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hành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tinh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vòng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Hệ</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Mặt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một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ngày</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hành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tinh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nào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có</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thời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gian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gần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bằng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một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ngày</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của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Trái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Đất</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6" name="Rectangle 5"/>
          <p:cNvSpPr/>
          <p:nvPr/>
        </p:nvSpPr>
        <p:spPr>
          <a:xfrm>
            <a:off x="76200" y="5583070"/>
            <a:ext cx="9144000" cy="1077218"/>
          </a:xfrm>
          <a:prstGeom prst="rect">
            <a:avLst/>
          </a:prstGeom>
        </p:spPr>
        <p:txBody>
          <a:bodyPr wrap="square">
            <a:spAutoFit/>
          </a:bodyPr>
          <a:lstStyle/>
          <a:p>
            <a:r>
              <a:rPr lang="en-US" sz="3200" b="1" i="1" dirty="0" err="1" smtClean="0">
                <a:solidFill>
                  <a:srgbClr val="0000FF"/>
                </a:solidFill>
                <a:latin typeface="Times New Roman" pitchFamily="18" charset="0"/>
                <a:cs typeface="Times New Roman" pitchFamily="18" charset="0"/>
              </a:rPr>
              <a:t>vì</a:t>
            </a:r>
            <a:r>
              <a:rPr lang="en-US" sz="3200" b="1" i="1" dirty="0" smtClean="0">
                <a:solidFill>
                  <a:srgbClr val="0000FF"/>
                </a:solidFill>
                <a:latin typeface="Times New Roman" pitchFamily="18" charset="0"/>
                <a:cs typeface="Times New Roman" pitchFamily="18" charset="0"/>
              </a:rPr>
              <a:t>:</a:t>
            </a:r>
            <a:r>
              <a:rPr lang="vi-VN" sz="3200" b="1" i="1" dirty="0" smtClean="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 Chu </a:t>
            </a:r>
            <a:r>
              <a:rPr lang="en-US" sz="3200" b="1" i="1" dirty="0" err="1" smtClean="0">
                <a:solidFill>
                  <a:srgbClr val="0000FF"/>
                </a:solidFill>
                <a:latin typeface="Times New Roman" pitchFamily="18" charset="0"/>
                <a:cs typeface="Times New Roman" pitchFamily="18" charset="0"/>
              </a:rPr>
              <a:t>kì</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tự</a:t>
            </a:r>
            <a:r>
              <a:rPr lang="en-US" sz="3200" b="1" i="1" dirty="0" smtClean="0">
                <a:solidFill>
                  <a:srgbClr val="0000FF"/>
                </a:solidFill>
                <a:latin typeface="Times New Roman" pitchFamily="18" charset="0"/>
                <a:cs typeface="Times New Roman" pitchFamily="18" charset="0"/>
              </a:rPr>
              <a:t> quay </a:t>
            </a:r>
            <a:r>
              <a:rPr lang="en-US" sz="3200" b="1" i="1" dirty="0" err="1" smtClean="0">
                <a:solidFill>
                  <a:srgbClr val="0000FF"/>
                </a:solidFill>
                <a:latin typeface="Times New Roman" pitchFamily="18" charset="0"/>
                <a:cs typeface="Times New Roman" pitchFamily="18" charset="0"/>
              </a:rPr>
              <a:t>của</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Trái</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Đất</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là</a:t>
            </a:r>
            <a:r>
              <a:rPr lang="en-US" sz="3200" b="1" i="1" dirty="0" smtClean="0">
                <a:solidFill>
                  <a:srgbClr val="0000FF"/>
                </a:solidFill>
                <a:latin typeface="Times New Roman" pitchFamily="18" charset="0"/>
                <a:cs typeface="Times New Roman" pitchFamily="18" charset="0"/>
              </a:rPr>
              <a:t> 1 </a:t>
            </a:r>
            <a:r>
              <a:rPr lang="en-US" sz="3200" b="1" i="1" dirty="0" err="1" smtClean="0">
                <a:solidFill>
                  <a:srgbClr val="0000FF"/>
                </a:solidFill>
                <a:latin typeface="Times New Roman" pitchFamily="18" charset="0"/>
                <a:cs typeface="Times New Roman" pitchFamily="18" charset="0"/>
              </a:rPr>
              <a:t>ngày</a:t>
            </a:r>
            <a:r>
              <a:rPr lang="en-US" sz="3200" b="1" i="1" dirty="0" smtClean="0">
                <a:solidFill>
                  <a:srgbClr val="0000FF"/>
                </a:solidFill>
                <a:latin typeface="Times New Roman" pitchFamily="18" charset="0"/>
                <a:cs typeface="Times New Roman" pitchFamily="18" charset="0"/>
              </a:rPr>
              <a:t>.</a:t>
            </a:r>
          </a:p>
          <a:p>
            <a:r>
              <a:rPr lang="vi-VN" sz="3200" b="1" i="1" dirty="0" smtClean="0">
                <a:solidFill>
                  <a:srgbClr val="0000FF"/>
                </a:solidFill>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 Chu </a:t>
            </a:r>
            <a:r>
              <a:rPr lang="en-US" sz="3200" b="1" i="1" dirty="0" err="1" smtClean="0">
                <a:solidFill>
                  <a:srgbClr val="0000FF"/>
                </a:solidFill>
                <a:latin typeface="Times New Roman" pitchFamily="18" charset="0"/>
                <a:cs typeface="Times New Roman" pitchFamily="18" charset="0"/>
              </a:rPr>
              <a:t>kì</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tự</a:t>
            </a:r>
            <a:r>
              <a:rPr lang="en-US" sz="3200" b="1" i="1" dirty="0" smtClean="0">
                <a:solidFill>
                  <a:srgbClr val="0000FF"/>
                </a:solidFill>
                <a:latin typeface="Times New Roman" pitchFamily="18" charset="0"/>
                <a:cs typeface="Times New Roman" pitchFamily="18" charset="0"/>
              </a:rPr>
              <a:t> quay </a:t>
            </a:r>
            <a:r>
              <a:rPr lang="en-US" sz="3200" b="1" i="1" dirty="0" err="1" smtClean="0">
                <a:solidFill>
                  <a:srgbClr val="0000FF"/>
                </a:solidFill>
                <a:latin typeface="Times New Roman" pitchFamily="18" charset="0"/>
                <a:cs typeface="Times New Roman" pitchFamily="18" charset="0"/>
              </a:rPr>
              <a:t>của</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Hỏa</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Tinh</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là</a:t>
            </a:r>
            <a:r>
              <a:rPr lang="en-US" sz="3200" b="1" i="1" dirty="0" smtClean="0">
                <a:solidFill>
                  <a:srgbClr val="0000FF"/>
                </a:solidFill>
                <a:latin typeface="Times New Roman" pitchFamily="18" charset="0"/>
                <a:cs typeface="Times New Roman" pitchFamily="18" charset="0"/>
              </a:rPr>
              <a:t> 1,03 </a:t>
            </a:r>
            <a:r>
              <a:rPr lang="en-US" sz="3200" b="1" i="1" dirty="0" err="1" smtClean="0">
                <a:solidFill>
                  <a:srgbClr val="0000FF"/>
                </a:solidFill>
                <a:latin typeface="Times New Roman" pitchFamily="18" charset="0"/>
                <a:cs typeface="Times New Roman" pitchFamily="18" charset="0"/>
              </a:rPr>
              <a:t>ngày</a:t>
            </a:r>
            <a:r>
              <a:rPr lang="en-US" sz="3200" b="1" i="1" dirty="0" smtClean="0">
                <a:solidFill>
                  <a:srgbClr val="0000FF"/>
                </a:solidFill>
                <a:latin typeface="Times New Roman" pitchFamily="18" charset="0"/>
                <a:cs typeface="Times New Roman" pitchFamily="18" charset="0"/>
              </a:rPr>
              <a:t>.</a:t>
            </a:r>
            <a:endParaRPr lang="en-US" sz="32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108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slide(fromBottom)">
                                      <p:cBhvr>
                                        <p:cTn id="13" dur="500"/>
                                        <p:tgtEl>
                                          <p:spTgt spid="6">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slide(fromBottom)">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8991600" cy="646331"/>
          </a:xfrm>
          <a:prstGeom prst="rect">
            <a:avLst/>
          </a:prstGeom>
        </p:spPr>
        <p:txBody>
          <a:bodyPr wrap="square">
            <a:spAutoFit/>
          </a:bodyPr>
          <a:lstStyle/>
          <a:p>
            <a:pPr fontAlgn="base"/>
            <a:r>
              <a:rPr lang="en-US" sz="3600" b="1" dirty="0" smtClean="0">
                <a:solidFill>
                  <a:srgbClr val="FF0000"/>
                </a:solidFill>
                <a:latin typeface="Times New Roman" pitchFamily="18" charset="0"/>
                <a:cs typeface="Times New Roman" pitchFamily="18" charset="0"/>
              </a:rPr>
              <a:t>2. </a:t>
            </a:r>
            <a:r>
              <a:rPr lang="en-US" sz="3600" b="1" u="sng" dirty="0" err="1" smtClean="0">
                <a:solidFill>
                  <a:srgbClr val="FF0000"/>
                </a:solidFill>
                <a:latin typeface="Times New Roman" pitchFamily="18" charset="0"/>
                <a:cs typeface="Times New Roman" pitchFamily="18" charset="0"/>
              </a:rPr>
              <a:t>Các</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hành</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tinh</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vòng</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ngoài</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của</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hệ</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Mặt</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Trời</a:t>
            </a:r>
            <a:endParaRPr lang="en-US" sz="3600" b="1" u="sng" dirty="0">
              <a:solidFill>
                <a:srgbClr val="FF0000"/>
              </a:solidFill>
              <a:latin typeface="Times New Roman" pitchFamily="18" charset="0"/>
              <a:cs typeface="Times New Roman" pitchFamily="18" charset="0"/>
            </a:endParaRPr>
          </a:p>
        </p:txBody>
      </p:sp>
      <p:sp>
        <p:nvSpPr>
          <p:cNvPr id="11" name="Rectangle 10"/>
          <p:cNvSpPr/>
          <p:nvPr/>
        </p:nvSpPr>
        <p:spPr>
          <a:xfrm>
            <a:off x="76200" y="685800"/>
            <a:ext cx="9067800" cy="2062103"/>
          </a:xfrm>
          <a:prstGeom prst="rect">
            <a:avLst/>
          </a:prstGeom>
        </p:spPr>
        <p:txBody>
          <a:bodyPr wrap="square">
            <a:spAutoFit/>
          </a:bodyPr>
          <a:lstStyle/>
          <a:p>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190500" y="2667000"/>
            <a:ext cx="8610600" cy="1077218"/>
          </a:xfrm>
          <a:prstGeom prst="rect">
            <a:avLst/>
          </a:prstGeom>
        </p:spPr>
        <p:txBody>
          <a:bodyPr wrap="square">
            <a:spAutoFit/>
          </a:bodyPr>
          <a:lstStyle/>
          <a:p>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Các thiên thể thuộc vùng này nằm xa Mặt Trời nên có nhiệt độ thấp.</a:t>
            </a:r>
            <a:endParaRPr lang="en-US" sz="3200"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793" y="3744218"/>
            <a:ext cx="9144793" cy="3037582"/>
          </a:xfrm>
          <a:prstGeom prst="rect">
            <a:avLst/>
          </a:prstGeom>
        </p:spPr>
      </p:pic>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plus(in)">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584775"/>
          </a:xfrm>
          <a:prstGeom prst="rect">
            <a:avLst/>
          </a:prstGeom>
        </p:spPr>
        <p:txBody>
          <a:bodyPr wrap="square">
            <a:spAutoFit/>
          </a:bodyPr>
          <a:lstStyle/>
          <a:p>
            <a:r>
              <a:rPr lang="en-US" sz="3200" smtClean="0">
                <a:solidFill>
                  <a:srgbClr val="0000FF"/>
                </a:solidFill>
                <a:latin typeface="Times New Roman" pitchFamily="18" charset="0"/>
                <a:cs typeface="Times New Roman" pitchFamily="18" charset="0"/>
              </a:rPr>
              <a:t>- </a:t>
            </a:r>
            <a:r>
              <a:rPr lang="vi-VN" sz="3200" smtClean="0">
                <a:solidFill>
                  <a:srgbClr val="0000FF"/>
                </a:solidFill>
                <a:latin typeface="Times New Roman" pitchFamily="18" charset="0"/>
                <a:cs typeface="Times New Roman" pitchFamily="18" charset="0"/>
              </a:rPr>
              <a:t>Nói </a:t>
            </a:r>
            <a:r>
              <a:rPr lang="vi-VN" sz="3200" dirty="0" smtClean="0">
                <a:solidFill>
                  <a:srgbClr val="0000FF"/>
                </a:solidFill>
                <a:latin typeface="Times New Roman" pitchFamily="18" charset="0"/>
                <a:cs typeface="Times New Roman" pitchFamily="18" charset="0"/>
              </a:rPr>
              <a:t>như thế là không đúng, vì:</a:t>
            </a:r>
            <a:endParaRPr lang="en-US" sz="3200" dirty="0">
              <a:solidFill>
                <a:srgbClr val="0000FF"/>
              </a:solidFill>
              <a:latin typeface="Times New Roman" pitchFamily="18" charset="0"/>
              <a:cs typeface="Times New Roman" pitchFamily="18" charset="0"/>
            </a:endParaRPr>
          </a:p>
        </p:txBody>
      </p:sp>
      <p:sp>
        <p:nvSpPr>
          <p:cNvPr id="6" name="Rectangle 5"/>
          <p:cNvSpPr/>
          <p:nvPr/>
        </p:nvSpPr>
        <p:spPr>
          <a:xfrm>
            <a:off x="460375" y="1981200"/>
            <a:ext cx="6067833" cy="584775"/>
          </a:xfrm>
          <a:prstGeom prst="rect">
            <a:avLst/>
          </a:prstGeom>
        </p:spPr>
        <p:txBody>
          <a:bodyPr wrap="square">
            <a:spAutoFit/>
          </a:bodyPr>
          <a:lstStyle/>
          <a:p>
            <a:r>
              <a:rPr lang="en-US" sz="3200" dirty="0">
                <a:latin typeface="Times New Roman" pitchFamily="18" charset="0"/>
                <a:cs typeface="Times New Roman" pitchFamily="18" charset="0"/>
              </a:rPr>
              <a:t>+</a:t>
            </a:r>
            <a:r>
              <a:rPr lang="en-US" sz="320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Sao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err="1" smtClean="0">
                <a:latin typeface="Times New Roman" pitchFamily="18" charset="0"/>
                <a:cs typeface="Times New Roman" pitchFamily="18" charset="0"/>
              </a:rPr>
              <a:t>phát</a:t>
            </a:r>
            <a:r>
              <a:rPr lang="en-US"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sáng</a:t>
            </a:r>
            <a:endParaRPr lang="en-US" sz="3200" dirty="0">
              <a:latin typeface="Times New Roman" pitchFamily="18" charset="0"/>
              <a:cs typeface="Times New Roman" pitchFamily="18" charset="0"/>
            </a:endParaRPr>
          </a:p>
        </p:txBody>
      </p:sp>
      <p:sp>
        <p:nvSpPr>
          <p:cNvPr id="7" name="Rectangle 6"/>
          <p:cNvSpPr/>
          <p:nvPr/>
        </p:nvSpPr>
        <p:spPr>
          <a:xfrm>
            <a:off x="155575" y="2565975"/>
            <a:ext cx="8988425" cy="2062103"/>
          </a:xfrm>
          <a:prstGeom prst="rect">
            <a:avLst/>
          </a:prstGeom>
        </p:spPr>
        <p:txBody>
          <a:bodyPr wrap="square">
            <a:spAutoFit/>
          </a:bodyPr>
          <a:lstStyle/>
          <a:p>
            <a:r>
              <a:rPr lang="en-US" sz="3200" smtClean="0">
                <a:latin typeface="Times New Roman" pitchFamily="18" charset="0"/>
                <a:cs typeface="Times New Roman" pitchFamily="18" charset="0"/>
              </a:rPr>
              <a:t>   + </a:t>
            </a:r>
            <a:r>
              <a:rPr lang="vi-VN" sz="320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Các hành tinh sao Hỏa, sao Kim, sao Thổ,… đều không tự phát sáng mà nhận ánh sáng từ Mặt Trời.</a:t>
            </a:r>
          </a:p>
          <a:p>
            <a:r>
              <a:rPr lang="vi-VN" sz="3200" dirty="0" smtClean="0">
                <a:latin typeface="Times New Roman" pitchFamily="18" charset="0"/>
                <a:cs typeface="Times New Roman" pitchFamily="18" charset="0"/>
              </a:rPr>
              <a:t>Nên sao Hỏa, sao Kim, sao Thổ,… chỉ là các hành tinh quay quanh sao.</a:t>
            </a:r>
            <a:endParaRPr lang="vi-VN" sz="3200" dirty="0">
              <a:latin typeface="Times New Roman" pitchFamily="18" charset="0"/>
              <a:cs typeface="Times New Roman" pitchFamily="18" charset="0"/>
            </a:endParaRPr>
          </a:p>
        </p:txBody>
      </p:sp>
      <p:sp>
        <p:nvSpPr>
          <p:cNvPr id="8" name="Rectangle 7"/>
          <p:cNvSpPr/>
          <p:nvPr/>
        </p:nvSpPr>
        <p:spPr>
          <a:xfrm>
            <a:off x="77787" y="4800600"/>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?2.</a:t>
            </a:r>
            <a:r>
              <a:rPr lang="en-US" sz="3200" b="1" dirty="0" err="1" smtClean="0">
                <a:solidFill>
                  <a:srgbClr val="C00000"/>
                </a:solidFill>
                <a:latin typeface="Times New Roman" pitchFamily="18" charset="0"/>
                <a:cs typeface="Times New Roman" pitchFamily="18" charset="0"/>
              </a:rPr>
              <a:t>Vì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nhìn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Hệ</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Mặt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533400"/>
            <a:ext cx="7453259"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2"/>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54326"/>
          </a:xfrm>
          <a:prstGeom prst="rect">
            <a:avLst/>
          </a:prstGeom>
        </p:spPr>
        <p:txBody>
          <a:bodyPr wrap="square">
            <a:spAutoFit/>
          </a:bodyPr>
          <a:lstStyle/>
          <a:p>
            <a:r>
              <a:rPr lang="vi-VN" sz="3600" dirty="0" smtClean="0"/>
              <a:t> </a:t>
            </a:r>
            <a:r>
              <a:rPr lang="vi-VN" sz="3600" b="1" dirty="0" smtClean="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smtClean="0">
                <a:latin typeface="Times New Roman" pitchFamily="18" charset="0"/>
                <a:cs typeface="Times New Roman" pitchFamily="18" charset="0"/>
              </a:rPr>
              <a:t>Au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5410200"/>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1 Au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đvtv</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xấp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150 </a:t>
            </a:r>
            <a:r>
              <a:rPr lang="en-US" sz="3200" dirty="0" err="1" smtClean="0">
                <a:solidFill>
                  <a:srgbClr val="FF0000"/>
                </a:solidFill>
                <a:latin typeface="Times New Roman" pitchFamily="18" charset="0"/>
                <a:cs typeface="Times New Roman" pitchFamily="18" charset="0"/>
              </a:rPr>
              <a:t>triệu</a:t>
            </a:r>
            <a:r>
              <a:rPr lang="en-US" sz="3200" dirty="0" smtClean="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gridCol w="914400"/>
                <a:gridCol w="838200"/>
                <a:gridCol w="787400"/>
                <a:gridCol w="1016000"/>
                <a:gridCol w="863600"/>
                <a:gridCol w="914400"/>
                <a:gridCol w="1143000"/>
                <a:gridCol w="1143000"/>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tr>
              <a:tr h="2118768">
                <a:tc>
                  <a:txBody>
                    <a:bodyPr/>
                    <a:lstStyle/>
                    <a:p>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smtClean="0">
                          <a:latin typeface="Times New Roman" pitchFamily="18" charset="0"/>
                          <a:cs typeface="Times New Roman" pitchFamily="18" charset="0"/>
                        </a:rPr>
                        <a:t>1</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1,52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smtClean="0">
                          <a:latin typeface="Times New Roman" pitchFamily="18" charset="0"/>
                          <a:cs typeface="Times New Roman" pitchFamily="18" charset="0"/>
                        </a:rPr>
                        <a:t>19,2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2.</a:t>
            </a:r>
            <a:r>
              <a:rPr lang="en-US" sz="3200" dirty="0" err="1" smtClean="0">
                <a:solidFill>
                  <a:srgbClr val="7030A0"/>
                </a:solidFill>
                <a:latin typeface="Times New Roman" pitchFamily="18" charset="0"/>
                <a:cs typeface="Times New Roman" pitchFamily="18" charset="0"/>
              </a:rPr>
              <a:t>Có</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nhận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xét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về</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khoảng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giữa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tinh</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
        <p:nvSpPr>
          <p:cNvPr id="7" name="Rectangle 6"/>
          <p:cNvSpPr/>
          <p:nvPr/>
        </p:nvSpPr>
        <p:spPr>
          <a:xfrm>
            <a:off x="0" y="487680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smtClean="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4953000"/>
            <a:ext cx="9372600" cy="1200329"/>
          </a:xfrm>
          <a:prstGeom prst="rect">
            <a:avLst/>
          </a:prstGeom>
        </p:spPr>
        <p:txBody>
          <a:bodyPr wrap="square">
            <a:spAutoFit/>
          </a:bodyPr>
          <a:lstStyle/>
          <a:p>
            <a:pPr algn="ctr"/>
            <a:r>
              <a:rPr lang="vi-VN" sz="3600" b="1" dirty="0" smtClean="0">
                <a:solidFill>
                  <a:srgbClr val="C00000"/>
                </a:solidFill>
                <a:latin typeface="Times New Roman" pitchFamily="18" charset="0"/>
                <a:cs typeface="Times New Roman" pitchFamily="18" charset="0"/>
              </a:rPr>
              <a:t>Em có biết: </a:t>
            </a:r>
            <a:r>
              <a:rPr lang="vi-VN" sz="3600" dirty="0" smtClean="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FFFF00"/>
                </a:solidFill>
              </a:rPr>
              <a:t>BÀI 54. HỆ MẶT TRỜI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5400" b="1" i="0" u="none" strike="noStrike" kern="0" cap="none" spc="0" normalizeH="0" baseline="0" noProof="0" smtClean="0">
                <a:ln>
                  <a:noFill/>
                </a:ln>
                <a:solidFill>
                  <a:srgbClr val="FF0000"/>
                </a:solidFill>
                <a:effectLst/>
                <a:uLnTx/>
                <a:uFillTx/>
                <a:latin typeface="Times New Roman" panose="02020603050405020304" pitchFamily="18" charset="0"/>
              </a:rPr>
              <a:t>Thời</a:t>
            </a:r>
            <a:r>
              <a:rPr kumimoji="0" lang="vi-VN" altLang="en-US" sz="5400" b="1" i="0" u="none" strike="noStrike" kern="0" cap="none" spc="0" normalizeH="0" noProof="0" smtClean="0">
                <a:ln>
                  <a:noFill/>
                </a:ln>
                <a:solidFill>
                  <a:srgbClr val="FF0000"/>
                </a:solidFill>
                <a:effectLst/>
                <a:uLnTx/>
                <a:uFillTx/>
                <a:latin typeface="Times New Roman" panose="02020603050405020304" pitchFamily="18" charset="0"/>
              </a:rPr>
              <a:t>lượng:</a:t>
            </a:r>
            <a:r>
              <a:rPr kumimoji="0" lang="en-US" altLang="en-US" sz="5400" b="1" i="0" u="none" strike="noStrike" kern="0" cap="none" spc="0" normalizeH="0" noProof="0" smtClean="0">
                <a:ln>
                  <a:noFill/>
                </a:ln>
                <a:solidFill>
                  <a:srgbClr val="FF0000"/>
                </a:solidFill>
                <a:effectLst/>
                <a:uLnTx/>
                <a:uFillTx/>
                <a:latin typeface="Times New Roman" panose="02020603050405020304" pitchFamily="18" charset="0"/>
              </a:rPr>
              <a:t>3</a:t>
            </a:r>
            <a:r>
              <a:rPr kumimoji="0" lang="vi-VN" altLang="en-US" sz="5400" b="1" i="0" u="none" strike="noStrike" kern="0" cap="none" spc="0" normalizeH="0" noProof="0" smtClean="0">
                <a:ln>
                  <a:noFill/>
                </a:ln>
                <a:solidFill>
                  <a:srgbClr val="FF0000"/>
                </a:solidFill>
                <a:effectLst/>
                <a:uLnTx/>
                <a:uFillTx/>
                <a:latin typeface="Times New Roman" panose="02020603050405020304" pitchFamily="18" charset="0"/>
              </a:rPr>
              <a:t>tiết(T</a:t>
            </a:r>
            <a:r>
              <a:rPr kumimoji="0" lang="en-US" altLang="en-US" sz="5400" b="1" i="0" u="none" strike="noStrike" kern="0" cap="none" spc="0" normalizeH="0" noProof="0" smtClean="0">
                <a:ln>
                  <a:noFill/>
                </a:ln>
                <a:solidFill>
                  <a:srgbClr val="FF0000"/>
                </a:solidFill>
                <a:effectLst/>
                <a:uLnTx/>
                <a:uFillTx/>
                <a:latin typeface="Times New Roman" panose="02020603050405020304" pitchFamily="18" charset="0"/>
              </a:rPr>
              <a:t>45,46,47</a:t>
            </a:r>
            <a:r>
              <a:rPr kumimoji="0" lang="vi-VN" altLang="en-US" sz="5400" b="1" i="0" u="none" strike="noStrike" kern="0" cap="none" spc="0" normalizeH="0" noProof="0" smtClean="0">
                <a:ln>
                  <a:noFill/>
                </a:ln>
                <a:solidFill>
                  <a:srgbClr val="FF0000"/>
                </a:solidFill>
                <a:effectLst/>
                <a:uLnTx/>
                <a:uFillTx/>
                <a:latin typeface="Times New Roman" panose="02020603050405020304" pitchFamily="18" charset="0"/>
              </a:rPr>
              <a:t>)</a:t>
            </a:r>
            <a:endParaRPr kumimoji="0" lang="en-US" altLang="en-US" sz="5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smtClean="0">
                <a:latin typeface="Times New Roman" pitchFamily="18" charset="0"/>
                <a:cs typeface="Times New Roman" pitchFamily="18" charset="0"/>
              </a:rPr>
              <a:t>Trái 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smtClean="0">
                <a:latin typeface="Times New Roman" pitchFamily="18" charset="0"/>
                <a:cs typeface="Times New Roman" pitchFamily="18" charset="0"/>
              </a:rPr>
              <a:t>Vận dụng:</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smtClean="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smtClean="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smtClean="0">
                <a:latin typeface="Times New Roman" pitchFamily="18" charset="0"/>
                <a:cs typeface="Times New Roman" pitchFamily="18" charset="0"/>
              </a:rPr>
              <a:t>A. Hoả tinh, Thuỷ tinh, Trái Đất, Kim tinh, Mộc tinh, Thổ tinh, Hải Vương tinh, Thiên Vương tinh.</a:t>
            </a:r>
          </a:p>
          <a:p>
            <a:r>
              <a:rPr lang="vi-VN" sz="3200" dirty="0" smtClean="0">
                <a:latin typeface="Times New Roman" pitchFamily="18" charset="0"/>
                <a:cs typeface="Times New Roman" pitchFamily="18" charset="0"/>
              </a:rPr>
              <a:t>B. Thuỷ tinh, Kim tinh, Hoả tinh, Trái Đất, Mộc tinh, Thổ tinh, Thiên Vương tinh, Hải Vương tinh.</a:t>
            </a:r>
          </a:p>
          <a:p>
            <a:r>
              <a:rPr lang="vi-VN" sz="3200" dirty="0" smtClean="0">
                <a:latin typeface="Times New Roman" pitchFamily="18" charset="0"/>
                <a:cs typeface="Times New Roman" pitchFamily="18" charset="0"/>
              </a:rPr>
              <a:t>C Kim tinh, Thuỷ tính, Trái Đất, Hoả tinh, Thổ tinh, Mộc tính, Thiên Vương tinh, Hải Vương tinh.</a:t>
            </a:r>
          </a:p>
          <a:p>
            <a:r>
              <a:rPr lang="vi-VN" sz="3200" dirty="0" smtClean="0">
                <a:latin typeface="Times New Roman" pitchFamily="18" charset="0"/>
                <a:cs typeface="Times New Roman" pitchFamily="18" charset="0"/>
              </a:rPr>
              <a:t>D. Thuỷ tinh, Kim tỉnh, Trái Đất, Hoả tinh, Mộc tinh, Thổ tinh, Thiên Vương tinh, Hải Vương tinh.</a:t>
            </a:r>
            <a:endParaRPr lang="vi-VN" sz="3200" dirty="0">
              <a:latin typeface="Times New Roman" pitchFamily="18" charset="0"/>
              <a:cs typeface="Times New Roman" pitchFamily="18" charset="0"/>
            </a:endParaRP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2. Hãy khoanh vào từ “Đúng” hoặc “Sai” để đánh giá các câu dưới đây.</a:t>
            </a:r>
          </a:p>
          <a:p>
            <a:r>
              <a:rPr lang="vi-VN" dirty="0" smtClean="0"/>
              <a:t/>
            </a:r>
            <a:br>
              <a:rPr lang="vi-VN" dirty="0" smtClean="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gridCol w="6642100"/>
                <a:gridCol w="1600200"/>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7696200" y="19812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p:nvPr/>
        </p:nvSpPr>
        <p:spPr>
          <a:xfrm>
            <a:off x="7772400" y="2971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p:nvPr/>
        </p:nvSpPr>
        <p:spPr>
          <a:xfrm>
            <a:off x="7772400" y="5638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Về khối lượng: Thuỷ tinh; Hoả tinh; Kim tinh; Trái Đất; Thiên Vương tinh; Hải Vương tinh; Thổ tinh; Mộc tinh.</a:t>
            </a:r>
            <a:endParaRPr lang="vi-VN" sz="3200" dirty="0">
              <a:latin typeface="Times New Roman" pitchFamily="18" charset="0"/>
              <a:cs typeface="Times New Roman" pitchFamily="18" charset="0"/>
            </a:endParaRPr>
          </a:p>
        </p:txBody>
      </p:sp>
      <p:sp>
        <p:nvSpPr>
          <p:cNvPr id="7" name="Rectangle 6"/>
          <p:cNvSpPr/>
          <p:nvPr/>
        </p:nvSpPr>
        <p:spPr>
          <a:xfrm>
            <a:off x="0" y="3429000"/>
            <a:ext cx="8915400" cy="1569660"/>
          </a:xfrm>
          <a:prstGeom prst="rect">
            <a:avLst/>
          </a:prstGeom>
        </p:spPr>
        <p:txBody>
          <a:bodyPr wrap="square">
            <a:spAutoFit/>
          </a:bodyPr>
          <a:lstStyle/>
          <a:p>
            <a:r>
              <a:rPr lang="vi-VN" sz="3200" dirty="0" smtClean="0">
                <a:latin typeface="Times New Roman" pitchFamily="18" charset="0"/>
                <a:cs typeface="Times New Roman" pitchFamily="18" charset="0"/>
              </a:rPr>
              <a:t>Về kích thước: Thuỷ tinh; Hoả tinh; Kim tinh; Trái Đất; Hải Vương tinh; Thiên Vương tinh; Thổ tinh; Mộc tinh.</a:t>
            </a:r>
            <a:endParaRPr lang="vi-VN" sz="3200" dirty="0">
              <a:latin typeface="Times New Roman" pitchFamily="18" charset="0"/>
              <a:cs typeface="Times New Roman" pitchFamily="18" charset="0"/>
            </a:endParaRPr>
          </a:p>
        </p:txBody>
      </p:sp>
      <p:sp>
        <p:nvSpPr>
          <p:cNvPr id="8" name="Rectangle 7"/>
          <p:cNvSpPr/>
          <p:nvPr/>
        </p:nvSpPr>
        <p:spPr>
          <a:xfrm>
            <a:off x="0" y="5029200"/>
            <a:ext cx="8915400" cy="584775"/>
          </a:xfrm>
          <a:prstGeom prst="rect">
            <a:avLst/>
          </a:prstGeom>
        </p:spPr>
        <p:txBody>
          <a:bodyPr wrap="square">
            <a:spAutoFit/>
          </a:bodyPr>
          <a:lstStyle/>
          <a:p>
            <a:r>
              <a:rPr lang="vi-VN" sz="3200" dirty="0" smtClean="0">
                <a:latin typeface="Times New Roman" pitchFamily="18" charset="0"/>
                <a:cs typeface="Times New Roman" pitchFamily="18" charset="0"/>
              </a:rPr>
              <a:t>Thiên Vương tinh; Thổ tinh; Mộc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smtClean="0">
                <a:latin typeface="Times New Roman" pitchFamily="18" charset="0"/>
                <a:cs typeface="Times New Roman" pitchFamily="18" charset="0"/>
              </a:rPr>
              <a:t>Vận dụng công thức tính khoảng cách:</a:t>
            </a:r>
            <a:endParaRPr lang="vi-VN"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0,61 (AU) -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8,54 (AU)</a:t>
            </a:r>
            <a:endParaRPr lang="en-US" sz="3200" dirty="0">
              <a:latin typeface="Times New Roman" pitchFamily="18" charset="0"/>
              <a:cs typeface="Times New Roman" pitchFamily="18" charset="0"/>
            </a:endParaRPr>
          </a:p>
        </p:txBody>
      </p:sp>
      <p:sp>
        <p:nvSpPr>
          <p:cNvPr id="7" name="Rectangle 6"/>
          <p:cNvSpPr/>
          <p:nvPr/>
        </p:nvSpPr>
        <p:spPr>
          <a:xfrm>
            <a:off x="0" y="5562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4,20 (AU)</a:t>
            </a:r>
            <a:endParaRPr lang="en-US" sz="3200" dirty="0">
              <a:latin typeface="Times New Roman" pitchFamily="18" charset="0"/>
              <a:cs typeface="Times New Roman" pitchFamily="18" charset="0"/>
            </a:endParaRPr>
          </a:p>
        </p:txBody>
      </p:sp>
      <p:sp>
        <p:nvSpPr>
          <p:cNvPr id="6" name="Rectangle 5"/>
          <p:cNvSpPr/>
          <p:nvPr/>
        </p:nvSpPr>
        <p:spPr>
          <a:xfrm>
            <a:off x="0" y="144780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5</a:t>
            </a:r>
            <a:r>
              <a:rPr lang="vi-VN" sz="3200" b="1" dirty="0" smtClean="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 xmlns:a16="http://schemas.microsoft.com/office/drawing/2014/main" val="3966464287"/>
                    </a:ext>
                  </a:extLst>
                </a:gridCol>
                <a:gridCol w="3177152">
                  <a:extLst>
                    <a:ext uri="{9D8B030D-6E8A-4147-A177-3AD203B41FA5}">
                      <a16:colId xmlns="" xmlns:a16="http://schemas.microsoft.com/office/drawing/2014/main" val="3255770381"/>
                    </a:ext>
                  </a:extLst>
                </a:gridCol>
                <a:gridCol w="3409628">
                  <a:extLst>
                    <a:ext uri="{9D8B030D-6E8A-4147-A177-3AD203B41FA5}">
                      <a16:colId xmlns=""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Trời</a:t>
                      </a:r>
                      <a:r>
                        <a:rPr lang="vi-VN"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trí</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thiện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quan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sát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vệt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đen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Mặt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Trời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tìm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hiểu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thêm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các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kiến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thức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a:t>
            </a:r>
            <a:r>
              <a:rPr lang="en-US" sz="4000" dirty="0" smtClean="0">
                <a:solidFill>
                  <a:srgbClr val="002060"/>
                </a:solidFill>
                <a:latin typeface="Times New Roman" pitchFamily="18" charset="0"/>
                <a:cs typeface="Times New Roman" pitchFamily="18" charset="0"/>
              </a:rPr>
              <a:t>ề</a:t>
            </a:r>
            <a:r>
              <a:rPr lang="en-US" sz="4000" dirty="0" err="1" smtClean="0">
                <a:solidFill>
                  <a:srgbClr val="002060"/>
                </a:solidFill>
                <a:latin typeface="Times New Roman" pitchFamily="18" charset="0"/>
                <a:cs typeface="Times New Roman" pitchFamily="18" charset="0"/>
              </a:rPr>
              <a:t> vế</a:t>
            </a:r>
            <a:r>
              <a:rPr lang="en-US" sz="4000" dirty="0" smtClean="0">
                <a:solidFill>
                  <a:srgbClr val="002060"/>
                </a:solidFill>
                <a:latin typeface="Times New Roman" pitchFamily="18" charset="0"/>
                <a:cs typeface="Times New Roman" pitchFamily="18" charset="0"/>
              </a:rPr>
              <a:t>t</a:t>
            </a:r>
            <a:r>
              <a:rPr lang="en-US" sz="4000" dirty="0" err="1" smtClean="0">
                <a:solidFill>
                  <a:srgbClr val="002060"/>
                </a:solidFill>
                <a:latin typeface="Times New Roman" pitchFamily="18" charset="0"/>
                <a:cs typeface="Times New Roman" pitchFamily="18" charset="0"/>
              </a:rPr>
              <a:t> đe</a:t>
            </a:r>
            <a:r>
              <a:rPr lang="en-US" sz="4000" dirty="0" smtClean="0">
                <a:solidFill>
                  <a:srgbClr val="002060"/>
                </a:solidFill>
                <a:latin typeface="Times New Roman" pitchFamily="18" charset="0"/>
                <a:cs typeface="Times New Roman" pitchFamily="18" charset="0"/>
              </a:rPr>
              <a:t>n</a:t>
            </a:r>
            <a:r>
              <a:rPr lang="en-US" sz="4000" dirty="0" err="1" smtClean="0">
                <a:solidFill>
                  <a:srgbClr val="002060"/>
                </a:solidFill>
                <a:latin typeface="Times New Roman" pitchFamily="18" charset="0"/>
                <a:cs typeface="Times New Roman" pitchFamily="18" charset="0"/>
              </a:rPr>
              <a:t> trê</a:t>
            </a:r>
            <a:r>
              <a:rPr lang="en-US" sz="4000" dirty="0" smtClean="0">
                <a:solidFill>
                  <a:srgbClr val="002060"/>
                </a:solidFill>
                <a:latin typeface="Times New Roman" pitchFamily="18" charset="0"/>
                <a:cs typeface="Times New Roman" pitchFamily="18" charset="0"/>
              </a:rPr>
              <a:t>n internet.</a:t>
            </a:r>
          </a:p>
          <a:p>
            <a:pPr marL="285750" indent="-285750">
              <a:buFontTx/>
              <a:buChar char="-"/>
              <a:defRPr/>
            </a:pPr>
            <a:r>
              <a:rPr lang="en-US" sz="4000" dirty="0" err="1" smtClean="0">
                <a:solidFill>
                  <a:srgbClr val="002060"/>
                </a:solidFill>
                <a:latin typeface="Times New Roman" pitchFamily="18" charset="0"/>
                <a:cs typeface="Times New Roman" pitchFamily="18" charset="0"/>
              </a:rPr>
              <a:t>Ôn </a:t>
            </a:r>
            <a:r>
              <a:rPr lang="en-US" sz="4000" dirty="0" smtClean="0">
                <a:solidFill>
                  <a:srgbClr val="002060"/>
                </a:solidFill>
                <a:latin typeface="Times New Roman" pitchFamily="18" charset="0"/>
                <a:cs typeface="Times New Roman" pitchFamily="18" charset="0"/>
              </a:rPr>
              <a:t>l</a:t>
            </a:r>
            <a:r>
              <a:rPr lang="en-US" sz="4000" dirty="0" err="1" smtClean="0">
                <a:solidFill>
                  <a:srgbClr val="002060"/>
                </a:solidFill>
                <a:latin typeface="Times New Roman" pitchFamily="18" charset="0"/>
                <a:cs typeface="Times New Roman" pitchFamily="18" charset="0"/>
              </a:rPr>
              <a:t>ại c</a:t>
            </a:r>
            <a:r>
              <a:rPr lang="en-US" sz="4000" dirty="0" smtClean="0">
                <a:solidFill>
                  <a:srgbClr val="002060"/>
                </a:solidFill>
                <a:latin typeface="Times New Roman" pitchFamily="18" charset="0"/>
                <a:cs typeface="Times New Roman" pitchFamily="18" charset="0"/>
              </a:rPr>
              <a:t>á</a:t>
            </a:r>
            <a:r>
              <a:rPr lang="en-US" sz="4000" smtClean="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smtClean="0">
                <a:solidFill>
                  <a:srgbClr val="002060"/>
                </a:solidFill>
                <a:latin typeface="Times New Roman" pitchFamily="18" charset="0"/>
                <a:cs typeface="Times New Roman" pitchFamily="18" charset="0"/>
              </a:rPr>
              <a:t>Đọc trước bài “Ngân Hà” trong SGK và tham khảo thêm các nguồn trên internet</a:t>
            </a:r>
            <a:r>
              <a:rPr lang="en-US"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smtClean="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Rectangle 4"/>
          <p:cNvSpPr/>
          <p:nvPr/>
        </p:nvSpPr>
        <p:spPr>
          <a:xfrm>
            <a:off x="0" y="990600"/>
            <a:ext cx="8896666"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1447800"/>
            <a:ext cx="7827784"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smtClean="0">
                <a:latin typeface="+mj-lt"/>
              </a:rPr>
              <a:t>Hệ Mặt 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smtClean="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smtClean="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smtClean="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?1.</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56388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Hành tinh gần Mặt Trời nhất là Thủy Tinh.</a:t>
            </a:r>
          </a:p>
          <a:p>
            <a:r>
              <a:rPr lang="vi-VN" sz="3200" dirty="0" smtClean="0">
                <a:latin typeface="Times New Roman" pitchFamily="18" charset="0"/>
                <a:cs typeface="Times New Roman" pitchFamily="18" charset="0"/>
              </a:rPr>
              <a:t>- Hành tinh xa Mặt Trời nhất là Hải Vương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554545"/>
          </a:xfrm>
          <a:prstGeom prst="rect">
            <a:avLst/>
          </a:prstGeom>
        </p:spPr>
        <p:txBody>
          <a:bodyPr wrap="square">
            <a:spAutoFit/>
          </a:bodyPr>
          <a:lstStyle/>
          <a:p>
            <a:r>
              <a:rPr lang="vi-VN" sz="3200" dirty="0" smtClean="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1742</Words>
  <Application>Microsoft Office PowerPoint</Application>
  <PresentationFormat>On-screen Show (4:3)</PresentationFormat>
  <Paragraphs>166</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MẶT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75</cp:revision>
  <dcterms:created xsi:type="dcterms:W3CDTF">2022-02-20T11:53:28Z</dcterms:created>
  <dcterms:modified xsi:type="dcterms:W3CDTF">2023-05-14T22:51:50Z</dcterms:modified>
</cp:coreProperties>
</file>