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532" r:id="rId2"/>
    <p:sldId id="531" r:id="rId3"/>
    <p:sldId id="537" r:id="rId4"/>
    <p:sldId id="533" r:id="rId5"/>
    <p:sldId id="539" r:id="rId6"/>
    <p:sldId id="541" r:id="rId7"/>
    <p:sldId id="543" r:id="rId8"/>
    <p:sldId id="544" r:id="rId9"/>
    <p:sldId id="545" r:id="rId10"/>
    <p:sldId id="295" r:id="rId11"/>
    <p:sldId id="546" r:id="rId12"/>
    <p:sldId id="547" r:id="rId13"/>
    <p:sldId id="549" r:id="rId14"/>
    <p:sldId id="562" r:id="rId15"/>
    <p:sldId id="563" r:id="rId16"/>
    <p:sldId id="564" r:id="rId17"/>
    <p:sldId id="565" r:id="rId18"/>
    <p:sldId id="566" r:id="rId19"/>
    <p:sldId id="553" r:id="rId20"/>
    <p:sldId id="550" r:id="rId21"/>
    <p:sldId id="269" r:id="rId22"/>
    <p:sldId id="555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00"/>
    <a:srgbClr val="00FF00"/>
    <a:srgbClr val="305480"/>
    <a:srgbClr val="00B0F0"/>
    <a:srgbClr val="325886"/>
    <a:srgbClr val="FF00FF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2" autoAdjust="0"/>
    <p:restoredTop sz="94660"/>
  </p:normalViewPr>
  <p:slideViewPr>
    <p:cSldViewPr>
      <p:cViewPr varScale="1">
        <p:scale>
          <a:sx n="95" d="100"/>
          <a:sy n="95" d="100"/>
        </p:scale>
        <p:origin x="21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65BD02-B9C2-A8A2-2929-45B7D7CB3E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AE1E96-4492-29D4-BA0D-31067D90724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E6E309-5E3B-400C-B505-543D299EB70F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7DE8D8-546F-5576-A76F-8FF5AE1DE25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1700227-A9EA-33FF-438C-D47B04990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81070-6AF6-C77E-3F95-8E50F7B06CE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D42EF-BCC0-3216-EC4A-F982EBA30A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302D7E7-CD22-4FC6-BA3C-DDA114D0071C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" name="Google Shape;15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9754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CAA2612E-D8AB-B5B4-1BB2-92BABD6D312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69BA3C48-E294-3627-F22C-EDA693DAB4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7E78BE2D-FF32-165A-926C-A4B649BAC4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CDD42F6-737E-478C-8DEA-58C1F1EDDF1B}" type="slidenum">
              <a:rPr lang="en-US" altLang="vi-VN"/>
              <a:pPr/>
              <a:t>22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1598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FCD8E-0007-1810-8197-19E8B331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2056-9C68-40E7-8E51-F7F474F6A89C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B891C9-5D06-25F3-589D-23BC58299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4F12F-7AC9-46C3-1251-F35D20605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98F19-7997-466B-A24F-D8711F0EEB3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5212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B173B-778F-3C30-4C62-B28972FE2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78F11-5E26-4B8D-939F-55EF2389E416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EDEF7-0239-106D-2BC5-C19C48AB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187D74-F8D1-BEE1-EEA1-4ED43D4F2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9413D-8FEE-4CA9-A0CE-797FC954E1A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14966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9440B-62C9-4FD7-D49B-F6E349B29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C7E9F-EBA6-4564-AD43-F21CFBEB57B6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669BB-6792-6163-F361-BE6002D7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B5DB5-26D7-F302-88DA-726624103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EDE1EE-F96D-41C3-83D6-660A2FCE5A2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32718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>
            <a:extLst>
              <a:ext uri="{FF2B5EF4-FFF2-40B4-BE49-F238E27FC236}">
                <a16:creationId xmlns:a16="http://schemas.microsoft.com/office/drawing/2014/main" id="{43F1EEEF-B89B-A5CB-34D0-3E95E51622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>
            <a:extLst>
              <a:ext uri="{FF2B5EF4-FFF2-40B4-BE49-F238E27FC236}">
                <a16:creationId xmlns:a16="http://schemas.microsoft.com/office/drawing/2014/main" id="{508C4950-7C50-54B9-1458-1F9B6CF20C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>
            <a:extLst>
              <a:ext uri="{FF2B5EF4-FFF2-40B4-BE49-F238E27FC236}">
                <a16:creationId xmlns:a16="http://schemas.microsoft.com/office/drawing/2014/main" id="{C70A0141-34BC-A618-38B6-2F515A7AAF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8B38F-1F30-4E4B-8F6B-97431290322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31031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1DDDCF2-6061-47C8-B08F-89E57DC939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67F5EA4-5690-B935-749B-153CAE63A3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7A520DC-0965-B24E-9E7E-EED3DB146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35C9FA-A094-4A02-838D-6536232040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9332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8AD5D-64E3-18F4-FA51-63A47DC67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B32F7-54A8-42F9-9F67-366C30ED732D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9091A-4077-7043-7A2A-8522D08E6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504CD-3194-140F-70D3-8E45BB637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E4DD6D-F4E1-41C5-A0DD-0BCDAB84982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3566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19A50-6C0F-3698-AD7A-DC209A3F6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7D6C3-0ACE-436F-B5D5-5A194BD223DE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BF855-DB43-0CEE-A590-9CBFBF853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8D4E0D-5EA8-DE7B-CCA8-82C12C94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9FBC4-3D55-4DAD-9E77-3667DF2763E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6097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9D1F36C-E7F3-05B4-F429-09062B82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C6F59-D3B9-4700-818A-8F021A6AF126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39253D2-C04E-18D3-6A79-AD361DAA5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95AB558-9D37-EDB5-504F-B5375E232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FA7BD2-CA33-41E6-B0C8-4724B7084BE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58308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8B730C0-6E30-CBF9-96EE-5122E2738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CABAF-E12B-421B-AB6B-8BEFDEEF6CB5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D972D55-1CC2-5A20-AAB9-0534D8C4D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582D9C6-3B77-8C49-6DC9-0D958C19C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D2AA07-5459-4FE1-9B85-DBE668BB697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443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8E08666-3827-EA7C-11FE-244209E24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66F90-AF14-43D2-8F53-44E3BC4CA122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582CE5B-42D9-8F27-6292-8E0F7C4EA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3D7798C-5076-6647-7175-67B7FA46F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332E7-7D26-478E-A329-B9C2EBCE1F6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6646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7D01CF1-1EEE-ACE2-A09F-6259829DC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3C283-43FB-4D36-BFB0-60426BFDB46B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DD07D19-BA5F-7A9C-E7E7-E83AD13F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2827D09-89DE-392D-C378-79DA60C4E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AF1C1E-CDE0-4660-BFBE-BF6AE2D53343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686214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1D56098-72AA-5E84-AD06-900CCC9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488A8-5BDC-453C-9A6D-8A137EA95B78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1CD6B6-55E9-1196-0D86-CA8C5FFBC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CD90C04-8629-43F7-9C20-FE675C1E6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BB90C3-085A-4324-8D1E-9B43249C6AD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1937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66E37B-1BE1-1BE0-0BD7-EC001AA9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FA60C-47DF-43FE-B3D3-371BFC3BAAE6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97A90AE-77AA-F962-F109-5B085346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C6BEB1-9501-A565-71FA-1DF496FCE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0CE3A-270F-42F1-8CB5-93061A74056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7106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B407963-8B60-37B9-EBF2-C89E54F00F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4FD74F5-C717-157A-ECBA-E45DABC205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E85A3-62B4-CA54-9A81-E158DEC89F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AD52EBF-4340-466F-823B-1D438E372464}" type="datetimeFigureOut">
              <a:rPr lang="en-US"/>
              <a:pPr>
                <a:defRPr/>
              </a:pPr>
              <a:t>25/4/2023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29657-3F7B-BC59-0BF4-D12037B3D1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5613D9-C4FF-2BB7-A9C2-11410A5517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FCC51E99-3BD9-4794-933B-0F98FD723CDE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Program%20Files\mtd2002\DATA\MEDIA\MM\T0000029.AVI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/>
          <p:cNvSpPr txBox="1">
            <a:spLocks noChangeArrowheads="1"/>
          </p:cNvSpPr>
          <p:nvPr/>
        </p:nvSpPr>
        <p:spPr bwMode="auto">
          <a:xfrm>
            <a:off x="3054494" y="908720"/>
            <a:ext cx="49857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bg1"/>
                </a:solidFill>
                <a:cs typeface="Times New Roman" panose="02020603050405020304" pitchFamily="18" charset="0"/>
              </a:rPr>
              <a:t>UNIT 7: TRAFFIC</a:t>
            </a:r>
          </a:p>
        </p:txBody>
      </p:sp>
      <p:sp>
        <p:nvSpPr>
          <p:cNvPr id="6" name="Text Box 56"/>
          <p:cNvSpPr txBox="1">
            <a:spLocks noChangeArrowheads="1"/>
          </p:cNvSpPr>
          <p:nvPr/>
        </p:nvSpPr>
        <p:spPr bwMode="auto">
          <a:xfrm>
            <a:off x="1400099" y="1559060"/>
            <a:ext cx="982274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Period: 56 – Lesson 2:   A closer Look 1</a:t>
            </a:r>
          </a:p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                        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31146" y="188640"/>
            <a:ext cx="85606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…………………., 2023</a:t>
            </a:r>
            <a:endParaRPr lang="vi-VN" sz="3600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1609951" y="2636912"/>
            <a:ext cx="25810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I. Pre- stage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609953" y="3446357"/>
            <a:ext cx="395264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II. During- stage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609953" y="4366845"/>
            <a:ext cx="31144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III. Post- stage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609951" y="5230941"/>
            <a:ext cx="3190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IV. Wrap -up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60895190-AE6E-ECCC-8154-7AA1834FA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504" y="6031413"/>
            <a:ext cx="31906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bg1"/>
                </a:solidFill>
                <a:cs typeface="Times New Roman" panose="02020603050405020304" pitchFamily="18" charset="0"/>
              </a:rPr>
              <a:t>V. Homework</a:t>
            </a:r>
          </a:p>
        </p:txBody>
      </p:sp>
    </p:spTree>
    <p:extLst>
      <p:ext uri="{BB962C8B-B14F-4D97-AF65-F5344CB8AC3E}">
        <p14:creationId xmlns:p14="http://schemas.microsoft.com/office/powerpoint/2010/main" val="2479555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bien-giao-nhau-co-tin-hieu-den">
            <a:extLst>
              <a:ext uri="{FF2B5EF4-FFF2-40B4-BE49-F238E27FC236}">
                <a16:creationId xmlns:a16="http://schemas.microsoft.com/office/drawing/2014/main" id="{9E9ADEEE-2B4E-A313-1FF4-7988A51EA8F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8507" y="1309688"/>
            <a:ext cx="2462977" cy="2089968"/>
          </a:xfrm>
          <a:noFill/>
        </p:spPr>
      </p:pic>
      <p:pic>
        <p:nvPicPr>
          <p:cNvPr id="19460" name="Picture 4" descr="110a">
            <a:extLst>
              <a:ext uri="{FF2B5EF4-FFF2-40B4-BE49-F238E27FC236}">
                <a16:creationId xmlns:a16="http://schemas.microsoft.com/office/drawing/2014/main" id="{5BD2D454-7302-B8DF-C184-10102FF5E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428" y="4140138"/>
            <a:ext cx="2286000" cy="21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123b">
            <a:extLst>
              <a:ext uri="{FF2B5EF4-FFF2-40B4-BE49-F238E27FC236}">
                <a16:creationId xmlns:a16="http://schemas.microsoft.com/office/drawing/2014/main" id="{BFF6E5CD-4A9D-0630-14EF-3C72E7C73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612" y="1309688"/>
            <a:ext cx="2700500" cy="208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8" descr="images">
            <a:extLst>
              <a:ext uri="{FF2B5EF4-FFF2-40B4-BE49-F238E27FC236}">
                <a16:creationId xmlns:a16="http://schemas.microsoft.com/office/drawing/2014/main" id="{24B95250-3F1F-7176-2128-9CCA1853C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975" y="1292077"/>
            <a:ext cx="2455862" cy="213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9">
            <a:extLst>
              <a:ext uri="{FF2B5EF4-FFF2-40B4-BE49-F238E27FC236}">
                <a16:creationId xmlns:a16="http://schemas.microsoft.com/office/drawing/2014/main" id="{E5219398-5869-DF19-4128-396EA23B3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128" y="3413943"/>
            <a:ext cx="2380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Trafic</a:t>
            </a: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lights</a:t>
            </a:r>
          </a:p>
        </p:txBody>
      </p:sp>
      <p:sp>
        <p:nvSpPr>
          <p:cNvPr id="19467" name="Text Box 11">
            <a:extLst>
              <a:ext uri="{FF2B5EF4-FFF2-40B4-BE49-F238E27FC236}">
                <a16:creationId xmlns:a16="http://schemas.microsoft.com/office/drawing/2014/main" id="{D503C94C-3E76-7AF6-170D-EA6D3C3AB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7679" y="3356992"/>
            <a:ext cx="27395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No right turn</a:t>
            </a:r>
          </a:p>
        </p:txBody>
      </p:sp>
      <p:sp>
        <p:nvSpPr>
          <p:cNvPr id="19469" name="Text Box 13">
            <a:extLst>
              <a:ext uri="{FF2B5EF4-FFF2-40B4-BE49-F238E27FC236}">
                <a16:creationId xmlns:a16="http://schemas.microsoft.com/office/drawing/2014/main" id="{A2E65244-F3C8-818D-3571-83E7BDA3E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7581" y="3413944"/>
            <a:ext cx="3361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Hospital ahead</a:t>
            </a:r>
          </a:p>
        </p:txBody>
      </p:sp>
      <p:sp>
        <p:nvSpPr>
          <p:cNvPr id="19471" name="Text Box 15">
            <a:extLst>
              <a:ext uri="{FF2B5EF4-FFF2-40B4-BE49-F238E27FC236}">
                <a16:creationId xmlns:a16="http://schemas.microsoft.com/office/drawing/2014/main" id="{1CA96CDF-8203-1380-B74C-0D363DC51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2343" y="6294263"/>
            <a:ext cx="28900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No cycling</a:t>
            </a:r>
          </a:p>
        </p:txBody>
      </p:sp>
      <p:sp>
        <p:nvSpPr>
          <p:cNvPr id="22542" name="Text Box 16">
            <a:extLst>
              <a:ext uri="{FF2B5EF4-FFF2-40B4-BE49-F238E27FC236}">
                <a16:creationId xmlns:a16="http://schemas.microsoft.com/office/drawing/2014/main" id="{7F767C99-0565-47AA-6A4B-553B6C9D9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9125" y="1438275"/>
            <a:ext cx="4646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bg1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2543" name="Text Box 18">
            <a:extLst>
              <a:ext uri="{FF2B5EF4-FFF2-40B4-BE49-F238E27FC236}">
                <a16:creationId xmlns:a16="http://schemas.microsoft.com/office/drawing/2014/main" id="{DCB04572-B047-AEBE-9104-88ED518E1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90600"/>
            <a:ext cx="1841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8" name="Text Box 22">
            <a:extLst>
              <a:ext uri="{FF2B5EF4-FFF2-40B4-BE49-F238E27FC236}">
                <a16:creationId xmlns:a16="http://schemas.microsoft.com/office/drawing/2014/main" id="{83A9F98D-05F7-0E46-A133-93B8EFD44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400" y="3990007"/>
            <a:ext cx="48801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4.</a:t>
            </a:r>
          </a:p>
        </p:txBody>
      </p:sp>
      <p:sp>
        <p:nvSpPr>
          <p:cNvPr id="19481" name="Text Box 25">
            <a:extLst>
              <a:ext uri="{FF2B5EF4-FFF2-40B4-BE49-F238E27FC236}">
                <a16:creationId xmlns:a16="http://schemas.microsoft.com/office/drawing/2014/main" id="{A71600AB-1AFB-85C9-ACD8-A800A9BEF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83525" y="1124744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3.</a:t>
            </a:r>
          </a:p>
        </p:txBody>
      </p:sp>
      <p:sp>
        <p:nvSpPr>
          <p:cNvPr id="19482" name="Text Box 26">
            <a:extLst>
              <a:ext uri="{FF2B5EF4-FFF2-40B4-BE49-F238E27FC236}">
                <a16:creationId xmlns:a16="http://schemas.microsoft.com/office/drawing/2014/main" id="{6FC1966E-53D6-C7D6-BC27-83EA01E9A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768" y="1124744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2.</a:t>
            </a:r>
          </a:p>
        </p:txBody>
      </p:sp>
      <p:sp>
        <p:nvSpPr>
          <p:cNvPr id="19483" name="Text Box 27">
            <a:extLst>
              <a:ext uri="{FF2B5EF4-FFF2-40B4-BE49-F238E27FC236}">
                <a16:creationId xmlns:a16="http://schemas.microsoft.com/office/drawing/2014/main" id="{0259540E-8354-1E4A-71E5-0ACB4B720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16" y="1124744"/>
            <a:ext cx="5334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9485" name="Text Box 29">
            <a:extLst>
              <a:ext uri="{FF2B5EF4-FFF2-40B4-BE49-F238E27FC236}">
                <a16:creationId xmlns:a16="http://schemas.microsoft.com/office/drawing/2014/main" id="{B328DECE-D518-ACE8-4D9F-5867A01F1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05" y="1052736"/>
            <a:ext cx="457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1.</a:t>
            </a:r>
          </a:p>
        </p:txBody>
      </p:sp>
      <p:pic>
        <p:nvPicPr>
          <p:cNvPr id="19486" name="Picture 30" descr="is?HN5j9h_dA0BmbTWhkptDcJMlKwavNH42X027IDghofc&amp;height=124">
            <a:extLst>
              <a:ext uri="{FF2B5EF4-FFF2-40B4-BE49-F238E27FC236}">
                <a16:creationId xmlns:a16="http://schemas.microsoft.com/office/drawing/2014/main" id="{37AE64E0-4D07-8827-176B-A44521D55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519" y="4230847"/>
            <a:ext cx="2819399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87" name="Picture 31" descr="th?id=OIP">
            <a:extLst>
              <a:ext uri="{FF2B5EF4-FFF2-40B4-BE49-F238E27FC236}">
                <a16:creationId xmlns:a16="http://schemas.microsoft.com/office/drawing/2014/main" id="{C7C3BCE8-DF03-9BD0-F497-19A4DC021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743" y="4237308"/>
            <a:ext cx="2497657" cy="192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88" name="Text Box 32">
            <a:extLst>
              <a:ext uri="{FF2B5EF4-FFF2-40B4-BE49-F238E27FC236}">
                <a16:creationId xmlns:a16="http://schemas.microsoft.com/office/drawing/2014/main" id="{277758A4-61DD-EE11-BAD4-E29AD9259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7176" y="4101012"/>
            <a:ext cx="53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5.</a:t>
            </a:r>
          </a:p>
        </p:txBody>
      </p:sp>
      <p:sp>
        <p:nvSpPr>
          <p:cNvPr id="19489" name="Text Box 33">
            <a:extLst>
              <a:ext uri="{FF2B5EF4-FFF2-40B4-BE49-F238E27FC236}">
                <a16:creationId xmlns:a16="http://schemas.microsoft.com/office/drawing/2014/main" id="{EF0FD126-BD8E-5D32-3525-AC5981EBB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6239" y="3990007"/>
            <a:ext cx="46807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6.</a:t>
            </a:r>
          </a:p>
        </p:txBody>
      </p:sp>
      <p:sp>
        <p:nvSpPr>
          <p:cNvPr id="19490" name="Text Box 34">
            <a:extLst>
              <a:ext uri="{FF2B5EF4-FFF2-40B4-BE49-F238E27FC236}">
                <a16:creationId xmlns:a16="http://schemas.microsoft.com/office/drawing/2014/main" id="{EA2ED849-BA05-E19E-86FB-C7767D165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1375" y="6237312"/>
            <a:ext cx="27200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Cycle lane</a:t>
            </a:r>
          </a:p>
        </p:txBody>
      </p:sp>
      <p:sp>
        <p:nvSpPr>
          <p:cNvPr id="19491" name="Text Box 35">
            <a:extLst>
              <a:ext uri="{FF2B5EF4-FFF2-40B4-BE49-F238E27FC236}">
                <a16:creationId xmlns:a16="http://schemas.microsoft.com/office/drawing/2014/main" id="{540DE0AB-2C80-9653-5FE6-EBC695131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871" y="6222255"/>
            <a:ext cx="31450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ahead</a:t>
            </a:r>
          </a:p>
        </p:txBody>
      </p:sp>
      <p:sp>
        <p:nvSpPr>
          <p:cNvPr id="19493" name="Rectangle 37">
            <a:extLst>
              <a:ext uri="{FF2B5EF4-FFF2-40B4-BE49-F238E27FC236}">
                <a16:creationId xmlns:a16="http://schemas.microsoft.com/office/drawing/2014/main" id="{63E4965F-EB48-576C-1A56-2B6A7BF0C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0"/>
            <a:ext cx="91440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94" name="Text Box 38">
            <a:extLst>
              <a:ext uri="{FF2B5EF4-FFF2-40B4-BE49-F238E27FC236}">
                <a16:creationId xmlns:a16="http://schemas.microsoft.com/office/drawing/2014/main" id="{7146950B-C218-723F-7A08-45427CD7C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No right turn</a:t>
            </a:r>
          </a:p>
        </p:txBody>
      </p:sp>
      <p:sp>
        <p:nvSpPr>
          <p:cNvPr id="19495" name="Text Box 39">
            <a:extLst>
              <a:ext uri="{FF2B5EF4-FFF2-40B4-BE49-F238E27FC236}">
                <a16:creationId xmlns:a16="http://schemas.microsoft.com/office/drawing/2014/main" id="{1FDD5423-54F3-E8FA-45BB-61B78896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Cycle lane</a:t>
            </a:r>
          </a:p>
        </p:txBody>
      </p:sp>
      <p:sp>
        <p:nvSpPr>
          <p:cNvPr id="19496" name="Text Box 40">
            <a:extLst>
              <a:ext uri="{FF2B5EF4-FFF2-40B4-BE49-F238E27FC236}">
                <a16:creationId xmlns:a16="http://schemas.microsoft.com/office/drawing/2014/main" id="{76914B24-EAD7-2557-19F8-0B3D472DA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0"/>
            <a:ext cx="2286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Parking</a:t>
            </a:r>
          </a:p>
        </p:txBody>
      </p:sp>
      <p:sp>
        <p:nvSpPr>
          <p:cNvPr id="19497" name="Text Box 41">
            <a:extLst>
              <a:ext uri="{FF2B5EF4-FFF2-40B4-BE49-F238E27FC236}">
                <a16:creationId xmlns:a16="http://schemas.microsoft.com/office/drawing/2014/main" id="{BBADA2BA-B0A7-B7C5-1DDE-6E27D5D9B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0960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No cycling</a:t>
            </a:r>
          </a:p>
        </p:txBody>
      </p:sp>
      <p:sp>
        <p:nvSpPr>
          <p:cNvPr id="19498" name="Text Box 42">
            <a:extLst>
              <a:ext uri="{FF2B5EF4-FFF2-40B4-BE49-F238E27FC236}">
                <a16:creationId xmlns:a16="http://schemas.microsoft.com/office/drawing/2014/main" id="{F2FE6BF3-C41B-0021-6B6D-4F5BFE210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Traffic lights</a:t>
            </a:r>
          </a:p>
        </p:txBody>
      </p:sp>
      <p:sp>
        <p:nvSpPr>
          <p:cNvPr id="19499" name="Text Box 43">
            <a:extLst>
              <a:ext uri="{FF2B5EF4-FFF2-40B4-BE49-F238E27FC236}">
                <a16:creationId xmlns:a16="http://schemas.microsoft.com/office/drawing/2014/main" id="{5C7DFDBD-D575-530D-AC53-C1FCEB235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0960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Hospital ahead</a:t>
            </a:r>
          </a:p>
        </p:txBody>
      </p:sp>
      <p:sp>
        <p:nvSpPr>
          <p:cNvPr id="19501" name="Text Box 45">
            <a:extLst>
              <a:ext uri="{FF2B5EF4-FFF2-40B4-BE49-F238E27FC236}">
                <a16:creationId xmlns:a16="http://schemas.microsoft.com/office/drawing/2014/main" id="{19203C96-379F-1082-CE6C-A38CE45FA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609600"/>
            <a:ext cx="2514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</a:rPr>
              <a:t>School ahead</a:t>
            </a:r>
          </a:p>
        </p:txBody>
      </p:sp>
    </p:spTree>
    <p:extLst>
      <p:ext uri="{BB962C8B-B14F-4D97-AF65-F5344CB8AC3E}">
        <p14:creationId xmlns:p14="http://schemas.microsoft.com/office/powerpoint/2010/main" val="359402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9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10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1000"/>
                                        <p:tgtEl>
                                          <p:spTgt spid="19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9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9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9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9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9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7" dur="500"/>
                                        <p:tgtEl>
                                          <p:spTgt spid="19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19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19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19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9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4" dur="500"/>
                                        <p:tgtEl>
                                          <p:spTgt spid="19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8" dur="500"/>
                                        <p:tgtEl>
                                          <p:spTgt spid="19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19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7" dur="500"/>
                                        <p:tgtEl>
                                          <p:spTgt spid="19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0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5" grpId="0"/>
      <p:bldP spid="19467" grpId="0"/>
      <p:bldP spid="19469" grpId="0"/>
      <p:bldP spid="19471" grpId="0"/>
      <p:bldP spid="19478" grpId="0"/>
      <p:bldP spid="19481" grpId="0"/>
      <p:bldP spid="19482" grpId="0"/>
      <p:bldP spid="19483" grpId="0"/>
      <p:bldP spid="19485" grpId="0"/>
      <p:bldP spid="19488" grpId="0"/>
      <p:bldP spid="19489" grpId="0"/>
      <p:bldP spid="19490" grpId="0"/>
      <p:bldP spid="19491" grpId="0"/>
      <p:bldP spid="19493" grpId="0" animBg="1"/>
      <p:bldP spid="19494" grpId="0"/>
      <p:bldP spid="19495" grpId="0"/>
      <p:bldP spid="19496" grpId="0"/>
      <p:bldP spid="19497" grpId="0"/>
      <p:bldP spid="19498" grpId="0"/>
      <p:bldP spid="19499" grpId="0"/>
      <p:bldP spid="195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58;p6">
            <a:extLst>
              <a:ext uri="{FF2B5EF4-FFF2-40B4-BE49-F238E27FC236}">
                <a16:creationId xmlns:a16="http://schemas.microsoft.com/office/drawing/2014/main" id="{246D72A0-16A8-4520-2B29-75B7B52E2786}"/>
              </a:ext>
            </a:extLst>
          </p:cNvPr>
          <p:cNvSpPr txBox="1"/>
          <p:nvPr/>
        </p:nvSpPr>
        <p:spPr>
          <a:xfrm>
            <a:off x="479376" y="260648"/>
            <a:ext cx="4248472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II. During-stage</a:t>
            </a:r>
            <a:endParaRPr sz="36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Google Shape;225;p12">
            <a:extLst>
              <a:ext uri="{FF2B5EF4-FFF2-40B4-BE49-F238E27FC236}">
                <a16:creationId xmlns:a16="http://schemas.microsoft.com/office/drawing/2014/main" id="{6E6452DC-8D91-45F8-B851-E2FD844261F6}"/>
              </a:ext>
            </a:extLst>
          </p:cNvPr>
          <p:cNvSpPr txBox="1"/>
          <p:nvPr/>
        </p:nvSpPr>
        <p:spPr>
          <a:xfrm>
            <a:off x="191344" y="908720"/>
            <a:ext cx="1149668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Activity 1: Match the words in A with the phrases in B.</a:t>
            </a:r>
            <a:endParaRPr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oogle Shape;230;p12">
            <a:extLst>
              <a:ext uri="{FF2B5EF4-FFF2-40B4-BE49-F238E27FC236}">
                <a16:creationId xmlns:a16="http://schemas.microsoft.com/office/drawing/2014/main" id="{E8BBC491-5E05-B2B0-AEF3-2500116EA0C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3478" y="1593337"/>
            <a:ext cx="11496685" cy="51863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Đường kết nối Mũi tên Thẳng 10">
            <a:extLst>
              <a:ext uri="{FF2B5EF4-FFF2-40B4-BE49-F238E27FC236}">
                <a16:creationId xmlns:a16="http://schemas.microsoft.com/office/drawing/2014/main" id="{232B8D10-ADA4-2E6D-39DE-82DEC185DE26}"/>
              </a:ext>
            </a:extLst>
          </p:cNvPr>
          <p:cNvCxnSpPr>
            <a:cxnSpLocks/>
          </p:cNvCxnSpPr>
          <p:nvPr/>
        </p:nvCxnSpPr>
        <p:spPr>
          <a:xfrm>
            <a:off x="2999656" y="3212976"/>
            <a:ext cx="3816424" cy="15121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ED6E70FA-DFAA-1A68-E38D-70E954B50EDF}"/>
              </a:ext>
            </a:extLst>
          </p:cNvPr>
          <p:cNvCxnSpPr>
            <a:cxnSpLocks/>
          </p:cNvCxnSpPr>
          <p:nvPr/>
        </p:nvCxnSpPr>
        <p:spPr>
          <a:xfrm flipV="1">
            <a:off x="3431704" y="3212976"/>
            <a:ext cx="3312368" cy="792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1851A4F3-FE92-CC3D-6586-7B4E2B6A822C}"/>
              </a:ext>
            </a:extLst>
          </p:cNvPr>
          <p:cNvCxnSpPr>
            <a:cxnSpLocks/>
          </p:cNvCxnSpPr>
          <p:nvPr/>
        </p:nvCxnSpPr>
        <p:spPr>
          <a:xfrm flipV="1">
            <a:off x="2891644" y="4005064"/>
            <a:ext cx="4068452" cy="79208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ED67BDC7-5139-CA01-03A1-A8DFE162B710}"/>
              </a:ext>
            </a:extLst>
          </p:cNvPr>
          <p:cNvCxnSpPr>
            <a:cxnSpLocks/>
          </p:cNvCxnSpPr>
          <p:nvPr/>
        </p:nvCxnSpPr>
        <p:spPr>
          <a:xfrm>
            <a:off x="2711624" y="5517232"/>
            <a:ext cx="4104456" cy="75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Đường kết nối Mũi tên Thẳng 21">
            <a:extLst>
              <a:ext uri="{FF2B5EF4-FFF2-40B4-BE49-F238E27FC236}">
                <a16:creationId xmlns:a16="http://schemas.microsoft.com/office/drawing/2014/main" id="{29F580AF-6AAF-8BA7-FE58-EA1C30C67FEE}"/>
              </a:ext>
            </a:extLst>
          </p:cNvPr>
          <p:cNvCxnSpPr>
            <a:cxnSpLocks/>
          </p:cNvCxnSpPr>
          <p:nvPr/>
        </p:nvCxnSpPr>
        <p:spPr>
          <a:xfrm flipV="1">
            <a:off x="3503712" y="5517232"/>
            <a:ext cx="3312368" cy="7555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97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9;p14">
            <a:extLst>
              <a:ext uri="{FF2B5EF4-FFF2-40B4-BE49-F238E27FC236}">
                <a16:creationId xmlns:a16="http://schemas.microsoft.com/office/drawing/2014/main" id="{A46E1D52-8C82-2EF5-7482-B14948E2005E}"/>
              </a:ext>
            </a:extLst>
          </p:cNvPr>
          <p:cNvSpPr txBox="1"/>
          <p:nvPr/>
        </p:nvSpPr>
        <p:spPr>
          <a:xfrm>
            <a:off x="407368" y="332656"/>
            <a:ext cx="115162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Activity 3: Work in pairs. Take turns to say which of the signs in 2 you see on the way to school.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274;p14" descr="Free photo School Education Teaching Students Classroom - Max Pixel">
            <a:extLst>
              <a:ext uri="{FF2B5EF4-FFF2-40B4-BE49-F238E27FC236}">
                <a16:creationId xmlns:a16="http://schemas.microsoft.com/office/drawing/2014/main" id="{A3DB6D7A-2E3C-1174-5EDD-0CB0F45D73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5400" y="1988841"/>
            <a:ext cx="10297144" cy="439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74;p14" descr="Free photo School Education Teaching Students Classroom - Max Pixel">
            <a:extLst>
              <a:ext uri="{FF2B5EF4-FFF2-40B4-BE49-F238E27FC236}">
                <a16:creationId xmlns:a16="http://schemas.microsoft.com/office/drawing/2014/main" id="{801F26CB-EF43-716F-8803-759E730EDA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2611" y="1915961"/>
            <a:ext cx="10297144" cy="43924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EEEC8E8-DE2F-5E01-C9C0-70DEB419CE27}"/>
              </a:ext>
            </a:extLst>
          </p:cNvPr>
          <p:cNvSpPr txBox="1"/>
          <p:nvPr/>
        </p:nvSpPr>
        <p:spPr>
          <a:xfrm>
            <a:off x="2207568" y="1988841"/>
            <a:ext cx="625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 </a:t>
            </a:r>
            <a:endParaRPr lang="vi-VN" sz="3600" b="1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CA56703-6665-64CD-74DA-B08B5BE9C3E3}"/>
              </a:ext>
            </a:extLst>
          </p:cNvPr>
          <p:cNvSpPr txBox="1"/>
          <p:nvPr/>
        </p:nvSpPr>
        <p:spPr>
          <a:xfrm>
            <a:off x="9768408" y="2132856"/>
            <a:ext cx="625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 </a:t>
            </a:r>
            <a:endParaRPr lang="vi-VN" sz="3600" b="1" dirty="0"/>
          </a:p>
        </p:txBody>
      </p:sp>
    </p:spTree>
    <p:extLst>
      <p:ext uri="{BB962C8B-B14F-4D97-AF65-F5344CB8AC3E}">
        <p14:creationId xmlns:p14="http://schemas.microsoft.com/office/powerpoint/2010/main" val="1033093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69;p14">
            <a:extLst>
              <a:ext uri="{FF2B5EF4-FFF2-40B4-BE49-F238E27FC236}">
                <a16:creationId xmlns:a16="http://schemas.microsoft.com/office/drawing/2014/main" id="{A46E1D52-8C82-2EF5-7482-B14948E2005E}"/>
              </a:ext>
            </a:extLst>
          </p:cNvPr>
          <p:cNvSpPr txBox="1"/>
          <p:nvPr/>
        </p:nvSpPr>
        <p:spPr>
          <a:xfrm>
            <a:off x="337872" y="260648"/>
            <a:ext cx="115162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Activity 3: Work in pairs. Take turns to say which of the signs in 2 you see on the way to school.</a:t>
            </a:r>
            <a:endParaRPr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274;p14" descr="Free photo School Education Teaching Students Classroom - Max Pixel">
            <a:extLst>
              <a:ext uri="{FF2B5EF4-FFF2-40B4-BE49-F238E27FC236}">
                <a16:creationId xmlns:a16="http://schemas.microsoft.com/office/drawing/2014/main" id="{A3DB6D7A-2E3C-1174-5EDD-0CB0F45D73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60096" y="3789040"/>
            <a:ext cx="4824536" cy="29523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69;p14">
            <a:extLst>
              <a:ext uri="{FF2B5EF4-FFF2-40B4-BE49-F238E27FC236}">
                <a16:creationId xmlns:a16="http://schemas.microsoft.com/office/drawing/2014/main" id="{62DE0BD7-6E44-1066-972F-6FDA8BC586AA}"/>
              </a:ext>
            </a:extLst>
          </p:cNvPr>
          <p:cNvSpPr txBox="1"/>
          <p:nvPr/>
        </p:nvSpPr>
        <p:spPr>
          <a:xfrm>
            <a:off x="559768" y="1724656"/>
            <a:ext cx="115162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A: On the way to school, there are crossroads, so I see several traffic lights</a:t>
            </a:r>
            <a:endParaRPr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Google Shape;269;p14">
            <a:extLst>
              <a:ext uri="{FF2B5EF4-FFF2-40B4-BE49-F238E27FC236}">
                <a16:creationId xmlns:a16="http://schemas.microsoft.com/office/drawing/2014/main" id="{ECC3E1BE-F780-B4E0-07E5-22AE702DD5FA}"/>
              </a:ext>
            </a:extLst>
          </p:cNvPr>
          <p:cNvSpPr txBox="1"/>
          <p:nvPr/>
        </p:nvSpPr>
        <p:spPr>
          <a:xfrm>
            <a:off x="559768" y="2948792"/>
            <a:ext cx="11516256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B: On my way to school, there is a hospital, so I see a hospital ahead sign.</a:t>
            </a:r>
            <a:endParaRPr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B2CFDF1-6088-8BD3-041E-2B66FC6B72EA}"/>
              </a:ext>
            </a:extLst>
          </p:cNvPr>
          <p:cNvSpPr txBox="1"/>
          <p:nvPr/>
        </p:nvSpPr>
        <p:spPr>
          <a:xfrm>
            <a:off x="7320136" y="3795046"/>
            <a:ext cx="625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 </a:t>
            </a:r>
            <a:endParaRPr lang="vi-VN" sz="3600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E28DD060-F0AB-4AB9-739A-1CED5E64B372}"/>
              </a:ext>
            </a:extLst>
          </p:cNvPr>
          <p:cNvSpPr txBox="1"/>
          <p:nvPr/>
        </p:nvSpPr>
        <p:spPr>
          <a:xfrm>
            <a:off x="11064552" y="3789040"/>
            <a:ext cx="6251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 </a:t>
            </a:r>
            <a:endParaRPr lang="vi-VN" sz="3600" b="1" dirty="0"/>
          </a:p>
        </p:txBody>
      </p:sp>
      <p:sp>
        <p:nvSpPr>
          <p:cNvPr id="9" name="Dấu Trừ 8">
            <a:extLst>
              <a:ext uri="{FF2B5EF4-FFF2-40B4-BE49-F238E27FC236}">
                <a16:creationId xmlns:a16="http://schemas.microsoft.com/office/drawing/2014/main" id="{29BCED7A-593D-E27B-C448-5917DA02DF25}"/>
              </a:ext>
            </a:extLst>
          </p:cNvPr>
          <p:cNvSpPr/>
          <p:nvPr/>
        </p:nvSpPr>
        <p:spPr>
          <a:xfrm>
            <a:off x="7680176" y="2276872"/>
            <a:ext cx="2160240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Dấu Trừ 9">
            <a:extLst>
              <a:ext uri="{FF2B5EF4-FFF2-40B4-BE49-F238E27FC236}">
                <a16:creationId xmlns:a16="http://schemas.microsoft.com/office/drawing/2014/main" id="{30640319-DE7D-3D83-172C-3E7C997395CD}"/>
              </a:ext>
            </a:extLst>
          </p:cNvPr>
          <p:cNvSpPr/>
          <p:nvPr/>
        </p:nvSpPr>
        <p:spPr>
          <a:xfrm>
            <a:off x="2135560" y="2780928"/>
            <a:ext cx="2448272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Dấu Trừ 10">
            <a:extLst>
              <a:ext uri="{FF2B5EF4-FFF2-40B4-BE49-F238E27FC236}">
                <a16:creationId xmlns:a16="http://schemas.microsoft.com/office/drawing/2014/main" id="{A14BDE17-A9E8-3D61-888F-CDB94407F5CB}"/>
              </a:ext>
            </a:extLst>
          </p:cNvPr>
          <p:cNvSpPr/>
          <p:nvPr/>
        </p:nvSpPr>
        <p:spPr>
          <a:xfrm>
            <a:off x="7251488" y="3502749"/>
            <a:ext cx="2012864" cy="45719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Dấu Trừ 11">
            <a:extLst>
              <a:ext uri="{FF2B5EF4-FFF2-40B4-BE49-F238E27FC236}">
                <a16:creationId xmlns:a16="http://schemas.microsoft.com/office/drawing/2014/main" id="{1D75CAA5-7A5E-1553-11A9-D50B6329C2CE}"/>
              </a:ext>
            </a:extLst>
          </p:cNvPr>
          <p:cNvSpPr/>
          <p:nvPr/>
        </p:nvSpPr>
        <p:spPr>
          <a:xfrm>
            <a:off x="263352" y="3981216"/>
            <a:ext cx="4392488" cy="9585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351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4">
            <a:extLst>
              <a:ext uri="{FF2B5EF4-FFF2-40B4-BE49-F238E27FC236}">
                <a16:creationId xmlns:a16="http://schemas.microsoft.com/office/drawing/2014/main" id="{839F87FF-BC7F-AAA2-4A2A-07C289391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8" y="260648"/>
            <a:ext cx="10557048" cy="1152128"/>
          </a:xfrm>
          <a:prstGeom prst="horizont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Discuss which of the signs you see on the way to school.</a:t>
            </a:r>
          </a:p>
        </p:txBody>
      </p:sp>
      <p:pic>
        <p:nvPicPr>
          <p:cNvPr id="63492" name="Picture 9" descr="1334085311498546047Cartoon%20House%20with%20Blue%20Sky">
            <a:extLst>
              <a:ext uri="{FF2B5EF4-FFF2-40B4-BE49-F238E27FC236}">
                <a16:creationId xmlns:a16="http://schemas.microsoft.com/office/drawing/2014/main" id="{ED7DFD2B-DC69-B942-48AF-28FEB68F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67" y="1223192"/>
            <a:ext cx="381000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3" descr="th?id=OIP">
            <a:extLst>
              <a:ext uri="{FF2B5EF4-FFF2-40B4-BE49-F238E27FC236}">
                <a16:creationId xmlns:a16="http://schemas.microsoft.com/office/drawing/2014/main" id="{BD04F990-7E33-65B0-039B-9DB31603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00600"/>
            <a:ext cx="4953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18" descr="images">
            <a:extLst>
              <a:ext uri="{FF2B5EF4-FFF2-40B4-BE49-F238E27FC236}">
                <a16:creationId xmlns:a16="http://schemas.microsoft.com/office/drawing/2014/main" id="{76F910C3-EB79-BDFF-A33E-BC2B3BD0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29200"/>
            <a:ext cx="266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0" name="Text Box 21">
            <a:extLst>
              <a:ext uri="{FF2B5EF4-FFF2-40B4-BE49-F238E27FC236}">
                <a16:creationId xmlns:a16="http://schemas.microsoft.com/office/drawing/2014/main" id="{35113E92-76D6-8196-989F-C98093A76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3284984"/>
            <a:ext cx="121693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On the way to school, I can see a “no right turn” sign.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On my way to school there is a hospital, so I can see a “hospital ahead” sign.</a:t>
            </a:r>
          </a:p>
        </p:txBody>
      </p:sp>
      <p:pic>
        <p:nvPicPr>
          <p:cNvPr id="2" name="Picture 5" descr="123b">
            <a:extLst>
              <a:ext uri="{FF2B5EF4-FFF2-40B4-BE49-F238E27FC236}">
                <a16:creationId xmlns:a16="http://schemas.microsoft.com/office/drawing/2014/main" id="{3A9B883D-6342-F841-6497-493876F94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3192"/>
            <a:ext cx="3420580" cy="208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76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1">
            <a:extLst>
              <a:ext uri="{FF2B5EF4-FFF2-40B4-BE49-F238E27FC236}">
                <a16:creationId xmlns:a16="http://schemas.microsoft.com/office/drawing/2014/main" id="{22B5FD69-97AC-E343-E21E-58E43920D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517232"/>
            <a:ext cx="8915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way to school, I can see a “cycle lane” sign.</a:t>
            </a:r>
          </a:p>
        </p:txBody>
      </p:sp>
      <p:pic>
        <p:nvPicPr>
          <p:cNvPr id="26628" name="Picture 12">
            <a:extLst>
              <a:ext uri="{FF2B5EF4-FFF2-40B4-BE49-F238E27FC236}">
                <a16:creationId xmlns:a16="http://schemas.microsoft.com/office/drawing/2014/main" id="{6DA11108-5D09-8998-373E-B8931CDC1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88640"/>
            <a:ext cx="8763000" cy="51054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8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1">
            <a:extLst>
              <a:ext uri="{FF2B5EF4-FFF2-40B4-BE49-F238E27FC236}">
                <a16:creationId xmlns:a16="http://schemas.microsoft.com/office/drawing/2014/main" id="{1E961657-97FE-59AD-1975-1620A1A925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424" y="5445224"/>
            <a:ext cx="97930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way to school, I can see a “traffic light” sign.</a:t>
            </a:r>
          </a:p>
        </p:txBody>
      </p:sp>
      <p:pic>
        <p:nvPicPr>
          <p:cNvPr id="25604" name="Picture 12">
            <a:extLst>
              <a:ext uri="{FF2B5EF4-FFF2-40B4-BE49-F238E27FC236}">
                <a16:creationId xmlns:a16="http://schemas.microsoft.com/office/drawing/2014/main" id="{C1D473FF-77A8-1537-ECE0-9F2C16212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260648"/>
            <a:ext cx="9504040" cy="5184576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41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>
            <a:extLst>
              <a:ext uri="{FF2B5EF4-FFF2-40B4-BE49-F238E27FC236}">
                <a16:creationId xmlns:a16="http://schemas.microsoft.com/office/drawing/2014/main" id="{1D95797D-E39C-3B6C-3AB4-4E921BCE4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0"/>
            <a:ext cx="10009112" cy="5562600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528159-D3FD-9C1E-FB61-A83E03E20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5599113"/>
            <a:ext cx="10269016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.VnArial Narrow" pitchFamily="34" charset="0"/>
              </a:rPr>
              <a:t>: On my way to school there is a school , so I can see a “school ahead” sign.</a:t>
            </a:r>
            <a:endParaRPr lang="vi-VN" altLang="en-US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11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21">
            <a:extLst>
              <a:ext uri="{FF2B5EF4-FFF2-40B4-BE49-F238E27FC236}">
                <a16:creationId xmlns:a16="http://schemas.microsoft.com/office/drawing/2014/main" id="{B2EECD73-7E91-BD24-0B33-46DD9034A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464" y="6084585"/>
            <a:ext cx="9523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the way to school, I can see a “no cycling” sign.</a:t>
            </a:r>
          </a:p>
        </p:txBody>
      </p:sp>
      <p:pic>
        <p:nvPicPr>
          <p:cNvPr id="28676" name="Picture 2">
            <a:extLst>
              <a:ext uri="{FF2B5EF4-FFF2-40B4-BE49-F238E27FC236}">
                <a16:creationId xmlns:a16="http://schemas.microsoft.com/office/drawing/2014/main" id="{E9DA3BF1-BEF9-D13C-5461-BA6D3D675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88640"/>
            <a:ext cx="10873208" cy="5904656"/>
          </a:xfrm>
          <a:prstGeom prst="rect">
            <a:avLst/>
          </a:prstGeom>
          <a:noFill/>
          <a:ln>
            <a:noFill/>
          </a:ln>
          <a:effectLst>
            <a:outerShdw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2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2068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7"/>
          <p:cNvSpPr txBox="1"/>
          <p:nvPr/>
        </p:nvSpPr>
        <p:spPr>
          <a:xfrm>
            <a:off x="487066" y="46406"/>
            <a:ext cx="568094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B. PRONUNCIATION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09" name="Google Shape;309;p17"/>
          <p:cNvSpPr txBox="1"/>
          <p:nvPr/>
        </p:nvSpPr>
        <p:spPr>
          <a:xfrm>
            <a:off x="191344" y="764704"/>
            <a:ext cx="1089025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Activity 4: Listen and repeat. Pay attention to the sounds /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aɪ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/ and /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eɪ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/.</a:t>
            </a:r>
            <a:endParaRPr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2" name="Google Shape;312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568" y="1287884"/>
            <a:ext cx="11737304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U7 a closer 1-4">
            <a:hlinkClick r:id="" action="ppaction://media"/>
            <a:extLst>
              <a:ext uri="{FF2B5EF4-FFF2-40B4-BE49-F238E27FC236}">
                <a16:creationId xmlns:a16="http://schemas.microsoft.com/office/drawing/2014/main" id="{1E37ACF3-D500-2EC1-43B9-0EAF5FFBD3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12424" y="2636912"/>
            <a:ext cx="1440160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6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0"/>
            <a:ext cx="12192000" cy="1353541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6"/>
          <p:cNvSpPr txBox="1"/>
          <p:nvPr/>
        </p:nvSpPr>
        <p:spPr>
          <a:xfrm>
            <a:off x="407368" y="44624"/>
            <a:ext cx="6998187" cy="113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6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Pre- stage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1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1. WARM-UP: JUMBLED WORDS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Google Shape;156;p6"/>
          <p:cNvSpPr/>
          <p:nvPr/>
        </p:nvSpPr>
        <p:spPr>
          <a:xfrm>
            <a:off x="2229369" y="1353542"/>
            <a:ext cx="69229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F7CAAC"/>
                </a:solidFill>
                <a:latin typeface="Calibri"/>
                <a:ea typeface="Calibri"/>
                <a:cs typeface="Calibri"/>
                <a:sym typeface="Calibri"/>
              </a:rPr>
              <a:t>MEANS OF TRANSPORT</a:t>
            </a:r>
            <a:endParaRPr dirty="0"/>
          </a:p>
        </p:txBody>
      </p:sp>
      <p:sp>
        <p:nvSpPr>
          <p:cNvPr id="157" name="Google Shape;157;p6"/>
          <p:cNvSpPr txBox="1"/>
          <p:nvPr/>
        </p:nvSpPr>
        <p:spPr>
          <a:xfrm>
            <a:off x="1127448" y="2316605"/>
            <a:ext cx="6908549" cy="4280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1- OTBA  </a:t>
            </a:r>
            <a:endParaRPr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    </a:t>
            </a:r>
            <a:endParaRPr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2- ITANR  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3- NPEILARA  </a:t>
            </a:r>
            <a:endParaRPr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4- RSOTRPCA  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5- OTMIROEKB </a:t>
            </a:r>
            <a:endParaRPr sz="3600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58" name="Google Shape;158;p6"/>
          <p:cNvSpPr txBox="1"/>
          <p:nvPr/>
        </p:nvSpPr>
        <p:spPr>
          <a:xfrm>
            <a:off x="5690830" y="2239614"/>
            <a:ext cx="3711517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-&gt; BOAT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59" name="Google Shape;159;p6"/>
          <p:cNvSpPr txBox="1"/>
          <p:nvPr/>
        </p:nvSpPr>
        <p:spPr>
          <a:xfrm>
            <a:off x="5690830" y="3085322"/>
            <a:ext cx="4301892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-&gt; TRAIN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5665166" y="4111822"/>
            <a:ext cx="5463891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-&gt; AIRPLANE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1" name="Google Shape;161;p6"/>
          <p:cNvSpPr txBox="1"/>
          <p:nvPr/>
        </p:nvSpPr>
        <p:spPr>
          <a:xfrm>
            <a:off x="5665167" y="5103572"/>
            <a:ext cx="6189799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-&gt; SPORT CAR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2" name="Google Shape;162;p6"/>
          <p:cNvSpPr txBox="1"/>
          <p:nvPr/>
        </p:nvSpPr>
        <p:spPr>
          <a:xfrm>
            <a:off x="5662364" y="6039676"/>
            <a:ext cx="6529636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-&gt; MOTORBIKE</a:t>
            </a:r>
            <a:endParaRPr sz="3600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22;p18">
            <a:extLst>
              <a:ext uri="{FF2B5EF4-FFF2-40B4-BE49-F238E27FC236}">
                <a16:creationId xmlns:a16="http://schemas.microsoft.com/office/drawing/2014/main" id="{ED13B9D4-110D-ECB0-41C5-2113526810EA}"/>
              </a:ext>
            </a:extLst>
          </p:cNvPr>
          <p:cNvSpPr txBox="1"/>
          <p:nvPr/>
        </p:nvSpPr>
        <p:spPr>
          <a:xfrm>
            <a:off x="263352" y="116632"/>
            <a:ext cx="1202533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Activity 5: Underline the words with the sound /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 and circle the words with the sound /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eɪ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/. Then listen, check and repeat</a:t>
            </a:r>
            <a:endParaRPr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319;p18">
            <a:extLst>
              <a:ext uri="{FF2B5EF4-FFF2-40B4-BE49-F238E27FC236}">
                <a16:creationId xmlns:a16="http://schemas.microsoft.com/office/drawing/2014/main" id="{5C671B32-F977-73BA-E28B-B79A86D16274}"/>
              </a:ext>
            </a:extLst>
          </p:cNvPr>
          <p:cNvSpPr txBox="1"/>
          <p:nvPr/>
        </p:nvSpPr>
        <p:spPr>
          <a:xfrm>
            <a:off x="767408" y="1193810"/>
            <a:ext cx="10208614" cy="5032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The bus station is far from my house.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 Remember to ride your bike carefully.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3. We must obey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traffіc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rules for our safety.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4. You have to get there in time for the train.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5. Don’t ride on the pavement.</a:t>
            </a:r>
            <a:endParaRPr sz="3200" dirty="0">
              <a:solidFill>
                <a:srgbClr val="FFFF0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cxnSp>
        <p:nvCxnSpPr>
          <p:cNvPr id="10" name="Google Shape;327;p18">
            <a:extLst>
              <a:ext uri="{FF2B5EF4-FFF2-40B4-BE49-F238E27FC236}">
                <a16:creationId xmlns:a16="http://schemas.microsoft.com/office/drawing/2014/main" id="{46C3B258-0962-71D4-3D7F-918A29A24CEF}"/>
              </a:ext>
            </a:extLst>
          </p:cNvPr>
          <p:cNvCxnSpPr>
            <a:cxnSpLocks/>
          </p:cNvCxnSpPr>
          <p:nvPr/>
        </p:nvCxnSpPr>
        <p:spPr>
          <a:xfrm>
            <a:off x="2838026" y="1844824"/>
            <a:ext cx="89360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" name="U7  acloser 1-  5">
            <a:hlinkClick r:id="" action="ppaction://media"/>
            <a:extLst>
              <a:ext uri="{FF2B5EF4-FFF2-40B4-BE49-F238E27FC236}">
                <a16:creationId xmlns:a16="http://schemas.microsoft.com/office/drawing/2014/main" id="{B34CE52B-8273-72FF-C4AD-0FCA306CA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8488" y="1378084"/>
            <a:ext cx="1224136" cy="1114812"/>
          </a:xfrm>
          <a:prstGeom prst="rect">
            <a:avLst/>
          </a:prstGeom>
        </p:spPr>
      </p:pic>
      <p:cxnSp>
        <p:nvCxnSpPr>
          <p:cNvPr id="3" name="Google Shape;327;p18">
            <a:extLst>
              <a:ext uri="{FF2B5EF4-FFF2-40B4-BE49-F238E27FC236}">
                <a16:creationId xmlns:a16="http://schemas.microsoft.com/office/drawing/2014/main" id="{531BA963-78DC-608B-F17B-5D3FA00589CB}"/>
              </a:ext>
            </a:extLst>
          </p:cNvPr>
          <p:cNvCxnSpPr/>
          <p:nvPr/>
        </p:nvCxnSpPr>
        <p:spPr>
          <a:xfrm>
            <a:off x="5730010" y="1916832"/>
            <a:ext cx="73197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" name="Google Shape;327;p18">
            <a:extLst>
              <a:ext uri="{FF2B5EF4-FFF2-40B4-BE49-F238E27FC236}">
                <a16:creationId xmlns:a16="http://schemas.microsoft.com/office/drawing/2014/main" id="{FFE85532-4970-4A47-4E83-5914CCC6AFBF}"/>
              </a:ext>
            </a:extLst>
          </p:cNvPr>
          <p:cNvCxnSpPr/>
          <p:nvPr/>
        </p:nvCxnSpPr>
        <p:spPr>
          <a:xfrm>
            <a:off x="3518045" y="2708920"/>
            <a:ext cx="73197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" name="Google Shape;327;p18">
            <a:extLst>
              <a:ext uri="{FF2B5EF4-FFF2-40B4-BE49-F238E27FC236}">
                <a16:creationId xmlns:a16="http://schemas.microsoft.com/office/drawing/2014/main" id="{7B59347B-4547-317F-197F-6582D048BE41}"/>
              </a:ext>
            </a:extLst>
          </p:cNvPr>
          <p:cNvCxnSpPr/>
          <p:nvPr/>
        </p:nvCxnSpPr>
        <p:spPr>
          <a:xfrm>
            <a:off x="5139736" y="2654447"/>
            <a:ext cx="73197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" name="Text Box 39">
            <a:extLst>
              <a:ext uri="{FF2B5EF4-FFF2-40B4-BE49-F238E27FC236}">
                <a16:creationId xmlns:a16="http://schemas.microsoft.com/office/drawing/2014/main" id="{A99BAAD1-CA97-8420-B896-42EFBA27D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8026" y="1743244"/>
            <a:ext cx="527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eɪ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39">
            <a:extLst>
              <a:ext uri="{FF2B5EF4-FFF2-40B4-BE49-F238E27FC236}">
                <a16:creationId xmlns:a16="http://schemas.microsoft.com/office/drawing/2014/main" id="{0A38EA5A-D9E2-E00D-44A5-7B0D214451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0426" y="3697868"/>
            <a:ext cx="527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eɪ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 Box 39">
            <a:extLst>
              <a:ext uri="{FF2B5EF4-FFF2-40B4-BE49-F238E27FC236}">
                <a16:creationId xmlns:a16="http://schemas.microsoft.com/office/drawing/2014/main" id="{0B97D7E3-5939-B410-AEA1-353D5F8A1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0589" y="4705980"/>
            <a:ext cx="527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eɪ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39">
            <a:extLst>
              <a:ext uri="{FF2B5EF4-FFF2-40B4-BE49-F238E27FC236}">
                <a16:creationId xmlns:a16="http://schemas.microsoft.com/office/drawing/2014/main" id="{F335D76C-AF44-74A2-008B-7EAD172645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0229" y="5949280"/>
            <a:ext cx="527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eɪ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0" name="Text Box 39">
            <a:extLst>
              <a:ext uri="{FF2B5EF4-FFF2-40B4-BE49-F238E27FC236}">
                <a16:creationId xmlns:a16="http://schemas.microsoft.com/office/drawing/2014/main" id="{BC732246-44A6-D03D-174E-811DD93CA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397" y="1772816"/>
            <a:ext cx="527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aɪ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1" name="Text Box 39">
            <a:extLst>
              <a:ext uri="{FF2B5EF4-FFF2-40B4-BE49-F238E27FC236}">
                <a16:creationId xmlns:a16="http://schemas.microsoft.com/office/drawing/2014/main" id="{75D0E304-06DE-483B-039E-43BB56F09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6333" y="2492896"/>
            <a:ext cx="527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aɪ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" name="Text Box 39">
            <a:extLst>
              <a:ext uri="{FF2B5EF4-FFF2-40B4-BE49-F238E27FC236}">
                <a16:creationId xmlns:a16="http://schemas.microsoft.com/office/drawing/2014/main" id="{DF6C8F01-3282-1472-A897-55B453456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9857" y="2572162"/>
            <a:ext cx="527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aɪ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1512527E-FEBB-0DEF-AF22-D240128C1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088" y="3645024"/>
            <a:ext cx="52761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eɪ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39">
            <a:extLst>
              <a:ext uri="{FF2B5EF4-FFF2-40B4-BE49-F238E27FC236}">
                <a16:creationId xmlns:a16="http://schemas.microsoft.com/office/drawing/2014/main" id="{70E395C6-3DC6-7C30-B12B-EC576F7BD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8397" y="5930116"/>
            <a:ext cx="5952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aɪ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cxnSp>
        <p:nvCxnSpPr>
          <p:cNvPr id="25" name="Google Shape;327;p18">
            <a:extLst>
              <a:ext uri="{FF2B5EF4-FFF2-40B4-BE49-F238E27FC236}">
                <a16:creationId xmlns:a16="http://schemas.microsoft.com/office/drawing/2014/main" id="{C7A3994B-8A37-D27E-2DC0-B50F3C9D7DCF}"/>
              </a:ext>
            </a:extLst>
          </p:cNvPr>
          <p:cNvCxnSpPr>
            <a:cxnSpLocks/>
          </p:cNvCxnSpPr>
          <p:nvPr/>
        </p:nvCxnSpPr>
        <p:spPr>
          <a:xfrm>
            <a:off x="2666248" y="3697868"/>
            <a:ext cx="89360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6" name="Google Shape;327;p18">
            <a:extLst>
              <a:ext uri="{FF2B5EF4-FFF2-40B4-BE49-F238E27FC236}">
                <a16:creationId xmlns:a16="http://schemas.microsoft.com/office/drawing/2014/main" id="{601A95CC-716E-6BC5-E2DA-8CA555FC609F}"/>
              </a:ext>
            </a:extLst>
          </p:cNvPr>
          <p:cNvCxnSpPr>
            <a:cxnSpLocks/>
          </p:cNvCxnSpPr>
          <p:nvPr/>
        </p:nvCxnSpPr>
        <p:spPr>
          <a:xfrm>
            <a:off x="5136333" y="4868057"/>
            <a:ext cx="89360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7" name="Google Shape;327;p18">
            <a:extLst>
              <a:ext uri="{FF2B5EF4-FFF2-40B4-BE49-F238E27FC236}">
                <a16:creationId xmlns:a16="http://schemas.microsoft.com/office/drawing/2014/main" id="{5119A994-0A8B-55CA-053C-1C7D6012D16B}"/>
              </a:ext>
            </a:extLst>
          </p:cNvPr>
          <p:cNvCxnSpPr>
            <a:cxnSpLocks/>
          </p:cNvCxnSpPr>
          <p:nvPr/>
        </p:nvCxnSpPr>
        <p:spPr>
          <a:xfrm>
            <a:off x="7151897" y="4897167"/>
            <a:ext cx="89360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8" name="Google Shape;327;p18">
            <a:extLst>
              <a:ext uri="{FF2B5EF4-FFF2-40B4-BE49-F238E27FC236}">
                <a16:creationId xmlns:a16="http://schemas.microsoft.com/office/drawing/2014/main" id="{27128234-9EC8-EA5D-5BE8-00C38614A630}"/>
              </a:ext>
            </a:extLst>
          </p:cNvPr>
          <p:cNvCxnSpPr>
            <a:cxnSpLocks/>
          </p:cNvCxnSpPr>
          <p:nvPr/>
        </p:nvCxnSpPr>
        <p:spPr>
          <a:xfrm>
            <a:off x="6888088" y="3681357"/>
            <a:ext cx="89360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9" name="Google Shape;327;p18">
            <a:extLst>
              <a:ext uri="{FF2B5EF4-FFF2-40B4-BE49-F238E27FC236}">
                <a16:creationId xmlns:a16="http://schemas.microsoft.com/office/drawing/2014/main" id="{3FDF913C-163D-F32C-C83F-A325F77D0AE6}"/>
              </a:ext>
            </a:extLst>
          </p:cNvPr>
          <p:cNvCxnSpPr>
            <a:cxnSpLocks/>
          </p:cNvCxnSpPr>
          <p:nvPr/>
        </p:nvCxnSpPr>
        <p:spPr>
          <a:xfrm>
            <a:off x="2157798" y="6021288"/>
            <a:ext cx="893609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0" name="Google Shape;327;p18">
            <a:extLst>
              <a:ext uri="{FF2B5EF4-FFF2-40B4-BE49-F238E27FC236}">
                <a16:creationId xmlns:a16="http://schemas.microsoft.com/office/drawing/2014/main" id="{AF0F228D-A64A-4E21-52B0-AF17FAD82323}"/>
              </a:ext>
            </a:extLst>
          </p:cNvPr>
          <p:cNvCxnSpPr>
            <a:cxnSpLocks/>
          </p:cNvCxnSpPr>
          <p:nvPr/>
        </p:nvCxnSpPr>
        <p:spPr>
          <a:xfrm>
            <a:off x="4007768" y="5991962"/>
            <a:ext cx="1590672" cy="0"/>
          </a:xfrm>
          <a:prstGeom prst="straightConnector1">
            <a:avLst/>
          </a:prstGeom>
          <a:noFill/>
          <a:ln w="28575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Text Box 39">
            <a:extLst>
              <a:ext uri="{FF2B5EF4-FFF2-40B4-BE49-F238E27FC236}">
                <a16:creationId xmlns:a16="http://schemas.microsoft.com/office/drawing/2014/main" id="{2DE1D591-9835-0718-BF9D-86D6F9E8F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808" y="4813413"/>
            <a:ext cx="59523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aɪ</a:t>
            </a:r>
            <a:endParaRPr lang="en-US" altLang="en-US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5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6" grpId="0"/>
      <p:bldP spid="11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4">
            <a:extLst>
              <a:ext uri="{FF2B5EF4-FFF2-40B4-BE49-F238E27FC236}">
                <a16:creationId xmlns:a16="http://schemas.microsoft.com/office/drawing/2014/main" id="{839F87FF-BC7F-AAA2-4A2A-07C2893916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28" y="260648"/>
            <a:ext cx="10557048" cy="1152128"/>
          </a:xfrm>
          <a:prstGeom prst="horizontalScrol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Discuss which of the signs you see on the way to school.</a:t>
            </a:r>
          </a:p>
        </p:txBody>
      </p:sp>
      <p:pic>
        <p:nvPicPr>
          <p:cNvPr id="63492" name="Picture 9" descr="1334085311498546047Cartoon%20House%20with%20Blue%20Sky">
            <a:extLst>
              <a:ext uri="{FF2B5EF4-FFF2-40B4-BE49-F238E27FC236}">
                <a16:creationId xmlns:a16="http://schemas.microsoft.com/office/drawing/2014/main" id="{ED7DFD2B-DC69-B942-48AF-28FEB68FD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267" y="1223192"/>
            <a:ext cx="3810000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4" name="Picture 13" descr="th?id=OIP">
            <a:extLst>
              <a:ext uri="{FF2B5EF4-FFF2-40B4-BE49-F238E27FC236}">
                <a16:creationId xmlns:a16="http://schemas.microsoft.com/office/drawing/2014/main" id="{BD04F990-7E33-65B0-039B-9DB31603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00600"/>
            <a:ext cx="4953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8" name="Picture 18" descr="images">
            <a:extLst>
              <a:ext uri="{FF2B5EF4-FFF2-40B4-BE49-F238E27FC236}">
                <a16:creationId xmlns:a16="http://schemas.microsoft.com/office/drawing/2014/main" id="{76F910C3-EB79-BDFF-A33E-BC2B3BD06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029200"/>
            <a:ext cx="2667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0" name="Text Box 21">
            <a:extLst>
              <a:ext uri="{FF2B5EF4-FFF2-40B4-BE49-F238E27FC236}">
                <a16:creationId xmlns:a16="http://schemas.microsoft.com/office/drawing/2014/main" id="{35113E92-76D6-8196-989F-C98093A76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52" y="3284984"/>
            <a:ext cx="1216935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A: On the way to school, I can see a “no right turn” sign.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On my way to school there is a hospital, so I can see a “hospital ahead” sign.</a:t>
            </a:r>
          </a:p>
        </p:txBody>
      </p:sp>
      <p:pic>
        <p:nvPicPr>
          <p:cNvPr id="2" name="Picture 5" descr="123b">
            <a:extLst>
              <a:ext uri="{FF2B5EF4-FFF2-40B4-BE49-F238E27FC236}">
                <a16:creationId xmlns:a16="http://schemas.microsoft.com/office/drawing/2014/main" id="{3A9B883D-6342-F841-6497-493876F94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3192"/>
            <a:ext cx="3420580" cy="208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433187E-7CCF-84BE-A1F8-AA51E94100B8}"/>
              </a:ext>
            </a:extLst>
          </p:cNvPr>
          <p:cNvSpPr txBox="1"/>
          <p:nvPr/>
        </p:nvSpPr>
        <p:spPr>
          <a:xfrm>
            <a:off x="191344" y="46365"/>
            <a:ext cx="7272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Wrap up: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Thiết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kế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trò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 </a:t>
            </a:r>
            <a:endParaRPr lang="vi-VN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3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3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3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FLOWERS">
            <a:extLst>
              <a:ext uri="{FF2B5EF4-FFF2-40B4-BE49-F238E27FC236}">
                <a16:creationId xmlns:a16="http://schemas.microsoft.com/office/drawing/2014/main" id="{08CCC4EE-1323-CF91-1A90-85B2175B393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368" y="-71438"/>
            <a:ext cx="10460657" cy="7162801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1" name="Picture 2" descr="hinh nen dong ve ngon nen tinh yeu">
            <a:extLst>
              <a:ext uri="{FF2B5EF4-FFF2-40B4-BE49-F238E27FC236}">
                <a16:creationId xmlns:a16="http://schemas.microsoft.com/office/drawing/2014/main" id="{3DD06EBE-19B0-665D-618E-E8483FE5EB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9" y="182563"/>
            <a:ext cx="2008806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3" name="T0000029.AVI">
            <a:hlinkClick r:id="" action="ppaction://media"/>
            <a:extLst>
              <a:ext uri="{FF2B5EF4-FFF2-40B4-BE49-F238E27FC236}">
                <a16:creationId xmlns:a16="http://schemas.microsoft.com/office/drawing/2014/main" id="{FBF2CE58-D6B4-3A9E-868E-6C0973D65AFC}"/>
              </a:ext>
            </a:extLst>
          </p:cNvPr>
          <p:cNvPicPr>
            <a:picLocks noGrp="1" noRot="1" noChangeAspect="1" noChangeArrowheads="1"/>
          </p:cNvPicPr>
          <p:nvPr>
            <p:ph sz="quarter" idx="3"/>
            <a:vide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98913" y="4973638"/>
            <a:ext cx="0" cy="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3" name="Text Box 7">
            <a:extLst>
              <a:ext uri="{FF2B5EF4-FFF2-40B4-BE49-F238E27FC236}">
                <a16:creationId xmlns:a16="http://schemas.microsoft.com/office/drawing/2014/main" id="{6F32E59D-E4E3-619E-B29F-1CDD432EB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590800"/>
            <a:ext cx="533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>
                <a:latin typeface="VNI-Revue" pitchFamily="2" charset="0"/>
                <a:cs typeface="Arial" panose="020B0604020202020204" pitchFamily="34" charset="0"/>
              </a:rPr>
              <a:t>+</a:t>
            </a:r>
            <a:endParaRPr lang="en-US" altLang="vi-VN" sz="2000">
              <a:solidFill>
                <a:srgbClr val="FF0000"/>
              </a:solidFill>
              <a:latin typeface="VNI-Revue" pitchFamily="2" charset="0"/>
              <a:cs typeface="Arial" panose="020B0604020202020204" pitchFamily="34" charset="0"/>
            </a:endParaRPr>
          </a:p>
        </p:txBody>
      </p:sp>
      <p:sp>
        <p:nvSpPr>
          <p:cNvPr id="171016" name="AutoShape 8">
            <a:extLst>
              <a:ext uri="{FF2B5EF4-FFF2-40B4-BE49-F238E27FC236}">
                <a16:creationId xmlns:a16="http://schemas.microsoft.com/office/drawing/2014/main" id="{7B1F2F79-CAA6-CFA1-CD46-ECB9C5D35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6662" y="277813"/>
            <a:ext cx="1676400" cy="1676400"/>
          </a:xfrm>
          <a:prstGeom prst="star32">
            <a:avLst>
              <a:gd name="adj" fmla="val 15278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2535" name="WordArt 9">
            <a:extLst>
              <a:ext uri="{FF2B5EF4-FFF2-40B4-BE49-F238E27FC236}">
                <a16:creationId xmlns:a16="http://schemas.microsoft.com/office/drawing/2014/main" id="{218E0532-8D58-AD12-B96D-FC86FBDA8E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008438" y="620713"/>
            <a:ext cx="5562600" cy="990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  <a:r>
              <a:rPr lang="vi-VN" sz="3600" kern="10" dirty="0" err="1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Homework</a:t>
            </a:r>
            <a:r>
              <a:rPr lang="vi-VN" sz="3600" kern="10" dirty="0">
                <a:solidFill>
                  <a:srgbClr val="FF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:rPr>
              <a:t> </a:t>
            </a:r>
          </a:p>
        </p:txBody>
      </p:sp>
      <p:sp>
        <p:nvSpPr>
          <p:cNvPr id="22536" name="Rectangle 10">
            <a:extLst>
              <a:ext uri="{FF2B5EF4-FFF2-40B4-BE49-F238E27FC236}">
                <a16:creationId xmlns:a16="http://schemas.microsoft.com/office/drawing/2014/main" id="{17C25CA8-72AD-ECC5-BF90-DEB23FC11A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743200"/>
            <a:ext cx="82296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endParaRPr lang="vi-VN" altLang="vi-VN" sz="3200">
              <a:latin typeface="Verdana" panose="020B0604030504040204" pitchFamily="34" charset="0"/>
            </a:endParaRPr>
          </a:p>
        </p:txBody>
      </p:sp>
      <p:sp>
        <p:nvSpPr>
          <p:cNvPr id="22537" name="Text Box 11">
            <a:extLst>
              <a:ext uri="{FF2B5EF4-FFF2-40B4-BE49-F238E27FC236}">
                <a16:creationId xmlns:a16="http://schemas.microsoft.com/office/drawing/2014/main" id="{E93698D5-DDDC-3FB0-682C-4E1E539C8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7850" y="1989138"/>
            <a:ext cx="6865938" cy="252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65113" indent="-265113"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30225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Learn new words by heart.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Practice the dialogue again.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vi-VN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	Do exercises in workbook.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</a:pPr>
            <a:r>
              <a:rPr lang="en-US" altLang="vi-VN" sz="3200" b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- Prepare for Unit 7: </a:t>
            </a:r>
            <a:r>
              <a:rPr lang="en-US" altLang="vi-VN" sz="32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Calibri" panose="020F0502020204030204" pitchFamily="34" charset="0"/>
              </a:rPr>
              <a:t>Closer look 2.</a:t>
            </a:r>
            <a:endParaRPr lang="en-US" altLang="vi-VN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94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10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1013"/>
                </p:tgtEl>
              </p:cMediaNode>
            </p:video>
          </p:childTnLst>
        </p:cTn>
      </p:par>
    </p:tnLst>
    <p:bldLst>
      <p:bldP spid="1710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6">
            <a:extLst>
              <a:ext uri="{FF2B5EF4-FFF2-40B4-BE49-F238E27FC236}">
                <a16:creationId xmlns:a16="http://schemas.microsoft.com/office/drawing/2014/main" id="{BB109AB7-E781-BC18-4ADE-4B90CE91D94C}"/>
              </a:ext>
            </a:extLst>
          </p:cNvPr>
          <p:cNvSpPr txBox="1"/>
          <p:nvPr/>
        </p:nvSpPr>
        <p:spPr>
          <a:xfrm>
            <a:off x="479376" y="260648"/>
            <a:ext cx="3711517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A. Vocabulary</a:t>
            </a:r>
            <a:endParaRPr sz="36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6" name="Picture 6" descr="Image result for road signs">
            <a:extLst>
              <a:ext uri="{FF2B5EF4-FFF2-40B4-BE49-F238E27FC236}">
                <a16:creationId xmlns:a16="http://schemas.microsoft.com/office/drawing/2014/main" id="{61C7B8C4-A9E3-D30A-81EB-58E387F5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996305"/>
            <a:ext cx="9828584" cy="4578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184;p8">
            <a:extLst>
              <a:ext uri="{FF2B5EF4-FFF2-40B4-BE49-F238E27FC236}">
                <a16:creationId xmlns:a16="http://schemas.microsoft.com/office/drawing/2014/main" id="{0248FFB1-4A08-5244-A62A-759C482BC494}"/>
              </a:ext>
            </a:extLst>
          </p:cNvPr>
          <p:cNvSpPr txBox="1"/>
          <p:nvPr/>
        </p:nvSpPr>
        <p:spPr>
          <a:xfrm>
            <a:off x="-528736" y="633589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road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sign</a:t>
            </a:r>
            <a:r>
              <a:rPr lang="en-US" sz="60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(n)</a:t>
            </a:r>
            <a:r>
              <a:rPr lang="en-US" sz="4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endParaRPr sz="40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8" name="Google Shape;185;p8">
            <a:extLst>
              <a:ext uri="{FF2B5EF4-FFF2-40B4-BE49-F238E27FC236}">
                <a16:creationId xmlns:a16="http://schemas.microsoft.com/office/drawing/2014/main" id="{E47970C7-ADDA-D4EF-A2CF-F14FE1DCB416}"/>
              </a:ext>
            </a:extLst>
          </p:cNvPr>
          <p:cNvSpPr/>
          <p:nvPr/>
        </p:nvSpPr>
        <p:spPr>
          <a:xfrm>
            <a:off x="6168008" y="980728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biển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báo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giao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thông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9" name="Google Shape;186;p8">
            <a:extLst>
              <a:ext uri="{FF2B5EF4-FFF2-40B4-BE49-F238E27FC236}">
                <a16:creationId xmlns:a16="http://schemas.microsoft.com/office/drawing/2014/main" id="{140CE666-ABA5-65CE-1B79-3DBDD1D14539}"/>
              </a:ext>
            </a:extLst>
          </p:cNvPr>
          <p:cNvSpPr/>
          <p:nvPr/>
        </p:nvSpPr>
        <p:spPr>
          <a:xfrm>
            <a:off x="3503712" y="980728"/>
            <a:ext cx="254428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/ˈ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rəʊd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saɪn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  <a:endParaRPr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3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6">
            <a:extLst>
              <a:ext uri="{FF2B5EF4-FFF2-40B4-BE49-F238E27FC236}">
                <a16:creationId xmlns:a16="http://schemas.microsoft.com/office/drawing/2014/main" id="{BB109AB7-E781-BC18-4ADE-4B90CE91D94C}"/>
              </a:ext>
            </a:extLst>
          </p:cNvPr>
          <p:cNvSpPr txBox="1"/>
          <p:nvPr/>
        </p:nvSpPr>
        <p:spPr>
          <a:xfrm>
            <a:off x="479376" y="260648"/>
            <a:ext cx="3711517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1. Vocabulary</a:t>
            </a:r>
            <a:endParaRPr sz="36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0" name="Google Shape;195;p9">
            <a:extLst>
              <a:ext uri="{FF2B5EF4-FFF2-40B4-BE49-F238E27FC236}">
                <a16:creationId xmlns:a16="http://schemas.microsoft.com/office/drawing/2014/main" id="{53F3FAEE-D3AB-A568-5B14-82158B4C5A90}"/>
              </a:ext>
            </a:extLst>
          </p:cNvPr>
          <p:cNvSpPr txBox="1"/>
          <p:nvPr/>
        </p:nvSpPr>
        <p:spPr>
          <a:xfrm>
            <a:off x="-384720" y="836712"/>
            <a:ext cx="3960440" cy="718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cycle lane (n)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1" name="Google Shape;196;p9">
            <a:extLst>
              <a:ext uri="{FF2B5EF4-FFF2-40B4-BE49-F238E27FC236}">
                <a16:creationId xmlns:a16="http://schemas.microsoft.com/office/drawing/2014/main" id="{F8E8A134-8878-199A-B796-E68EB915593B}"/>
              </a:ext>
            </a:extLst>
          </p:cNvPr>
          <p:cNvSpPr/>
          <p:nvPr/>
        </p:nvSpPr>
        <p:spPr>
          <a:xfrm>
            <a:off x="5388222" y="991879"/>
            <a:ext cx="71164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làn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đường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dành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riêng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xe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đạp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2" name="Google Shape;197;p9">
            <a:extLst>
              <a:ext uri="{FF2B5EF4-FFF2-40B4-BE49-F238E27FC236}">
                <a16:creationId xmlns:a16="http://schemas.microsoft.com/office/drawing/2014/main" id="{304BE74C-D91B-87FF-3889-36B38B2345F2}"/>
              </a:ext>
            </a:extLst>
          </p:cNvPr>
          <p:cNvSpPr/>
          <p:nvPr/>
        </p:nvSpPr>
        <p:spPr>
          <a:xfrm>
            <a:off x="2999656" y="990097"/>
            <a:ext cx="246253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/ˈ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saɪkl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leɪn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  <a:endParaRPr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Google Shape;200;p9">
            <a:extLst>
              <a:ext uri="{FF2B5EF4-FFF2-40B4-BE49-F238E27FC236}">
                <a16:creationId xmlns:a16="http://schemas.microsoft.com/office/drawing/2014/main" id="{F3BE9BBD-D9DE-2E59-7F40-7683B9B2C62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3392" y="1808201"/>
            <a:ext cx="10873207" cy="4668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59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6">
            <a:extLst>
              <a:ext uri="{FF2B5EF4-FFF2-40B4-BE49-F238E27FC236}">
                <a16:creationId xmlns:a16="http://schemas.microsoft.com/office/drawing/2014/main" id="{BB109AB7-E781-BC18-4ADE-4B90CE91D94C}"/>
              </a:ext>
            </a:extLst>
          </p:cNvPr>
          <p:cNvSpPr txBox="1"/>
          <p:nvPr/>
        </p:nvSpPr>
        <p:spPr>
          <a:xfrm>
            <a:off x="479376" y="260648"/>
            <a:ext cx="3711517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Vocabulary</a:t>
            </a:r>
            <a:endParaRPr sz="36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2" name="Google Shape;206;p10">
            <a:extLst>
              <a:ext uri="{FF2B5EF4-FFF2-40B4-BE49-F238E27FC236}">
                <a16:creationId xmlns:a16="http://schemas.microsoft.com/office/drawing/2014/main" id="{A55ADA8C-91FF-AC4D-6E32-84F1A60D9DD0}"/>
              </a:ext>
            </a:extLst>
          </p:cNvPr>
          <p:cNvSpPr txBox="1"/>
          <p:nvPr/>
        </p:nvSpPr>
        <p:spPr>
          <a:xfrm>
            <a:off x="551385" y="818324"/>
            <a:ext cx="43204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traffic light (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n.phr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.)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" name="Google Shape;207;p10">
            <a:extLst>
              <a:ext uri="{FF2B5EF4-FFF2-40B4-BE49-F238E27FC236}">
                <a16:creationId xmlns:a16="http://schemas.microsoft.com/office/drawing/2014/main" id="{6ED966C0-A4A1-F4EB-B7C5-DA28A6C7C0C6}"/>
              </a:ext>
            </a:extLst>
          </p:cNvPr>
          <p:cNvSpPr/>
          <p:nvPr/>
        </p:nvSpPr>
        <p:spPr>
          <a:xfrm>
            <a:off x="7013660" y="982469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đèn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giao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thông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5" name="Google Shape;208;p10">
            <a:extLst>
              <a:ext uri="{FF2B5EF4-FFF2-40B4-BE49-F238E27FC236}">
                <a16:creationId xmlns:a16="http://schemas.microsoft.com/office/drawing/2014/main" id="{D250FFCA-EF2A-B73D-5D59-0196E53DD287}"/>
              </a:ext>
            </a:extLst>
          </p:cNvPr>
          <p:cNvSpPr/>
          <p:nvPr/>
        </p:nvSpPr>
        <p:spPr>
          <a:xfrm>
            <a:off x="4662743" y="980728"/>
            <a:ext cx="265739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/ˈ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træfɪk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laɪt</a:t>
            </a:r>
            <a:r>
              <a:rPr lang="en-US" sz="3600" b="1" dirty="0">
                <a:solidFill>
                  <a:srgbClr val="FFC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/</a:t>
            </a:r>
            <a:endParaRPr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Google Shape;210;p10">
            <a:extLst>
              <a:ext uri="{FF2B5EF4-FFF2-40B4-BE49-F238E27FC236}">
                <a16:creationId xmlns:a16="http://schemas.microsoft.com/office/drawing/2014/main" id="{99B662AA-7ED3-43C5-C6D1-4DDD6791A7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6663" t="860" r="27836" b="8707"/>
          <a:stretch/>
        </p:blipFill>
        <p:spPr>
          <a:xfrm>
            <a:off x="8904312" y="1816351"/>
            <a:ext cx="2077524" cy="4459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315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6">
            <a:extLst>
              <a:ext uri="{FF2B5EF4-FFF2-40B4-BE49-F238E27FC236}">
                <a16:creationId xmlns:a16="http://schemas.microsoft.com/office/drawing/2014/main" id="{BB109AB7-E781-BC18-4ADE-4B90CE91D94C}"/>
              </a:ext>
            </a:extLst>
          </p:cNvPr>
          <p:cNvSpPr txBox="1"/>
          <p:nvPr/>
        </p:nvSpPr>
        <p:spPr>
          <a:xfrm>
            <a:off x="479376" y="260648"/>
            <a:ext cx="3711517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Vocabulary</a:t>
            </a:r>
            <a:endParaRPr sz="36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7" name="Picture 37" descr="123b">
            <a:extLst>
              <a:ext uri="{FF2B5EF4-FFF2-40B4-BE49-F238E27FC236}">
                <a16:creationId xmlns:a16="http://schemas.microsoft.com/office/drawing/2014/main" id="{FC0F220F-CAF2-B857-806A-7B44AF96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8" y="1789463"/>
            <a:ext cx="8928992" cy="5045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0">
            <a:extLst>
              <a:ext uri="{FF2B5EF4-FFF2-40B4-BE49-F238E27FC236}">
                <a16:creationId xmlns:a16="http://schemas.microsoft.com/office/drawing/2014/main" id="{D38DB7A4-49D5-DF73-D3A4-325D63D7A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741" y="836712"/>
            <a:ext cx="4968552" cy="646331"/>
          </a:xfrm>
          <a:prstGeom prst="rect">
            <a:avLst/>
          </a:prstGeom>
          <a:noFill/>
          <a:ln>
            <a:noFill/>
          </a:ln>
          <a:effectLst>
            <a:prstShdw prst="shdw11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No right turn : 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975DFFFB-A859-0711-C8A9-2DCF55222FAB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600053" y="985739"/>
            <a:ext cx="36480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Cấm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rẽ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phải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35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6">
            <a:extLst>
              <a:ext uri="{FF2B5EF4-FFF2-40B4-BE49-F238E27FC236}">
                <a16:creationId xmlns:a16="http://schemas.microsoft.com/office/drawing/2014/main" id="{BB109AB7-E781-BC18-4ADE-4B90CE91D94C}"/>
              </a:ext>
            </a:extLst>
          </p:cNvPr>
          <p:cNvSpPr txBox="1"/>
          <p:nvPr/>
        </p:nvSpPr>
        <p:spPr>
          <a:xfrm>
            <a:off x="479376" y="260648"/>
            <a:ext cx="3711517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Vocabulary</a:t>
            </a:r>
            <a:endParaRPr sz="36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7B56B2E4-E35E-3FBC-5D70-03DCAC797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408" y="1093269"/>
            <a:ext cx="251863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No cycling: </a:t>
            </a:r>
          </a:p>
        </p:txBody>
      </p:sp>
      <p:sp>
        <p:nvSpPr>
          <p:cNvPr id="8" name="Text Box 34">
            <a:extLst>
              <a:ext uri="{FF2B5EF4-FFF2-40B4-BE49-F238E27FC236}">
                <a16:creationId xmlns:a16="http://schemas.microsoft.com/office/drawing/2014/main" id="{A10BE595-33B7-97C8-37E5-391A8CCAD8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3780" y="958381"/>
            <a:ext cx="40508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Cấm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đạp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9" name="Picture 4" descr="110a">
            <a:extLst>
              <a:ext uri="{FF2B5EF4-FFF2-40B4-BE49-F238E27FC236}">
                <a16:creationId xmlns:a16="http://schemas.microsoft.com/office/drawing/2014/main" id="{EADA324D-B9C2-02C1-E07F-D7849A329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292" y="1916833"/>
            <a:ext cx="684076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070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1" descr="th?id=OIP">
            <a:extLst>
              <a:ext uri="{FF2B5EF4-FFF2-40B4-BE49-F238E27FC236}">
                <a16:creationId xmlns:a16="http://schemas.microsoft.com/office/drawing/2014/main" id="{58336A2E-5F9A-19A6-FB84-75CC6A05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2348880"/>
            <a:ext cx="712879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3">
            <a:extLst>
              <a:ext uri="{FF2B5EF4-FFF2-40B4-BE49-F238E27FC236}">
                <a16:creationId xmlns:a16="http://schemas.microsoft.com/office/drawing/2014/main" id="{2EE1FD40-C11E-2869-1DD8-A462A60A0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16" y="980728"/>
            <a:ext cx="42168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School ahead :</a:t>
            </a:r>
          </a:p>
        </p:txBody>
      </p:sp>
      <p:sp>
        <p:nvSpPr>
          <p:cNvPr id="6" name="Text Box 45">
            <a:extLst>
              <a:ext uri="{FF2B5EF4-FFF2-40B4-BE49-F238E27FC236}">
                <a16:creationId xmlns:a16="http://schemas.microsoft.com/office/drawing/2014/main" id="{76CC4C8B-C38D-6917-F5A6-A111984D7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4096" y="995015"/>
            <a:ext cx="54062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học</a:t>
            </a:r>
            <a:endParaRPr lang="en-US" alt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Google Shape;158;p6">
            <a:extLst>
              <a:ext uri="{FF2B5EF4-FFF2-40B4-BE49-F238E27FC236}">
                <a16:creationId xmlns:a16="http://schemas.microsoft.com/office/drawing/2014/main" id="{7B919F18-4A44-5EF0-8CAA-049233653823}"/>
              </a:ext>
            </a:extLst>
          </p:cNvPr>
          <p:cNvSpPr txBox="1"/>
          <p:nvPr/>
        </p:nvSpPr>
        <p:spPr>
          <a:xfrm>
            <a:off x="479376" y="260648"/>
            <a:ext cx="3711517" cy="557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2. Vocabulary</a:t>
            </a:r>
            <a:endParaRPr sz="3600" b="1" dirty="0">
              <a:solidFill>
                <a:schemeClr val="bg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52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;p6">
            <a:extLst>
              <a:ext uri="{FF2B5EF4-FFF2-40B4-BE49-F238E27FC236}">
                <a16:creationId xmlns:a16="http://schemas.microsoft.com/office/drawing/2014/main" id="{6FAA72CF-7EAB-7E1B-7E6A-EA6F51D7FEED}"/>
              </a:ext>
            </a:extLst>
          </p:cNvPr>
          <p:cNvSpPr txBox="1"/>
          <p:nvPr/>
        </p:nvSpPr>
        <p:spPr>
          <a:xfrm>
            <a:off x="479376" y="260648"/>
            <a:ext cx="11161240" cy="102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444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3. Check Vocabulary: Matching (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đây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chính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là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2 SGK)  </a:t>
            </a:r>
            <a:endParaRPr sz="3600" b="1" dirty="0">
              <a:solidFill>
                <a:srgbClr val="FFFF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9307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3916</TotalTime>
  <Words>645</Words>
  <Application>Microsoft Office PowerPoint</Application>
  <PresentationFormat>Widescreen</PresentationFormat>
  <Paragraphs>119</Paragraphs>
  <Slides>22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SimSun</vt:lpstr>
      <vt:lpstr>.VnArial Narrow</vt:lpstr>
      <vt:lpstr>Arial</vt:lpstr>
      <vt:lpstr>Calibri</vt:lpstr>
      <vt:lpstr>Times New Roman</vt:lpstr>
      <vt:lpstr>Verdana</vt:lpstr>
      <vt:lpstr>VNI-Revue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NEW</dc:creator>
  <cp:lastModifiedBy>Admin</cp:lastModifiedBy>
  <cp:revision>218</cp:revision>
  <dcterms:created xsi:type="dcterms:W3CDTF">2016-09-21T03:10:00Z</dcterms:created>
  <dcterms:modified xsi:type="dcterms:W3CDTF">2023-04-25T08:49:20Z</dcterms:modified>
</cp:coreProperties>
</file>