
<file path=[Content_Types].xml><?xml version="1.0" encoding="utf-8"?>
<Types xmlns="http://schemas.openxmlformats.org/package/2006/content-types">
  <Default Extension="fntdata" ContentType="application/x-fontdata"/>
  <Default Extension="gif" ContentType="image/gif"/>
  <Default Extension="jpeg" ContentType="image/jpeg"/>
  <Default Extension="m4v"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31"/>
  </p:notesMasterIdLst>
  <p:sldIdLst>
    <p:sldId id="256" r:id="rId2"/>
    <p:sldId id="339" r:id="rId3"/>
    <p:sldId id="263" r:id="rId4"/>
    <p:sldId id="397" r:id="rId5"/>
    <p:sldId id="399" r:id="rId6"/>
    <p:sldId id="400" r:id="rId7"/>
    <p:sldId id="402" r:id="rId8"/>
    <p:sldId id="409" r:id="rId9"/>
    <p:sldId id="367" r:id="rId10"/>
    <p:sldId id="407" r:id="rId11"/>
    <p:sldId id="373" r:id="rId12"/>
    <p:sldId id="374" r:id="rId13"/>
    <p:sldId id="395" r:id="rId14"/>
    <p:sldId id="267" r:id="rId15"/>
    <p:sldId id="384" r:id="rId16"/>
    <p:sldId id="383" r:id="rId17"/>
    <p:sldId id="408" r:id="rId18"/>
    <p:sldId id="376" r:id="rId19"/>
    <p:sldId id="379" r:id="rId20"/>
    <p:sldId id="381" r:id="rId21"/>
    <p:sldId id="382" r:id="rId22"/>
    <p:sldId id="411" r:id="rId23"/>
    <p:sldId id="412" r:id="rId24"/>
    <p:sldId id="413" r:id="rId25"/>
    <p:sldId id="414" r:id="rId26"/>
    <p:sldId id="415" r:id="rId27"/>
    <p:sldId id="388" r:id="rId28"/>
    <p:sldId id="406" r:id="rId29"/>
    <p:sldId id="392" r:id="rId30"/>
  </p:sldIdLst>
  <p:sldSz cx="9144000" cy="5143500" type="screen16x9"/>
  <p:notesSz cx="6858000" cy="9144000"/>
  <p:embeddedFontLst>
    <p:embeddedFont>
      <p:font typeface="Albert Sans" panose="020B0604020202020204" charset="0"/>
      <p:regular r:id="rId32"/>
      <p:bold r:id="rId33"/>
      <p:italic r:id="rId34"/>
      <p:boldItalic r:id="rId35"/>
    </p:embeddedFont>
    <p:embeddedFont>
      <p:font typeface="Bodoni MT Black" panose="02070A03080606020203" pitchFamily="18" charset="0"/>
      <p:bold r:id="rId36"/>
      <p:boldItalic r:id="rId37"/>
    </p:embeddedFont>
    <p:embeddedFont>
      <p:font typeface="Montserrat" panose="00000500000000000000" pitchFamily="2" charset="0"/>
      <p:regular r:id="rId38"/>
      <p:bold r:id="rId39"/>
      <p:italic r:id="rId40"/>
      <p:boldItalic r:id="rId41"/>
    </p:embeddedFont>
    <p:embeddedFont>
      <p:font typeface="Roboto" panose="02000000000000000000" pitchFamily="2" charset="0"/>
      <p:regular r:id="rId42"/>
      <p:bold r:id="rId43"/>
      <p:italic r:id="rId44"/>
      <p:boldItalic r:id="rId45"/>
    </p:embeddedFont>
    <p:embeddedFont>
      <p:font typeface="VNI-Times"/>
      <p:regular r:id="rId46"/>
      <p:bold r:id="rId47"/>
      <p:italic r:id="rId48"/>
      <p:boldItalic r:id="rId49"/>
    </p:embeddedFont>
  </p:embeddedFontLst>
  <p:custDataLst>
    <p:tags r:id="rId5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66B043-8E9D-437B-99C7-4BC25B6E00E4}">
  <a:tblStyle styleId="{3B66B043-8E9D-437B-99C7-4BC25B6E00E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9014" autoAdjust="0"/>
  </p:normalViewPr>
  <p:slideViewPr>
    <p:cSldViewPr snapToGrid="0">
      <p:cViewPr varScale="1">
        <p:scale>
          <a:sx n="95" d="100"/>
          <a:sy n="95" d="100"/>
        </p:scale>
        <p:origin x="69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0.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B5B5D5-D628-49A0-8D65-46F82DF74E92}"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en-US"/>
        </a:p>
      </dgm:t>
    </dgm:pt>
    <dgm:pt modelId="{DB56D9D4-F7BD-4052-A4FB-712C81D0E447}">
      <dgm:prSet phldrT="[Text]" custT="1"/>
      <dgm:spPr/>
      <dgm:t>
        <a:bodyPr/>
        <a:lstStyle/>
        <a:p>
          <a:pPr algn="just"/>
          <a:r>
            <a:rPr lang="en-US" sz="1800">
              <a:latin typeface="Times New Roman" panose="02020603050405020304" pitchFamily="18" charset="0"/>
              <a:cs typeface="Times New Roman" panose="02020603050405020304" pitchFamily="18" charset="0"/>
            </a:rPr>
            <a:t>1. Em hãy tìm kiếm trên Internet thông tin về một đội bóng, một cầu thủ hoặc một nhân vật mà em yêu thích.</a:t>
          </a:r>
        </a:p>
      </dgm:t>
    </dgm:pt>
    <dgm:pt modelId="{EEE3D562-1267-48D9-A7D0-D9BF47C93E98}" type="parTrans" cxnId="{43904909-8246-4B37-BC8E-E1E582BE18FF}">
      <dgm:prSet/>
      <dgm:spPr/>
      <dgm:t>
        <a:bodyPr/>
        <a:lstStyle/>
        <a:p>
          <a:pPr algn="just"/>
          <a:endParaRPr lang="en-US" sz="1800">
            <a:latin typeface="Times New Roman" panose="02020603050405020304" pitchFamily="18" charset="0"/>
            <a:cs typeface="Times New Roman" panose="02020603050405020304" pitchFamily="18" charset="0"/>
          </a:endParaRPr>
        </a:p>
      </dgm:t>
    </dgm:pt>
    <dgm:pt modelId="{5659ED13-5D23-485E-A080-EEAC9A201B79}" type="sibTrans" cxnId="{43904909-8246-4B37-BC8E-E1E582BE18FF}">
      <dgm:prSet/>
      <dgm:spPr/>
      <dgm:t>
        <a:bodyPr/>
        <a:lstStyle/>
        <a:p>
          <a:pPr algn="just"/>
          <a:endParaRPr lang="en-US" sz="1800">
            <a:latin typeface="Times New Roman" panose="02020603050405020304" pitchFamily="18" charset="0"/>
            <a:cs typeface="Times New Roman" panose="02020603050405020304" pitchFamily="18" charset="0"/>
          </a:endParaRPr>
        </a:p>
      </dgm:t>
    </dgm:pt>
    <dgm:pt modelId="{BA90B44D-B728-4768-B1EA-3EF87E7DCE94}">
      <dgm:prSet custT="1"/>
      <dgm:spPr/>
      <dgm:t>
        <a:bodyPr/>
        <a:lstStyle/>
        <a:p>
          <a:pPr algn="just"/>
          <a:r>
            <a:rPr lang="vi-VN" sz="1800" b="0" i="0">
              <a:latin typeface="Times New Roman" panose="02020603050405020304" pitchFamily="18" charset="0"/>
              <a:cs typeface="Times New Roman" panose="02020603050405020304" pitchFamily="18" charset="0"/>
            </a:rPr>
            <a:t>Lionel Andrés Messi Cuccittini</a:t>
          </a:r>
          <a:r>
            <a:rPr lang="en-US" sz="1800" b="0" i="0">
              <a:latin typeface="Times New Roman" panose="02020603050405020304" pitchFamily="18" charset="0"/>
              <a:cs typeface="Times New Roman" panose="02020603050405020304" pitchFamily="18" charset="0"/>
            </a:rPr>
            <a:t>,</a:t>
          </a:r>
          <a:r>
            <a:rPr lang="vi-VN" sz="1800" b="0" i="0">
              <a:latin typeface="Times New Roman" panose="02020603050405020304" pitchFamily="18" charset="0"/>
              <a:cs typeface="Times New Roman" panose="02020603050405020304" pitchFamily="18" charset="0"/>
            </a:rPr>
            <a:t> sinh ngày 24 tháng 6 năm 1987, còn được gọi là Leo Messi, là một cầu thủ bóng đá người Argentina hiện đang chơi ở vị trí tiền đạo và là đội trưởng của đội tuyển bóng đá quốc gia Argentina.</a:t>
          </a:r>
          <a:endParaRPr lang="en-US" sz="1800">
            <a:latin typeface="Times New Roman" panose="02020603050405020304" pitchFamily="18" charset="0"/>
            <a:cs typeface="Times New Roman" panose="02020603050405020304" pitchFamily="18" charset="0"/>
          </a:endParaRPr>
        </a:p>
      </dgm:t>
    </dgm:pt>
    <dgm:pt modelId="{711F4EB4-2891-4495-9707-7841D659D6CC}" type="parTrans" cxnId="{D2608C9F-2FCF-4189-AC22-4F807797174B}">
      <dgm:prSet/>
      <dgm:spPr/>
      <dgm:t>
        <a:bodyPr/>
        <a:lstStyle/>
        <a:p>
          <a:pPr algn="just"/>
          <a:endParaRPr lang="en-US" sz="1800">
            <a:latin typeface="Times New Roman" panose="02020603050405020304" pitchFamily="18" charset="0"/>
            <a:cs typeface="Times New Roman" panose="02020603050405020304" pitchFamily="18" charset="0"/>
          </a:endParaRPr>
        </a:p>
      </dgm:t>
    </dgm:pt>
    <dgm:pt modelId="{83290A1C-C5F0-4D25-A9F6-07CEBEBE5DD8}" type="sibTrans" cxnId="{D2608C9F-2FCF-4189-AC22-4F807797174B}">
      <dgm:prSet/>
      <dgm:spPr/>
      <dgm:t>
        <a:bodyPr/>
        <a:lstStyle/>
        <a:p>
          <a:pPr algn="just"/>
          <a:endParaRPr lang="en-US" sz="1800">
            <a:latin typeface="Times New Roman" panose="02020603050405020304" pitchFamily="18" charset="0"/>
            <a:cs typeface="Times New Roman" panose="02020603050405020304" pitchFamily="18" charset="0"/>
          </a:endParaRPr>
        </a:p>
      </dgm:t>
    </dgm:pt>
    <dgm:pt modelId="{31467F22-A8D3-4BF1-9445-604CE78E998B}" type="pres">
      <dgm:prSet presAssocID="{39B5B5D5-D628-49A0-8D65-46F82DF74E92}" presName="linear" presStyleCnt="0">
        <dgm:presLayoutVars>
          <dgm:dir/>
          <dgm:animLvl val="lvl"/>
          <dgm:resizeHandles val="exact"/>
        </dgm:presLayoutVars>
      </dgm:prSet>
      <dgm:spPr/>
    </dgm:pt>
    <dgm:pt modelId="{504013F9-08F8-490C-9457-158458A8B12F}" type="pres">
      <dgm:prSet presAssocID="{DB56D9D4-F7BD-4052-A4FB-712C81D0E447}" presName="parentLin" presStyleCnt="0"/>
      <dgm:spPr/>
    </dgm:pt>
    <dgm:pt modelId="{DCC11CA7-A7D0-4E31-9C49-5A9B1E06FA30}" type="pres">
      <dgm:prSet presAssocID="{DB56D9D4-F7BD-4052-A4FB-712C81D0E447}" presName="parentLeftMargin" presStyleLbl="node1" presStyleIdx="0" presStyleCnt="1"/>
      <dgm:spPr/>
    </dgm:pt>
    <dgm:pt modelId="{5D570880-E29F-4D36-BE22-688C0CE246F2}" type="pres">
      <dgm:prSet presAssocID="{DB56D9D4-F7BD-4052-A4FB-712C81D0E447}" presName="parentText" presStyleLbl="node1" presStyleIdx="0" presStyleCnt="1" custScaleX="135873" custScaleY="64350">
        <dgm:presLayoutVars>
          <dgm:chMax val="0"/>
          <dgm:bulletEnabled val="1"/>
        </dgm:presLayoutVars>
      </dgm:prSet>
      <dgm:spPr/>
    </dgm:pt>
    <dgm:pt modelId="{9C6166AC-95D5-4219-A72F-7EE4AA778E56}" type="pres">
      <dgm:prSet presAssocID="{DB56D9D4-F7BD-4052-A4FB-712C81D0E447}" presName="negativeSpace" presStyleCnt="0"/>
      <dgm:spPr/>
    </dgm:pt>
    <dgm:pt modelId="{2B08E4A1-D068-45E0-AB76-4FE4E22BE06E}" type="pres">
      <dgm:prSet presAssocID="{DB56D9D4-F7BD-4052-A4FB-712C81D0E447}" presName="childText" presStyleLbl="conFgAcc1" presStyleIdx="0" presStyleCnt="1" custScaleY="104181">
        <dgm:presLayoutVars>
          <dgm:bulletEnabled val="1"/>
        </dgm:presLayoutVars>
      </dgm:prSet>
      <dgm:spPr/>
    </dgm:pt>
  </dgm:ptLst>
  <dgm:cxnLst>
    <dgm:cxn modelId="{43904909-8246-4B37-BC8E-E1E582BE18FF}" srcId="{39B5B5D5-D628-49A0-8D65-46F82DF74E92}" destId="{DB56D9D4-F7BD-4052-A4FB-712C81D0E447}" srcOrd="0" destOrd="0" parTransId="{EEE3D562-1267-48D9-A7D0-D9BF47C93E98}" sibTransId="{5659ED13-5D23-485E-A080-EEAC9A201B79}"/>
    <dgm:cxn modelId="{E99A207B-FC0A-4622-A124-43C512315849}" type="presOf" srcId="{DB56D9D4-F7BD-4052-A4FB-712C81D0E447}" destId="{DCC11CA7-A7D0-4E31-9C49-5A9B1E06FA30}" srcOrd="0" destOrd="0" presId="urn:microsoft.com/office/officeart/2005/8/layout/list1"/>
    <dgm:cxn modelId="{50637F9B-FD95-4743-ABFF-670EF0846F70}" type="presOf" srcId="{DB56D9D4-F7BD-4052-A4FB-712C81D0E447}" destId="{5D570880-E29F-4D36-BE22-688C0CE246F2}" srcOrd="1" destOrd="0" presId="urn:microsoft.com/office/officeart/2005/8/layout/list1"/>
    <dgm:cxn modelId="{D2608C9F-2FCF-4189-AC22-4F807797174B}" srcId="{DB56D9D4-F7BD-4052-A4FB-712C81D0E447}" destId="{BA90B44D-B728-4768-B1EA-3EF87E7DCE94}" srcOrd="0" destOrd="0" parTransId="{711F4EB4-2891-4495-9707-7841D659D6CC}" sibTransId="{83290A1C-C5F0-4D25-A9F6-07CEBEBE5DD8}"/>
    <dgm:cxn modelId="{33F324A7-0662-4F95-8EDD-79C5BD719783}" type="presOf" srcId="{39B5B5D5-D628-49A0-8D65-46F82DF74E92}" destId="{31467F22-A8D3-4BF1-9445-604CE78E998B}" srcOrd="0" destOrd="0" presId="urn:microsoft.com/office/officeart/2005/8/layout/list1"/>
    <dgm:cxn modelId="{A69FB9E6-E5CD-4970-B9F1-BB630A3A897D}" type="presOf" srcId="{BA90B44D-B728-4768-B1EA-3EF87E7DCE94}" destId="{2B08E4A1-D068-45E0-AB76-4FE4E22BE06E}" srcOrd="0" destOrd="0" presId="urn:microsoft.com/office/officeart/2005/8/layout/list1"/>
    <dgm:cxn modelId="{534DB351-7F44-4D23-981E-523659C7CFDA}" type="presParOf" srcId="{31467F22-A8D3-4BF1-9445-604CE78E998B}" destId="{504013F9-08F8-490C-9457-158458A8B12F}" srcOrd="0" destOrd="0" presId="urn:microsoft.com/office/officeart/2005/8/layout/list1"/>
    <dgm:cxn modelId="{DDDE2B38-C293-477B-AF7C-F14455ABA799}" type="presParOf" srcId="{504013F9-08F8-490C-9457-158458A8B12F}" destId="{DCC11CA7-A7D0-4E31-9C49-5A9B1E06FA30}" srcOrd="0" destOrd="0" presId="urn:microsoft.com/office/officeart/2005/8/layout/list1"/>
    <dgm:cxn modelId="{863FA122-019A-48F6-9554-B8E374E5845F}" type="presParOf" srcId="{504013F9-08F8-490C-9457-158458A8B12F}" destId="{5D570880-E29F-4D36-BE22-688C0CE246F2}" srcOrd="1" destOrd="0" presId="urn:microsoft.com/office/officeart/2005/8/layout/list1"/>
    <dgm:cxn modelId="{C5F3A56F-BFBD-4D7A-80BE-CC9437DB7825}" type="presParOf" srcId="{31467F22-A8D3-4BF1-9445-604CE78E998B}" destId="{9C6166AC-95D5-4219-A72F-7EE4AA778E56}" srcOrd="1" destOrd="0" presId="urn:microsoft.com/office/officeart/2005/8/layout/list1"/>
    <dgm:cxn modelId="{0618612C-3F4C-46DE-AF88-1B1A11D14EC4}" type="presParOf" srcId="{31467F22-A8D3-4BF1-9445-604CE78E998B}" destId="{2B08E4A1-D068-45E0-AB76-4FE4E22BE06E}"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08E4A1-D068-45E0-AB76-4FE4E22BE06E}">
      <dsp:nvSpPr>
        <dsp:cNvPr id="0" name=""/>
        <dsp:cNvSpPr/>
      </dsp:nvSpPr>
      <dsp:spPr>
        <a:xfrm>
          <a:off x="0" y="343738"/>
          <a:ext cx="3916189" cy="3306314"/>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3940" tIns="1353820" rIns="303940" bIns="128016" numCol="1" spcCol="1270" anchor="t" anchorCtr="0">
          <a:noAutofit/>
        </a:bodyPr>
        <a:lstStyle/>
        <a:p>
          <a:pPr marL="171450" lvl="1" indent="-171450" algn="just" defTabSz="800100">
            <a:lnSpc>
              <a:spcPct val="90000"/>
            </a:lnSpc>
            <a:spcBef>
              <a:spcPct val="0"/>
            </a:spcBef>
            <a:spcAft>
              <a:spcPct val="15000"/>
            </a:spcAft>
            <a:buChar char="•"/>
          </a:pPr>
          <a:r>
            <a:rPr lang="vi-VN" sz="1800" b="0" i="0" kern="1200">
              <a:latin typeface="Times New Roman" panose="02020603050405020304" pitchFamily="18" charset="0"/>
              <a:cs typeface="Times New Roman" panose="02020603050405020304" pitchFamily="18" charset="0"/>
            </a:rPr>
            <a:t>Lionel Andrés Messi Cuccittini</a:t>
          </a:r>
          <a:r>
            <a:rPr lang="en-US" sz="1800" b="0" i="0" kern="1200">
              <a:latin typeface="Times New Roman" panose="02020603050405020304" pitchFamily="18" charset="0"/>
              <a:cs typeface="Times New Roman" panose="02020603050405020304" pitchFamily="18" charset="0"/>
            </a:rPr>
            <a:t>,</a:t>
          </a:r>
          <a:r>
            <a:rPr lang="vi-VN" sz="1800" b="0" i="0" kern="1200">
              <a:latin typeface="Times New Roman" panose="02020603050405020304" pitchFamily="18" charset="0"/>
              <a:cs typeface="Times New Roman" panose="02020603050405020304" pitchFamily="18" charset="0"/>
            </a:rPr>
            <a:t> sinh ngày 24 tháng 6 năm 1987, còn được gọi là Leo Messi, là một cầu thủ bóng đá người Argentina hiện đang chơi ở vị trí tiền đạo và là đội trưởng của đội tuyển bóng đá quốc gia Argentina.</a:t>
          </a:r>
          <a:endParaRPr lang="en-US" sz="1800" kern="1200">
            <a:latin typeface="Times New Roman" panose="02020603050405020304" pitchFamily="18" charset="0"/>
            <a:cs typeface="Times New Roman" panose="02020603050405020304" pitchFamily="18" charset="0"/>
          </a:endParaRPr>
        </a:p>
      </dsp:txBody>
      <dsp:txXfrm>
        <a:off x="0" y="343738"/>
        <a:ext cx="3916189" cy="3306314"/>
      </dsp:txXfrm>
    </dsp:sp>
    <dsp:sp modelId="{5D570880-E29F-4D36-BE22-688C0CE246F2}">
      <dsp:nvSpPr>
        <dsp:cNvPr id="0" name=""/>
        <dsp:cNvSpPr/>
      </dsp:nvSpPr>
      <dsp:spPr>
        <a:xfrm>
          <a:off x="195427" y="68390"/>
          <a:ext cx="3717455" cy="1234747"/>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3616" tIns="0" rIns="103616" bIns="0" numCol="1" spcCol="1270" anchor="ctr" anchorCtr="0">
          <a:noAutofit/>
        </a:bodyPr>
        <a:lstStyle/>
        <a:p>
          <a:pPr marL="0" lvl="0" indent="0" algn="just"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1. Em hãy tìm kiếm trên Internet thông tin về một đội bóng, một cầu thủ hoặc một nhân vật mà em yêu thích.</a:t>
          </a:r>
        </a:p>
      </dsp:txBody>
      <dsp:txXfrm>
        <a:off x="255702" y="128665"/>
        <a:ext cx="3596905" cy="111419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7373c50c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7373c50c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0726e4c8ca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0726e4c8ca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8161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772311-C12C-4172-949B-3002E9018665}" type="slidenum">
              <a:rPr lang="en-US" smtClean="0"/>
              <a:pPr/>
              <a:t>22</a:t>
            </a:fld>
            <a:endParaRPr lang="en-US"/>
          </a:p>
        </p:txBody>
      </p:sp>
    </p:spTree>
    <p:extLst>
      <p:ext uri="{BB962C8B-B14F-4D97-AF65-F5344CB8AC3E}">
        <p14:creationId xmlns:p14="http://schemas.microsoft.com/office/powerpoint/2010/main" val="3461789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0726e4c8ca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0726e4c8ca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3086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0726e4c8ca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0726e4c8ca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0726e4c8ca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0726e4c8ca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0726e4c8ca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0726e4c8ca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2112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0726e4c8ca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0726e4c8ca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6047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0726e4c8ca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0726e4c8ca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967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0726e4c8ca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0726e4c8ca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4448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0726e4c8ca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0726e4c8ca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9192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1"/>
            </a:gs>
            <a:gs pos="100000">
              <a:schemeClr val="lt1"/>
            </a:gs>
          </a:gsLst>
          <a:lin ang="10801400" scaled="0"/>
        </a:gradFill>
        <a:effectLst/>
      </p:bgPr>
    </p:bg>
    <p:spTree>
      <p:nvGrpSpPr>
        <p:cNvPr id="1" name="Shape 8"/>
        <p:cNvGrpSpPr/>
        <p:nvPr/>
      </p:nvGrpSpPr>
      <p:grpSpPr>
        <a:xfrm>
          <a:off x="0" y="0"/>
          <a:ext cx="0" cy="0"/>
          <a:chOff x="0" y="0"/>
          <a:chExt cx="0" cy="0"/>
        </a:xfrm>
      </p:grpSpPr>
      <p:sp>
        <p:nvSpPr>
          <p:cNvPr id="9" name="Google Shape;9;p2"/>
          <p:cNvSpPr>
            <a:spLocks noGrp="1"/>
          </p:cNvSpPr>
          <p:nvPr>
            <p:ph type="pic" idx="2"/>
          </p:nvPr>
        </p:nvSpPr>
        <p:spPr>
          <a:xfrm>
            <a:off x="719600" y="2246063"/>
            <a:ext cx="2226300" cy="2357400"/>
          </a:xfrm>
          <a:prstGeom prst="roundRect">
            <a:avLst>
              <a:gd name="adj" fmla="val 16667"/>
            </a:avLst>
          </a:prstGeom>
          <a:noFill/>
          <a:ln>
            <a:noFill/>
          </a:ln>
          <a:effectLst>
            <a:outerShdw blurRad="42863" dist="28575" algn="bl" rotWithShape="0">
              <a:schemeClr val="dk1">
                <a:alpha val="30000"/>
              </a:schemeClr>
            </a:outerShdw>
          </a:effectLst>
        </p:spPr>
      </p:sp>
      <p:sp>
        <p:nvSpPr>
          <p:cNvPr id="10" name="Google Shape;10;p2"/>
          <p:cNvSpPr>
            <a:spLocks noGrp="1"/>
          </p:cNvSpPr>
          <p:nvPr>
            <p:ph type="pic" idx="3"/>
          </p:nvPr>
        </p:nvSpPr>
        <p:spPr>
          <a:xfrm>
            <a:off x="3458850" y="2246063"/>
            <a:ext cx="2226300" cy="2357400"/>
          </a:xfrm>
          <a:prstGeom prst="roundRect">
            <a:avLst>
              <a:gd name="adj" fmla="val 16667"/>
            </a:avLst>
          </a:prstGeom>
          <a:noFill/>
          <a:ln>
            <a:noFill/>
          </a:ln>
          <a:effectLst>
            <a:outerShdw blurRad="42863" dist="28575" algn="bl" rotWithShape="0">
              <a:schemeClr val="dk1">
                <a:alpha val="30000"/>
              </a:schemeClr>
            </a:outerShdw>
          </a:effectLst>
        </p:spPr>
      </p:sp>
      <p:sp>
        <p:nvSpPr>
          <p:cNvPr id="11" name="Google Shape;11;p2"/>
          <p:cNvSpPr>
            <a:spLocks noGrp="1"/>
          </p:cNvSpPr>
          <p:nvPr>
            <p:ph type="pic" idx="4"/>
          </p:nvPr>
        </p:nvSpPr>
        <p:spPr>
          <a:xfrm>
            <a:off x="6198100" y="2246063"/>
            <a:ext cx="2226300" cy="2357400"/>
          </a:xfrm>
          <a:prstGeom prst="roundRect">
            <a:avLst>
              <a:gd name="adj" fmla="val 16667"/>
            </a:avLst>
          </a:prstGeom>
          <a:noFill/>
          <a:ln>
            <a:noFill/>
          </a:ln>
          <a:effectLst>
            <a:outerShdw blurRad="42863" dist="28575" algn="bl" rotWithShape="0">
              <a:schemeClr val="dk1">
                <a:alpha val="30000"/>
              </a:schemeClr>
            </a:outerShdw>
          </a:effectLst>
        </p:spPr>
      </p:sp>
      <p:sp>
        <p:nvSpPr>
          <p:cNvPr id="12" name="Google Shape;12;p2"/>
          <p:cNvSpPr txBox="1">
            <a:spLocks noGrp="1"/>
          </p:cNvSpPr>
          <p:nvPr>
            <p:ph type="ctrTitle"/>
          </p:nvPr>
        </p:nvSpPr>
        <p:spPr>
          <a:xfrm>
            <a:off x="713225" y="539500"/>
            <a:ext cx="7717500" cy="1344300"/>
          </a:xfrm>
          <a:prstGeom prst="rect">
            <a:avLst/>
          </a:prstGeom>
          <a:noFill/>
        </p:spPr>
        <p:txBody>
          <a:bodyPr spcFirstLastPara="1" wrap="square" lIns="91425" tIns="91425" rIns="91425" bIns="91425" anchor="t" anchorCtr="0">
            <a:noAutofit/>
          </a:bodyPr>
          <a:lstStyle>
            <a:lvl1pPr lvl="0" rtl="0">
              <a:lnSpc>
                <a:spcPct val="115000"/>
              </a:lnSpc>
              <a:spcBef>
                <a:spcPts val="0"/>
              </a:spcBef>
              <a:spcAft>
                <a:spcPts val="0"/>
              </a:spcAft>
              <a:buClr>
                <a:srgbClr val="191919"/>
              </a:buClr>
              <a:buSzPts val="5200"/>
              <a:buNone/>
              <a:defRPr sz="7000" b="1"/>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2D6DB415-75CB-473E-8D39-6B3E41FE625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4622746-B02E-A411-BB5D-0FF0FD90071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E749F3E-B362-C3AD-86F2-0B43D436C8CD}"/>
              </a:ext>
            </a:extLst>
          </p:cNvPr>
          <p:cNvSpPr>
            <a:spLocks noGrp="1"/>
          </p:cNvSpPr>
          <p:nvPr>
            <p:ph type="sldNum" sz="quarter" idx="12"/>
          </p:nvPr>
        </p:nvSpPr>
        <p:spPr/>
        <p:txBody>
          <a:bodyPr/>
          <a:lstStyle>
            <a:lvl1pPr>
              <a:defRPr/>
            </a:lvl1pPr>
          </a:lstStyle>
          <a:p>
            <a:fld id="{A8296F49-2329-4421-9AA7-4A6C955C857F}" type="slidenum">
              <a:rPr lang="en-US" altLang="en-US"/>
              <a:pPr/>
              <a:t>‹#›</a:t>
            </a:fld>
            <a:endParaRPr lang="en-US" altLang="en-US"/>
          </a:p>
        </p:txBody>
      </p:sp>
    </p:spTree>
    <p:extLst>
      <p:ext uri="{BB962C8B-B14F-4D97-AF65-F5344CB8AC3E}">
        <p14:creationId xmlns:p14="http://schemas.microsoft.com/office/powerpoint/2010/main" val="1411355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chemeClr val="accent1"/>
            </a:gs>
            <a:gs pos="100000">
              <a:schemeClr val="lt1"/>
            </a:gs>
          </a:gsLst>
          <a:lin ang="5400700" scaled="0"/>
        </a:gra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713225" y="1547350"/>
            <a:ext cx="5067600" cy="145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300" b="1"/>
            </a:lvl1pPr>
            <a:lvl2pPr lvl="1" algn="ctr">
              <a:spcBef>
                <a:spcPts val="0"/>
              </a:spcBef>
              <a:spcAft>
                <a:spcPts val="0"/>
              </a:spcAft>
              <a:buSzPts val="3600"/>
              <a:buNone/>
              <a:defRPr sz="3600" b="1"/>
            </a:lvl2pPr>
            <a:lvl3pPr lvl="2" algn="ctr">
              <a:spcBef>
                <a:spcPts val="0"/>
              </a:spcBef>
              <a:spcAft>
                <a:spcPts val="0"/>
              </a:spcAft>
              <a:buSzPts val="3600"/>
              <a:buNone/>
              <a:defRPr sz="3600" b="1"/>
            </a:lvl3pPr>
            <a:lvl4pPr lvl="3" algn="ctr">
              <a:spcBef>
                <a:spcPts val="0"/>
              </a:spcBef>
              <a:spcAft>
                <a:spcPts val="0"/>
              </a:spcAft>
              <a:buSzPts val="3600"/>
              <a:buNone/>
              <a:defRPr sz="3600" b="1"/>
            </a:lvl4pPr>
            <a:lvl5pPr lvl="4" algn="ctr">
              <a:spcBef>
                <a:spcPts val="0"/>
              </a:spcBef>
              <a:spcAft>
                <a:spcPts val="0"/>
              </a:spcAft>
              <a:buSzPts val="3600"/>
              <a:buNone/>
              <a:defRPr sz="3600" b="1"/>
            </a:lvl5pPr>
            <a:lvl6pPr lvl="5" algn="ctr">
              <a:spcBef>
                <a:spcPts val="0"/>
              </a:spcBef>
              <a:spcAft>
                <a:spcPts val="0"/>
              </a:spcAft>
              <a:buSzPts val="3600"/>
              <a:buNone/>
              <a:defRPr sz="3600" b="1"/>
            </a:lvl6pPr>
            <a:lvl7pPr lvl="6" algn="ctr">
              <a:spcBef>
                <a:spcPts val="0"/>
              </a:spcBef>
              <a:spcAft>
                <a:spcPts val="0"/>
              </a:spcAft>
              <a:buSzPts val="3600"/>
              <a:buNone/>
              <a:defRPr sz="3600" b="1"/>
            </a:lvl7pPr>
            <a:lvl8pPr lvl="7" algn="ctr">
              <a:spcBef>
                <a:spcPts val="0"/>
              </a:spcBef>
              <a:spcAft>
                <a:spcPts val="0"/>
              </a:spcAft>
              <a:buSzPts val="3600"/>
              <a:buNone/>
              <a:defRPr sz="3600" b="1"/>
            </a:lvl8pPr>
            <a:lvl9pPr lvl="8" algn="ctr">
              <a:spcBef>
                <a:spcPts val="0"/>
              </a:spcBef>
              <a:spcAft>
                <a:spcPts val="0"/>
              </a:spcAft>
              <a:buSzPts val="3600"/>
              <a:buNone/>
              <a:defRPr sz="3600" b="1"/>
            </a:lvl9pPr>
          </a:lstStyle>
          <a:p>
            <a:endParaRPr/>
          </a:p>
        </p:txBody>
      </p:sp>
      <p:sp>
        <p:nvSpPr>
          <p:cNvPr id="15" name="Google Shape;15;p3"/>
          <p:cNvSpPr txBox="1">
            <a:spLocks noGrp="1"/>
          </p:cNvSpPr>
          <p:nvPr>
            <p:ph type="title" idx="2" hasCustomPrompt="1"/>
          </p:nvPr>
        </p:nvSpPr>
        <p:spPr>
          <a:xfrm>
            <a:off x="713225" y="644725"/>
            <a:ext cx="1786500" cy="856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500" b="1"/>
            </a:lvl1pPr>
            <a:lvl2pPr lvl="1" algn="ctr" rtl="0">
              <a:spcBef>
                <a:spcPts val="0"/>
              </a:spcBef>
              <a:spcAft>
                <a:spcPts val="0"/>
              </a:spcAft>
              <a:buClr>
                <a:schemeClr val="lt1"/>
              </a:buClr>
              <a:buSzPts val="6000"/>
              <a:buNone/>
              <a:defRPr sz="6000" b="1">
                <a:solidFill>
                  <a:schemeClr val="lt1"/>
                </a:solidFill>
              </a:defRPr>
            </a:lvl2pPr>
            <a:lvl3pPr lvl="2" algn="ctr" rtl="0">
              <a:spcBef>
                <a:spcPts val="0"/>
              </a:spcBef>
              <a:spcAft>
                <a:spcPts val="0"/>
              </a:spcAft>
              <a:buClr>
                <a:schemeClr val="lt1"/>
              </a:buClr>
              <a:buSzPts val="6000"/>
              <a:buNone/>
              <a:defRPr sz="6000" b="1">
                <a:solidFill>
                  <a:schemeClr val="lt1"/>
                </a:solidFill>
              </a:defRPr>
            </a:lvl3pPr>
            <a:lvl4pPr lvl="3" algn="ctr" rtl="0">
              <a:spcBef>
                <a:spcPts val="0"/>
              </a:spcBef>
              <a:spcAft>
                <a:spcPts val="0"/>
              </a:spcAft>
              <a:buClr>
                <a:schemeClr val="lt1"/>
              </a:buClr>
              <a:buSzPts val="6000"/>
              <a:buNone/>
              <a:defRPr sz="6000" b="1">
                <a:solidFill>
                  <a:schemeClr val="lt1"/>
                </a:solidFill>
              </a:defRPr>
            </a:lvl4pPr>
            <a:lvl5pPr lvl="4" algn="ctr" rtl="0">
              <a:spcBef>
                <a:spcPts val="0"/>
              </a:spcBef>
              <a:spcAft>
                <a:spcPts val="0"/>
              </a:spcAft>
              <a:buClr>
                <a:schemeClr val="lt1"/>
              </a:buClr>
              <a:buSzPts val="6000"/>
              <a:buNone/>
              <a:defRPr sz="6000" b="1">
                <a:solidFill>
                  <a:schemeClr val="lt1"/>
                </a:solidFill>
              </a:defRPr>
            </a:lvl5pPr>
            <a:lvl6pPr lvl="5" algn="ctr" rtl="0">
              <a:spcBef>
                <a:spcPts val="0"/>
              </a:spcBef>
              <a:spcAft>
                <a:spcPts val="0"/>
              </a:spcAft>
              <a:buClr>
                <a:schemeClr val="lt1"/>
              </a:buClr>
              <a:buSzPts val="6000"/>
              <a:buNone/>
              <a:defRPr sz="6000" b="1">
                <a:solidFill>
                  <a:schemeClr val="lt1"/>
                </a:solidFill>
              </a:defRPr>
            </a:lvl6pPr>
            <a:lvl7pPr lvl="6" algn="ctr" rtl="0">
              <a:spcBef>
                <a:spcPts val="0"/>
              </a:spcBef>
              <a:spcAft>
                <a:spcPts val="0"/>
              </a:spcAft>
              <a:buClr>
                <a:schemeClr val="lt1"/>
              </a:buClr>
              <a:buSzPts val="6000"/>
              <a:buNone/>
              <a:defRPr sz="6000" b="1">
                <a:solidFill>
                  <a:schemeClr val="lt1"/>
                </a:solidFill>
              </a:defRPr>
            </a:lvl7pPr>
            <a:lvl8pPr lvl="7" algn="ctr" rtl="0">
              <a:spcBef>
                <a:spcPts val="0"/>
              </a:spcBef>
              <a:spcAft>
                <a:spcPts val="0"/>
              </a:spcAft>
              <a:buClr>
                <a:schemeClr val="lt1"/>
              </a:buClr>
              <a:buSzPts val="6000"/>
              <a:buNone/>
              <a:defRPr sz="6000" b="1">
                <a:solidFill>
                  <a:schemeClr val="lt1"/>
                </a:solidFill>
              </a:defRPr>
            </a:lvl8pPr>
            <a:lvl9pPr lvl="8" algn="ctr" rtl="0">
              <a:spcBef>
                <a:spcPts val="0"/>
              </a:spcBef>
              <a:spcAft>
                <a:spcPts val="0"/>
              </a:spcAft>
              <a:buClr>
                <a:schemeClr val="lt1"/>
              </a:buClr>
              <a:buSzPts val="6000"/>
              <a:buNone/>
              <a:defRPr sz="6000" b="1">
                <a:solidFill>
                  <a:schemeClr val="lt1"/>
                </a:solidFill>
              </a:defRPr>
            </a:lvl9pPr>
          </a:lstStyle>
          <a:p>
            <a:r>
              <a:t>xx%</a:t>
            </a:r>
          </a:p>
        </p:txBody>
      </p:sp>
      <p:sp>
        <p:nvSpPr>
          <p:cNvPr id="16" name="Google Shape;16;p3"/>
          <p:cNvSpPr txBox="1">
            <a:spLocks noGrp="1"/>
          </p:cNvSpPr>
          <p:nvPr>
            <p:ph type="subTitle" idx="1"/>
          </p:nvPr>
        </p:nvSpPr>
        <p:spPr>
          <a:xfrm>
            <a:off x="713225" y="2945525"/>
            <a:ext cx="5067600" cy="165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17" name="Google Shape;17;p3"/>
          <p:cNvPicPr preferRelativeResize="0"/>
          <p:nvPr/>
        </p:nvPicPr>
        <p:blipFill rotWithShape="1">
          <a:blip r:embed="rId2">
            <a:alphaModFix/>
          </a:blip>
          <a:srcRect l="16838" t="5713" r="21165" b="5713"/>
          <a:stretch/>
        </p:blipFill>
        <p:spPr>
          <a:xfrm>
            <a:off x="-226489" y="4564338"/>
            <a:ext cx="712125" cy="7267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gradFill>
          <a:gsLst>
            <a:gs pos="0">
              <a:schemeClr val="accent1"/>
            </a:gs>
            <a:gs pos="100000">
              <a:schemeClr val="lt1"/>
            </a:gs>
          </a:gsLst>
          <a:lin ang="5400700" scaled="0"/>
        </a:gradFill>
        <a:effectLst/>
      </p:bgPr>
    </p:bg>
    <p:spTree>
      <p:nvGrpSpPr>
        <p:cNvPr id="1" name="Shape 21"/>
        <p:cNvGrpSpPr/>
        <p:nvPr/>
      </p:nvGrpSpPr>
      <p:grpSpPr>
        <a:xfrm>
          <a:off x="0" y="0"/>
          <a:ext cx="0" cy="0"/>
          <a:chOff x="0" y="0"/>
          <a:chExt cx="0" cy="0"/>
        </a:xfrm>
      </p:grpSpPr>
      <p:sp>
        <p:nvSpPr>
          <p:cNvPr id="22" name="Google Shape;22;p5"/>
          <p:cNvSpPr txBox="1">
            <a:spLocks noGrp="1"/>
          </p:cNvSpPr>
          <p:nvPr>
            <p:ph type="subTitle" idx="1"/>
          </p:nvPr>
        </p:nvSpPr>
        <p:spPr>
          <a:xfrm>
            <a:off x="5055279" y="2389551"/>
            <a:ext cx="2505600" cy="11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3" name="Google Shape;23;p5"/>
          <p:cNvSpPr txBox="1">
            <a:spLocks noGrp="1"/>
          </p:cNvSpPr>
          <p:nvPr>
            <p:ph type="subTitle" idx="2"/>
          </p:nvPr>
        </p:nvSpPr>
        <p:spPr>
          <a:xfrm>
            <a:off x="1583300" y="2389551"/>
            <a:ext cx="2505600" cy="11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4" name="Google Shape;24;p5"/>
          <p:cNvSpPr txBox="1">
            <a:spLocks noGrp="1"/>
          </p:cNvSpPr>
          <p:nvPr>
            <p:ph type="subTitle" idx="3"/>
          </p:nvPr>
        </p:nvSpPr>
        <p:spPr>
          <a:xfrm>
            <a:off x="5055275" y="20815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Montserrat"/>
              <a:buNone/>
              <a:defRPr sz="18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2pPr>
            <a:lvl3pPr lvl="2"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3pPr>
            <a:lvl4pPr lvl="3"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4pPr>
            <a:lvl5pPr lvl="4"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5pPr>
            <a:lvl6pPr lvl="5"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6pPr>
            <a:lvl7pPr lvl="6"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7pPr>
            <a:lvl8pPr lvl="7"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8pPr>
            <a:lvl9pPr lvl="8"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9pPr>
          </a:lstStyle>
          <a:p>
            <a:endParaRPr/>
          </a:p>
        </p:txBody>
      </p:sp>
      <p:sp>
        <p:nvSpPr>
          <p:cNvPr id="25" name="Google Shape;25;p5"/>
          <p:cNvSpPr txBox="1">
            <a:spLocks noGrp="1"/>
          </p:cNvSpPr>
          <p:nvPr>
            <p:ph type="subTitle" idx="4"/>
          </p:nvPr>
        </p:nvSpPr>
        <p:spPr>
          <a:xfrm>
            <a:off x="1583300" y="20815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Montserrat"/>
              <a:buNone/>
              <a:defRPr sz="18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2pPr>
            <a:lvl3pPr lvl="2"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3pPr>
            <a:lvl4pPr lvl="3"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4pPr>
            <a:lvl5pPr lvl="4"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5pPr>
            <a:lvl6pPr lvl="5"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6pPr>
            <a:lvl7pPr lvl="6"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7pPr>
            <a:lvl8pPr lvl="7"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8pPr>
            <a:lvl9pPr lvl="8"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9pPr>
          </a:lstStyle>
          <a:p>
            <a:endParaRPr/>
          </a:p>
        </p:txBody>
      </p:sp>
      <p:sp>
        <p:nvSpPr>
          <p:cNvPr id="26" name="Google Shape;26;p5"/>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bg>
      <p:bgPr>
        <a:gradFill>
          <a:gsLst>
            <a:gs pos="0">
              <a:schemeClr val="accent1"/>
            </a:gs>
            <a:gs pos="100000">
              <a:schemeClr val="lt1"/>
            </a:gs>
          </a:gsLst>
          <a:lin ang="5400700" scaled="0"/>
        </a:gradFill>
        <a:effectLst/>
      </p:bgPr>
    </p:bg>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1416225" y="1307100"/>
            <a:ext cx="63114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72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gradFill>
          <a:gsLst>
            <a:gs pos="0">
              <a:schemeClr val="accent1"/>
            </a:gs>
            <a:gs pos="100000">
              <a:schemeClr val="lt1"/>
            </a:gs>
          </a:gsLst>
          <a:lin ang="13500032" scaled="0"/>
        </a:grad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subTitle" idx="1"/>
          </p:nvPr>
        </p:nvSpPr>
        <p:spPr>
          <a:xfrm>
            <a:off x="713450" y="1587400"/>
            <a:ext cx="5217900" cy="220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 name="Google Shape;36;p9"/>
          <p:cNvSpPr txBox="1">
            <a:spLocks noGrp="1"/>
          </p:cNvSpPr>
          <p:nvPr>
            <p:ph type="title"/>
          </p:nvPr>
        </p:nvSpPr>
        <p:spPr>
          <a:xfrm>
            <a:off x="713450" y="539500"/>
            <a:ext cx="771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bg>
      <p:bgPr>
        <a:gradFill>
          <a:gsLst>
            <a:gs pos="0">
              <a:schemeClr val="accent1"/>
            </a:gs>
            <a:gs pos="100000">
              <a:schemeClr val="lt1"/>
            </a:gs>
          </a:gsLst>
          <a:lin ang="2698631" scaled="0"/>
        </a:gradFill>
        <a:effectLst/>
      </p:bgPr>
    </p:bg>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720000" y="4014450"/>
            <a:ext cx="7704000" cy="5727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35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bg>
      <p:bgPr>
        <a:gradFill>
          <a:gsLst>
            <a:gs pos="0">
              <a:schemeClr val="accent1"/>
            </a:gs>
            <a:gs pos="100000">
              <a:schemeClr val="lt1"/>
            </a:gs>
          </a:gsLst>
          <a:lin ang="5400700" scaled="0"/>
        </a:gradFill>
        <a:effectLst/>
      </p:bgPr>
    </p:bg>
    <p:spTree>
      <p:nvGrpSpPr>
        <p:cNvPr id="1" name="Shape 39"/>
        <p:cNvGrpSpPr/>
        <p:nvPr/>
      </p:nvGrpSpPr>
      <p:grpSpPr>
        <a:xfrm>
          <a:off x="0" y="0"/>
          <a:ext cx="0" cy="0"/>
          <a:chOff x="0" y="0"/>
          <a:chExt cx="0" cy="0"/>
        </a:xfrm>
      </p:grpSpPr>
      <p:sp>
        <p:nvSpPr>
          <p:cNvPr id="40" name="Google Shape;40;p11"/>
          <p:cNvSpPr txBox="1">
            <a:spLocks noGrp="1"/>
          </p:cNvSpPr>
          <p:nvPr>
            <p:ph type="title" hasCustomPrompt="1"/>
          </p:nvPr>
        </p:nvSpPr>
        <p:spPr>
          <a:xfrm>
            <a:off x="1284000" y="1288250"/>
            <a:ext cx="6576000" cy="19707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1" name="Google Shape;41;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42"/>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gradFill>
          <a:gsLst>
            <a:gs pos="0">
              <a:schemeClr val="accent1"/>
            </a:gs>
            <a:gs pos="100000">
              <a:schemeClr val="lt1"/>
            </a:gs>
          </a:gsLst>
          <a:lin ang="5400700" scaled="0"/>
        </a:gradFill>
        <a:effectLst/>
      </p:bgPr>
    </p:bg>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713225" y="3198425"/>
            <a:ext cx="5540400" cy="1401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300" b="1"/>
            </a:lvl1pPr>
            <a:lvl2pPr lvl="1" algn="ctr" rtl="0">
              <a:spcBef>
                <a:spcPts val="0"/>
              </a:spcBef>
              <a:spcAft>
                <a:spcPts val="0"/>
              </a:spcAft>
              <a:buSzPts val="3600"/>
              <a:buNone/>
              <a:defRPr sz="3600" b="1"/>
            </a:lvl2pPr>
            <a:lvl3pPr lvl="2" algn="ctr" rtl="0">
              <a:spcBef>
                <a:spcPts val="0"/>
              </a:spcBef>
              <a:spcAft>
                <a:spcPts val="0"/>
              </a:spcAft>
              <a:buSzPts val="3600"/>
              <a:buNone/>
              <a:defRPr sz="3600" b="1"/>
            </a:lvl3pPr>
            <a:lvl4pPr lvl="3" algn="ctr" rtl="0">
              <a:spcBef>
                <a:spcPts val="0"/>
              </a:spcBef>
              <a:spcAft>
                <a:spcPts val="0"/>
              </a:spcAft>
              <a:buSzPts val="3600"/>
              <a:buNone/>
              <a:defRPr sz="3600" b="1"/>
            </a:lvl4pPr>
            <a:lvl5pPr lvl="4" algn="ctr" rtl="0">
              <a:spcBef>
                <a:spcPts val="0"/>
              </a:spcBef>
              <a:spcAft>
                <a:spcPts val="0"/>
              </a:spcAft>
              <a:buSzPts val="3600"/>
              <a:buNone/>
              <a:defRPr sz="3600" b="1"/>
            </a:lvl5pPr>
            <a:lvl6pPr lvl="5" algn="ctr" rtl="0">
              <a:spcBef>
                <a:spcPts val="0"/>
              </a:spcBef>
              <a:spcAft>
                <a:spcPts val="0"/>
              </a:spcAft>
              <a:buSzPts val="3600"/>
              <a:buNone/>
              <a:defRPr sz="3600" b="1"/>
            </a:lvl6pPr>
            <a:lvl7pPr lvl="6" algn="ctr" rtl="0">
              <a:spcBef>
                <a:spcPts val="0"/>
              </a:spcBef>
              <a:spcAft>
                <a:spcPts val="0"/>
              </a:spcAft>
              <a:buSzPts val="3600"/>
              <a:buNone/>
              <a:defRPr sz="3600" b="1"/>
            </a:lvl7pPr>
            <a:lvl8pPr lvl="7" algn="ctr" rtl="0">
              <a:spcBef>
                <a:spcPts val="0"/>
              </a:spcBef>
              <a:spcAft>
                <a:spcPts val="0"/>
              </a:spcAft>
              <a:buSzPts val="3600"/>
              <a:buNone/>
              <a:defRPr sz="3600" b="1"/>
            </a:lvl8pPr>
            <a:lvl9pPr lvl="8" algn="ctr" rtl="0">
              <a:spcBef>
                <a:spcPts val="0"/>
              </a:spcBef>
              <a:spcAft>
                <a:spcPts val="0"/>
              </a:spcAft>
              <a:buSzPts val="3600"/>
              <a:buNone/>
              <a:defRPr sz="3600" b="1"/>
            </a:lvl9pPr>
          </a:lstStyle>
          <a:p>
            <a:endParaRPr/>
          </a:p>
        </p:txBody>
      </p:sp>
      <p:sp>
        <p:nvSpPr>
          <p:cNvPr id="57" name="Google Shape;57;p14"/>
          <p:cNvSpPr txBox="1">
            <a:spLocks noGrp="1"/>
          </p:cNvSpPr>
          <p:nvPr>
            <p:ph type="title" idx="2" hasCustomPrompt="1"/>
          </p:nvPr>
        </p:nvSpPr>
        <p:spPr>
          <a:xfrm>
            <a:off x="713225" y="2136351"/>
            <a:ext cx="1786500" cy="1062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500" b="1"/>
            </a:lvl1pPr>
            <a:lvl2pPr lvl="1" algn="ctr" rtl="0">
              <a:spcBef>
                <a:spcPts val="0"/>
              </a:spcBef>
              <a:spcAft>
                <a:spcPts val="0"/>
              </a:spcAft>
              <a:buClr>
                <a:schemeClr val="lt1"/>
              </a:buClr>
              <a:buSzPts val="6000"/>
              <a:buNone/>
              <a:defRPr sz="6000" b="1">
                <a:solidFill>
                  <a:schemeClr val="lt1"/>
                </a:solidFill>
              </a:defRPr>
            </a:lvl2pPr>
            <a:lvl3pPr lvl="2" algn="ctr" rtl="0">
              <a:spcBef>
                <a:spcPts val="0"/>
              </a:spcBef>
              <a:spcAft>
                <a:spcPts val="0"/>
              </a:spcAft>
              <a:buClr>
                <a:schemeClr val="lt1"/>
              </a:buClr>
              <a:buSzPts val="6000"/>
              <a:buNone/>
              <a:defRPr sz="6000" b="1">
                <a:solidFill>
                  <a:schemeClr val="lt1"/>
                </a:solidFill>
              </a:defRPr>
            </a:lvl3pPr>
            <a:lvl4pPr lvl="3" algn="ctr" rtl="0">
              <a:spcBef>
                <a:spcPts val="0"/>
              </a:spcBef>
              <a:spcAft>
                <a:spcPts val="0"/>
              </a:spcAft>
              <a:buClr>
                <a:schemeClr val="lt1"/>
              </a:buClr>
              <a:buSzPts val="6000"/>
              <a:buNone/>
              <a:defRPr sz="6000" b="1">
                <a:solidFill>
                  <a:schemeClr val="lt1"/>
                </a:solidFill>
              </a:defRPr>
            </a:lvl4pPr>
            <a:lvl5pPr lvl="4" algn="ctr" rtl="0">
              <a:spcBef>
                <a:spcPts val="0"/>
              </a:spcBef>
              <a:spcAft>
                <a:spcPts val="0"/>
              </a:spcAft>
              <a:buClr>
                <a:schemeClr val="lt1"/>
              </a:buClr>
              <a:buSzPts val="6000"/>
              <a:buNone/>
              <a:defRPr sz="6000" b="1">
                <a:solidFill>
                  <a:schemeClr val="lt1"/>
                </a:solidFill>
              </a:defRPr>
            </a:lvl5pPr>
            <a:lvl6pPr lvl="5" algn="ctr" rtl="0">
              <a:spcBef>
                <a:spcPts val="0"/>
              </a:spcBef>
              <a:spcAft>
                <a:spcPts val="0"/>
              </a:spcAft>
              <a:buClr>
                <a:schemeClr val="lt1"/>
              </a:buClr>
              <a:buSzPts val="6000"/>
              <a:buNone/>
              <a:defRPr sz="6000" b="1">
                <a:solidFill>
                  <a:schemeClr val="lt1"/>
                </a:solidFill>
              </a:defRPr>
            </a:lvl6pPr>
            <a:lvl7pPr lvl="6" algn="ctr" rtl="0">
              <a:spcBef>
                <a:spcPts val="0"/>
              </a:spcBef>
              <a:spcAft>
                <a:spcPts val="0"/>
              </a:spcAft>
              <a:buClr>
                <a:schemeClr val="lt1"/>
              </a:buClr>
              <a:buSzPts val="6000"/>
              <a:buNone/>
              <a:defRPr sz="6000" b="1">
                <a:solidFill>
                  <a:schemeClr val="lt1"/>
                </a:solidFill>
              </a:defRPr>
            </a:lvl7pPr>
            <a:lvl8pPr lvl="7" algn="ctr" rtl="0">
              <a:spcBef>
                <a:spcPts val="0"/>
              </a:spcBef>
              <a:spcAft>
                <a:spcPts val="0"/>
              </a:spcAft>
              <a:buClr>
                <a:schemeClr val="lt1"/>
              </a:buClr>
              <a:buSzPts val="6000"/>
              <a:buNone/>
              <a:defRPr sz="6000" b="1">
                <a:solidFill>
                  <a:schemeClr val="lt1"/>
                </a:solidFill>
              </a:defRPr>
            </a:lvl8pPr>
            <a:lvl9pPr lvl="8" algn="ctr" rtl="0">
              <a:spcBef>
                <a:spcPts val="0"/>
              </a:spcBef>
              <a:spcAft>
                <a:spcPts val="0"/>
              </a:spcAft>
              <a:buClr>
                <a:schemeClr val="lt1"/>
              </a:buClr>
              <a:buSzPts val="6000"/>
              <a:buNone/>
              <a:defRPr sz="6000" b="1">
                <a:solidFill>
                  <a:schemeClr val="lt1"/>
                </a:solidFill>
              </a:defRPr>
            </a:lvl9pPr>
          </a:lstStyle>
          <a:p>
            <a:r>
              <a:t>xx%</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50"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4" r:id="rId4"/>
    <p:sldLayoutId id="2147483655" r:id="rId5"/>
    <p:sldLayoutId id="2147483656" r:id="rId6"/>
    <p:sldLayoutId id="2147483657" r:id="rId7"/>
    <p:sldLayoutId id="2147483658" r:id="rId8"/>
    <p:sldLayoutId id="2147483660" r:id="rId9"/>
    <p:sldLayoutId id="214748367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video" Target="../media/media1.m4v"/><Relationship Id="rId1" Type="http://schemas.microsoft.com/office/2007/relationships/media" Target="../media/media1.m4v"/><Relationship Id="rId6" Type="http://schemas.microsoft.com/office/2007/relationships/hdphoto" Target="../media/hdphoto7.wdp"/><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23.xml"/><Relationship Id="rId18" Type="http://schemas.openxmlformats.org/officeDocument/2006/relationships/image" Target="../media/image40.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slide" Target="slide25.xml"/><Relationship Id="rId2" Type="http://schemas.openxmlformats.org/officeDocument/2006/relationships/notesSlide" Target="../notesSlides/notesSlide11.xml"/><Relationship Id="rId16" Type="http://schemas.openxmlformats.org/officeDocument/2006/relationships/image" Target="../media/image39.png"/><Relationship Id="rId20"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slide" Target="slide24.xml"/><Relationship Id="rId10" Type="http://schemas.openxmlformats.org/officeDocument/2006/relationships/image" Target="../media/image35.png"/><Relationship Id="rId19" Type="http://schemas.openxmlformats.org/officeDocument/2006/relationships/slide" Target="slide26.xml"/><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43.png"/><Relationship Id="rId7" Type="http://schemas.openxmlformats.org/officeDocument/2006/relationships/image" Target="../media/image47.gif"/><Relationship Id="rId2" Type="http://schemas.openxmlformats.org/officeDocument/2006/relationships/image" Target="../media/image42.png"/><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slide" Target="slide22.xml"/></Relationships>
</file>

<file path=ppt/slides/_rels/slide25.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43.png"/><Relationship Id="rId7" Type="http://schemas.openxmlformats.org/officeDocument/2006/relationships/image" Target="../media/image47.gif"/><Relationship Id="rId2" Type="http://schemas.openxmlformats.org/officeDocument/2006/relationships/image" Target="../media/image42.png"/><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43.png"/><Relationship Id="rId7" Type="http://schemas.openxmlformats.org/officeDocument/2006/relationships/image" Target="../media/image47.gif"/><Relationship Id="rId2" Type="http://schemas.openxmlformats.org/officeDocument/2006/relationships/image" Target="../media/image42.png"/><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8.jpe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microsoft.com/office/2007/relationships/hdphoto" Target="../media/hdphoto1.wdp"/><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microsoft.com/office/2007/relationships/hdphoto" Target="../media/hdphoto1.wdp"/><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4.wdp"/><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4.png"/><Relationship Id="rId5" Type="http://schemas.microsoft.com/office/2007/relationships/hdphoto" Target="../media/hdphoto5.wdp"/><Relationship Id="rId10"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lt1"/>
            </a:gs>
          </a:gsLst>
          <a:lin ang="10800025" scaled="0"/>
        </a:gradFill>
        <a:effectLst/>
      </p:bgPr>
    </p:bg>
    <p:spTree>
      <p:nvGrpSpPr>
        <p:cNvPr id="1" name="Shape 104"/>
        <p:cNvGrpSpPr/>
        <p:nvPr/>
      </p:nvGrpSpPr>
      <p:grpSpPr>
        <a:xfrm>
          <a:off x="0" y="0"/>
          <a:ext cx="0" cy="0"/>
          <a:chOff x="0" y="0"/>
          <a:chExt cx="0" cy="0"/>
        </a:xfrm>
      </p:grpSpPr>
      <p:pic>
        <p:nvPicPr>
          <p:cNvPr id="8" name="Picture Placeholder 8">
            <a:extLst>
              <a:ext uri="{FF2B5EF4-FFF2-40B4-BE49-F238E27FC236}">
                <a16:creationId xmlns:a16="http://schemas.microsoft.com/office/drawing/2014/main" id="{67D63034-E1FF-2DA0-2E74-5057EFC2C77D}"/>
              </a:ext>
            </a:extLst>
          </p:cNvPr>
          <p:cNvPicPr>
            <a:picLocks noChangeAspect="1"/>
          </p:cNvPicPr>
          <p:nvPr/>
        </p:nvPicPr>
        <p:blipFill>
          <a:blip r:embed="rId3"/>
          <a:srcRect l="2497" r="2497"/>
          <a:stretch>
            <a:fillRect/>
          </a:stretch>
        </p:blipFill>
        <p:spPr>
          <a:xfrm>
            <a:off x="344683" y="283867"/>
            <a:ext cx="3131126" cy="4648362"/>
          </a:xfrm>
          <a:prstGeom prst="roundRect">
            <a:avLst>
              <a:gd name="adj" fmla="val 13472"/>
            </a:avLst>
          </a:prstGeom>
        </p:spPr>
      </p:pic>
      <p:sp>
        <p:nvSpPr>
          <p:cNvPr id="11" name="Google Shape;118;p27">
            <a:extLst>
              <a:ext uri="{FF2B5EF4-FFF2-40B4-BE49-F238E27FC236}">
                <a16:creationId xmlns:a16="http://schemas.microsoft.com/office/drawing/2014/main" id="{3E998535-1EDD-BAFD-3392-E8D0E021B49E}"/>
              </a:ext>
            </a:extLst>
          </p:cNvPr>
          <p:cNvSpPr txBox="1">
            <a:spLocks/>
          </p:cNvSpPr>
          <p:nvPr/>
        </p:nvSpPr>
        <p:spPr>
          <a:xfrm>
            <a:off x="4096869" y="121071"/>
            <a:ext cx="4326608" cy="7166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u="sng">
                <a:latin typeface="Times New Roman" panose="02020603050405020304" pitchFamily="18" charset="0"/>
                <a:ea typeface="Open Sans" pitchFamily="2" charset="0"/>
                <a:cs typeface="Times New Roman" panose="02020603050405020304" pitchFamily="18" charset="0"/>
              </a:rPr>
              <a:t>BÀI 2</a:t>
            </a:r>
            <a:r>
              <a:rPr lang="en-US" sz="4000" b="1">
                <a:latin typeface="Times New Roman" panose="02020603050405020304" pitchFamily="18" charset="0"/>
                <a:ea typeface="Open Sans" pitchFamily="2" charset="0"/>
                <a:cs typeface="Times New Roman" panose="02020603050405020304" pitchFamily="18" charset="0"/>
              </a:rPr>
              <a:t>. </a:t>
            </a:r>
            <a:br>
              <a:rPr lang="en-US" sz="4000" b="1">
                <a:latin typeface="Times New Roman" panose="02020603050405020304" pitchFamily="18" charset="0"/>
                <a:ea typeface="Open Sans" pitchFamily="2" charset="0"/>
                <a:cs typeface="Times New Roman" panose="02020603050405020304" pitchFamily="18" charset="0"/>
              </a:rPr>
            </a:br>
            <a:endParaRPr lang="en-US" sz="4000" b="1">
              <a:latin typeface="Times New Roman" panose="02020603050405020304" pitchFamily="18" charset="0"/>
              <a:ea typeface="Open Sans" pitchFamily="2" charset="0"/>
              <a:cs typeface="Times New Roman" panose="02020603050405020304" pitchFamily="18" charset="0"/>
            </a:endParaRPr>
          </a:p>
        </p:txBody>
      </p:sp>
      <p:sp>
        <p:nvSpPr>
          <p:cNvPr id="12" name="Google Shape;118;p27">
            <a:extLst>
              <a:ext uri="{FF2B5EF4-FFF2-40B4-BE49-F238E27FC236}">
                <a16:creationId xmlns:a16="http://schemas.microsoft.com/office/drawing/2014/main" id="{FA6F81AF-D908-2BAA-077A-EA8E469F30A8}"/>
              </a:ext>
            </a:extLst>
          </p:cNvPr>
          <p:cNvSpPr txBox="1">
            <a:spLocks/>
          </p:cNvSpPr>
          <p:nvPr/>
        </p:nvSpPr>
        <p:spPr>
          <a:xfrm>
            <a:off x="3693614" y="837699"/>
            <a:ext cx="5350923" cy="13042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pPr algn="ctr"/>
            <a:r>
              <a:rPr lang="en-US" sz="4000">
                <a:latin typeface="Times New Roman" panose="02020603050405020304" pitchFamily="18" charset="0"/>
                <a:ea typeface="Open Sans" pitchFamily="2" charset="0"/>
                <a:cs typeface="Times New Roman" panose="02020603050405020304" pitchFamily="18" charset="0"/>
              </a:rPr>
              <a:t>THÔNG TIN TRONG MÔI TRƯỜNG SỐ</a:t>
            </a:r>
            <a:endParaRPr lang="vi-VN" sz="4000">
              <a:latin typeface="Times New Roman" panose="02020603050405020304" pitchFamily="18" charset="0"/>
              <a:ea typeface="Open Sans" pitchFamily="2" charset="0"/>
              <a:cs typeface="Times New Roman" panose="02020603050405020304" pitchFamily="18" charset="0"/>
            </a:endParaRPr>
          </a:p>
        </p:txBody>
      </p:sp>
      <p:sp>
        <p:nvSpPr>
          <p:cNvPr id="13" name="Google Shape;134;p28"/>
          <p:cNvSpPr txBox="1">
            <a:spLocks/>
          </p:cNvSpPr>
          <p:nvPr/>
        </p:nvSpPr>
        <p:spPr>
          <a:xfrm>
            <a:off x="3583083" y="1971211"/>
            <a:ext cx="3586050" cy="8455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191919"/>
              </a:buClr>
              <a:buSzPts val="5200"/>
              <a:buFont typeface="Montserrat"/>
              <a:buNone/>
              <a:defRPr sz="7000" b="1" i="0" u="none" strike="noStrike" cap="none">
                <a:solidFill>
                  <a:schemeClr val="dk1"/>
                </a:solidFill>
                <a:latin typeface="Montserrat"/>
                <a:ea typeface="Montserrat"/>
                <a:cs typeface="Montserrat"/>
                <a:sym typeface="Montserrat"/>
              </a:defRPr>
            </a:lvl1pPr>
            <a:lvl2pPr marR="0" lvl="1" algn="ctr" rtl="0">
              <a:lnSpc>
                <a:spcPct val="100000"/>
              </a:lnSpc>
              <a:spcBef>
                <a:spcPts val="0"/>
              </a:spcBef>
              <a:spcAft>
                <a:spcPts val="0"/>
              </a:spcAft>
              <a:buClr>
                <a:srgbClr val="191919"/>
              </a:buClr>
              <a:buSzPts val="5200"/>
              <a:buFont typeface="Montserrat"/>
              <a:buNone/>
              <a:defRPr sz="5200" b="1" i="0" u="none" strike="noStrike" cap="none">
                <a:solidFill>
                  <a:srgbClr val="191919"/>
                </a:solidFill>
                <a:latin typeface="Montserrat"/>
                <a:ea typeface="Montserrat"/>
                <a:cs typeface="Montserrat"/>
                <a:sym typeface="Montserrat"/>
              </a:defRPr>
            </a:lvl2pPr>
            <a:lvl3pPr marR="0" lvl="2" algn="ctr" rtl="0">
              <a:lnSpc>
                <a:spcPct val="100000"/>
              </a:lnSpc>
              <a:spcBef>
                <a:spcPts val="0"/>
              </a:spcBef>
              <a:spcAft>
                <a:spcPts val="0"/>
              </a:spcAft>
              <a:buClr>
                <a:srgbClr val="191919"/>
              </a:buClr>
              <a:buSzPts val="5200"/>
              <a:buFont typeface="Montserrat"/>
              <a:buNone/>
              <a:defRPr sz="5200" b="1" i="0" u="none" strike="noStrike" cap="none">
                <a:solidFill>
                  <a:srgbClr val="191919"/>
                </a:solidFill>
                <a:latin typeface="Montserrat"/>
                <a:ea typeface="Montserrat"/>
                <a:cs typeface="Montserrat"/>
                <a:sym typeface="Montserrat"/>
              </a:defRPr>
            </a:lvl3pPr>
            <a:lvl4pPr marR="0" lvl="3" algn="ctr" rtl="0">
              <a:lnSpc>
                <a:spcPct val="100000"/>
              </a:lnSpc>
              <a:spcBef>
                <a:spcPts val="0"/>
              </a:spcBef>
              <a:spcAft>
                <a:spcPts val="0"/>
              </a:spcAft>
              <a:buClr>
                <a:srgbClr val="191919"/>
              </a:buClr>
              <a:buSzPts val="5200"/>
              <a:buFont typeface="Montserrat"/>
              <a:buNone/>
              <a:defRPr sz="5200" b="1" i="0" u="none" strike="noStrike" cap="none">
                <a:solidFill>
                  <a:srgbClr val="191919"/>
                </a:solidFill>
                <a:latin typeface="Montserrat"/>
                <a:ea typeface="Montserrat"/>
                <a:cs typeface="Montserrat"/>
                <a:sym typeface="Montserrat"/>
              </a:defRPr>
            </a:lvl4pPr>
            <a:lvl5pPr marR="0" lvl="4" algn="ctr" rtl="0">
              <a:lnSpc>
                <a:spcPct val="100000"/>
              </a:lnSpc>
              <a:spcBef>
                <a:spcPts val="0"/>
              </a:spcBef>
              <a:spcAft>
                <a:spcPts val="0"/>
              </a:spcAft>
              <a:buClr>
                <a:srgbClr val="191919"/>
              </a:buClr>
              <a:buSzPts val="5200"/>
              <a:buFont typeface="Montserrat"/>
              <a:buNone/>
              <a:defRPr sz="5200" b="1" i="0" u="none" strike="noStrike" cap="none">
                <a:solidFill>
                  <a:srgbClr val="191919"/>
                </a:solidFill>
                <a:latin typeface="Montserrat"/>
                <a:ea typeface="Montserrat"/>
                <a:cs typeface="Montserrat"/>
                <a:sym typeface="Montserrat"/>
              </a:defRPr>
            </a:lvl5pPr>
            <a:lvl6pPr marR="0" lvl="5" algn="ctr" rtl="0">
              <a:lnSpc>
                <a:spcPct val="100000"/>
              </a:lnSpc>
              <a:spcBef>
                <a:spcPts val="0"/>
              </a:spcBef>
              <a:spcAft>
                <a:spcPts val="0"/>
              </a:spcAft>
              <a:buClr>
                <a:srgbClr val="191919"/>
              </a:buClr>
              <a:buSzPts val="5200"/>
              <a:buFont typeface="Montserrat"/>
              <a:buNone/>
              <a:defRPr sz="5200" b="1" i="0" u="none" strike="noStrike" cap="none">
                <a:solidFill>
                  <a:srgbClr val="191919"/>
                </a:solidFill>
                <a:latin typeface="Montserrat"/>
                <a:ea typeface="Montserrat"/>
                <a:cs typeface="Montserrat"/>
                <a:sym typeface="Montserrat"/>
              </a:defRPr>
            </a:lvl6pPr>
            <a:lvl7pPr marR="0" lvl="6" algn="ctr" rtl="0">
              <a:lnSpc>
                <a:spcPct val="100000"/>
              </a:lnSpc>
              <a:spcBef>
                <a:spcPts val="0"/>
              </a:spcBef>
              <a:spcAft>
                <a:spcPts val="0"/>
              </a:spcAft>
              <a:buClr>
                <a:srgbClr val="191919"/>
              </a:buClr>
              <a:buSzPts val="5200"/>
              <a:buFont typeface="Montserrat"/>
              <a:buNone/>
              <a:defRPr sz="5200" b="1" i="0" u="none" strike="noStrike" cap="none">
                <a:solidFill>
                  <a:srgbClr val="191919"/>
                </a:solidFill>
                <a:latin typeface="Montserrat"/>
                <a:ea typeface="Montserrat"/>
                <a:cs typeface="Montserrat"/>
                <a:sym typeface="Montserrat"/>
              </a:defRPr>
            </a:lvl7pPr>
            <a:lvl8pPr marR="0" lvl="7" algn="ctr" rtl="0">
              <a:lnSpc>
                <a:spcPct val="100000"/>
              </a:lnSpc>
              <a:spcBef>
                <a:spcPts val="0"/>
              </a:spcBef>
              <a:spcAft>
                <a:spcPts val="0"/>
              </a:spcAft>
              <a:buClr>
                <a:srgbClr val="191919"/>
              </a:buClr>
              <a:buSzPts val="5200"/>
              <a:buFont typeface="Montserrat"/>
              <a:buNone/>
              <a:defRPr sz="5200" b="1" i="0" u="none" strike="noStrike" cap="none">
                <a:solidFill>
                  <a:srgbClr val="191919"/>
                </a:solidFill>
                <a:latin typeface="Montserrat"/>
                <a:ea typeface="Montserrat"/>
                <a:cs typeface="Montserrat"/>
                <a:sym typeface="Montserrat"/>
              </a:defRPr>
            </a:lvl8pPr>
            <a:lvl9pPr marR="0" lvl="8" algn="ctr" rtl="0">
              <a:lnSpc>
                <a:spcPct val="100000"/>
              </a:lnSpc>
              <a:spcBef>
                <a:spcPts val="0"/>
              </a:spcBef>
              <a:spcAft>
                <a:spcPts val="0"/>
              </a:spcAft>
              <a:buClr>
                <a:srgbClr val="191919"/>
              </a:buClr>
              <a:buSzPts val="5200"/>
              <a:buFont typeface="Montserrat"/>
              <a:buNone/>
              <a:defRPr sz="5200" b="1" i="0" u="none" strike="noStrike" cap="none">
                <a:solidFill>
                  <a:srgbClr val="191919"/>
                </a:solidFill>
                <a:latin typeface="Montserrat"/>
                <a:ea typeface="Montserrat"/>
                <a:cs typeface="Montserrat"/>
                <a:sym typeface="Montserrat"/>
              </a:defRPr>
            </a:lvl9pPr>
          </a:lstStyle>
          <a:p>
            <a:r>
              <a:rPr lang="en-US" sz="3200">
                <a:solidFill>
                  <a:srgbClr val="FF0000"/>
                </a:solidFill>
                <a:latin typeface="Times New Roman" panose="02020603050405020304" pitchFamily="18" charset="0"/>
                <a:ea typeface="Open Sans" pitchFamily="2" charset="0"/>
                <a:cs typeface="Times New Roman" panose="02020603050405020304" pitchFamily="18" charset="0"/>
              </a:rPr>
              <a:t>Mục tiêu</a:t>
            </a:r>
          </a:p>
        </p:txBody>
      </p:sp>
      <p:sp>
        <p:nvSpPr>
          <p:cNvPr id="14" name="Google Shape;135;p28"/>
          <p:cNvSpPr txBox="1">
            <a:spLocks/>
          </p:cNvSpPr>
          <p:nvPr/>
        </p:nvSpPr>
        <p:spPr>
          <a:xfrm>
            <a:off x="3376246" y="2627854"/>
            <a:ext cx="5767753" cy="134731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Font typeface="Wingdings" panose="05000000000000000000" pitchFamily="2" charset="2"/>
              <a:buChar char="ü"/>
            </a:pPr>
            <a:r>
              <a:rPr lang="vi-VN" sz="2800">
                <a:latin typeface="Times New Roman" panose="02020603050405020304" pitchFamily="18" charset="0"/>
                <a:cs typeface="Times New Roman" panose="02020603050405020304" pitchFamily="18" charset="0"/>
              </a:rPr>
              <a:t>Nêu được các đặc điểm của thông tin số</a:t>
            </a:r>
          </a:p>
          <a:p>
            <a:pPr marL="342900" indent="-342900">
              <a:buFont typeface="Wingdings" panose="05000000000000000000" pitchFamily="2" charset="2"/>
              <a:buChar char="ü"/>
            </a:pPr>
            <a:r>
              <a:rPr lang="vi-VN" sz="2800">
                <a:latin typeface="Times New Roman" panose="02020603050405020304" pitchFamily="18" charset="0"/>
                <a:cs typeface="Times New Roman" panose="02020603050405020304" pitchFamily="18" charset="0"/>
              </a:rPr>
              <a:t>Biết được tầm quan trọng của việc khai thác các nguồn thông tin đáng tin cậy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anim calcmode="lin" valueType="num">
                                      <p:cBhvr>
                                        <p:cTn id="10" dur="2000" fill="hold"/>
                                        <p:tgtEl>
                                          <p:spTgt spid="8"/>
                                        </p:tgtEl>
                                        <p:attrNameLst>
                                          <p:attrName>ppt_x</p:attrName>
                                        </p:attrNameLst>
                                      </p:cBhvr>
                                      <p:tavLst>
                                        <p:tav tm="0">
                                          <p:val>
                                            <p:fltVal val="0.5"/>
                                          </p:val>
                                        </p:tav>
                                        <p:tav tm="100000">
                                          <p:val>
                                            <p:strVal val="#ppt_x"/>
                                          </p:val>
                                        </p:tav>
                                      </p:tavLst>
                                    </p:anim>
                                    <p:anim calcmode="lin" valueType="num">
                                      <p:cBhvr>
                                        <p:cTn id="11" dur="2000" fill="hold"/>
                                        <p:tgtEl>
                                          <p:spTgt spid="8"/>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500"/>
                                  </p:stCondLst>
                                  <p:iterate type="lt">
                                    <p:tmPct val="10000"/>
                                  </p:iterate>
                                  <p:childTnLst>
                                    <p:set>
                                      <p:cBhvr>
                                        <p:cTn id="13" dur="1" fill="hold">
                                          <p:stCondLst>
                                            <p:cond delay="0"/>
                                          </p:stCondLst>
                                        </p:cTn>
                                        <p:tgtEl>
                                          <p:spTgt spid="11"/>
                                        </p:tgtEl>
                                        <p:attrNameLst>
                                          <p:attrName>style.visibility</p:attrName>
                                        </p:attrNameLst>
                                      </p:cBhvr>
                                      <p:to>
                                        <p:strVal val="visible"/>
                                      </p:to>
                                    </p:set>
                                    <p:anim calcmode="lin" valueType="num">
                                      <p:cBhvr>
                                        <p:cTn id="14" dur="2000" fill="hold"/>
                                        <p:tgtEl>
                                          <p:spTgt spid="11"/>
                                        </p:tgtEl>
                                        <p:attrNameLst>
                                          <p:attrName>ppt_w</p:attrName>
                                        </p:attrNameLst>
                                      </p:cBhvr>
                                      <p:tavLst>
                                        <p:tav tm="0">
                                          <p:val>
                                            <p:fltVal val="0"/>
                                          </p:val>
                                        </p:tav>
                                        <p:tav tm="100000">
                                          <p:val>
                                            <p:strVal val="#ppt_w"/>
                                          </p:val>
                                        </p:tav>
                                      </p:tavLst>
                                    </p:anim>
                                    <p:anim calcmode="lin" valueType="num">
                                      <p:cBhvr>
                                        <p:cTn id="15" dur="2000" fill="hold"/>
                                        <p:tgtEl>
                                          <p:spTgt spid="11"/>
                                        </p:tgtEl>
                                        <p:attrNameLst>
                                          <p:attrName>ppt_h</p:attrName>
                                        </p:attrNameLst>
                                      </p:cBhvr>
                                      <p:tavLst>
                                        <p:tav tm="0">
                                          <p:val>
                                            <p:fltVal val="0"/>
                                          </p:val>
                                        </p:tav>
                                        <p:tav tm="100000">
                                          <p:val>
                                            <p:strVal val="#ppt_h"/>
                                          </p:val>
                                        </p:tav>
                                      </p:tavLst>
                                    </p:anim>
                                    <p:animEffect transition="in" filter="fade">
                                      <p:cBhvr>
                                        <p:cTn id="16" dur="2000"/>
                                        <p:tgtEl>
                                          <p:spTgt spid="11"/>
                                        </p:tgtEl>
                                      </p:cBhvr>
                                    </p:animEffect>
                                    <p:anim calcmode="lin" valueType="num">
                                      <p:cBhvr>
                                        <p:cTn id="17" dur="2000" fill="hold"/>
                                        <p:tgtEl>
                                          <p:spTgt spid="11"/>
                                        </p:tgtEl>
                                        <p:attrNameLst>
                                          <p:attrName>ppt_x</p:attrName>
                                        </p:attrNameLst>
                                      </p:cBhvr>
                                      <p:tavLst>
                                        <p:tav tm="0">
                                          <p:val>
                                            <p:fltVal val="0.5"/>
                                          </p:val>
                                        </p:tav>
                                        <p:tav tm="100000">
                                          <p:val>
                                            <p:strVal val="#ppt_x"/>
                                          </p:val>
                                        </p:tav>
                                      </p:tavLst>
                                    </p:anim>
                                    <p:anim calcmode="lin" valueType="num">
                                      <p:cBhvr>
                                        <p:cTn id="18" dur="2000" fill="hold"/>
                                        <p:tgtEl>
                                          <p:spTgt spid="11"/>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1000"/>
                                  </p:stCondLst>
                                  <p:iterate type="lt">
                                    <p:tmPct val="10000"/>
                                  </p:iterate>
                                  <p:childTnLst>
                                    <p:set>
                                      <p:cBhvr>
                                        <p:cTn id="20" dur="1" fill="hold">
                                          <p:stCondLst>
                                            <p:cond delay="0"/>
                                          </p:stCondLst>
                                        </p:cTn>
                                        <p:tgtEl>
                                          <p:spTgt spid="12"/>
                                        </p:tgtEl>
                                        <p:attrNameLst>
                                          <p:attrName>style.visibility</p:attrName>
                                        </p:attrNameLst>
                                      </p:cBhvr>
                                      <p:to>
                                        <p:strVal val="visible"/>
                                      </p:to>
                                    </p:set>
                                    <p:anim calcmode="lin" valueType="num">
                                      <p:cBhvr>
                                        <p:cTn id="21" dur="2000" fill="hold"/>
                                        <p:tgtEl>
                                          <p:spTgt spid="12"/>
                                        </p:tgtEl>
                                        <p:attrNameLst>
                                          <p:attrName>ppt_w</p:attrName>
                                        </p:attrNameLst>
                                      </p:cBhvr>
                                      <p:tavLst>
                                        <p:tav tm="0">
                                          <p:val>
                                            <p:fltVal val="0"/>
                                          </p:val>
                                        </p:tav>
                                        <p:tav tm="100000">
                                          <p:val>
                                            <p:strVal val="#ppt_w"/>
                                          </p:val>
                                        </p:tav>
                                      </p:tavLst>
                                    </p:anim>
                                    <p:anim calcmode="lin" valueType="num">
                                      <p:cBhvr>
                                        <p:cTn id="22" dur="2000" fill="hold"/>
                                        <p:tgtEl>
                                          <p:spTgt spid="12"/>
                                        </p:tgtEl>
                                        <p:attrNameLst>
                                          <p:attrName>ppt_h</p:attrName>
                                        </p:attrNameLst>
                                      </p:cBhvr>
                                      <p:tavLst>
                                        <p:tav tm="0">
                                          <p:val>
                                            <p:fltVal val="0"/>
                                          </p:val>
                                        </p:tav>
                                        <p:tav tm="100000">
                                          <p:val>
                                            <p:strVal val="#ppt_h"/>
                                          </p:val>
                                        </p:tav>
                                      </p:tavLst>
                                    </p:anim>
                                    <p:animEffect transition="in" filter="fade">
                                      <p:cBhvr>
                                        <p:cTn id="23" dur="2000"/>
                                        <p:tgtEl>
                                          <p:spTgt spid="12"/>
                                        </p:tgtEl>
                                      </p:cBhvr>
                                    </p:animEffect>
                                    <p:anim calcmode="lin" valueType="num">
                                      <p:cBhvr>
                                        <p:cTn id="24" dur="2000" fill="hold"/>
                                        <p:tgtEl>
                                          <p:spTgt spid="12"/>
                                        </p:tgtEl>
                                        <p:attrNameLst>
                                          <p:attrName>ppt_x</p:attrName>
                                        </p:attrNameLst>
                                      </p:cBhvr>
                                      <p:tavLst>
                                        <p:tav tm="0">
                                          <p:val>
                                            <p:fltVal val="0.5"/>
                                          </p:val>
                                        </p:tav>
                                        <p:tav tm="100000">
                                          <p:val>
                                            <p:strVal val="#ppt_x"/>
                                          </p:val>
                                        </p:tav>
                                      </p:tavLst>
                                    </p:anim>
                                    <p:anim calcmode="lin" valueType="num">
                                      <p:cBhvr>
                                        <p:cTn id="25" dur="2000" fill="hold"/>
                                        <p:tgtEl>
                                          <p:spTgt spid="12"/>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fade">
                                      <p:cBhvr>
                                        <p:cTn id="35" dur="500"/>
                                        <p:tgtEl>
                                          <p:spTgt spid="1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xEl>
                                              <p:pRg st="1" end="1"/>
                                            </p:txEl>
                                          </p:spTgt>
                                        </p:tgtEl>
                                        <p:attrNameLst>
                                          <p:attrName>style.visibility</p:attrName>
                                        </p:attrNameLst>
                                      </p:cBhvr>
                                      <p:to>
                                        <p:strVal val="visible"/>
                                      </p:to>
                                    </p:set>
                                    <p:animEffect transition="in" filter="fade">
                                      <p:cBhvr>
                                        <p:cTn id="4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6">
            <a:extLst>
              <a:ext uri="{FF2B5EF4-FFF2-40B4-BE49-F238E27FC236}">
                <a16:creationId xmlns:a16="http://schemas.microsoft.com/office/drawing/2014/main" id="{73FA9D83-013E-0349-B2EF-11374F5B4F8A}"/>
              </a:ext>
            </a:extLst>
          </p:cNvPr>
          <p:cNvSpPr/>
          <p:nvPr/>
        </p:nvSpPr>
        <p:spPr>
          <a:xfrm>
            <a:off x="-9800" y="988399"/>
            <a:ext cx="3204234" cy="489208"/>
          </a:xfrm>
          <a:custGeom>
            <a:avLst/>
            <a:gdLst>
              <a:gd name="connsiteX0" fmla="*/ 0 w 3204234"/>
              <a:gd name="connsiteY0" fmla="*/ 48921 h 489208"/>
              <a:gd name="connsiteX1" fmla="*/ 48921 w 3204234"/>
              <a:gd name="connsiteY1" fmla="*/ 0 h 489208"/>
              <a:gd name="connsiteX2" fmla="*/ 3155313 w 3204234"/>
              <a:gd name="connsiteY2" fmla="*/ 0 h 489208"/>
              <a:gd name="connsiteX3" fmla="*/ 3204234 w 3204234"/>
              <a:gd name="connsiteY3" fmla="*/ 48921 h 489208"/>
              <a:gd name="connsiteX4" fmla="*/ 3204234 w 3204234"/>
              <a:gd name="connsiteY4" fmla="*/ 440287 h 489208"/>
              <a:gd name="connsiteX5" fmla="*/ 3155313 w 3204234"/>
              <a:gd name="connsiteY5" fmla="*/ 489208 h 489208"/>
              <a:gd name="connsiteX6" fmla="*/ 48921 w 3204234"/>
              <a:gd name="connsiteY6" fmla="*/ 489208 h 489208"/>
              <a:gd name="connsiteX7" fmla="*/ 0 w 3204234"/>
              <a:gd name="connsiteY7" fmla="*/ 440287 h 489208"/>
              <a:gd name="connsiteX8" fmla="*/ 0 w 3204234"/>
              <a:gd name="connsiteY8" fmla="*/ 48921 h 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4" h="489208">
                <a:moveTo>
                  <a:pt x="0" y="48921"/>
                </a:moveTo>
                <a:cubicBezTo>
                  <a:pt x="0" y="21903"/>
                  <a:pt x="21903" y="0"/>
                  <a:pt x="48921" y="0"/>
                </a:cubicBezTo>
                <a:lnTo>
                  <a:pt x="3155313" y="0"/>
                </a:lnTo>
                <a:cubicBezTo>
                  <a:pt x="3182331" y="0"/>
                  <a:pt x="3204234" y="21903"/>
                  <a:pt x="3204234" y="48921"/>
                </a:cubicBezTo>
                <a:lnTo>
                  <a:pt x="3204234" y="440287"/>
                </a:lnTo>
                <a:cubicBezTo>
                  <a:pt x="3204234" y="467305"/>
                  <a:pt x="3182331" y="489208"/>
                  <a:pt x="3155313" y="489208"/>
                </a:cubicBezTo>
                <a:lnTo>
                  <a:pt x="48921" y="489208"/>
                </a:lnTo>
                <a:cubicBezTo>
                  <a:pt x="21903" y="489208"/>
                  <a:pt x="0" y="467305"/>
                  <a:pt x="0" y="440287"/>
                </a:cubicBezTo>
                <a:lnTo>
                  <a:pt x="0" y="48921"/>
                </a:lnTo>
                <a:close/>
              </a:path>
            </a:pathLst>
          </a:custGeom>
          <a:noFill/>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2428" tIns="39728" rIns="52428" bIns="39728" numCol="1" spcCol="1270" anchor="ctr" anchorCtr="0">
            <a:noAutofit/>
          </a:bodyPr>
          <a:lstStyle/>
          <a:p>
            <a:pPr marL="0" lvl="0" indent="0" algn="ctr" defTabSz="889000">
              <a:lnSpc>
                <a:spcPct val="90000"/>
              </a:lnSpc>
              <a:spcBef>
                <a:spcPct val="0"/>
              </a:spcBef>
              <a:spcAft>
                <a:spcPct val="35000"/>
              </a:spcAft>
              <a:buNone/>
            </a:pPr>
            <a:r>
              <a:rPr lang="en-US" sz="2000" b="1" i="1" kern="1200">
                <a:latin typeface="Times New Roman" panose="02020603050405020304" pitchFamily="18" charset="0"/>
                <a:ea typeface="Open Sans" pitchFamily="2" charset="0"/>
                <a:cs typeface="Times New Roman" panose="02020603050405020304" pitchFamily="18" charset="0"/>
              </a:rPr>
              <a:t>b) Thông tin số trong xã hội</a:t>
            </a:r>
            <a:endParaRPr lang="en-US" sz="2000" b="1" i="1" kern="1200"/>
          </a:p>
        </p:txBody>
      </p:sp>
      <p:sp>
        <p:nvSpPr>
          <p:cNvPr id="4" name="Freeform: Shape 27">
            <a:extLst>
              <a:ext uri="{FF2B5EF4-FFF2-40B4-BE49-F238E27FC236}">
                <a16:creationId xmlns:a16="http://schemas.microsoft.com/office/drawing/2014/main" id="{FFB2DF01-3314-AD50-0EEC-5FDCC964887B}"/>
              </a:ext>
            </a:extLst>
          </p:cNvPr>
          <p:cNvSpPr/>
          <p:nvPr/>
        </p:nvSpPr>
        <p:spPr>
          <a:xfrm>
            <a:off x="419952" y="1487547"/>
            <a:ext cx="320423" cy="354485"/>
          </a:xfrm>
          <a:custGeom>
            <a:avLst/>
            <a:gdLst/>
            <a:ahLst/>
            <a:cxnLst/>
            <a:rect l="0" t="0" r="0" b="0"/>
            <a:pathLst>
              <a:path>
                <a:moveTo>
                  <a:pt x="0" y="0"/>
                </a:moveTo>
                <a:lnTo>
                  <a:pt x="0" y="354485"/>
                </a:lnTo>
                <a:lnTo>
                  <a:pt x="320423" y="354485"/>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5" name="Freeform: Shape 29">
            <a:extLst>
              <a:ext uri="{FF2B5EF4-FFF2-40B4-BE49-F238E27FC236}">
                <a16:creationId xmlns:a16="http://schemas.microsoft.com/office/drawing/2014/main" id="{4E4FE5BD-ED9E-E0EA-035E-D5B551C1D630}"/>
              </a:ext>
            </a:extLst>
          </p:cNvPr>
          <p:cNvSpPr/>
          <p:nvPr/>
        </p:nvSpPr>
        <p:spPr>
          <a:xfrm>
            <a:off x="740376" y="1549604"/>
            <a:ext cx="3411062" cy="584856"/>
          </a:xfrm>
          <a:custGeom>
            <a:avLst/>
            <a:gdLst>
              <a:gd name="connsiteX0" fmla="*/ 0 w 3411062"/>
              <a:gd name="connsiteY0" fmla="*/ 58486 h 584856"/>
              <a:gd name="connsiteX1" fmla="*/ 58486 w 3411062"/>
              <a:gd name="connsiteY1" fmla="*/ 0 h 584856"/>
              <a:gd name="connsiteX2" fmla="*/ 3352576 w 3411062"/>
              <a:gd name="connsiteY2" fmla="*/ 0 h 584856"/>
              <a:gd name="connsiteX3" fmla="*/ 3411062 w 3411062"/>
              <a:gd name="connsiteY3" fmla="*/ 58486 h 584856"/>
              <a:gd name="connsiteX4" fmla="*/ 3411062 w 3411062"/>
              <a:gd name="connsiteY4" fmla="*/ 526370 h 584856"/>
              <a:gd name="connsiteX5" fmla="*/ 3352576 w 3411062"/>
              <a:gd name="connsiteY5" fmla="*/ 584856 h 584856"/>
              <a:gd name="connsiteX6" fmla="*/ 58486 w 3411062"/>
              <a:gd name="connsiteY6" fmla="*/ 584856 h 584856"/>
              <a:gd name="connsiteX7" fmla="*/ 0 w 3411062"/>
              <a:gd name="connsiteY7" fmla="*/ 526370 h 584856"/>
              <a:gd name="connsiteX8" fmla="*/ 0 w 3411062"/>
              <a:gd name="connsiteY8" fmla="*/ 58486 h 5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584856">
                <a:moveTo>
                  <a:pt x="0" y="58486"/>
                </a:moveTo>
                <a:cubicBezTo>
                  <a:pt x="0" y="26185"/>
                  <a:pt x="26185" y="0"/>
                  <a:pt x="58486" y="0"/>
                </a:cubicBezTo>
                <a:lnTo>
                  <a:pt x="3352576" y="0"/>
                </a:lnTo>
                <a:cubicBezTo>
                  <a:pt x="3384877" y="0"/>
                  <a:pt x="3411062" y="26185"/>
                  <a:pt x="3411062" y="58486"/>
                </a:cubicBezTo>
                <a:lnTo>
                  <a:pt x="3411062" y="526370"/>
                </a:lnTo>
                <a:cubicBezTo>
                  <a:pt x="3411062" y="558671"/>
                  <a:pt x="3384877" y="584856"/>
                  <a:pt x="3352576" y="584856"/>
                </a:cubicBezTo>
                <a:lnTo>
                  <a:pt x="58486" y="584856"/>
                </a:lnTo>
                <a:cubicBezTo>
                  <a:pt x="26185" y="584856"/>
                  <a:pt x="0" y="558671"/>
                  <a:pt x="0" y="526370"/>
                </a:cubicBezTo>
                <a:lnTo>
                  <a:pt x="0" y="5848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420" tIns="39990" rIns="51420" bIns="39990"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Đa dạng, được thu thập nhanh, được lưu trữ với dung lượng lớn</a:t>
            </a:r>
          </a:p>
        </p:txBody>
      </p:sp>
      <p:sp>
        <p:nvSpPr>
          <p:cNvPr id="6" name="Freeform: Shape 30">
            <a:extLst>
              <a:ext uri="{FF2B5EF4-FFF2-40B4-BE49-F238E27FC236}">
                <a16:creationId xmlns:a16="http://schemas.microsoft.com/office/drawing/2014/main" id="{5991464C-9163-3D66-B12A-DFEB19026F10}"/>
              </a:ext>
            </a:extLst>
          </p:cNvPr>
          <p:cNvSpPr/>
          <p:nvPr/>
        </p:nvSpPr>
        <p:spPr>
          <a:xfrm>
            <a:off x="419952" y="1487547"/>
            <a:ext cx="320423" cy="1068842"/>
          </a:xfrm>
          <a:custGeom>
            <a:avLst/>
            <a:gdLst/>
            <a:ahLst/>
            <a:cxnLst/>
            <a:rect l="0" t="0" r="0" b="0"/>
            <a:pathLst>
              <a:path>
                <a:moveTo>
                  <a:pt x="0" y="0"/>
                </a:moveTo>
                <a:lnTo>
                  <a:pt x="0" y="1068842"/>
                </a:lnTo>
                <a:lnTo>
                  <a:pt x="320423" y="10688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7" name="Freeform: Shape 12287">
            <a:extLst>
              <a:ext uri="{FF2B5EF4-FFF2-40B4-BE49-F238E27FC236}">
                <a16:creationId xmlns:a16="http://schemas.microsoft.com/office/drawing/2014/main" id="{826FC146-970A-9365-9F37-DA0DAFEDBD5F}"/>
              </a:ext>
            </a:extLst>
          </p:cNvPr>
          <p:cNvSpPr/>
          <p:nvPr/>
        </p:nvSpPr>
        <p:spPr>
          <a:xfrm>
            <a:off x="740376" y="2196518"/>
            <a:ext cx="3411062" cy="719742"/>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 Có nhiều công cụ hỗ trợ tìm kiếm, truy cập, lưu trữ, xử lí và chia sẻ</a:t>
            </a:r>
          </a:p>
        </p:txBody>
      </p:sp>
      <p:sp>
        <p:nvSpPr>
          <p:cNvPr id="21" name="Google Shape;192;p33"/>
          <p:cNvSpPr txBox="1">
            <a:spLocks noGrp="1"/>
          </p:cNvSpPr>
          <p:nvPr>
            <p:ph type="title"/>
          </p:nvPr>
        </p:nvSpPr>
        <p:spPr>
          <a:xfrm>
            <a:off x="13936" y="414547"/>
            <a:ext cx="4040828" cy="46306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Times New Roman" panose="02020603050405020304" pitchFamily="18" charset="0"/>
                <a:ea typeface="Open Sans" pitchFamily="2" charset="0"/>
                <a:cs typeface="Times New Roman" panose="02020603050405020304" pitchFamily="18" charset="0"/>
              </a:rPr>
              <a:t>1.Thông tin trong môi trường số </a:t>
            </a:r>
            <a:endParaRPr sz="2000" u="sng">
              <a:latin typeface="Times New Roman" panose="02020603050405020304" pitchFamily="18" charset="0"/>
              <a:ea typeface="Open Sans" pitchFamily="2" charset="0"/>
              <a:cs typeface="Times New Roman" panose="02020603050405020304" pitchFamily="18" charset="0"/>
            </a:endParaRPr>
          </a:p>
        </p:txBody>
      </p:sp>
      <p:sp>
        <p:nvSpPr>
          <p:cNvPr id="22" name="Google Shape;118;p27">
            <a:extLst>
              <a:ext uri="{FF2B5EF4-FFF2-40B4-BE49-F238E27FC236}">
                <a16:creationId xmlns:a16="http://schemas.microsoft.com/office/drawing/2014/main" id="{FA6F81AF-D908-2BAA-077A-EA8E469F30A8}"/>
              </a:ext>
            </a:extLst>
          </p:cNvPr>
          <p:cNvSpPr txBox="1">
            <a:spLocks/>
          </p:cNvSpPr>
          <p:nvPr/>
        </p:nvSpPr>
        <p:spPr>
          <a:xfrm>
            <a:off x="1363188" y="-64656"/>
            <a:ext cx="7067587" cy="6200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pPr algn="ctr"/>
            <a:r>
              <a:rPr lang="en-US" sz="2400">
                <a:solidFill>
                  <a:srgbClr val="FF0000"/>
                </a:solidFill>
                <a:latin typeface="Times New Roman" panose="02020603050405020304" pitchFamily="18" charset="0"/>
                <a:ea typeface="Open Sans" pitchFamily="2" charset="0"/>
                <a:cs typeface="Times New Roman" panose="02020603050405020304" pitchFamily="18" charset="0"/>
              </a:rPr>
              <a:t>BÀI 2: THÔNG TIN TRONG MÔI TRƯỜNG SỐ</a:t>
            </a:r>
            <a:endParaRPr lang="vi-VN" sz="2400">
              <a:solidFill>
                <a:srgbClr val="FF0000"/>
              </a:solidFill>
              <a:latin typeface="Times New Roman" panose="02020603050405020304" pitchFamily="18" charset="0"/>
              <a:ea typeface="Open Sans" pitchFamily="2" charset="0"/>
              <a:cs typeface="Times New Roman" panose="02020603050405020304" pitchFamily="18" charset="0"/>
            </a:endParaRPr>
          </a:p>
        </p:txBody>
      </p:sp>
      <p:cxnSp>
        <p:nvCxnSpPr>
          <p:cNvPr id="23" name="Straight Connector 22"/>
          <p:cNvCxnSpPr/>
          <p:nvPr/>
        </p:nvCxnSpPr>
        <p:spPr>
          <a:xfrm>
            <a:off x="0" y="416815"/>
            <a:ext cx="90608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Freeform: Shape 30">
            <a:extLst>
              <a:ext uri="{FF2B5EF4-FFF2-40B4-BE49-F238E27FC236}">
                <a16:creationId xmlns:a16="http://schemas.microsoft.com/office/drawing/2014/main" id="{EDE40940-8CF3-A70A-8205-2AE1150ED3C2}"/>
              </a:ext>
            </a:extLst>
          </p:cNvPr>
          <p:cNvSpPr/>
          <p:nvPr/>
        </p:nvSpPr>
        <p:spPr>
          <a:xfrm>
            <a:off x="-38529" y="703283"/>
            <a:ext cx="1925197" cy="466706"/>
          </a:xfrm>
          <a:custGeom>
            <a:avLst/>
            <a:gdLst>
              <a:gd name="connsiteX0" fmla="*/ 0 w 1925197"/>
              <a:gd name="connsiteY0" fmla="*/ 46671 h 466706"/>
              <a:gd name="connsiteX1" fmla="*/ 46671 w 1925197"/>
              <a:gd name="connsiteY1" fmla="*/ 0 h 466706"/>
              <a:gd name="connsiteX2" fmla="*/ 1878526 w 1925197"/>
              <a:gd name="connsiteY2" fmla="*/ 0 h 466706"/>
              <a:gd name="connsiteX3" fmla="*/ 1925197 w 1925197"/>
              <a:gd name="connsiteY3" fmla="*/ 46671 h 466706"/>
              <a:gd name="connsiteX4" fmla="*/ 1925197 w 1925197"/>
              <a:gd name="connsiteY4" fmla="*/ 420035 h 466706"/>
              <a:gd name="connsiteX5" fmla="*/ 1878526 w 1925197"/>
              <a:gd name="connsiteY5" fmla="*/ 466706 h 466706"/>
              <a:gd name="connsiteX6" fmla="*/ 46671 w 1925197"/>
              <a:gd name="connsiteY6" fmla="*/ 466706 h 466706"/>
              <a:gd name="connsiteX7" fmla="*/ 0 w 1925197"/>
              <a:gd name="connsiteY7" fmla="*/ 420035 h 466706"/>
              <a:gd name="connsiteX8" fmla="*/ 0 w 1925197"/>
              <a:gd name="connsiteY8" fmla="*/ 46671 h 46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197" h="466706">
                <a:moveTo>
                  <a:pt x="0" y="46671"/>
                </a:moveTo>
                <a:cubicBezTo>
                  <a:pt x="0" y="20895"/>
                  <a:pt x="20895" y="0"/>
                  <a:pt x="46671" y="0"/>
                </a:cubicBezTo>
                <a:lnTo>
                  <a:pt x="1878526" y="0"/>
                </a:lnTo>
                <a:cubicBezTo>
                  <a:pt x="1904302" y="0"/>
                  <a:pt x="1925197" y="20895"/>
                  <a:pt x="1925197" y="46671"/>
                </a:cubicBezTo>
                <a:lnTo>
                  <a:pt x="1925197" y="420035"/>
                </a:lnTo>
                <a:cubicBezTo>
                  <a:pt x="1925197" y="445811"/>
                  <a:pt x="1904302" y="466706"/>
                  <a:pt x="1878526" y="466706"/>
                </a:cubicBezTo>
                <a:lnTo>
                  <a:pt x="46671" y="466706"/>
                </a:lnTo>
                <a:cubicBezTo>
                  <a:pt x="20895" y="466706"/>
                  <a:pt x="0" y="445811"/>
                  <a:pt x="0" y="420035"/>
                </a:cubicBezTo>
                <a:lnTo>
                  <a:pt x="0" y="46671"/>
                </a:lnTo>
                <a:close/>
              </a:path>
            </a:pathLst>
          </a:custGeom>
          <a:noFill/>
          <a:ln>
            <a:noFill/>
          </a:ln>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1769" tIns="39069" rIns="51769" bIns="39069" numCol="1" spcCol="1270" anchor="ctr" anchorCtr="0">
            <a:noAutofit/>
          </a:bodyPr>
          <a:lstStyle/>
          <a:p>
            <a:pPr marL="0" lvl="0" indent="0" algn="ctr" defTabSz="889000">
              <a:lnSpc>
                <a:spcPct val="90000"/>
              </a:lnSpc>
              <a:spcBef>
                <a:spcPct val="0"/>
              </a:spcBef>
              <a:spcAft>
                <a:spcPct val="35000"/>
              </a:spcAft>
              <a:buNone/>
            </a:pPr>
            <a:r>
              <a:rPr lang="en-US" sz="2000" b="1" i="1" kern="1200">
                <a:latin typeface="Times New Roman" panose="02020603050405020304" pitchFamily="18" charset="0"/>
                <a:ea typeface="Open Sans" pitchFamily="2" charset="0"/>
                <a:cs typeface="Times New Roman" panose="02020603050405020304" pitchFamily="18" charset="0"/>
              </a:rPr>
              <a:t>a) Thông tin số</a:t>
            </a:r>
            <a:endParaRPr lang="en-US" sz="2000" b="1" i="1" kern="1200"/>
          </a:p>
        </p:txBody>
      </p:sp>
      <p:pic>
        <p:nvPicPr>
          <p:cNvPr id="26" name="Picture 25">
            <a:extLst>
              <a:ext uri="{FF2B5EF4-FFF2-40B4-BE49-F238E27FC236}">
                <a16:creationId xmlns:a16="http://schemas.microsoft.com/office/drawing/2014/main" id="{FF1F324F-BE01-35DB-0963-1C5800FE9DC4}"/>
              </a:ext>
            </a:extLst>
          </p:cNvPr>
          <p:cNvPicPr>
            <a:picLocks noChangeAspect="1"/>
          </p:cNvPicPr>
          <p:nvPr/>
        </p:nvPicPr>
        <p:blipFill>
          <a:blip r:embed="rId2"/>
          <a:stretch>
            <a:fillRect/>
          </a:stretch>
        </p:blipFill>
        <p:spPr>
          <a:xfrm>
            <a:off x="5002503" y="2684026"/>
            <a:ext cx="3863856" cy="2025455"/>
          </a:xfrm>
          <a:prstGeom prst="rect">
            <a:avLst/>
          </a:prstGeom>
          <a:ln>
            <a:solidFill>
              <a:schemeClr val="bg1">
                <a:lumMod val="10000"/>
              </a:schemeClr>
            </a:solidFill>
          </a:ln>
        </p:spPr>
      </p:pic>
      <p:pic>
        <p:nvPicPr>
          <p:cNvPr id="27" name="Picture 26">
            <a:extLst>
              <a:ext uri="{FF2B5EF4-FFF2-40B4-BE49-F238E27FC236}">
                <a16:creationId xmlns:a16="http://schemas.microsoft.com/office/drawing/2014/main" id="{66119D75-1204-1B33-5F6E-09D0055BB488}"/>
              </a:ext>
            </a:extLst>
          </p:cNvPr>
          <p:cNvPicPr>
            <a:picLocks noChangeAspect="1"/>
          </p:cNvPicPr>
          <p:nvPr/>
        </p:nvPicPr>
        <p:blipFill>
          <a:blip r:embed="rId3"/>
          <a:stretch>
            <a:fillRect/>
          </a:stretch>
        </p:blipFill>
        <p:spPr>
          <a:xfrm>
            <a:off x="5002502" y="526989"/>
            <a:ext cx="3863857" cy="2045230"/>
          </a:xfrm>
          <a:prstGeom prst="rect">
            <a:avLst/>
          </a:prstGeom>
          <a:ln>
            <a:solidFill>
              <a:schemeClr val="bg1">
                <a:lumMod val="10000"/>
              </a:schemeClr>
            </a:solidFill>
          </a:ln>
        </p:spPr>
      </p:pic>
    </p:spTree>
    <p:extLst>
      <p:ext uri="{BB962C8B-B14F-4D97-AF65-F5344CB8AC3E}">
        <p14:creationId xmlns:p14="http://schemas.microsoft.com/office/powerpoint/2010/main" val="128859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FFB2DF01-3314-AD50-0EEC-5FDCC964887B}"/>
              </a:ext>
            </a:extLst>
          </p:cNvPr>
          <p:cNvSpPr/>
          <p:nvPr/>
        </p:nvSpPr>
        <p:spPr>
          <a:xfrm>
            <a:off x="419952" y="1427914"/>
            <a:ext cx="320423" cy="354485"/>
          </a:xfrm>
          <a:custGeom>
            <a:avLst/>
            <a:gdLst/>
            <a:ahLst/>
            <a:cxnLst/>
            <a:rect l="0" t="0" r="0" b="0"/>
            <a:pathLst>
              <a:path>
                <a:moveTo>
                  <a:pt x="0" y="0"/>
                </a:moveTo>
                <a:lnTo>
                  <a:pt x="0" y="354485"/>
                </a:lnTo>
                <a:lnTo>
                  <a:pt x="320423" y="354485"/>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30" name="Freeform: Shape 29">
            <a:extLst>
              <a:ext uri="{FF2B5EF4-FFF2-40B4-BE49-F238E27FC236}">
                <a16:creationId xmlns:a16="http://schemas.microsoft.com/office/drawing/2014/main" id="{4E4FE5BD-ED9E-E0EA-035E-D5B551C1D630}"/>
              </a:ext>
            </a:extLst>
          </p:cNvPr>
          <p:cNvSpPr/>
          <p:nvPr/>
        </p:nvSpPr>
        <p:spPr>
          <a:xfrm>
            <a:off x="740376" y="1489971"/>
            <a:ext cx="4633748" cy="584856"/>
          </a:xfrm>
          <a:custGeom>
            <a:avLst/>
            <a:gdLst>
              <a:gd name="connsiteX0" fmla="*/ 0 w 3411062"/>
              <a:gd name="connsiteY0" fmla="*/ 58486 h 584856"/>
              <a:gd name="connsiteX1" fmla="*/ 58486 w 3411062"/>
              <a:gd name="connsiteY1" fmla="*/ 0 h 584856"/>
              <a:gd name="connsiteX2" fmla="*/ 3352576 w 3411062"/>
              <a:gd name="connsiteY2" fmla="*/ 0 h 584856"/>
              <a:gd name="connsiteX3" fmla="*/ 3411062 w 3411062"/>
              <a:gd name="connsiteY3" fmla="*/ 58486 h 584856"/>
              <a:gd name="connsiteX4" fmla="*/ 3411062 w 3411062"/>
              <a:gd name="connsiteY4" fmla="*/ 526370 h 584856"/>
              <a:gd name="connsiteX5" fmla="*/ 3352576 w 3411062"/>
              <a:gd name="connsiteY5" fmla="*/ 584856 h 584856"/>
              <a:gd name="connsiteX6" fmla="*/ 58486 w 3411062"/>
              <a:gd name="connsiteY6" fmla="*/ 584856 h 584856"/>
              <a:gd name="connsiteX7" fmla="*/ 0 w 3411062"/>
              <a:gd name="connsiteY7" fmla="*/ 526370 h 584856"/>
              <a:gd name="connsiteX8" fmla="*/ 0 w 3411062"/>
              <a:gd name="connsiteY8" fmla="*/ 58486 h 5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584856">
                <a:moveTo>
                  <a:pt x="0" y="58486"/>
                </a:moveTo>
                <a:cubicBezTo>
                  <a:pt x="0" y="26185"/>
                  <a:pt x="26185" y="0"/>
                  <a:pt x="58486" y="0"/>
                </a:cubicBezTo>
                <a:lnTo>
                  <a:pt x="3352576" y="0"/>
                </a:lnTo>
                <a:cubicBezTo>
                  <a:pt x="3384877" y="0"/>
                  <a:pt x="3411062" y="26185"/>
                  <a:pt x="3411062" y="58486"/>
                </a:cubicBezTo>
                <a:lnTo>
                  <a:pt x="3411062" y="526370"/>
                </a:lnTo>
                <a:cubicBezTo>
                  <a:pt x="3411062" y="558671"/>
                  <a:pt x="3384877" y="584856"/>
                  <a:pt x="3352576" y="584856"/>
                </a:cubicBezTo>
                <a:lnTo>
                  <a:pt x="58486" y="584856"/>
                </a:lnTo>
                <a:cubicBezTo>
                  <a:pt x="26185" y="584856"/>
                  <a:pt x="0" y="558671"/>
                  <a:pt x="0" y="526370"/>
                </a:cubicBezTo>
                <a:lnTo>
                  <a:pt x="0" y="5848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420" tIns="39990" rIns="51420" bIns="39990" numCol="1" spcCol="1270" anchor="ctr" anchorCtr="0">
            <a:noAutofit/>
          </a:bodyPr>
          <a:lstStyle/>
          <a:p>
            <a:pPr marL="0" lvl="0" indent="0" algn="l" defTabSz="8001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Đa dạng, được thu thập nhanh, được lưu trữ với dung lượng lớn</a:t>
            </a:r>
          </a:p>
        </p:txBody>
      </p:sp>
      <p:sp>
        <p:nvSpPr>
          <p:cNvPr id="31" name="Freeform: Shape 30">
            <a:extLst>
              <a:ext uri="{FF2B5EF4-FFF2-40B4-BE49-F238E27FC236}">
                <a16:creationId xmlns:a16="http://schemas.microsoft.com/office/drawing/2014/main" id="{5991464C-9163-3D66-B12A-DFEB19026F10}"/>
              </a:ext>
            </a:extLst>
          </p:cNvPr>
          <p:cNvSpPr/>
          <p:nvPr/>
        </p:nvSpPr>
        <p:spPr>
          <a:xfrm>
            <a:off x="419952" y="1427914"/>
            <a:ext cx="320423" cy="1068842"/>
          </a:xfrm>
          <a:custGeom>
            <a:avLst/>
            <a:gdLst/>
            <a:ahLst/>
            <a:cxnLst/>
            <a:rect l="0" t="0" r="0" b="0"/>
            <a:pathLst>
              <a:path>
                <a:moveTo>
                  <a:pt x="0" y="0"/>
                </a:moveTo>
                <a:lnTo>
                  <a:pt x="0" y="1068842"/>
                </a:lnTo>
                <a:lnTo>
                  <a:pt x="320423" y="10688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2288" name="Freeform: Shape 12287">
            <a:extLst>
              <a:ext uri="{FF2B5EF4-FFF2-40B4-BE49-F238E27FC236}">
                <a16:creationId xmlns:a16="http://schemas.microsoft.com/office/drawing/2014/main" id="{826FC146-970A-9365-9F37-DA0DAFEDBD5F}"/>
              </a:ext>
            </a:extLst>
          </p:cNvPr>
          <p:cNvSpPr/>
          <p:nvPr/>
        </p:nvSpPr>
        <p:spPr>
          <a:xfrm>
            <a:off x="740376" y="2136885"/>
            <a:ext cx="4633748" cy="719742"/>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 Có nhiều công cụ hỗ trợ tìm kiếm, truy cập, lưu trữ, xử lí và chia sẻ</a:t>
            </a:r>
          </a:p>
        </p:txBody>
      </p:sp>
      <p:sp>
        <p:nvSpPr>
          <p:cNvPr id="12289" name="Freeform: Shape 12288">
            <a:extLst>
              <a:ext uri="{FF2B5EF4-FFF2-40B4-BE49-F238E27FC236}">
                <a16:creationId xmlns:a16="http://schemas.microsoft.com/office/drawing/2014/main" id="{7575BADF-F443-BFF8-EC79-3196EC17B645}"/>
              </a:ext>
            </a:extLst>
          </p:cNvPr>
          <p:cNvSpPr/>
          <p:nvPr/>
        </p:nvSpPr>
        <p:spPr>
          <a:xfrm>
            <a:off x="419952" y="1427914"/>
            <a:ext cx="320423" cy="1850642"/>
          </a:xfrm>
          <a:custGeom>
            <a:avLst/>
            <a:gdLst/>
            <a:ahLst/>
            <a:cxnLst/>
            <a:rect l="0" t="0" r="0" b="0"/>
            <a:pathLst>
              <a:path>
                <a:moveTo>
                  <a:pt x="0" y="0"/>
                </a:moveTo>
                <a:lnTo>
                  <a:pt x="0" y="1850642"/>
                </a:lnTo>
                <a:lnTo>
                  <a:pt x="320423" y="18506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2291" name="Freeform: Shape 12290">
            <a:extLst>
              <a:ext uri="{FF2B5EF4-FFF2-40B4-BE49-F238E27FC236}">
                <a16:creationId xmlns:a16="http://schemas.microsoft.com/office/drawing/2014/main" id="{E50EAE99-4677-86F8-62ED-0ABFC26E5DD2}"/>
              </a:ext>
            </a:extLst>
          </p:cNvPr>
          <p:cNvSpPr/>
          <p:nvPr/>
        </p:nvSpPr>
        <p:spPr>
          <a:xfrm>
            <a:off x="740376" y="2918685"/>
            <a:ext cx="4633748" cy="719742"/>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Quyền tác giả của thông tin số được pháp luật bảo hộ</a:t>
            </a:r>
          </a:p>
        </p:txBody>
      </p:sp>
      <p:pic>
        <p:nvPicPr>
          <p:cNvPr id="2" name="Picture 1" descr="Laptop PNG transparent image download, size: 8000x6979px">
            <a:extLst>
              <a:ext uri="{FF2B5EF4-FFF2-40B4-BE49-F238E27FC236}">
                <a16:creationId xmlns:a16="http://schemas.microsoft.com/office/drawing/2014/main" id="{0BFE26C2-74F9-F220-A56C-5E858F7F72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4332" y="3531578"/>
            <a:ext cx="1303020" cy="11367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aptop PNG transparent image download, size: 8000x6979px">
            <a:extLst>
              <a:ext uri="{FF2B5EF4-FFF2-40B4-BE49-F238E27FC236}">
                <a16:creationId xmlns:a16="http://schemas.microsoft.com/office/drawing/2014/main" id="{59183EF2-0B73-1829-E33C-0ECDBB5203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3420" y="3531578"/>
            <a:ext cx="1303020" cy="11367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aptop PNG transparent image download, size: 8000x6979px">
            <a:extLst>
              <a:ext uri="{FF2B5EF4-FFF2-40B4-BE49-F238E27FC236}">
                <a16:creationId xmlns:a16="http://schemas.microsoft.com/office/drawing/2014/main" id="{F735D5F5-F695-3F64-36D5-EFD2190162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876" y="3531578"/>
            <a:ext cx="1303020" cy="11367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ovie Theater Screen Png Banner Library Download - Film Transparent PNG -  980x774 - Free Download on NicePNG">
            <a:extLst>
              <a:ext uri="{FF2B5EF4-FFF2-40B4-BE49-F238E27FC236}">
                <a16:creationId xmlns:a16="http://schemas.microsoft.com/office/drawing/2014/main" id="{BB80DB41-206A-DFEF-076D-75746AC79E1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569" b="95051" l="1585" r="97683">
                        <a14:foregroundMark x1="2927" y1="10044" x2="12073" y2="87045"/>
                        <a14:foregroundMark x1="12073" y1="87045" x2="10488" y2="86026"/>
                        <a14:foregroundMark x1="22073" y1="25036" x2="56220" y2="57787"/>
                        <a14:foregroundMark x1="16098" y1="88210" x2="41585" y2="88501"/>
                        <a14:foregroundMark x1="41585" y1="88501" x2="61951" y2="88355"/>
                        <a14:foregroundMark x1="61951" y1="88355" x2="62439" y2="88064"/>
                        <a14:foregroundMark x1="22927" y1="94469" x2="57683" y2="92431"/>
                        <a14:foregroundMark x1="57683" y1="92431" x2="57805" y2="92431"/>
                        <a14:foregroundMark x1="63780" y1="90684" x2="84512" y2="88646"/>
                        <a14:foregroundMark x1="84512" y1="88646" x2="90732" y2="89520"/>
                        <a14:foregroundMark x1="85122" y1="27948" x2="93293" y2="50509"/>
                        <a14:foregroundMark x1="90488" y1="93886" x2="94634" y2="90247"/>
                        <a14:foregroundMark x1="3415" y1="27948" x2="3780" y2="75983"/>
                        <a14:foregroundMark x1="2195" y1="42504" x2="3537" y2="51383"/>
                        <a14:foregroundMark x1="52073" y1="20961" x2="72439" y2="41630"/>
                        <a14:foregroundMark x1="22317" y1="50218" x2="71585" y2="30422"/>
                        <a14:foregroundMark x1="39878" y1="52984" x2="83049" y2="39156"/>
                        <a14:foregroundMark x1="53293" y1="56477" x2="73049" y2="48763"/>
                        <a14:foregroundMark x1="97561" y1="17322" x2="97439" y2="42358"/>
                        <a14:foregroundMark x1="97439" y1="47889" x2="97683" y2="73654"/>
                        <a14:foregroundMark x1="2317" y1="54440" x2="2927" y2="66667"/>
                        <a14:foregroundMark x1="4878" y1="88355" x2="11707" y2="95051"/>
                        <a14:foregroundMark x1="11707" y1="95051" x2="11707" y2="94614"/>
                        <a14:foregroundMark x1="11707" y1="8443" x2="24268" y2="8879"/>
                        <a14:foregroundMark x1="35244" y1="8734" x2="55976" y2="7569"/>
                        <a14:foregroundMark x1="55976" y1="7569" x2="82561" y2="8879"/>
                        <a14:foregroundMark x1="82561" y1="8879" x2="90854" y2="8734"/>
                        <a14:foregroundMark x1="90854" y1="8734" x2="97439" y2="14993"/>
                        <a14:foregroundMark x1="23537" y1="8443" x2="36951" y2="9753"/>
                        <a14:foregroundMark x1="12927" y1="71761" x2="52073" y2="84134"/>
                        <a14:foregroundMark x1="53659" y1="76128" x2="73902" y2="87045"/>
                        <a14:foregroundMark x1="68537" y1="72780" x2="84512" y2="86463"/>
                        <a14:foregroundMark x1="95122" y1="45124" x2="96463" y2="48763"/>
                        <a14:foregroundMark x1="95854" y1="51092" x2="96341" y2="72926"/>
                        <a14:foregroundMark x1="83537" y1="72198" x2="89878" y2="87336"/>
                        <a14:foregroundMark x1="89878" y1="87336" x2="95854" y2="93450"/>
                        <a14:foregroundMark x1="95854" y1="93450" x2="95854" y2="93450"/>
                        <a14:foregroundMark x1="13537" y1="81077" x2="29390" y2="86754"/>
                        <a14:foregroundMark x1="3293" y1="88064" x2="14390" y2="91994"/>
                        <a14:foregroundMark x1="5366" y1="94614" x2="19024" y2="93886"/>
                        <a14:foregroundMark x1="56341" y1="93741" x2="79146" y2="92140"/>
                        <a14:foregroundMark x1="79146" y1="92140" x2="83902" y2="92431"/>
                        <a14:foregroundMark x1="23171" y1="79767" x2="60366" y2="70742"/>
                        <a14:foregroundMark x1="5244" y1="8443" x2="13171" y2="9170"/>
                      </a14:backgroundRemoval>
                    </a14:imgEffect>
                  </a14:imgLayer>
                </a14:imgProps>
              </a:ext>
              <a:ext uri="{28A0092B-C50C-407E-A947-70E740481C1C}">
                <a14:useLocalDpi xmlns:a14="http://schemas.microsoft.com/office/drawing/2010/main" val="0"/>
              </a:ext>
            </a:extLst>
          </a:blip>
          <a:srcRect/>
          <a:stretch>
            <a:fillRect/>
          </a:stretch>
        </p:blipFill>
        <p:spPr bwMode="auto">
          <a:xfrm>
            <a:off x="5555228" y="912794"/>
            <a:ext cx="2608710" cy="2185730"/>
          </a:xfrm>
          <a:prstGeom prst="rect">
            <a:avLst/>
          </a:prstGeom>
          <a:noFill/>
          <a:extLst>
            <a:ext uri="{909E8E84-426E-40DD-AFC4-6F175D3DCCD1}">
              <a14:hiddenFill xmlns:a14="http://schemas.microsoft.com/office/drawing/2010/main">
                <a:solidFill>
                  <a:srgbClr val="FFFFFF"/>
                </a:solidFill>
              </a14:hiddenFill>
            </a:ext>
          </a:extLst>
        </p:spPr>
      </p:pic>
      <p:pic>
        <p:nvPicPr>
          <p:cNvPr id="7" name="Tom-Jerry">
            <a:hlinkClick r:id="" action="ppaction://media"/>
            <a:extLst>
              <a:ext uri="{FF2B5EF4-FFF2-40B4-BE49-F238E27FC236}">
                <a16:creationId xmlns:a16="http://schemas.microsoft.com/office/drawing/2014/main" id="{4E7D3719-0972-69D4-BA04-48DE06F11A6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736332" y="1183356"/>
            <a:ext cx="2246502" cy="1263658"/>
          </a:xfrm>
          <a:prstGeom prst="rect">
            <a:avLst/>
          </a:prstGeom>
        </p:spPr>
      </p:pic>
      <p:pic>
        <p:nvPicPr>
          <p:cNvPr id="9" name="Tom-Jerry">
            <a:hlinkClick r:id="" action="ppaction://media"/>
            <a:extLst>
              <a:ext uri="{FF2B5EF4-FFF2-40B4-BE49-F238E27FC236}">
                <a16:creationId xmlns:a16="http://schemas.microsoft.com/office/drawing/2014/main" id="{E2C7171E-B7F7-79AE-FB69-3CC1226D453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708589" y="3689860"/>
            <a:ext cx="892681" cy="502133"/>
          </a:xfrm>
          <a:prstGeom prst="rect">
            <a:avLst/>
          </a:prstGeom>
        </p:spPr>
      </p:pic>
      <p:pic>
        <p:nvPicPr>
          <p:cNvPr id="11" name="Tom-Jerry">
            <a:hlinkClick r:id="" action="ppaction://media"/>
            <a:extLst>
              <a:ext uri="{FF2B5EF4-FFF2-40B4-BE49-F238E27FC236}">
                <a16:creationId xmlns:a16="http://schemas.microsoft.com/office/drawing/2014/main" id="{A160BA1B-6313-52CD-8019-4DD279A6024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294045" y="3704485"/>
            <a:ext cx="892681" cy="502133"/>
          </a:xfrm>
          <a:prstGeom prst="rect">
            <a:avLst/>
          </a:prstGeom>
        </p:spPr>
      </p:pic>
      <p:pic>
        <p:nvPicPr>
          <p:cNvPr id="13" name="Tom-Jerry">
            <a:hlinkClick r:id="" action="ppaction://media"/>
            <a:extLst>
              <a:ext uri="{FF2B5EF4-FFF2-40B4-BE49-F238E27FC236}">
                <a16:creationId xmlns:a16="http://schemas.microsoft.com/office/drawing/2014/main" id="{4778E3AE-7856-58A5-2540-BA4F8D1DD00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879501" y="3704484"/>
            <a:ext cx="892681" cy="502133"/>
          </a:xfrm>
          <a:prstGeom prst="rect">
            <a:avLst/>
          </a:prstGeom>
        </p:spPr>
      </p:pic>
      <p:sp>
        <p:nvSpPr>
          <p:cNvPr id="17" name="Freeform: Shape 26">
            <a:extLst>
              <a:ext uri="{FF2B5EF4-FFF2-40B4-BE49-F238E27FC236}">
                <a16:creationId xmlns:a16="http://schemas.microsoft.com/office/drawing/2014/main" id="{73FA9D83-013E-0349-B2EF-11374F5B4F8A}"/>
              </a:ext>
            </a:extLst>
          </p:cNvPr>
          <p:cNvSpPr/>
          <p:nvPr/>
        </p:nvSpPr>
        <p:spPr>
          <a:xfrm>
            <a:off x="-9800" y="988399"/>
            <a:ext cx="3204234" cy="489208"/>
          </a:xfrm>
          <a:custGeom>
            <a:avLst/>
            <a:gdLst>
              <a:gd name="connsiteX0" fmla="*/ 0 w 3204234"/>
              <a:gd name="connsiteY0" fmla="*/ 48921 h 489208"/>
              <a:gd name="connsiteX1" fmla="*/ 48921 w 3204234"/>
              <a:gd name="connsiteY1" fmla="*/ 0 h 489208"/>
              <a:gd name="connsiteX2" fmla="*/ 3155313 w 3204234"/>
              <a:gd name="connsiteY2" fmla="*/ 0 h 489208"/>
              <a:gd name="connsiteX3" fmla="*/ 3204234 w 3204234"/>
              <a:gd name="connsiteY3" fmla="*/ 48921 h 489208"/>
              <a:gd name="connsiteX4" fmla="*/ 3204234 w 3204234"/>
              <a:gd name="connsiteY4" fmla="*/ 440287 h 489208"/>
              <a:gd name="connsiteX5" fmla="*/ 3155313 w 3204234"/>
              <a:gd name="connsiteY5" fmla="*/ 489208 h 489208"/>
              <a:gd name="connsiteX6" fmla="*/ 48921 w 3204234"/>
              <a:gd name="connsiteY6" fmla="*/ 489208 h 489208"/>
              <a:gd name="connsiteX7" fmla="*/ 0 w 3204234"/>
              <a:gd name="connsiteY7" fmla="*/ 440287 h 489208"/>
              <a:gd name="connsiteX8" fmla="*/ 0 w 3204234"/>
              <a:gd name="connsiteY8" fmla="*/ 48921 h 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4" h="489208">
                <a:moveTo>
                  <a:pt x="0" y="48921"/>
                </a:moveTo>
                <a:cubicBezTo>
                  <a:pt x="0" y="21903"/>
                  <a:pt x="21903" y="0"/>
                  <a:pt x="48921" y="0"/>
                </a:cubicBezTo>
                <a:lnTo>
                  <a:pt x="3155313" y="0"/>
                </a:lnTo>
                <a:cubicBezTo>
                  <a:pt x="3182331" y="0"/>
                  <a:pt x="3204234" y="21903"/>
                  <a:pt x="3204234" y="48921"/>
                </a:cubicBezTo>
                <a:lnTo>
                  <a:pt x="3204234" y="440287"/>
                </a:lnTo>
                <a:cubicBezTo>
                  <a:pt x="3204234" y="467305"/>
                  <a:pt x="3182331" y="489208"/>
                  <a:pt x="3155313" y="489208"/>
                </a:cubicBezTo>
                <a:lnTo>
                  <a:pt x="48921" y="489208"/>
                </a:lnTo>
                <a:cubicBezTo>
                  <a:pt x="21903" y="489208"/>
                  <a:pt x="0" y="467305"/>
                  <a:pt x="0" y="440287"/>
                </a:cubicBezTo>
                <a:lnTo>
                  <a:pt x="0" y="48921"/>
                </a:lnTo>
                <a:close/>
              </a:path>
            </a:pathLst>
          </a:custGeom>
          <a:noFill/>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2428" tIns="39728" rIns="52428" bIns="39728" numCol="1" spcCol="1270" anchor="ctr" anchorCtr="0">
            <a:noAutofit/>
          </a:bodyPr>
          <a:lstStyle/>
          <a:p>
            <a:pPr marL="0" lvl="0" indent="0" algn="ctr" defTabSz="889000">
              <a:lnSpc>
                <a:spcPct val="90000"/>
              </a:lnSpc>
              <a:spcBef>
                <a:spcPct val="0"/>
              </a:spcBef>
              <a:spcAft>
                <a:spcPct val="35000"/>
              </a:spcAft>
              <a:buNone/>
            </a:pPr>
            <a:r>
              <a:rPr lang="en-US" sz="2000" b="1" i="1" kern="1200">
                <a:latin typeface="Times New Roman" panose="02020603050405020304" pitchFamily="18" charset="0"/>
                <a:ea typeface="Open Sans" pitchFamily="2" charset="0"/>
                <a:cs typeface="Times New Roman" panose="02020603050405020304" pitchFamily="18" charset="0"/>
              </a:rPr>
              <a:t>b) Thông tin số trong xã hội</a:t>
            </a:r>
            <a:endParaRPr lang="en-US" sz="2000" b="1" i="1" kern="1200"/>
          </a:p>
        </p:txBody>
      </p:sp>
      <p:sp>
        <p:nvSpPr>
          <p:cNvPr id="18" name="Google Shape;192;p33"/>
          <p:cNvSpPr txBox="1">
            <a:spLocks noGrp="1"/>
          </p:cNvSpPr>
          <p:nvPr>
            <p:ph type="title"/>
          </p:nvPr>
        </p:nvSpPr>
        <p:spPr>
          <a:xfrm>
            <a:off x="13936" y="414547"/>
            <a:ext cx="4040828" cy="46306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Times New Roman" panose="02020603050405020304" pitchFamily="18" charset="0"/>
                <a:ea typeface="Open Sans" pitchFamily="2" charset="0"/>
                <a:cs typeface="Times New Roman" panose="02020603050405020304" pitchFamily="18" charset="0"/>
              </a:rPr>
              <a:t>1.Thông tin trong môi trường số </a:t>
            </a:r>
            <a:endParaRPr sz="2000" u="sng">
              <a:latin typeface="Times New Roman" panose="02020603050405020304" pitchFamily="18" charset="0"/>
              <a:ea typeface="Open Sans" pitchFamily="2" charset="0"/>
              <a:cs typeface="Times New Roman" panose="02020603050405020304" pitchFamily="18" charset="0"/>
            </a:endParaRPr>
          </a:p>
        </p:txBody>
      </p:sp>
      <p:sp>
        <p:nvSpPr>
          <p:cNvPr id="19" name="Google Shape;118;p27">
            <a:extLst>
              <a:ext uri="{FF2B5EF4-FFF2-40B4-BE49-F238E27FC236}">
                <a16:creationId xmlns:a16="http://schemas.microsoft.com/office/drawing/2014/main" id="{FA6F81AF-D908-2BAA-077A-EA8E469F30A8}"/>
              </a:ext>
            </a:extLst>
          </p:cNvPr>
          <p:cNvSpPr txBox="1">
            <a:spLocks/>
          </p:cNvSpPr>
          <p:nvPr/>
        </p:nvSpPr>
        <p:spPr>
          <a:xfrm>
            <a:off x="1363188" y="-64656"/>
            <a:ext cx="7067587" cy="6200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pPr algn="ctr"/>
            <a:r>
              <a:rPr lang="en-US" sz="2400">
                <a:solidFill>
                  <a:srgbClr val="FF0000"/>
                </a:solidFill>
                <a:latin typeface="Times New Roman" panose="02020603050405020304" pitchFamily="18" charset="0"/>
                <a:ea typeface="Open Sans" pitchFamily="2" charset="0"/>
                <a:cs typeface="Times New Roman" panose="02020603050405020304" pitchFamily="18" charset="0"/>
              </a:rPr>
              <a:t>BÀI 2: THÔNG TIN TRONG MÔI TRƯỜNG SỐ</a:t>
            </a:r>
            <a:endParaRPr lang="vi-VN" sz="2400">
              <a:solidFill>
                <a:srgbClr val="FF0000"/>
              </a:solidFill>
              <a:latin typeface="Times New Roman" panose="02020603050405020304" pitchFamily="18" charset="0"/>
              <a:ea typeface="Open Sans" pitchFamily="2" charset="0"/>
              <a:cs typeface="Times New Roman" panose="02020603050405020304" pitchFamily="18" charset="0"/>
            </a:endParaRPr>
          </a:p>
        </p:txBody>
      </p:sp>
      <p:cxnSp>
        <p:nvCxnSpPr>
          <p:cNvPr id="20" name="Straight Connector 19"/>
          <p:cNvCxnSpPr/>
          <p:nvPr/>
        </p:nvCxnSpPr>
        <p:spPr>
          <a:xfrm>
            <a:off x="0" y="416815"/>
            <a:ext cx="90608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Freeform: Shape 30">
            <a:extLst>
              <a:ext uri="{FF2B5EF4-FFF2-40B4-BE49-F238E27FC236}">
                <a16:creationId xmlns:a16="http://schemas.microsoft.com/office/drawing/2014/main" id="{EDE40940-8CF3-A70A-8205-2AE1150ED3C2}"/>
              </a:ext>
            </a:extLst>
          </p:cNvPr>
          <p:cNvSpPr/>
          <p:nvPr/>
        </p:nvSpPr>
        <p:spPr>
          <a:xfrm>
            <a:off x="-38529" y="703283"/>
            <a:ext cx="1925197" cy="466706"/>
          </a:xfrm>
          <a:custGeom>
            <a:avLst/>
            <a:gdLst>
              <a:gd name="connsiteX0" fmla="*/ 0 w 1925197"/>
              <a:gd name="connsiteY0" fmla="*/ 46671 h 466706"/>
              <a:gd name="connsiteX1" fmla="*/ 46671 w 1925197"/>
              <a:gd name="connsiteY1" fmla="*/ 0 h 466706"/>
              <a:gd name="connsiteX2" fmla="*/ 1878526 w 1925197"/>
              <a:gd name="connsiteY2" fmla="*/ 0 h 466706"/>
              <a:gd name="connsiteX3" fmla="*/ 1925197 w 1925197"/>
              <a:gd name="connsiteY3" fmla="*/ 46671 h 466706"/>
              <a:gd name="connsiteX4" fmla="*/ 1925197 w 1925197"/>
              <a:gd name="connsiteY4" fmla="*/ 420035 h 466706"/>
              <a:gd name="connsiteX5" fmla="*/ 1878526 w 1925197"/>
              <a:gd name="connsiteY5" fmla="*/ 466706 h 466706"/>
              <a:gd name="connsiteX6" fmla="*/ 46671 w 1925197"/>
              <a:gd name="connsiteY6" fmla="*/ 466706 h 466706"/>
              <a:gd name="connsiteX7" fmla="*/ 0 w 1925197"/>
              <a:gd name="connsiteY7" fmla="*/ 420035 h 466706"/>
              <a:gd name="connsiteX8" fmla="*/ 0 w 1925197"/>
              <a:gd name="connsiteY8" fmla="*/ 46671 h 46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197" h="466706">
                <a:moveTo>
                  <a:pt x="0" y="46671"/>
                </a:moveTo>
                <a:cubicBezTo>
                  <a:pt x="0" y="20895"/>
                  <a:pt x="20895" y="0"/>
                  <a:pt x="46671" y="0"/>
                </a:cubicBezTo>
                <a:lnTo>
                  <a:pt x="1878526" y="0"/>
                </a:lnTo>
                <a:cubicBezTo>
                  <a:pt x="1904302" y="0"/>
                  <a:pt x="1925197" y="20895"/>
                  <a:pt x="1925197" y="46671"/>
                </a:cubicBezTo>
                <a:lnTo>
                  <a:pt x="1925197" y="420035"/>
                </a:lnTo>
                <a:cubicBezTo>
                  <a:pt x="1925197" y="445811"/>
                  <a:pt x="1904302" y="466706"/>
                  <a:pt x="1878526" y="466706"/>
                </a:cubicBezTo>
                <a:lnTo>
                  <a:pt x="46671" y="466706"/>
                </a:lnTo>
                <a:cubicBezTo>
                  <a:pt x="20895" y="466706"/>
                  <a:pt x="0" y="445811"/>
                  <a:pt x="0" y="420035"/>
                </a:cubicBezTo>
                <a:lnTo>
                  <a:pt x="0" y="46671"/>
                </a:lnTo>
                <a:close/>
              </a:path>
            </a:pathLst>
          </a:custGeom>
          <a:noFill/>
          <a:ln>
            <a:noFill/>
          </a:ln>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1769" tIns="39069" rIns="51769" bIns="39069" numCol="1" spcCol="1270" anchor="ctr" anchorCtr="0">
            <a:noAutofit/>
          </a:bodyPr>
          <a:lstStyle/>
          <a:p>
            <a:pPr marL="0" lvl="0" indent="0" algn="ctr" defTabSz="889000">
              <a:lnSpc>
                <a:spcPct val="90000"/>
              </a:lnSpc>
              <a:spcBef>
                <a:spcPct val="0"/>
              </a:spcBef>
              <a:spcAft>
                <a:spcPct val="35000"/>
              </a:spcAft>
              <a:buNone/>
            </a:pPr>
            <a:r>
              <a:rPr lang="en-US" sz="2000" b="1" i="1" kern="1200">
                <a:latin typeface="Times New Roman" panose="02020603050405020304" pitchFamily="18" charset="0"/>
                <a:ea typeface="Open Sans" pitchFamily="2" charset="0"/>
                <a:cs typeface="Times New Roman" panose="02020603050405020304" pitchFamily="18" charset="0"/>
              </a:rPr>
              <a:t>a) Thông tin số</a:t>
            </a:r>
            <a:endParaRPr lang="en-US" sz="2000" b="1" i="1" kern="1200"/>
          </a:p>
        </p:txBody>
      </p:sp>
    </p:spTree>
    <p:extLst>
      <p:ext uri="{BB962C8B-B14F-4D97-AF65-F5344CB8AC3E}">
        <p14:creationId xmlns:p14="http://schemas.microsoft.com/office/powerpoint/2010/main" val="51500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89"/>
                                        </p:tgtEl>
                                        <p:attrNameLst>
                                          <p:attrName>style.visibility</p:attrName>
                                        </p:attrNameLst>
                                      </p:cBhvr>
                                      <p:to>
                                        <p:strVal val="visible"/>
                                      </p:to>
                                    </p:set>
                                    <p:animEffect transition="in" filter="fade">
                                      <p:cBhvr>
                                        <p:cTn id="7" dur="500"/>
                                        <p:tgtEl>
                                          <p:spTgt spid="1228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291"/>
                                        </p:tgtEl>
                                        <p:attrNameLst>
                                          <p:attrName>style.visibility</p:attrName>
                                        </p:attrNameLst>
                                      </p:cBhvr>
                                      <p:to>
                                        <p:strVal val="visible"/>
                                      </p:to>
                                    </p:set>
                                    <p:animEffect transition="in" filter="fade">
                                      <p:cBhvr>
                                        <p:cTn id="10" dur="500"/>
                                        <p:tgtEl>
                                          <p:spTgt spid="1229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 presetClass="mediacall" presetSubtype="0" fill="hold" nodeType="withEffect">
                                  <p:stCondLst>
                                    <p:cond delay="0"/>
                                  </p:stCondLst>
                                  <p:childTnLst>
                                    <p:cmd type="call" cmd="playFrom(0.0)">
                                      <p:cBhvr>
                                        <p:cTn id="20" dur="25167" fill="hold"/>
                                        <p:tgtEl>
                                          <p:spTgt spid="7"/>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 presetClass="mediacall" presetSubtype="0" fill="hold" nodeType="withEffect">
                                  <p:stCondLst>
                                    <p:cond delay="0"/>
                                  </p:stCondLst>
                                  <p:childTnLst>
                                    <p:cmd type="call" cmd="playFrom(0.0)">
                                      <p:cBhvr>
                                        <p:cTn id="30" dur="25167" fill="hold"/>
                                        <p:tgtEl>
                                          <p:spTgt spid="9"/>
                                        </p:tgtEl>
                                      </p:cBhvr>
                                    </p:cmd>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 presetClass="mediacall" presetSubtype="0" fill="hold" nodeType="withEffect">
                                  <p:stCondLst>
                                    <p:cond delay="0"/>
                                  </p:stCondLst>
                                  <p:childTnLst>
                                    <p:cmd type="call" cmd="playFrom(0.0)">
                                      <p:cBhvr>
                                        <p:cTn id="40" dur="25167" fill="hold"/>
                                        <p:tgtEl>
                                          <p:spTgt spid="11"/>
                                        </p:tgtEl>
                                      </p:cBhvr>
                                    </p:cmd>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par>
                                <p:cTn id="46" presetID="10"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par>
                                <p:cTn id="49" presetID="1" presetClass="mediacall" presetSubtype="0" fill="hold" nodeType="withEffect">
                                  <p:stCondLst>
                                    <p:cond delay="0"/>
                                  </p:stCondLst>
                                  <p:childTnLst>
                                    <p:cmd type="call" cmd="playFrom(0.0)">
                                      <p:cBhvr>
                                        <p:cTn id="50" dur="2516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1" fill="hold" display="0">
                  <p:stCondLst>
                    <p:cond delay="indefinite"/>
                  </p:stCondLst>
                </p:cTn>
                <p:tgtEl>
                  <p:spTgt spid="7"/>
                </p:tgtEl>
              </p:cMediaNode>
            </p:video>
            <p:video>
              <p:cMediaNode vol="80000">
                <p:cTn id="52" fill="hold" display="0">
                  <p:stCondLst>
                    <p:cond delay="indefinite"/>
                  </p:stCondLst>
                </p:cTn>
                <p:tgtEl>
                  <p:spTgt spid="9"/>
                </p:tgtEl>
              </p:cMediaNode>
            </p:video>
            <p:video>
              <p:cMediaNode vol="80000">
                <p:cTn id="53" fill="hold" display="0">
                  <p:stCondLst>
                    <p:cond delay="indefinite"/>
                  </p:stCondLst>
                </p:cTn>
                <p:tgtEl>
                  <p:spTgt spid="11"/>
                </p:tgtEl>
              </p:cMediaNode>
            </p:video>
            <p:video>
              <p:cMediaNode vol="80000">
                <p:cTn id="54" fill="hold" display="0">
                  <p:stCondLst>
                    <p:cond delay="indefinite"/>
                  </p:stCondLst>
                </p:cTn>
                <p:tgtEl>
                  <p:spTgt spid="13"/>
                </p:tgtEl>
              </p:cMediaNode>
            </p:video>
          </p:childTnLst>
        </p:cTn>
      </p:par>
    </p:tnLst>
    <p:bldLst>
      <p:bldP spid="1229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FFB2DF01-3314-AD50-0EEC-5FDCC964887B}"/>
              </a:ext>
            </a:extLst>
          </p:cNvPr>
          <p:cNvSpPr/>
          <p:nvPr/>
        </p:nvSpPr>
        <p:spPr>
          <a:xfrm>
            <a:off x="419952" y="1338457"/>
            <a:ext cx="320423" cy="354485"/>
          </a:xfrm>
          <a:custGeom>
            <a:avLst/>
            <a:gdLst/>
            <a:ahLst/>
            <a:cxnLst/>
            <a:rect l="0" t="0" r="0" b="0"/>
            <a:pathLst>
              <a:path>
                <a:moveTo>
                  <a:pt x="0" y="0"/>
                </a:moveTo>
                <a:lnTo>
                  <a:pt x="0" y="354485"/>
                </a:lnTo>
                <a:lnTo>
                  <a:pt x="320423" y="354485"/>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30" name="Freeform: Shape 29">
            <a:extLst>
              <a:ext uri="{FF2B5EF4-FFF2-40B4-BE49-F238E27FC236}">
                <a16:creationId xmlns:a16="http://schemas.microsoft.com/office/drawing/2014/main" id="{4E4FE5BD-ED9E-E0EA-035E-D5B551C1D630}"/>
              </a:ext>
            </a:extLst>
          </p:cNvPr>
          <p:cNvSpPr/>
          <p:nvPr/>
        </p:nvSpPr>
        <p:spPr>
          <a:xfrm>
            <a:off x="740376" y="1499904"/>
            <a:ext cx="3411062" cy="584856"/>
          </a:xfrm>
          <a:custGeom>
            <a:avLst/>
            <a:gdLst>
              <a:gd name="connsiteX0" fmla="*/ 0 w 3411062"/>
              <a:gd name="connsiteY0" fmla="*/ 58486 h 584856"/>
              <a:gd name="connsiteX1" fmla="*/ 58486 w 3411062"/>
              <a:gd name="connsiteY1" fmla="*/ 0 h 584856"/>
              <a:gd name="connsiteX2" fmla="*/ 3352576 w 3411062"/>
              <a:gd name="connsiteY2" fmla="*/ 0 h 584856"/>
              <a:gd name="connsiteX3" fmla="*/ 3411062 w 3411062"/>
              <a:gd name="connsiteY3" fmla="*/ 58486 h 584856"/>
              <a:gd name="connsiteX4" fmla="*/ 3411062 w 3411062"/>
              <a:gd name="connsiteY4" fmla="*/ 526370 h 584856"/>
              <a:gd name="connsiteX5" fmla="*/ 3352576 w 3411062"/>
              <a:gd name="connsiteY5" fmla="*/ 584856 h 584856"/>
              <a:gd name="connsiteX6" fmla="*/ 58486 w 3411062"/>
              <a:gd name="connsiteY6" fmla="*/ 584856 h 584856"/>
              <a:gd name="connsiteX7" fmla="*/ 0 w 3411062"/>
              <a:gd name="connsiteY7" fmla="*/ 526370 h 584856"/>
              <a:gd name="connsiteX8" fmla="*/ 0 w 3411062"/>
              <a:gd name="connsiteY8" fmla="*/ 58486 h 5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584856">
                <a:moveTo>
                  <a:pt x="0" y="58486"/>
                </a:moveTo>
                <a:cubicBezTo>
                  <a:pt x="0" y="26185"/>
                  <a:pt x="26185" y="0"/>
                  <a:pt x="58486" y="0"/>
                </a:cubicBezTo>
                <a:lnTo>
                  <a:pt x="3352576" y="0"/>
                </a:lnTo>
                <a:cubicBezTo>
                  <a:pt x="3384877" y="0"/>
                  <a:pt x="3411062" y="26185"/>
                  <a:pt x="3411062" y="58486"/>
                </a:cubicBezTo>
                <a:lnTo>
                  <a:pt x="3411062" y="526370"/>
                </a:lnTo>
                <a:cubicBezTo>
                  <a:pt x="3411062" y="558671"/>
                  <a:pt x="3384877" y="584856"/>
                  <a:pt x="3352576" y="584856"/>
                </a:cubicBezTo>
                <a:lnTo>
                  <a:pt x="58486" y="584856"/>
                </a:lnTo>
                <a:cubicBezTo>
                  <a:pt x="26185" y="584856"/>
                  <a:pt x="0" y="558671"/>
                  <a:pt x="0" y="526370"/>
                </a:cubicBezTo>
                <a:lnTo>
                  <a:pt x="0" y="5848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420" tIns="39990" rIns="51420" bIns="39990"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Đa dạng, được thu thập nhanh, được lưu trữ với dung lượng lớn</a:t>
            </a:r>
          </a:p>
        </p:txBody>
      </p:sp>
      <p:sp>
        <p:nvSpPr>
          <p:cNvPr id="31" name="Freeform: Shape 30">
            <a:extLst>
              <a:ext uri="{FF2B5EF4-FFF2-40B4-BE49-F238E27FC236}">
                <a16:creationId xmlns:a16="http://schemas.microsoft.com/office/drawing/2014/main" id="{5991464C-9163-3D66-B12A-DFEB19026F10}"/>
              </a:ext>
            </a:extLst>
          </p:cNvPr>
          <p:cNvSpPr/>
          <p:nvPr/>
        </p:nvSpPr>
        <p:spPr>
          <a:xfrm>
            <a:off x="419952" y="1338457"/>
            <a:ext cx="320423" cy="1068842"/>
          </a:xfrm>
          <a:custGeom>
            <a:avLst/>
            <a:gdLst/>
            <a:ahLst/>
            <a:cxnLst/>
            <a:rect l="0" t="0" r="0" b="0"/>
            <a:pathLst>
              <a:path>
                <a:moveTo>
                  <a:pt x="0" y="0"/>
                </a:moveTo>
                <a:lnTo>
                  <a:pt x="0" y="1068842"/>
                </a:lnTo>
                <a:lnTo>
                  <a:pt x="320423" y="10688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2288" name="Freeform: Shape 12287">
            <a:extLst>
              <a:ext uri="{FF2B5EF4-FFF2-40B4-BE49-F238E27FC236}">
                <a16:creationId xmlns:a16="http://schemas.microsoft.com/office/drawing/2014/main" id="{826FC146-970A-9365-9F37-DA0DAFEDBD5F}"/>
              </a:ext>
            </a:extLst>
          </p:cNvPr>
          <p:cNvSpPr/>
          <p:nvPr/>
        </p:nvSpPr>
        <p:spPr>
          <a:xfrm>
            <a:off x="740376" y="2146818"/>
            <a:ext cx="3411062" cy="570686"/>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 Có nhiều công cụ hỗ trợ tìm kiếm, truy cập, lưu trữ, xử lí và chia sẽ</a:t>
            </a:r>
          </a:p>
        </p:txBody>
      </p:sp>
      <p:sp>
        <p:nvSpPr>
          <p:cNvPr id="12289" name="Freeform: Shape 12288">
            <a:extLst>
              <a:ext uri="{FF2B5EF4-FFF2-40B4-BE49-F238E27FC236}">
                <a16:creationId xmlns:a16="http://schemas.microsoft.com/office/drawing/2014/main" id="{7575BADF-F443-BFF8-EC79-3196EC17B645}"/>
              </a:ext>
            </a:extLst>
          </p:cNvPr>
          <p:cNvSpPr/>
          <p:nvPr/>
        </p:nvSpPr>
        <p:spPr>
          <a:xfrm>
            <a:off x="419952" y="1338457"/>
            <a:ext cx="320423" cy="1850642"/>
          </a:xfrm>
          <a:custGeom>
            <a:avLst/>
            <a:gdLst/>
            <a:ahLst/>
            <a:cxnLst/>
            <a:rect l="0" t="0" r="0" b="0"/>
            <a:pathLst>
              <a:path>
                <a:moveTo>
                  <a:pt x="0" y="0"/>
                </a:moveTo>
                <a:lnTo>
                  <a:pt x="0" y="1850642"/>
                </a:lnTo>
                <a:lnTo>
                  <a:pt x="320423" y="18506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2291" name="Freeform: Shape 12290">
            <a:extLst>
              <a:ext uri="{FF2B5EF4-FFF2-40B4-BE49-F238E27FC236}">
                <a16:creationId xmlns:a16="http://schemas.microsoft.com/office/drawing/2014/main" id="{E50EAE99-4677-86F8-62ED-0ABFC26E5DD2}"/>
              </a:ext>
            </a:extLst>
          </p:cNvPr>
          <p:cNvSpPr/>
          <p:nvPr/>
        </p:nvSpPr>
        <p:spPr>
          <a:xfrm>
            <a:off x="740376" y="2829228"/>
            <a:ext cx="3411062" cy="570685"/>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Quyền tác giả của thông tin số được pháp luật bảo hộ</a:t>
            </a:r>
          </a:p>
        </p:txBody>
      </p:sp>
      <p:sp>
        <p:nvSpPr>
          <p:cNvPr id="12293" name="Freeform: Shape 12292">
            <a:extLst>
              <a:ext uri="{FF2B5EF4-FFF2-40B4-BE49-F238E27FC236}">
                <a16:creationId xmlns:a16="http://schemas.microsoft.com/office/drawing/2014/main" id="{6626E6BC-4B15-EB05-6447-AB55A660ADDA}"/>
              </a:ext>
            </a:extLst>
          </p:cNvPr>
          <p:cNvSpPr/>
          <p:nvPr/>
        </p:nvSpPr>
        <p:spPr>
          <a:xfrm>
            <a:off x="419952" y="1338457"/>
            <a:ext cx="320423" cy="2632441"/>
          </a:xfrm>
          <a:custGeom>
            <a:avLst/>
            <a:gdLst/>
            <a:ahLst/>
            <a:cxnLst/>
            <a:rect l="0" t="0" r="0" b="0"/>
            <a:pathLst>
              <a:path>
                <a:moveTo>
                  <a:pt x="0" y="0"/>
                </a:moveTo>
                <a:lnTo>
                  <a:pt x="0" y="2632441"/>
                </a:lnTo>
                <a:lnTo>
                  <a:pt x="320423" y="2632441"/>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2294" name="Freeform: Shape 12293">
            <a:extLst>
              <a:ext uri="{FF2B5EF4-FFF2-40B4-BE49-F238E27FC236}">
                <a16:creationId xmlns:a16="http://schemas.microsoft.com/office/drawing/2014/main" id="{ECAD84F4-8CA2-1E58-1C60-85F01ED88E62}"/>
              </a:ext>
            </a:extLst>
          </p:cNvPr>
          <p:cNvSpPr/>
          <p:nvPr/>
        </p:nvSpPr>
        <p:spPr>
          <a:xfrm>
            <a:off x="740376" y="3611027"/>
            <a:ext cx="3411062" cy="570985"/>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Thông tin số có mức độ tin cậy khác nhau</a:t>
            </a:r>
          </a:p>
        </p:txBody>
      </p:sp>
      <p:sp>
        <p:nvSpPr>
          <p:cNvPr id="12295" name="Freeform: Shape 12294">
            <a:extLst>
              <a:ext uri="{FF2B5EF4-FFF2-40B4-BE49-F238E27FC236}">
                <a16:creationId xmlns:a16="http://schemas.microsoft.com/office/drawing/2014/main" id="{A7AAD1BF-5239-5C36-358A-182FC3933DFE}"/>
              </a:ext>
            </a:extLst>
          </p:cNvPr>
          <p:cNvSpPr/>
          <p:nvPr/>
        </p:nvSpPr>
        <p:spPr>
          <a:xfrm>
            <a:off x="419952" y="1338457"/>
            <a:ext cx="320423" cy="3414241"/>
          </a:xfrm>
          <a:custGeom>
            <a:avLst/>
            <a:gdLst/>
            <a:ahLst/>
            <a:cxnLst/>
            <a:rect l="0" t="0" r="0" b="0"/>
            <a:pathLst>
              <a:path>
                <a:moveTo>
                  <a:pt x="0" y="0"/>
                </a:moveTo>
                <a:lnTo>
                  <a:pt x="0" y="3414241"/>
                </a:lnTo>
                <a:lnTo>
                  <a:pt x="320423" y="3414241"/>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2296" name="Freeform: Shape 12295">
            <a:extLst>
              <a:ext uri="{FF2B5EF4-FFF2-40B4-BE49-F238E27FC236}">
                <a16:creationId xmlns:a16="http://schemas.microsoft.com/office/drawing/2014/main" id="{0853D33D-C803-4117-C7B8-1BC809F72225}"/>
              </a:ext>
            </a:extLst>
          </p:cNvPr>
          <p:cNvSpPr/>
          <p:nvPr/>
        </p:nvSpPr>
        <p:spPr>
          <a:xfrm>
            <a:off x="740376" y="4313315"/>
            <a:ext cx="3411062" cy="719742"/>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Thông tin số cần được quản lí, khai thác an toàn và có trách nhiệm</a:t>
            </a:r>
          </a:p>
        </p:txBody>
      </p:sp>
      <p:pic>
        <p:nvPicPr>
          <p:cNvPr id="2" name="Picture 2" descr="Mỹ nhân gây bất ngờ với gương mặt trước - sau khi trang điểm">
            <a:extLst>
              <a:ext uri="{FF2B5EF4-FFF2-40B4-BE49-F238E27FC236}">
                <a16:creationId xmlns:a16="http://schemas.microsoft.com/office/drawing/2014/main" id="{DEEC18DB-4188-6DDF-2202-6AF54C02D8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430"/>
          <a:stretch/>
        </p:blipFill>
        <p:spPr bwMode="auto">
          <a:xfrm>
            <a:off x="4313912" y="1506185"/>
            <a:ext cx="2254528" cy="26758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Mỹ nhân gây bất ngờ với gương mặt trước - sau khi trang điểm">
            <a:extLst>
              <a:ext uri="{FF2B5EF4-FFF2-40B4-BE49-F238E27FC236}">
                <a16:creationId xmlns:a16="http://schemas.microsoft.com/office/drawing/2014/main" id="{D7401340-1B71-AE74-DD79-3CC66D9515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733"/>
          <a:stretch/>
        </p:blipFill>
        <p:spPr bwMode="auto">
          <a:xfrm>
            <a:off x="6668290" y="1506185"/>
            <a:ext cx="2286202" cy="2675827"/>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Shape 26">
            <a:extLst>
              <a:ext uri="{FF2B5EF4-FFF2-40B4-BE49-F238E27FC236}">
                <a16:creationId xmlns:a16="http://schemas.microsoft.com/office/drawing/2014/main" id="{73FA9D83-013E-0349-B2EF-11374F5B4F8A}"/>
              </a:ext>
            </a:extLst>
          </p:cNvPr>
          <p:cNvSpPr/>
          <p:nvPr/>
        </p:nvSpPr>
        <p:spPr>
          <a:xfrm>
            <a:off x="-9800" y="988399"/>
            <a:ext cx="3204234" cy="489208"/>
          </a:xfrm>
          <a:custGeom>
            <a:avLst/>
            <a:gdLst>
              <a:gd name="connsiteX0" fmla="*/ 0 w 3204234"/>
              <a:gd name="connsiteY0" fmla="*/ 48921 h 489208"/>
              <a:gd name="connsiteX1" fmla="*/ 48921 w 3204234"/>
              <a:gd name="connsiteY1" fmla="*/ 0 h 489208"/>
              <a:gd name="connsiteX2" fmla="*/ 3155313 w 3204234"/>
              <a:gd name="connsiteY2" fmla="*/ 0 h 489208"/>
              <a:gd name="connsiteX3" fmla="*/ 3204234 w 3204234"/>
              <a:gd name="connsiteY3" fmla="*/ 48921 h 489208"/>
              <a:gd name="connsiteX4" fmla="*/ 3204234 w 3204234"/>
              <a:gd name="connsiteY4" fmla="*/ 440287 h 489208"/>
              <a:gd name="connsiteX5" fmla="*/ 3155313 w 3204234"/>
              <a:gd name="connsiteY5" fmla="*/ 489208 h 489208"/>
              <a:gd name="connsiteX6" fmla="*/ 48921 w 3204234"/>
              <a:gd name="connsiteY6" fmla="*/ 489208 h 489208"/>
              <a:gd name="connsiteX7" fmla="*/ 0 w 3204234"/>
              <a:gd name="connsiteY7" fmla="*/ 440287 h 489208"/>
              <a:gd name="connsiteX8" fmla="*/ 0 w 3204234"/>
              <a:gd name="connsiteY8" fmla="*/ 48921 h 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4" h="489208">
                <a:moveTo>
                  <a:pt x="0" y="48921"/>
                </a:moveTo>
                <a:cubicBezTo>
                  <a:pt x="0" y="21903"/>
                  <a:pt x="21903" y="0"/>
                  <a:pt x="48921" y="0"/>
                </a:cubicBezTo>
                <a:lnTo>
                  <a:pt x="3155313" y="0"/>
                </a:lnTo>
                <a:cubicBezTo>
                  <a:pt x="3182331" y="0"/>
                  <a:pt x="3204234" y="21903"/>
                  <a:pt x="3204234" y="48921"/>
                </a:cubicBezTo>
                <a:lnTo>
                  <a:pt x="3204234" y="440287"/>
                </a:lnTo>
                <a:cubicBezTo>
                  <a:pt x="3204234" y="467305"/>
                  <a:pt x="3182331" y="489208"/>
                  <a:pt x="3155313" y="489208"/>
                </a:cubicBezTo>
                <a:lnTo>
                  <a:pt x="48921" y="489208"/>
                </a:lnTo>
                <a:cubicBezTo>
                  <a:pt x="21903" y="489208"/>
                  <a:pt x="0" y="467305"/>
                  <a:pt x="0" y="440287"/>
                </a:cubicBezTo>
                <a:lnTo>
                  <a:pt x="0" y="48921"/>
                </a:lnTo>
                <a:close/>
              </a:path>
            </a:pathLst>
          </a:custGeom>
          <a:noFill/>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2428" tIns="39728" rIns="52428" bIns="39728" numCol="1" spcCol="1270" anchor="ctr" anchorCtr="0">
            <a:noAutofit/>
          </a:bodyPr>
          <a:lstStyle/>
          <a:p>
            <a:pPr marL="0" lvl="0" indent="0" algn="ctr" defTabSz="889000">
              <a:lnSpc>
                <a:spcPct val="90000"/>
              </a:lnSpc>
              <a:spcBef>
                <a:spcPct val="0"/>
              </a:spcBef>
              <a:spcAft>
                <a:spcPct val="35000"/>
              </a:spcAft>
              <a:buNone/>
            </a:pPr>
            <a:r>
              <a:rPr lang="en-US" sz="2000" b="1" i="1" kern="1200">
                <a:latin typeface="Times New Roman" panose="02020603050405020304" pitchFamily="18" charset="0"/>
                <a:ea typeface="Open Sans" pitchFamily="2" charset="0"/>
                <a:cs typeface="Times New Roman" panose="02020603050405020304" pitchFamily="18" charset="0"/>
              </a:rPr>
              <a:t>b) Thông tin số trong xã hội</a:t>
            </a:r>
            <a:endParaRPr lang="en-US" sz="2000" b="1" i="1" kern="1200"/>
          </a:p>
        </p:txBody>
      </p:sp>
      <p:sp>
        <p:nvSpPr>
          <p:cNvPr id="21" name="Google Shape;192;p33"/>
          <p:cNvSpPr txBox="1">
            <a:spLocks noGrp="1"/>
          </p:cNvSpPr>
          <p:nvPr>
            <p:ph type="title"/>
          </p:nvPr>
        </p:nvSpPr>
        <p:spPr>
          <a:xfrm>
            <a:off x="13936" y="414547"/>
            <a:ext cx="4040828" cy="46306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Times New Roman" panose="02020603050405020304" pitchFamily="18" charset="0"/>
                <a:ea typeface="Open Sans" pitchFamily="2" charset="0"/>
                <a:cs typeface="Times New Roman" panose="02020603050405020304" pitchFamily="18" charset="0"/>
              </a:rPr>
              <a:t>1.Thông tin trong môi trường số </a:t>
            </a:r>
            <a:endParaRPr sz="2000" u="sng">
              <a:latin typeface="Times New Roman" panose="02020603050405020304" pitchFamily="18" charset="0"/>
              <a:ea typeface="Open Sans" pitchFamily="2" charset="0"/>
              <a:cs typeface="Times New Roman" panose="02020603050405020304" pitchFamily="18" charset="0"/>
            </a:endParaRPr>
          </a:p>
        </p:txBody>
      </p:sp>
      <p:sp>
        <p:nvSpPr>
          <p:cNvPr id="22" name="Google Shape;118;p27">
            <a:extLst>
              <a:ext uri="{FF2B5EF4-FFF2-40B4-BE49-F238E27FC236}">
                <a16:creationId xmlns:a16="http://schemas.microsoft.com/office/drawing/2014/main" id="{FA6F81AF-D908-2BAA-077A-EA8E469F30A8}"/>
              </a:ext>
            </a:extLst>
          </p:cNvPr>
          <p:cNvSpPr txBox="1">
            <a:spLocks/>
          </p:cNvSpPr>
          <p:nvPr/>
        </p:nvSpPr>
        <p:spPr>
          <a:xfrm>
            <a:off x="1363188" y="-64656"/>
            <a:ext cx="7067587" cy="6200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pPr algn="ctr"/>
            <a:r>
              <a:rPr lang="en-US" sz="2400">
                <a:solidFill>
                  <a:srgbClr val="FF0000"/>
                </a:solidFill>
                <a:latin typeface="Times New Roman" panose="02020603050405020304" pitchFamily="18" charset="0"/>
                <a:ea typeface="Open Sans" pitchFamily="2" charset="0"/>
                <a:cs typeface="Times New Roman" panose="02020603050405020304" pitchFamily="18" charset="0"/>
              </a:rPr>
              <a:t>BÀI 2: THÔNG TIN TRONG MÔI TRƯỜNG SỐ</a:t>
            </a:r>
            <a:endParaRPr lang="vi-VN" sz="2400">
              <a:solidFill>
                <a:srgbClr val="FF0000"/>
              </a:solidFill>
              <a:latin typeface="Times New Roman" panose="02020603050405020304" pitchFamily="18" charset="0"/>
              <a:ea typeface="Open Sans" pitchFamily="2" charset="0"/>
              <a:cs typeface="Times New Roman" panose="02020603050405020304" pitchFamily="18" charset="0"/>
            </a:endParaRPr>
          </a:p>
        </p:txBody>
      </p:sp>
      <p:cxnSp>
        <p:nvCxnSpPr>
          <p:cNvPr id="23" name="Straight Connector 22"/>
          <p:cNvCxnSpPr/>
          <p:nvPr/>
        </p:nvCxnSpPr>
        <p:spPr>
          <a:xfrm>
            <a:off x="0" y="416815"/>
            <a:ext cx="90608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Freeform: Shape 30">
            <a:extLst>
              <a:ext uri="{FF2B5EF4-FFF2-40B4-BE49-F238E27FC236}">
                <a16:creationId xmlns:a16="http://schemas.microsoft.com/office/drawing/2014/main" id="{EDE40940-8CF3-A70A-8205-2AE1150ED3C2}"/>
              </a:ext>
            </a:extLst>
          </p:cNvPr>
          <p:cNvSpPr/>
          <p:nvPr/>
        </p:nvSpPr>
        <p:spPr>
          <a:xfrm>
            <a:off x="-38529" y="703283"/>
            <a:ext cx="1925197" cy="466706"/>
          </a:xfrm>
          <a:custGeom>
            <a:avLst/>
            <a:gdLst>
              <a:gd name="connsiteX0" fmla="*/ 0 w 1925197"/>
              <a:gd name="connsiteY0" fmla="*/ 46671 h 466706"/>
              <a:gd name="connsiteX1" fmla="*/ 46671 w 1925197"/>
              <a:gd name="connsiteY1" fmla="*/ 0 h 466706"/>
              <a:gd name="connsiteX2" fmla="*/ 1878526 w 1925197"/>
              <a:gd name="connsiteY2" fmla="*/ 0 h 466706"/>
              <a:gd name="connsiteX3" fmla="*/ 1925197 w 1925197"/>
              <a:gd name="connsiteY3" fmla="*/ 46671 h 466706"/>
              <a:gd name="connsiteX4" fmla="*/ 1925197 w 1925197"/>
              <a:gd name="connsiteY4" fmla="*/ 420035 h 466706"/>
              <a:gd name="connsiteX5" fmla="*/ 1878526 w 1925197"/>
              <a:gd name="connsiteY5" fmla="*/ 466706 h 466706"/>
              <a:gd name="connsiteX6" fmla="*/ 46671 w 1925197"/>
              <a:gd name="connsiteY6" fmla="*/ 466706 h 466706"/>
              <a:gd name="connsiteX7" fmla="*/ 0 w 1925197"/>
              <a:gd name="connsiteY7" fmla="*/ 420035 h 466706"/>
              <a:gd name="connsiteX8" fmla="*/ 0 w 1925197"/>
              <a:gd name="connsiteY8" fmla="*/ 46671 h 46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197" h="466706">
                <a:moveTo>
                  <a:pt x="0" y="46671"/>
                </a:moveTo>
                <a:cubicBezTo>
                  <a:pt x="0" y="20895"/>
                  <a:pt x="20895" y="0"/>
                  <a:pt x="46671" y="0"/>
                </a:cubicBezTo>
                <a:lnTo>
                  <a:pt x="1878526" y="0"/>
                </a:lnTo>
                <a:cubicBezTo>
                  <a:pt x="1904302" y="0"/>
                  <a:pt x="1925197" y="20895"/>
                  <a:pt x="1925197" y="46671"/>
                </a:cubicBezTo>
                <a:lnTo>
                  <a:pt x="1925197" y="420035"/>
                </a:lnTo>
                <a:cubicBezTo>
                  <a:pt x="1925197" y="445811"/>
                  <a:pt x="1904302" y="466706"/>
                  <a:pt x="1878526" y="466706"/>
                </a:cubicBezTo>
                <a:lnTo>
                  <a:pt x="46671" y="466706"/>
                </a:lnTo>
                <a:cubicBezTo>
                  <a:pt x="20895" y="466706"/>
                  <a:pt x="0" y="445811"/>
                  <a:pt x="0" y="420035"/>
                </a:cubicBezTo>
                <a:lnTo>
                  <a:pt x="0" y="46671"/>
                </a:lnTo>
                <a:close/>
              </a:path>
            </a:pathLst>
          </a:custGeom>
          <a:noFill/>
          <a:ln>
            <a:noFill/>
          </a:ln>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1769" tIns="39069" rIns="51769" bIns="39069" numCol="1" spcCol="1270" anchor="ctr" anchorCtr="0">
            <a:noAutofit/>
          </a:bodyPr>
          <a:lstStyle/>
          <a:p>
            <a:pPr marL="0" lvl="0" indent="0" algn="ctr" defTabSz="889000">
              <a:lnSpc>
                <a:spcPct val="90000"/>
              </a:lnSpc>
              <a:spcBef>
                <a:spcPct val="0"/>
              </a:spcBef>
              <a:spcAft>
                <a:spcPct val="35000"/>
              </a:spcAft>
              <a:buNone/>
            </a:pPr>
            <a:r>
              <a:rPr lang="en-US" sz="2000" b="1" i="1" kern="1200">
                <a:latin typeface="Times New Roman" panose="02020603050405020304" pitchFamily="18" charset="0"/>
                <a:ea typeface="Open Sans" pitchFamily="2" charset="0"/>
                <a:cs typeface="Times New Roman" panose="02020603050405020304" pitchFamily="18" charset="0"/>
              </a:rPr>
              <a:t>a) Thông tin số</a:t>
            </a:r>
            <a:endParaRPr lang="en-US" sz="2000" b="1" i="1" kern="1200"/>
          </a:p>
        </p:txBody>
      </p:sp>
    </p:spTree>
    <p:extLst>
      <p:ext uri="{BB962C8B-B14F-4D97-AF65-F5344CB8AC3E}">
        <p14:creationId xmlns:p14="http://schemas.microsoft.com/office/powerpoint/2010/main" val="122955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500"/>
                                        <p:tgtEl>
                                          <p:spTgt spid="1229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294"/>
                                        </p:tgtEl>
                                        <p:attrNameLst>
                                          <p:attrName>style.visibility</p:attrName>
                                        </p:attrNameLst>
                                      </p:cBhvr>
                                      <p:to>
                                        <p:strVal val="visible"/>
                                      </p:to>
                                    </p:set>
                                    <p:animEffect transition="in" filter="fade">
                                      <p:cBhvr>
                                        <p:cTn id="10" dur="500"/>
                                        <p:tgtEl>
                                          <p:spTgt spid="1229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295"/>
                                        </p:tgtEl>
                                        <p:attrNameLst>
                                          <p:attrName>style.visibility</p:attrName>
                                        </p:attrNameLst>
                                      </p:cBhvr>
                                      <p:to>
                                        <p:strVal val="visible"/>
                                      </p:to>
                                    </p:set>
                                    <p:animEffect transition="in" filter="fade">
                                      <p:cBhvr>
                                        <p:cTn id="25" dur="500"/>
                                        <p:tgtEl>
                                          <p:spTgt spid="1229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296"/>
                                        </p:tgtEl>
                                        <p:attrNameLst>
                                          <p:attrName>style.visibility</p:attrName>
                                        </p:attrNameLst>
                                      </p:cBhvr>
                                      <p:to>
                                        <p:strVal val="visible"/>
                                      </p:to>
                                    </p:set>
                                    <p:animEffect transition="in" filter="fade">
                                      <p:cBhvr>
                                        <p:cTn id="28" dur="500"/>
                                        <p:tgtEl>
                                          <p:spTgt spid="12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p:bldP spid="1229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C9D5E34D-20A9-DC39-6DBC-3AF905190A6C}"/>
              </a:ext>
            </a:extLst>
          </p:cNvPr>
          <p:cNvSpPr/>
          <p:nvPr/>
        </p:nvSpPr>
        <p:spPr>
          <a:xfrm>
            <a:off x="525438" y="3689524"/>
            <a:ext cx="8093123" cy="1309052"/>
          </a:xfrm>
          <a:custGeom>
            <a:avLst/>
            <a:gdLst>
              <a:gd name="connsiteX0" fmla="*/ 0 w 8093123"/>
              <a:gd name="connsiteY0" fmla="*/ 0 h 1309052"/>
              <a:gd name="connsiteX1" fmla="*/ 8093123 w 8093123"/>
              <a:gd name="connsiteY1" fmla="*/ 0 h 1309052"/>
              <a:gd name="connsiteX2" fmla="*/ 8093123 w 8093123"/>
              <a:gd name="connsiteY2" fmla="*/ 1309052 h 1309052"/>
              <a:gd name="connsiteX3" fmla="*/ 0 w 8093123"/>
              <a:gd name="connsiteY3" fmla="*/ 1309052 h 1309052"/>
              <a:gd name="connsiteX4" fmla="*/ 0 w 8093123"/>
              <a:gd name="connsiteY4" fmla="*/ 0 h 1309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3123" h="1309052">
                <a:moveTo>
                  <a:pt x="0" y="0"/>
                </a:moveTo>
                <a:lnTo>
                  <a:pt x="8093123" y="0"/>
                </a:lnTo>
                <a:lnTo>
                  <a:pt x="8093123" y="1309052"/>
                </a:lnTo>
                <a:lnTo>
                  <a:pt x="0" y="1309052"/>
                </a:lnTo>
                <a:lnTo>
                  <a:pt x="0" y="0"/>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8116" tIns="645668" rIns="628116" bIns="128016" numCol="1" spcCol="1270" anchor="t" anchorCtr="0">
            <a:noAutofit/>
          </a:bodyPr>
          <a:lstStyle/>
          <a:p>
            <a:pPr marL="171450" lvl="1" indent="-171450" algn="just" defTabSz="800100">
              <a:lnSpc>
                <a:spcPct val="90000"/>
              </a:lnSpc>
              <a:spcBef>
                <a:spcPct val="0"/>
              </a:spcBef>
              <a:spcAft>
                <a:spcPct val="15000"/>
              </a:spcAft>
              <a:buChar char="•"/>
            </a:pPr>
            <a:endParaRPr lang="en-US" sz="1800" kern="1200">
              <a:latin typeface="Times New Roman" panose="02020603050405020304" pitchFamily="18" charset="0"/>
              <a:cs typeface="Times New Roman" panose="02020603050405020304" pitchFamily="18" charset="0"/>
            </a:endParaRPr>
          </a:p>
          <a:p>
            <a:pPr marL="171450" lvl="1" indent="-171450" algn="just" defTabSz="800100">
              <a:lnSpc>
                <a:spcPct val="90000"/>
              </a:lnSpc>
              <a:spcBef>
                <a:spcPct val="0"/>
              </a:spcBef>
              <a:spcAft>
                <a:spcPct val="15000"/>
              </a:spcAft>
              <a:buChar char="•"/>
            </a:pPr>
            <a:endParaRPr lang="en-US" sz="1800" kern="1200">
              <a:latin typeface="Times New Roman" panose="02020603050405020304" pitchFamily="18" charset="0"/>
              <a:cs typeface="Times New Roman" panose="02020603050405020304" pitchFamily="18" charset="0"/>
            </a:endParaRPr>
          </a:p>
          <a:p>
            <a:pPr marL="171450" lvl="1" indent="-171450" algn="just" defTabSz="800100">
              <a:lnSpc>
                <a:spcPct val="90000"/>
              </a:lnSpc>
              <a:spcBef>
                <a:spcPct val="0"/>
              </a:spcBef>
              <a:spcAft>
                <a:spcPct val="15000"/>
              </a:spcAft>
              <a:buChar char="•"/>
            </a:pPr>
            <a:r>
              <a:rPr lang="en-US" sz="1800" kern="1200">
                <a:latin typeface="Times New Roman" panose="02020603050405020304" pitchFamily="18" charset="0"/>
                <a:cs typeface="Times New Roman" panose="02020603050405020304" pitchFamily="18" charset="0"/>
              </a:rPr>
              <a:t>Đáp án: C</a:t>
            </a:r>
          </a:p>
        </p:txBody>
      </p:sp>
      <p:sp>
        <p:nvSpPr>
          <p:cNvPr id="10" name="Freeform: Shape 9">
            <a:extLst>
              <a:ext uri="{FF2B5EF4-FFF2-40B4-BE49-F238E27FC236}">
                <a16:creationId xmlns:a16="http://schemas.microsoft.com/office/drawing/2014/main" id="{F7F2DD33-047E-4D29-C0B3-817731326EE2}"/>
              </a:ext>
            </a:extLst>
          </p:cNvPr>
          <p:cNvSpPr/>
          <p:nvPr/>
        </p:nvSpPr>
        <p:spPr>
          <a:xfrm>
            <a:off x="391886" y="1587099"/>
            <a:ext cx="8852598" cy="3139583"/>
          </a:xfrm>
          <a:custGeom>
            <a:avLst/>
            <a:gdLst>
              <a:gd name="connsiteX0" fmla="*/ 0 w 7661416"/>
              <a:gd name="connsiteY0" fmla="*/ 426673 h 2559984"/>
              <a:gd name="connsiteX1" fmla="*/ 426673 w 7661416"/>
              <a:gd name="connsiteY1" fmla="*/ 0 h 2559984"/>
              <a:gd name="connsiteX2" fmla="*/ 7234743 w 7661416"/>
              <a:gd name="connsiteY2" fmla="*/ 0 h 2559984"/>
              <a:gd name="connsiteX3" fmla="*/ 7661416 w 7661416"/>
              <a:gd name="connsiteY3" fmla="*/ 426673 h 2559984"/>
              <a:gd name="connsiteX4" fmla="*/ 7661416 w 7661416"/>
              <a:gd name="connsiteY4" fmla="*/ 2133311 h 2559984"/>
              <a:gd name="connsiteX5" fmla="*/ 7234743 w 7661416"/>
              <a:gd name="connsiteY5" fmla="*/ 2559984 h 2559984"/>
              <a:gd name="connsiteX6" fmla="*/ 426673 w 7661416"/>
              <a:gd name="connsiteY6" fmla="*/ 2559984 h 2559984"/>
              <a:gd name="connsiteX7" fmla="*/ 0 w 7661416"/>
              <a:gd name="connsiteY7" fmla="*/ 2133311 h 2559984"/>
              <a:gd name="connsiteX8" fmla="*/ 0 w 7661416"/>
              <a:gd name="connsiteY8" fmla="*/ 426673 h 255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1416" h="2559984">
                <a:moveTo>
                  <a:pt x="0" y="426673"/>
                </a:moveTo>
                <a:cubicBezTo>
                  <a:pt x="0" y="191028"/>
                  <a:pt x="191028" y="0"/>
                  <a:pt x="426673" y="0"/>
                </a:cubicBezTo>
                <a:lnTo>
                  <a:pt x="7234743" y="0"/>
                </a:lnTo>
                <a:cubicBezTo>
                  <a:pt x="7470388" y="0"/>
                  <a:pt x="7661416" y="191028"/>
                  <a:pt x="7661416" y="426673"/>
                </a:cubicBezTo>
                <a:lnTo>
                  <a:pt x="7661416" y="2133311"/>
                </a:lnTo>
                <a:cubicBezTo>
                  <a:pt x="7661416" y="2368956"/>
                  <a:pt x="7470388" y="2559984"/>
                  <a:pt x="7234743" y="2559984"/>
                </a:cubicBezTo>
                <a:lnTo>
                  <a:pt x="426673" y="2559984"/>
                </a:lnTo>
                <a:cubicBezTo>
                  <a:pt x="191028" y="2559984"/>
                  <a:pt x="0" y="2368956"/>
                  <a:pt x="0" y="2133311"/>
                </a:cubicBezTo>
                <a:lnTo>
                  <a:pt x="0" y="426673"/>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339099" tIns="124968" rIns="339099" bIns="124968" numCol="1" spcCol="1270" anchor="ctr" anchorCtr="0">
            <a:noAutofit/>
          </a:bodyPr>
          <a:lstStyle/>
          <a:p>
            <a:pPr marL="0" lvl="0" indent="0" algn="just" defTabSz="800100">
              <a:lnSpc>
                <a:spcPct val="90000"/>
              </a:lnSpc>
              <a:spcBef>
                <a:spcPct val="0"/>
              </a:spcBef>
              <a:spcAft>
                <a:spcPct val="35000"/>
              </a:spcAft>
              <a:buNone/>
            </a:pPr>
            <a:r>
              <a:rPr lang="vi-VN" sz="2400" b="1" i="1" kern="1200">
                <a:latin typeface="+mj-lt"/>
              </a:rPr>
              <a:t>Em hãy chọn phương án ghép đúng:</a:t>
            </a:r>
          </a:p>
          <a:p>
            <a:pPr marL="0" lvl="0" indent="0" algn="just" defTabSz="800100">
              <a:lnSpc>
                <a:spcPct val="90000"/>
              </a:lnSpc>
              <a:spcBef>
                <a:spcPct val="0"/>
              </a:spcBef>
              <a:spcAft>
                <a:spcPct val="35000"/>
              </a:spcAft>
              <a:buNone/>
            </a:pPr>
            <a:r>
              <a:rPr lang="vi-VN" sz="2400" kern="1200">
                <a:latin typeface="+mj-lt"/>
              </a:rPr>
              <a:t>Thông tin số được nhiều tổ chức và cá nhân lưu trữ với dung lượng rất lớn,</a:t>
            </a:r>
          </a:p>
          <a:p>
            <a:pPr marL="0" lvl="0" indent="0" algn="just" defTabSz="800100">
              <a:lnSpc>
                <a:spcPct val="90000"/>
              </a:lnSpc>
              <a:spcBef>
                <a:spcPct val="0"/>
              </a:spcBef>
              <a:spcAft>
                <a:spcPct val="35000"/>
              </a:spcAft>
              <a:buNone/>
            </a:pPr>
            <a:r>
              <a:rPr lang="vi-VN" sz="2400" kern="1200">
                <a:latin typeface="+mj-lt"/>
              </a:rPr>
              <a:t>A. được truy cập tự do và có độ tin cậy khác nhau.</a:t>
            </a:r>
          </a:p>
          <a:p>
            <a:pPr marL="0" lvl="0" indent="0" algn="just" defTabSz="800100">
              <a:lnSpc>
                <a:spcPct val="90000"/>
              </a:lnSpc>
              <a:spcBef>
                <a:spcPct val="0"/>
              </a:spcBef>
              <a:spcAft>
                <a:spcPct val="35000"/>
              </a:spcAft>
              <a:buNone/>
            </a:pPr>
            <a:r>
              <a:rPr lang="vi-VN" sz="2400" kern="1200">
                <a:latin typeface="+mj-lt"/>
              </a:rPr>
              <a:t>B. được bảo hộ quyền tác giả và không đáng tin cậy.</a:t>
            </a:r>
          </a:p>
          <a:p>
            <a:pPr marL="0" lvl="0" indent="0" algn="just" defTabSz="800100">
              <a:lnSpc>
                <a:spcPct val="90000"/>
              </a:lnSpc>
              <a:spcBef>
                <a:spcPct val="0"/>
              </a:spcBef>
              <a:spcAft>
                <a:spcPct val="35000"/>
              </a:spcAft>
              <a:buNone/>
            </a:pPr>
            <a:r>
              <a:rPr lang="vi-VN" sz="2400" kern="1200">
                <a:latin typeface="+mj-lt"/>
              </a:rPr>
              <a:t>C. được bảo hộ quyền tác giả và có độ tin cậy khác nhau.</a:t>
            </a:r>
          </a:p>
          <a:p>
            <a:pPr marL="0" lvl="0" indent="0" algn="just" defTabSz="800100">
              <a:lnSpc>
                <a:spcPct val="90000"/>
              </a:lnSpc>
              <a:spcBef>
                <a:spcPct val="0"/>
              </a:spcBef>
              <a:spcAft>
                <a:spcPct val="35000"/>
              </a:spcAft>
              <a:buNone/>
            </a:pPr>
            <a:r>
              <a:rPr lang="vi-VN" sz="2400" kern="1200">
                <a:latin typeface="+mj-lt"/>
              </a:rPr>
              <a:t>D. được bảo hộ quyền tác giả và rất đáng tin cậy.</a:t>
            </a:r>
            <a:endParaRPr lang="en-US" sz="2400" kern="1200">
              <a:latin typeface="Times New Roman" panose="02020603050405020304" pitchFamily="18" charset="0"/>
              <a:cs typeface="Times New Roman" panose="02020603050405020304" pitchFamily="18" charset="0"/>
            </a:endParaRPr>
          </a:p>
        </p:txBody>
      </p:sp>
      <p:sp>
        <p:nvSpPr>
          <p:cNvPr id="12" name="Freeform: Shape 26">
            <a:extLst>
              <a:ext uri="{FF2B5EF4-FFF2-40B4-BE49-F238E27FC236}">
                <a16:creationId xmlns:a16="http://schemas.microsoft.com/office/drawing/2014/main" id="{73FA9D83-013E-0349-B2EF-11374F5B4F8A}"/>
              </a:ext>
            </a:extLst>
          </p:cNvPr>
          <p:cNvSpPr/>
          <p:nvPr/>
        </p:nvSpPr>
        <p:spPr>
          <a:xfrm>
            <a:off x="-9800" y="988399"/>
            <a:ext cx="3204234" cy="489208"/>
          </a:xfrm>
          <a:custGeom>
            <a:avLst/>
            <a:gdLst>
              <a:gd name="connsiteX0" fmla="*/ 0 w 3204234"/>
              <a:gd name="connsiteY0" fmla="*/ 48921 h 489208"/>
              <a:gd name="connsiteX1" fmla="*/ 48921 w 3204234"/>
              <a:gd name="connsiteY1" fmla="*/ 0 h 489208"/>
              <a:gd name="connsiteX2" fmla="*/ 3155313 w 3204234"/>
              <a:gd name="connsiteY2" fmla="*/ 0 h 489208"/>
              <a:gd name="connsiteX3" fmla="*/ 3204234 w 3204234"/>
              <a:gd name="connsiteY3" fmla="*/ 48921 h 489208"/>
              <a:gd name="connsiteX4" fmla="*/ 3204234 w 3204234"/>
              <a:gd name="connsiteY4" fmla="*/ 440287 h 489208"/>
              <a:gd name="connsiteX5" fmla="*/ 3155313 w 3204234"/>
              <a:gd name="connsiteY5" fmla="*/ 489208 h 489208"/>
              <a:gd name="connsiteX6" fmla="*/ 48921 w 3204234"/>
              <a:gd name="connsiteY6" fmla="*/ 489208 h 489208"/>
              <a:gd name="connsiteX7" fmla="*/ 0 w 3204234"/>
              <a:gd name="connsiteY7" fmla="*/ 440287 h 489208"/>
              <a:gd name="connsiteX8" fmla="*/ 0 w 3204234"/>
              <a:gd name="connsiteY8" fmla="*/ 48921 h 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4" h="489208">
                <a:moveTo>
                  <a:pt x="0" y="48921"/>
                </a:moveTo>
                <a:cubicBezTo>
                  <a:pt x="0" y="21903"/>
                  <a:pt x="21903" y="0"/>
                  <a:pt x="48921" y="0"/>
                </a:cubicBezTo>
                <a:lnTo>
                  <a:pt x="3155313" y="0"/>
                </a:lnTo>
                <a:cubicBezTo>
                  <a:pt x="3182331" y="0"/>
                  <a:pt x="3204234" y="21903"/>
                  <a:pt x="3204234" y="48921"/>
                </a:cubicBezTo>
                <a:lnTo>
                  <a:pt x="3204234" y="440287"/>
                </a:lnTo>
                <a:cubicBezTo>
                  <a:pt x="3204234" y="467305"/>
                  <a:pt x="3182331" y="489208"/>
                  <a:pt x="3155313" y="489208"/>
                </a:cubicBezTo>
                <a:lnTo>
                  <a:pt x="48921" y="489208"/>
                </a:lnTo>
                <a:cubicBezTo>
                  <a:pt x="21903" y="489208"/>
                  <a:pt x="0" y="467305"/>
                  <a:pt x="0" y="440287"/>
                </a:cubicBezTo>
                <a:lnTo>
                  <a:pt x="0" y="48921"/>
                </a:lnTo>
                <a:close/>
              </a:path>
            </a:pathLst>
          </a:custGeom>
          <a:noFill/>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2428" tIns="39728" rIns="52428" bIns="39728" numCol="1" spcCol="1270" anchor="ctr" anchorCtr="0">
            <a:noAutofit/>
          </a:bodyPr>
          <a:lstStyle/>
          <a:p>
            <a:pPr marL="0" lvl="0" indent="0" algn="ctr" defTabSz="889000">
              <a:lnSpc>
                <a:spcPct val="90000"/>
              </a:lnSpc>
              <a:spcBef>
                <a:spcPct val="0"/>
              </a:spcBef>
              <a:spcAft>
                <a:spcPct val="35000"/>
              </a:spcAft>
              <a:buNone/>
            </a:pPr>
            <a:r>
              <a:rPr lang="en-US" sz="2000" b="1" i="1" kern="1200">
                <a:latin typeface="Times New Roman" panose="02020603050405020304" pitchFamily="18" charset="0"/>
                <a:ea typeface="Open Sans" pitchFamily="2" charset="0"/>
                <a:cs typeface="Times New Roman" panose="02020603050405020304" pitchFamily="18" charset="0"/>
              </a:rPr>
              <a:t>b) Thông tin số trong xã hội</a:t>
            </a:r>
            <a:endParaRPr lang="en-US" sz="2000" b="1" i="1" kern="1200"/>
          </a:p>
        </p:txBody>
      </p:sp>
      <p:sp>
        <p:nvSpPr>
          <p:cNvPr id="13" name="Google Shape;192;p33"/>
          <p:cNvSpPr txBox="1">
            <a:spLocks noGrp="1"/>
          </p:cNvSpPr>
          <p:nvPr>
            <p:ph type="title"/>
          </p:nvPr>
        </p:nvSpPr>
        <p:spPr>
          <a:xfrm>
            <a:off x="13936" y="414547"/>
            <a:ext cx="4040828" cy="46306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Times New Roman" panose="02020603050405020304" pitchFamily="18" charset="0"/>
                <a:ea typeface="Open Sans" pitchFamily="2" charset="0"/>
                <a:cs typeface="Times New Roman" panose="02020603050405020304" pitchFamily="18" charset="0"/>
              </a:rPr>
              <a:t>1.Thông tin trong môi trường số </a:t>
            </a:r>
            <a:endParaRPr sz="2000" u="sng">
              <a:latin typeface="Times New Roman" panose="02020603050405020304" pitchFamily="18" charset="0"/>
              <a:ea typeface="Open Sans" pitchFamily="2" charset="0"/>
              <a:cs typeface="Times New Roman" panose="02020603050405020304" pitchFamily="18" charset="0"/>
            </a:endParaRPr>
          </a:p>
        </p:txBody>
      </p:sp>
      <p:sp>
        <p:nvSpPr>
          <p:cNvPr id="14" name="Google Shape;118;p27">
            <a:extLst>
              <a:ext uri="{FF2B5EF4-FFF2-40B4-BE49-F238E27FC236}">
                <a16:creationId xmlns:a16="http://schemas.microsoft.com/office/drawing/2014/main" id="{FA6F81AF-D908-2BAA-077A-EA8E469F30A8}"/>
              </a:ext>
            </a:extLst>
          </p:cNvPr>
          <p:cNvSpPr txBox="1">
            <a:spLocks/>
          </p:cNvSpPr>
          <p:nvPr/>
        </p:nvSpPr>
        <p:spPr>
          <a:xfrm>
            <a:off x="1363188" y="-64656"/>
            <a:ext cx="7067587" cy="6200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pPr algn="ctr"/>
            <a:r>
              <a:rPr lang="en-US" sz="2400">
                <a:solidFill>
                  <a:srgbClr val="FF0000"/>
                </a:solidFill>
                <a:latin typeface="Times New Roman" panose="02020603050405020304" pitchFamily="18" charset="0"/>
                <a:ea typeface="Open Sans" pitchFamily="2" charset="0"/>
                <a:cs typeface="Times New Roman" panose="02020603050405020304" pitchFamily="18" charset="0"/>
              </a:rPr>
              <a:t>BÀI 2: THÔNG TIN TRONG MÔI TRƯỜNG SỐ</a:t>
            </a:r>
            <a:endParaRPr lang="vi-VN" sz="2400">
              <a:solidFill>
                <a:srgbClr val="FF0000"/>
              </a:solidFill>
              <a:latin typeface="Times New Roman" panose="02020603050405020304" pitchFamily="18" charset="0"/>
              <a:ea typeface="Open Sans" pitchFamily="2" charset="0"/>
              <a:cs typeface="Times New Roman" panose="02020603050405020304" pitchFamily="18" charset="0"/>
            </a:endParaRPr>
          </a:p>
        </p:txBody>
      </p:sp>
      <p:cxnSp>
        <p:nvCxnSpPr>
          <p:cNvPr id="15" name="Straight Connector 14"/>
          <p:cNvCxnSpPr/>
          <p:nvPr/>
        </p:nvCxnSpPr>
        <p:spPr>
          <a:xfrm>
            <a:off x="0" y="416815"/>
            <a:ext cx="90608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Freeform: Shape 30">
            <a:extLst>
              <a:ext uri="{FF2B5EF4-FFF2-40B4-BE49-F238E27FC236}">
                <a16:creationId xmlns:a16="http://schemas.microsoft.com/office/drawing/2014/main" id="{EDE40940-8CF3-A70A-8205-2AE1150ED3C2}"/>
              </a:ext>
            </a:extLst>
          </p:cNvPr>
          <p:cNvSpPr/>
          <p:nvPr/>
        </p:nvSpPr>
        <p:spPr>
          <a:xfrm>
            <a:off x="-38529" y="703283"/>
            <a:ext cx="1925197" cy="466706"/>
          </a:xfrm>
          <a:custGeom>
            <a:avLst/>
            <a:gdLst>
              <a:gd name="connsiteX0" fmla="*/ 0 w 1925197"/>
              <a:gd name="connsiteY0" fmla="*/ 46671 h 466706"/>
              <a:gd name="connsiteX1" fmla="*/ 46671 w 1925197"/>
              <a:gd name="connsiteY1" fmla="*/ 0 h 466706"/>
              <a:gd name="connsiteX2" fmla="*/ 1878526 w 1925197"/>
              <a:gd name="connsiteY2" fmla="*/ 0 h 466706"/>
              <a:gd name="connsiteX3" fmla="*/ 1925197 w 1925197"/>
              <a:gd name="connsiteY3" fmla="*/ 46671 h 466706"/>
              <a:gd name="connsiteX4" fmla="*/ 1925197 w 1925197"/>
              <a:gd name="connsiteY4" fmla="*/ 420035 h 466706"/>
              <a:gd name="connsiteX5" fmla="*/ 1878526 w 1925197"/>
              <a:gd name="connsiteY5" fmla="*/ 466706 h 466706"/>
              <a:gd name="connsiteX6" fmla="*/ 46671 w 1925197"/>
              <a:gd name="connsiteY6" fmla="*/ 466706 h 466706"/>
              <a:gd name="connsiteX7" fmla="*/ 0 w 1925197"/>
              <a:gd name="connsiteY7" fmla="*/ 420035 h 466706"/>
              <a:gd name="connsiteX8" fmla="*/ 0 w 1925197"/>
              <a:gd name="connsiteY8" fmla="*/ 46671 h 46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197" h="466706">
                <a:moveTo>
                  <a:pt x="0" y="46671"/>
                </a:moveTo>
                <a:cubicBezTo>
                  <a:pt x="0" y="20895"/>
                  <a:pt x="20895" y="0"/>
                  <a:pt x="46671" y="0"/>
                </a:cubicBezTo>
                <a:lnTo>
                  <a:pt x="1878526" y="0"/>
                </a:lnTo>
                <a:cubicBezTo>
                  <a:pt x="1904302" y="0"/>
                  <a:pt x="1925197" y="20895"/>
                  <a:pt x="1925197" y="46671"/>
                </a:cubicBezTo>
                <a:lnTo>
                  <a:pt x="1925197" y="420035"/>
                </a:lnTo>
                <a:cubicBezTo>
                  <a:pt x="1925197" y="445811"/>
                  <a:pt x="1904302" y="466706"/>
                  <a:pt x="1878526" y="466706"/>
                </a:cubicBezTo>
                <a:lnTo>
                  <a:pt x="46671" y="466706"/>
                </a:lnTo>
                <a:cubicBezTo>
                  <a:pt x="20895" y="466706"/>
                  <a:pt x="0" y="445811"/>
                  <a:pt x="0" y="420035"/>
                </a:cubicBezTo>
                <a:lnTo>
                  <a:pt x="0" y="46671"/>
                </a:lnTo>
                <a:close/>
              </a:path>
            </a:pathLst>
          </a:custGeom>
          <a:noFill/>
          <a:ln>
            <a:noFill/>
          </a:ln>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1769" tIns="39069" rIns="51769" bIns="39069" numCol="1" spcCol="1270" anchor="ctr" anchorCtr="0">
            <a:noAutofit/>
          </a:bodyPr>
          <a:lstStyle/>
          <a:p>
            <a:pPr marL="0" lvl="0" indent="0" algn="ctr" defTabSz="889000">
              <a:lnSpc>
                <a:spcPct val="90000"/>
              </a:lnSpc>
              <a:spcBef>
                <a:spcPct val="0"/>
              </a:spcBef>
              <a:spcAft>
                <a:spcPct val="35000"/>
              </a:spcAft>
              <a:buNone/>
            </a:pPr>
            <a:r>
              <a:rPr lang="en-US" sz="2000" b="1" i="1" kern="1200">
                <a:latin typeface="Times New Roman" panose="02020603050405020304" pitchFamily="18" charset="0"/>
                <a:ea typeface="Open Sans" pitchFamily="2" charset="0"/>
                <a:cs typeface="Times New Roman" panose="02020603050405020304" pitchFamily="18" charset="0"/>
              </a:rPr>
              <a:t>a) Thông tin số</a:t>
            </a:r>
            <a:endParaRPr lang="en-US" sz="2000" b="1" i="1" kern="1200"/>
          </a:p>
        </p:txBody>
      </p:sp>
    </p:spTree>
    <p:extLst>
      <p:ext uri="{BB962C8B-B14F-4D97-AF65-F5344CB8AC3E}">
        <p14:creationId xmlns:p14="http://schemas.microsoft.com/office/powerpoint/2010/main" val="96316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500"/>
                                        <p:tgtEl>
                                          <p:spTgt spid="10">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fade">
                                      <p:cBhvr>
                                        <p:cTn id="16" dur="500"/>
                                        <p:tgtEl>
                                          <p:spTgt spid="10">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fade">
                                      <p:cBhvr>
                                        <p:cTn id="19" dur="500"/>
                                        <p:tgtEl>
                                          <p:spTgt spid="10">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animEffect transition="in" filter="fade">
                                      <p:cBhvr>
                                        <p:cTn id="25" dur="500"/>
                                        <p:tgtEl>
                                          <p:spTgt spid="10">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lt1"/>
            </a:gs>
          </a:gsLst>
          <a:lin ang="5400700" scaled="0"/>
        </a:gradFill>
        <a:effectLst/>
      </p:bgPr>
    </p:bg>
    <p:spTree>
      <p:nvGrpSpPr>
        <p:cNvPr id="1" name="Shape 238"/>
        <p:cNvGrpSpPr/>
        <p:nvPr/>
      </p:nvGrpSpPr>
      <p:grpSpPr>
        <a:xfrm>
          <a:off x="0" y="0"/>
          <a:ext cx="0" cy="0"/>
          <a:chOff x="0" y="0"/>
          <a:chExt cx="0" cy="0"/>
        </a:xfrm>
      </p:grpSpPr>
      <p:sp>
        <p:nvSpPr>
          <p:cNvPr id="7" name="Google Shape;192;p33">
            <a:extLst>
              <a:ext uri="{FF2B5EF4-FFF2-40B4-BE49-F238E27FC236}">
                <a16:creationId xmlns:a16="http://schemas.microsoft.com/office/drawing/2014/main" id="{B819A39C-B9AB-4B49-B88A-B76EB260BE5D}"/>
              </a:ext>
            </a:extLst>
          </p:cNvPr>
          <p:cNvSpPr txBox="1">
            <a:spLocks noGrp="1"/>
          </p:cNvSpPr>
          <p:nvPr>
            <p:ph type="title"/>
          </p:nvPr>
        </p:nvSpPr>
        <p:spPr>
          <a:xfrm>
            <a:off x="0" y="676604"/>
            <a:ext cx="3051313" cy="37407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Times New Roman" panose="02020603050405020304" pitchFamily="18" charset="0"/>
                <a:ea typeface="Open Sans" pitchFamily="2" charset="0"/>
                <a:cs typeface="Times New Roman" panose="02020603050405020304" pitchFamily="18" charset="0"/>
              </a:rPr>
              <a:t>2. Thông tin đáng tin cậy</a:t>
            </a:r>
            <a:endParaRPr sz="2000" u="sng">
              <a:latin typeface="Times New Roman" panose="02020603050405020304" pitchFamily="18" charset="0"/>
              <a:ea typeface="Open Sans" pitchFamily="2" charset="0"/>
              <a:cs typeface="Times New Roman" panose="02020603050405020304" pitchFamily="18" charset="0"/>
            </a:endParaRPr>
          </a:p>
        </p:txBody>
      </p:sp>
      <p:sp>
        <p:nvSpPr>
          <p:cNvPr id="11" name="Google Shape;192;p33"/>
          <p:cNvSpPr txBox="1">
            <a:spLocks noGrp="1"/>
          </p:cNvSpPr>
          <p:nvPr>
            <p:ph type="title"/>
          </p:nvPr>
        </p:nvSpPr>
        <p:spPr>
          <a:xfrm>
            <a:off x="13936" y="414547"/>
            <a:ext cx="4040828" cy="46306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Times New Roman" panose="02020603050405020304" pitchFamily="18" charset="0"/>
                <a:ea typeface="Open Sans" pitchFamily="2" charset="0"/>
                <a:cs typeface="Times New Roman" panose="02020603050405020304" pitchFamily="18" charset="0"/>
              </a:rPr>
              <a:t>1.Thông tin trong môi trường số </a:t>
            </a:r>
            <a:endParaRPr sz="2000" u="sng">
              <a:latin typeface="Times New Roman" panose="02020603050405020304" pitchFamily="18" charset="0"/>
              <a:ea typeface="Open Sans" pitchFamily="2" charset="0"/>
              <a:cs typeface="Times New Roman" panose="02020603050405020304" pitchFamily="18" charset="0"/>
            </a:endParaRPr>
          </a:p>
        </p:txBody>
      </p:sp>
      <p:sp>
        <p:nvSpPr>
          <p:cNvPr id="12" name="Google Shape;118;p27">
            <a:extLst>
              <a:ext uri="{FF2B5EF4-FFF2-40B4-BE49-F238E27FC236}">
                <a16:creationId xmlns:a16="http://schemas.microsoft.com/office/drawing/2014/main" id="{FA6F81AF-D908-2BAA-077A-EA8E469F30A8}"/>
              </a:ext>
            </a:extLst>
          </p:cNvPr>
          <p:cNvSpPr txBox="1">
            <a:spLocks/>
          </p:cNvSpPr>
          <p:nvPr/>
        </p:nvSpPr>
        <p:spPr>
          <a:xfrm>
            <a:off x="1363188" y="-64656"/>
            <a:ext cx="7067587" cy="6200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pPr algn="ctr"/>
            <a:r>
              <a:rPr lang="en-US" sz="2400">
                <a:solidFill>
                  <a:srgbClr val="FF0000"/>
                </a:solidFill>
                <a:latin typeface="Times New Roman" panose="02020603050405020304" pitchFamily="18" charset="0"/>
                <a:ea typeface="Open Sans" pitchFamily="2" charset="0"/>
                <a:cs typeface="Times New Roman" panose="02020603050405020304" pitchFamily="18" charset="0"/>
              </a:rPr>
              <a:t>BÀI 2: THÔNG TIN TRONG MÔI TRƯỜNG SỐ</a:t>
            </a:r>
            <a:endParaRPr lang="vi-VN" sz="2400">
              <a:solidFill>
                <a:srgbClr val="FF0000"/>
              </a:solidFill>
              <a:latin typeface="Times New Roman" panose="02020603050405020304" pitchFamily="18" charset="0"/>
              <a:ea typeface="Open Sans" pitchFamily="2" charset="0"/>
              <a:cs typeface="Times New Roman" panose="02020603050405020304" pitchFamily="18" charset="0"/>
            </a:endParaRPr>
          </a:p>
        </p:txBody>
      </p:sp>
      <p:cxnSp>
        <p:nvCxnSpPr>
          <p:cNvPr id="13" name="Straight Connector 12"/>
          <p:cNvCxnSpPr/>
          <p:nvPr/>
        </p:nvCxnSpPr>
        <p:spPr>
          <a:xfrm>
            <a:off x="0" y="416815"/>
            <a:ext cx="90608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8" descr="Bị lừa hơn 600 triệu đồng vì nhấp vào link lừa đảo trên điện thoại">
            <a:extLst>
              <a:ext uri="{FF2B5EF4-FFF2-40B4-BE49-F238E27FC236}">
                <a16:creationId xmlns:a16="http://schemas.microsoft.com/office/drawing/2014/main" id="{9FAA4042-8017-C742-2D91-AFA105AFD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8700" y="794066"/>
            <a:ext cx="4386356" cy="4005579"/>
          </a:xfrm>
          <a:prstGeom prst="rect">
            <a:avLst/>
          </a:prstGeom>
          <a:noFill/>
          <a:extLst>
            <a:ext uri="{909E8E84-426E-40DD-AFC4-6F175D3DCCD1}">
              <a14:hiddenFill xmlns:a14="http://schemas.microsoft.com/office/drawing/2010/main">
                <a:solidFill>
                  <a:srgbClr val="FFFFFF"/>
                </a:solidFill>
              </a14:hiddenFill>
            </a:ext>
          </a:extLst>
        </p:spPr>
      </p:pic>
      <p:sp>
        <p:nvSpPr>
          <p:cNvPr id="15" name="Freeform: Shape 5">
            <a:extLst>
              <a:ext uri="{FF2B5EF4-FFF2-40B4-BE49-F238E27FC236}">
                <a16:creationId xmlns:a16="http://schemas.microsoft.com/office/drawing/2014/main" id="{6AE0A66F-ABDA-52FE-48F4-080FCCB957A3}"/>
              </a:ext>
            </a:extLst>
          </p:cNvPr>
          <p:cNvSpPr/>
          <p:nvPr/>
        </p:nvSpPr>
        <p:spPr>
          <a:xfrm>
            <a:off x="270867" y="1437843"/>
            <a:ext cx="320423" cy="354485"/>
          </a:xfrm>
          <a:custGeom>
            <a:avLst/>
            <a:gdLst/>
            <a:ahLst/>
            <a:cxnLst/>
            <a:rect l="0" t="0" r="0" b="0"/>
            <a:pathLst>
              <a:path>
                <a:moveTo>
                  <a:pt x="0" y="0"/>
                </a:moveTo>
                <a:lnTo>
                  <a:pt x="0" y="354485"/>
                </a:lnTo>
                <a:lnTo>
                  <a:pt x="320423" y="354485"/>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6" name="Freeform: Shape 6">
            <a:extLst>
              <a:ext uri="{FF2B5EF4-FFF2-40B4-BE49-F238E27FC236}">
                <a16:creationId xmlns:a16="http://schemas.microsoft.com/office/drawing/2014/main" id="{4F307C40-5D48-ACD4-0BE3-A85D272BFB27}"/>
              </a:ext>
            </a:extLst>
          </p:cNvPr>
          <p:cNvSpPr/>
          <p:nvPr/>
        </p:nvSpPr>
        <p:spPr>
          <a:xfrm>
            <a:off x="591290" y="1690310"/>
            <a:ext cx="3393344" cy="1123228"/>
          </a:xfrm>
          <a:custGeom>
            <a:avLst/>
            <a:gdLst>
              <a:gd name="connsiteX0" fmla="*/ 0 w 3411062"/>
              <a:gd name="connsiteY0" fmla="*/ 58486 h 584856"/>
              <a:gd name="connsiteX1" fmla="*/ 58486 w 3411062"/>
              <a:gd name="connsiteY1" fmla="*/ 0 h 584856"/>
              <a:gd name="connsiteX2" fmla="*/ 3352576 w 3411062"/>
              <a:gd name="connsiteY2" fmla="*/ 0 h 584856"/>
              <a:gd name="connsiteX3" fmla="*/ 3411062 w 3411062"/>
              <a:gd name="connsiteY3" fmla="*/ 58486 h 584856"/>
              <a:gd name="connsiteX4" fmla="*/ 3411062 w 3411062"/>
              <a:gd name="connsiteY4" fmla="*/ 526370 h 584856"/>
              <a:gd name="connsiteX5" fmla="*/ 3352576 w 3411062"/>
              <a:gd name="connsiteY5" fmla="*/ 584856 h 584856"/>
              <a:gd name="connsiteX6" fmla="*/ 58486 w 3411062"/>
              <a:gd name="connsiteY6" fmla="*/ 584856 h 584856"/>
              <a:gd name="connsiteX7" fmla="*/ 0 w 3411062"/>
              <a:gd name="connsiteY7" fmla="*/ 526370 h 584856"/>
              <a:gd name="connsiteX8" fmla="*/ 0 w 3411062"/>
              <a:gd name="connsiteY8" fmla="*/ 58486 h 5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584856">
                <a:moveTo>
                  <a:pt x="0" y="58486"/>
                </a:moveTo>
                <a:cubicBezTo>
                  <a:pt x="0" y="26185"/>
                  <a:pt x="26185" y="0"/>
                  <a:pt x="58486" y="0"/>
                </a:cubicBezTo>
                <a:lnTo>
                  <a:pt x="3352576" y="0"/>
                </a:lnTo>
                <a:cubicBezTo>
                  <a:pt x="3384877" y="0"/>
                  <a:pt x="3411062" y="26185"/>
                  <a:pt x="3411062" y="58486"/>
                </a:cubicBezTo>
                <a:lnTo>
                  <a:pt x="3411062" y="526370"/>
                </a:lnTo>
                <a:cubicBezTo>
                  <a:pt x="3411062" y="558671"/>
                  <a:pt x="3384877" y="584856"/>
                  <a:pt x="3352576" y="584856"/>
                </a:cubicBezTo>
                <a:lnTo>
                  <a:pt x="58486" y="584856"/>
                </a:lnTo>
                <a:cubicBezTo>
                  <a:pt x="26185" y="584856"/>
                  <a:pt x="0" y="558671"/>
                  <a:pt x="0" y="526370"/>
                </a:cubicBezTo>
                <a:lnTo>
                  <a:pt x="0" y="5848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420" tIns="39990" rIns="51420" bIns="39990" numCol="1" spcCol="1270" anchor="ctr" anchorCtr="0">
            <a:noAutofit/>
          </a:bodyPr>
          <a:lstStyle/>
          <a:p>
            <a:pPr marL="0" lvl="0" indent="0" algn="l" defTabSz="8001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Thông tin không trung thực, mang tính chất lừa dối</a:t>
            </a:r>
          </a:p>
        </p:txBody>
      </p:sp>
      <p:sp>
        <p:nvSpPr>
          <p:cNvPr id="17" name="Freeform: Shape 13">
            <a:extLst>
              <a:ext uri="{FF2B5EF4-FFF2-40B4-BE49-F238E27FC236}">
                <a16:creationId xmlns:a16="http://schemas.microsoft.com/office/drawing/2014/main" id="{5BE330AD-71D5-7C39-965A-8A1D72C17394}"/>
              </a:ext>
            </a:extLst>
          </p:cNvPr>
          <p:cNvSpPr/>
          <p:nvPr/>
        </p:nvSpPr>
        <p:spPr>
          <a:xfrm>
            <a:off x="135047" y="1080380"/>
            <a:ext cx="3393344" cy="407158"/>
          </a:xfrm>
          <a:custGeom>
            <a:avLst/>
            <a:gdLst>
              <a:gd name="connsiteX0" fmla="*/ 0 w 3204234"/>
              <a:gd name="connsiteY0" fmla="*/ 48921 h 489208"/>
              <a:gd name="connsiteX1" fmla="*/ 48921 w 3204234"/>
              <a:gd name="connsiteY1" fmla="*/ 0 h 489208"/>
              <a:gd name="connsiteX2" fmla="*/ 3155313 w 3204234"/>
              <a:gd name="connsiteY2" fmla="*/ 0 h 489208"/>
              <a:gd name="connsiteX3" fmla="*/ 3204234 w 3204234"/>
              <a:gd name="connsiteY3" fmla="*/ 48921 h 489208"/>
              <a:gd name="connsiteX4" fmla="*/ 3204234 w 3204234"/>
              <a:gd name="connsiteY4" fmla="*/ 440287 h 489208"/>
              <a:gd name="connsiteX5" fmla="*/ 3155313 w 3204234"/>
              <a:gd name="connsiteY5" fmla="*/ 489208 h 489208"/>
              <a:gd name="connsiteX6" fmla="*/ 48921 w 3204234"/>
              <a:gd name="connsiteY6" fmla="*/ 489208 h 489208"/>
              <a:gd name="connsiteX7" fmla="*/ 0 w 3204234"/>
              <a:gd name="connsiteY7" fmla="*/ 440287 h 489208"/>
              <a:gd name="connsiteX8" fmla="*/ 0 w 3204234"/>
              <a:gd name="connsiteY8" fmla="*/ 48921 h 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4" h="489208">
                <a:moveTo>
                  <a:pt x="0" y="48921"/>
                </a:moveTo>
                <a:cubicBezTo>
                  <a:pt x="0" y="21903"/>
                  <a:pt x="21903" y="0"/>
                  <a:pt x="48921" y="0"/>
                </a:cubicBezTo>
                <a:lnTo>
                  <a:pt x="3155313" y="0"/>
                </a:lnTo>
                <a:cubicBezTo>
                  <a:pt x="3182331" y="0"/>
                  <a:pt x="3204234" y="21903"/>
                  <a:pt x="3204234" y="48921"/>
                </a:cubicBezTo>
                <a:lnTo>
                  <a:pt x="3204234" y="440287"/>
                </a:lnTo>
                <a:cubicBezTo>
                  <a:pt x="3204234" y="467305"/>
                  <a:pt x="3182331" y="489208"/>
                  <a:pt x="3155313" y="489208"/>
                </a:cubicBezTo>
                <a:lnTo>
                  <a:pt x="48921" y="489208"/>
                </a:lnTo>
                <a:cubicBezTo>
                  <a:pt x="21903" y="489208"/>
                  <a:pt x="0" y="467305"/>
                  <a:pt x="0" y="440287"/>
                </a:cubicBezTo>
                <a:lnTo>
                  <a:pt x="0" y="48921"/>
                </a:lnTo>
                <a:close/>
              </a:path>
            </a:pathLst>
          </a:custGeom>
          <a:ln>
            <a:solidFill>
              <a:schemeClr val="bg2"/>
            </a:solidFill>
          </a:ln>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2428" tIns="39728" rIns="52428" bIns="39728" numCol="1" spcCol="1270" anchor="ctr" anchorCtr="0">
            <a:noAutofit/>
          </a:bodyPr>
          <a:lstStyle/>
          <a:p>
            <a:pPr marL="0" lvl="0" indent="0" defTabSz="889000">
              <a:lnSpc>
                <a:spcPct val="90000"/>
              </a:lnSpc>
              <a:spcBef>
                <a:spcPct val="0"/>
              </a:spcBef>
              <a:spcAft>
                <a:spcPct val="35000"/>
              </a:spcAft>
              <a:buNone/>
            </a:pPr>
            <a:r>
              <a:rPr lang="en-US" sz="2000" b="1" i="1" kern="1200">
                <a:solidFill>
                  <a:srgbClr val="C00000"/>
                </a:solidFill>
                <a:latin typeface="Times New Roman" panose="02020603050405020304" pitchFamily="18" charset="0"/>
                <a:ea typeface="Open Sans" pitchFamily="2" charset="0"/>
                <a:cs typeface="Times New Roman" panose="02020603050405020304" pitchFamily="18" charset="0"/>
              </a:rPr>
              <a:t>Thông tin không đáng tin cậy</a:t>
            </a:r>
            <a:endParaRPr lang="en-US" sz="2000" b="1" i="1" kern="120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6" name="Freeform: Shape 5">
            <a:extLst>
              <a:ext uri="{FF2B5EF4-FFF2-40B4-BE49-F238E27FC236}">
                <a16:creationId xmlns:a16="http://schemas.microsoft.com/office/drawing/2014/main" id="{6AE0A66F-ABDA-52FE-48F4-080FCCB957A3}"/>
              </a:ext>
            </a:extLst>
          </p:cNvPr>
          <p:cNvSpPr/>
          <p:nvPr/>
        </p:nvSpPr>
        <p:spPr>
          <a:xfrm>
            <a:off x="419952" y="1497488"/>
            <a:ext cx="320423" cy="354485"/>
          </a:xfrm>
          <a:custGeom>
            <a:avLst/>
            <a:gdLst/>
            <a:ahLst/>
            <a:cxnLst/>
            <a:rect l="0" t="0" r="0" b="0"/>
            <a:pathLst>
              <a:path>
                <a:moveTo>
                  <a:pt x="0" y="0"/>
                </a:moveTo>
                <a:lnTo>
                  <a:pt x="0" y="354485"/>
                </a:lnTo>
                <a:lnTo>
                  <a:pt x="320423" y="354485"/>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7" name="Freeform: Shape 6">
            <a:extLst>
              <a:ext uri="{FF2B5EF4-FFF2-40B4-BE49-F238E27FC236}">
                <a16:creationId xmlns:a16="http://schemas.microsoft.com/office/drawing/2014/main" id="{4F307C40-5D48-ACD4-0BE3-A85D272BFB27}"/>
              </a:ext>
            </a:extLst>
          </p:cNvPr>
          <p:cNvSpPr/>
          <p:nvPr/>
        </p:nvSpPr>
        <p:spPr>
          <a:xfrm>
            <a:off x="740376" y="1559544"/>
            <a:ext cx="3314388" cy="1280259"/>
          </a:xfrm>
          <a:custGeom>
            <a:avLst/>
            <a:gdLst>
              <a:gd name="connsiteX0" fmla="*/ 0 w 3411062"/>
              <a:gd name="connsiteY0" fmla="*/ 58486 h 584856"/>
              <a:gd name="connsiteX1" fmla="*/ 58486 w 3411062"/>
              <a:gd name="connsiteY1" fmla="*/ 0 h 584856"/>
              <a:gd name="connsiteX2" fmla="*/ 3352576 w 3411062"/>
              <a:gd name="connsiteY2" fmla="*/ 0 h 584856"/>
              <a:gd name="connsiteX3" fmla="*/ 3411062 w 3411062"/>
              <a:gd name="connsiteY3" fmla="*/ 58486 h 584856"/>
              <a:gd name="connsiteX4" fmla="*/ 3411062 w 3411062"/>
              <a:gd name="connsiteY4" fmla="*/ 526370 h 584856"/>
              <a:gd name="connsiteX5" fmla="*/ 3352576 w 3411062"/>
              <a:gd name="connsiteY5" fmla="*/ 584856 h 584856"/>
              <a:gd name="connsiteX6" fmla="*/ 58486 w 3411062"/>
              <a:gd name="connsiteY6" fmla="*/ 584856 h 584856"/>
              <a:gd name="connsiteX7" fmla="*/ 0 w 3411062"/>
              <a:gd name="connsiteY7" fmla="*/ 526370 h 584856"/>
              <a:gd name="connsiteX8" fmla="*/ 0 w 3411062"/>
              <a:gd name="connsiteY8" fmla="*/ 58486 h 5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584856">
                <a:moveTo>
                  <a:pt x="0" y="58486"/>
                </a:moveTo>
                <a:cubicBezTo>
                  <a:pt x="0" y="26185"/>
                  <a:pt x="26185" y="0"/>
                  <a:pt x="58486" y="0"/>
                </a:cubicBezTo>
                <a:lnTo>
                  <a:pt x="3352576" y="0"/>
                </a:lnTo>
                <a:cubicBezTo>
                  <a:pt x="3384877" y="0"/>
                  <a:pt x="3411062" y="26185"/>
                  <a:pt x="3411062" y="58486"/>
                </a:cubicBezTo>
                <a:lnTo>
                  <a:pt x="3411062" y="526370"/>
                </a:lnTo>
                <a:cubicBezTo>
                  <a:pt x="3411062" y="558671"/>
                  <a:pt x="3384877" y="584856"/>
                  <a:pt x="3352576" y="584856"/>
                </a:cubicBezTo>
                <a:lnTo>
                  <a:pt x="58486" y="584856"/>
                </a:lnTo>
                <a:cubicBezTo>
                  <a:pt x="26185" y="584856"/>
                  <a:pt x="0" y="558671"/>
                  <a:pt x="0" y="526370"/>
                </a:cubicBezTo>
                <a:lnTo>
                  <a:pt x="0" y="5848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420" tIns="39990" rIns="51420" bIns="39990" numCol="1" spcCol="1270" anchor="ctr" anchorCtr="0">
            <a:noAutofit/>
          </a:bodyPr>
          <a:lstStyle/>
          <a:p>
            <a:pPr marL="0" lvl="0" indent="0" algn="l" defTabSz="8001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Thông tin không trung thực, mang tính chất lừa dối</a:t>
            </a:r>
          </a:p>
        </p:txBody>
      </p:sp>
      <p:sp>
        <p:nvSpPr>
          <p:cNvPr id="8" name="Freeform: Shape 7">
            <a:extLst>
              <a:ext uri="{FF2B5EF4-FFF2-40B4-BE49-F238E27FC236}">
                <a16:creationId xmlns:a16="http://schemas.microsoft.com/office/drawing/2014/main" id="{9ABE6290-D2A4-4481-6E71-D77179D19983}"/>
              </a:ext>
            </a:extLst>
          </p:cNvPr>
          <p:cNvSpPr/>
          <p:nvPr/>
        </p:nvSpPr>
        <p:spPr>
          <a:xfrm>
            <a:off x="419951" y="2113471"/>
            <a:ext cx="320423" cy="1885478"/>
          </a:xfrm>
          <a:custGeom>
            <a:avLst/>
            <a:gdLst/>
            <a:ahLst/>
            <a:cxnLst/>
            <a:rect l="0" t="0" r="0" b="0"/>
            <a:pathLst>
              <a:path>
                <a:moveTo>
                  <a:pt x="0" y="0"/>
                </a:moveTo>
                <a:lnTo>
                  <a:pt x="0" y="1068842"/>
                </a:lnTo>
                <a:lnTo>
                  <a:pt x="320423" y="10688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DD96DF44-923E-3350-BB8A-A90714FFD2D1}"/>
              </a:ext>
            </a:extLst>
          </p:cNvPr>
          <p:cNvSpPr/>
          <p:nvPr/>
        </p:nvSpPr>
        <p:spPr>
          <a:xfrm>
            <a:off x="740375" y="2994279"/>
            <a:ext cx="3314387" cy="1068841"/>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 Thông tin đồn thổi, dẫn đến kết luận thiếu căn cứ</a:t>
            </a:r>
          </a:p>
        </p:txBody>
      </p:sp>
      <p:pic>
        <p:nvPicPr>
          <p:cNvPr id="10242" name="Picture 2" descr="Chủ tịch vườn lan DŨNG TRANG | Giải thích và đánh Giá Thị Trường 2021  Nghành lan đột biến hiện nay - YouTube">
            <a:extLst>
              <a:ext uri="{FF2B5EF4-FFF2-40B4-BE49-F238E27FC236}">
                <a16:creationId xmlns:a16="http://schemas.microsoft.com/office/drawing/2014/main" id="{98B03F3A-101F-744D-9969-5214AB32E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3554" y="637135"/>
            <a:ext cx="4760881" cy="2882064"/>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92;p33">
            <a:extLst>
              <a:ext uri="{FF2B5EF4-FFF2-40B4-BE49-F238E27FC236}">
                <a16:creationId xmlns:a16="http://schemas.microsoft.com/office/drawing/2014/main" id="{B819A39C-B9AB-4B49-B88A-B76EB260BE5D}"/>
              </a:ext>
            </a:extLst>
          </p:cNvPr>
          <p:cNvSpPr txBox="1">
            <a:spLocks noGrp="1"/>
          </p:cNvSpPr>
          <p:nvPr>
            <p:ph type="title"/>
          </p:nvPr>
        </p:nvSpPr>
        <p:spPr>
          <a:xfrm>
            <a:off x="0" y="597092"/>
            <a:ext cx="3051313" cy="37407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Times New Roman" panose="02020603050405020304" pitchFamily="18" charset="0"/>
                <a:ea typeface="Open Sans" pitchFamily="2" charset="0"/>
                <a:cs typeface="Times New Roman" panose="02020603050405020304" pitchFamily="18" charset="0"/>
              </a:rPr>
              <a:t>2. Thông tin đáng tin cậy</a:t>
            </a:r>
            <a:endParaRPr sz="2000" u="sng">
              <a:latin typeface="Times New Roman" panose="02020603050405020304" pitchFamily="18" charset="0"/>
              <a:ea typeface="Open Sans" pitchFamily="2" charset="0"/>
              <a:cs typeface="Times New Roman" panose="02020603050405020304" pitchFamily="18" charset="0"/>
            </a:endParaRPr>
          </a:p>
        </p:txBody>
      </p:sp>
      <p:sp>
        <p:nvSpPr>
          <p:cNvPr id="11" name="Google Shape;192;p33"/>
          <p:cNvSpPr txBox="1">
            <a:spLocks noGrp="1"/>
          </p:cNvSpPr>
          <p:nvPr>
            <p:ph type="title"/>
          </p:nvPr>
        </p:nvSpPr>
        <p:spPr>
          <a:xfrm>
            <a:off x="13936" y="335035"/>
            <a:ext cx="4040828" cy="46306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Times New Roman" panose="02020603050405020304" pitchFamily="18" charset="0"/>
                <a:ea typeface="Open Sans" pitchFamily="2" charset="0"/>
                <a:cs typeface="Times New Roman" panose="02020603050405020304" pitchFamily="18" charset="0"/>
              </a:rPr>
              <a:t>1.Thông tin trong môi trường số </a:t>
            </a:r>
            <a:endParaRPr sz="2000" u="sng">
              <a:latin typeface="Times New Roman" panose="02020603050405020304" pitchFamily="18" charset="0"/>
              <a:ea typeface="Open Sans" pitchFamily="2" charset="0"/>
              <a:cs typeface="Times New Roman" panose="02020603050405020304" pitchFamily="18" charset="0"/>
            </a:endParaRPr>
          </a:p>
        </p:txBody>
      </p:sp>
      <p:sp>
        <p:nvSpPr>
          <p:cNvPr id="12" name="Google Shape;118;p27">
            <a:extLst>
              <a:ext uri="{FF2B5EF4-FFF2-40B4-BE49-F238E27FC236}">
                <a16:creationId xmlns:a16="http://schemas.microsoft.com/office/drawing/2014/main" id="{FA6F81AF-D908-2BAA-077A-EA8E469F30A8}"/>
              </a:ext>
            </a:extLst>
          </p:cNvPr>
          <p:cNvSpPr txBox="1">
            <a:spLocks/>
          </p:cNvSpPr>
          <p:nvPr/>
        </p:nvSpPr>
        <p:spPr>
          <a:xfrm>
            <a:off x="1363188" y="-64656"/>
            <a:ext cx="7067587" cy="6200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pPr algn="ctr"/>
            <a:r>
              <a:rPr lang="en-US" sz="2400">
                <a:solidFill>
                  <a:srgbClr val="FF0000"/>
                </a:solidFill>
                <a:latin typeface="Times New Roman" panose="02020603050405020304" pitchFamily="18" charset="0"/>
                <a:ea typeface="Open Sans" pitchFamily="2" charset="0"/>
                <a:cs typeface="Times New Roman" panose="02020603050405020304" pitchFamily="18" charset="0"/>
              </a:rPr>
              <a:t>BÀI 2: THÔNG TIN TRONG MÔI TRƯỜNG SỐ</a:t>
            </a:r>
            <a:endParaRPr lang="vi-VN" sz="2400">
              <a:solidFill>
                <a:srgbClr val="FF0000"/>
              </a:solidFill>
              <a:latin typeface="Times New Roman" panose="02020603050405020304" pitchFamily="18" charset="0"/>
              <a:ea typeface="Open Sans" pitchFamily="2" charset="0"/>
              <a:cs typeface="Times New Roman" panose="02020603050405020304" pitchFamily="18" charset="0"/>
            </a:endParaRPr>
          </a:p>
        </p:txBody>
      </p:sp>
      <p:cxnSp>
        <p:nvCxnSpPr>
          <p:cNvPr id="13" name="Straight Connector 12"/>
          <p:cNvCxnSpPr/>
          <p:nvPr/>
        </p:nvCxnSpPr>
        <p:spPr>
          <a:xfrm>
            <a:off x="0" y="416815"/>
            <a:ext cx="90608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5BE330AD-71D5-7C39-965A-8A1D72C17394}"/>
              </a:ext>
            </a:extLst>
          </p:cNvPr>
          <p:cNvSpPr/>
          <p:nvPr/>
        </p:nvSpPr>
        <p:spPr>
          <a:xfrm>
            <a:off x="135047" y="1080380"/>
            <a:ext cx="3393344" cy="407158"/>
          </a:xfrm>
          <a:custGeom>
            <a:avLst/>
            <a:gdLst>
              <a:gd name="connsiteX0" fmla="*/ 0 w 3204234"/>
              <a:gd name="connsiteY0" fmla="*/ 48921 h 489208"/>
              <a:gd name="connsiteX1" fmla="*/ 48921 w 3204234"/>
              <a:gd name="connsiteY1" fmla="*/ 0 h 489208"/>
              <a:gd name="connsiteX2" fmla="*/ 3155313 w 3204234"/>
              <a:gd name="connsiteY2" fmla="*/ 0 h 489208"/>
              <a:gd name="connsiteX3" fmla="*/ 3204234 w 3204234"/>
              <a:gd name="connsiteY3" fmla="*/ 48921 h 489208"/>
              <a:gd name="connsiteX4" fmla="*/ 3204234 w 3204234"/>
              <a:gd name="connsiteY4" fmla="*/ 440287 h 489208"/>
              <a:gd name="connsiteX5" fmla="*/ 3155313 w 3204234"/>
              <a:gd name="connsiteY5" fmla="*/ 489208 h 489208"/>
              <a:gd name="connsiteX6" fmla="*/ 48921 w 3204234"/>
              <a:gd name="connsiteY6" fmla="*/ 489208 h 489208"/>
              <a:gd name="connsiteX7" fmla="*/ 0 w 3204234"/>
              <a:gd name="connsiteY7" fmla="*/ 440287 h 489208"/>
              <a:gd name="connsiteX8" fmla="*/ 0 w 3204234"/>
              <a:gd name="connsiteY8" fmla="*/ 48921 h 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4" h="489208">
                <a:moveTo>
                  <a:pt x="0" y="48921"/>
                </a:moveTo>
                <a:cubicBezTo>
                  <a:pt x="0" y="21903"/>
                  <a:pt x="21903" y="0"/>
                  <a:pt x="48921" y="0"/>
                </a:cubicBezTo>
                <a:lnTo>
                  <a:pt x="3155313" y="0"/>
                </a:lnTo>
                <a:cubicBezTo>
                  <a:pt x="3182331" y="0"/>
                  <a:pt x="3204234" y="21903"/>
                  <a:pt x="3204234" y="48921"/>
                </a:cubicBezTo>
                <a:lnTo>
                  <a:pt x="3204234" y="440287"/>
                </a:lnTo>
                <a:cubicBezTo>
                  <a:pt x="3204234" y="467305"/>
                  <a:pt x="3182331" y="489208"/>
                  <a:pt x="3155313" y="489208"/>
                </a:cubicBezTo>
                <a:lnTo>
                  <a:pt x="48921" y="489208"/>
                </a:lnTo>
                <a:cubicBezTo>
                  <a:pt x="21903" y="489208"/>
                  <a:pt x="0" y="467305"/>
                  <a:pt x="0" y="440287"/>
                </a:cubicBezTo>
                <a:lnTo>
                  <a:pt x="0" y="48921"/>
                </a:lnTo>
                <a:close/>
              </a:path>
            </a:pathLst>
          </a:custGeom>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2428" tIns="39728" rIns="52428" bIns="39728" numCol="1" spcCol="1270" anchor="ctr" anchorCtr="0">
            <a:noAutofit/>
          </a:bodyPr>
          <a:lstStyle/>
          <a:p>
            <a:pPr marL="0" lvl="0" indent="0" defTabSz="889000">
              <a:lnSpc>
                <a:spcPct val="90000"/>
              </a:lnSpc>
              <a:spcBef>
                <a:spcPct val="0"/>
              </a:spcBef>
              <a:spcAft>
                <a:spcPct val="35000"/>
              </a:spcAft>
              <a:buNone/>
            </a:pPr>
            <a:r>
              <a:rPr lang="en-US" sz="2000" b="1" i="1" kern="1200">
                <a:solidFill>
                  <a:srgbClr val="C00000"/>
                </a:solidFill>
                <a:latin typeface="Times New Roman" panose="02020603050405020304" pitchFamily="18" charset="0"/>
                <a:ea typeface="Open Sans" pitchFamily="2" charset="0"/>
                <a:cs typeface="Times New Roman" panose="02020603050405020304" pitchFamily="18" charset="0"/>
              </a:rPr>
              <a:t>Thông tin không đáng tin cậy</a:t>
            </a:r>
            <a:endParaRPr lang="en-US" sz="2000" b="1" i="1" kern="1200">
              <a:solidFill>
                <a:srgbClr val="C00000"/>
              </a:solidFill>
            </a:endParaRPr>
          </a:p>
        </p:txBody>
      </p:sp>
    </p:spTree>
    <p:extLst>
      <p:ext uri="{BB962C8B-B14F-4D97-AF65-F5344CB8AC3E}">
        <p14:creationId xmlns:p14="http://schemas.microsoft.com/office/powerpoint/2010/main" val="28675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6" name="Freeform: Shape 5">
            <a:extLst>
              <a:ext uri="{FF2B5EF4-FFF2-40B4-BE49-F238E27FC236}">
                <a16:creationId xmlns:a16="http://schemas.microsoft.com/office/drawing/2014/main" id="{6AE0A66F-ABDA-52FE-48F4-080FCCB957A3}"/>
              </a:ext>
            </a:extLst>
          </p:cNvPr>
          <p:cNvSpPr/>
          <p:nvPr/>
        </p:nvSpPr>
        <p:spPr>
          <a:xfrm>
            <a:off x="419952" y="1318575"/>
            <a:ext cx="320423" cy="354485"/>
          </a:xfrm>
          <a:custGeom>
            <a:avLst/>
            <a:gdLst/>
            <a:ahLst/>
            <a:cxnLst/>
            <a:rect l="0" t="0" r="0" b="0"/>
            <a:pathLst>
              <a:path>
                <a:moveTo>
                  <a:pt x="0" y="0"/>
                </a:moveTo>
                <a:lnTo>
                  <a:pt x="0" y="354485"/>
                </a:lnTo>
                <a:lnTo>
                  <a:pt x="320423" y="354485"/>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7" name="Freeform: Shape 6">
            <a:extLst>
              <a:ext uri="{FF2B5EF4-FFF2-40B4-BE49-F238E27FC236}">
                <a16:creationId xmlns:a16="http://schemas.microsoft.com/office/drawing/2014/main" id="{4F307C40-5D48-ACD4-0BE3-A85D272BFB27}"/>
              </a:ext>
            </a:extLst>
          </p:cNvPr>
          <p:cNvSpPr/>
          <p:nvPr/>
        </p:nvSpPr>
        <p:spPr>
          <a:xfrm>
            <a:off x="740376" y="1460144"/>
            <a:ext cx="2728965" cy="584856"/>
          </a:xfrm>
          <a:custGeom>
            <a:avLst/>
            <a:gdLst>
              <a:gd name="connsiteX0" fmla="*/ 0 w 3411062"/>
              <a:gd name="connsiteY0" fmla="*/ 58486 h 584856"/>
              <a:gd name="connsiteX1" fmla="*/ 58486 w 3411062"/>
              <a:gd name="connsiteY1" fmla="*/ 0 h 584856"/>
              <a:gd name="connsiteX2" fmla="*/ 3352576 w 3411062"/>
              <a:gd name="connsiteY2" fmla="*/ 0 h 584856"/>
              <a:gd name="connsiteX3" fmla="*/ 3411062 w 3411062"/>
              <a:gd name="connsiteY3" fmla="*/ 58486 h 584856"/>
              <a:gd name="connsiteX4" fmla="*/ 3411062 w 3411062"/>
              <a:gd name="connsiteY4" fmla="*/ 526370 h 584856"/>
              <a:gd name="connsiteX5" fmla="*/ 3352576 w 3411062"/>
              <a:gd name="connsiteY5" fmla="*/ 584856 h 584856"/>
              <a:gd name="connsiteX6" fmla="*/ 58486 w 3411062"/>
              <a:gd name="connsiteY6" fmla="*/ 584856 h 584856"/>
              <a:gd name="connsiteX7" fmla="*/ 0 w 3411062"/>
              <a:gd name="connsiteY7" fmla="*/ 526370 h 584856"/>
              <a:gd name="connsiteX8" fmla="*/ 0 w 3411062"/>
              <a:gd name="connsiteY8" fmla="*/ 58486 h 5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584856">
                <a:moveTo>
                  <a:pt x="0" y="58486"/>
                </a:moveTo>
                <a:cubicBezTo>
                  <a:pt x="0" y="26185"/>
                  <a:pt x="26185" y="0"/>
                  <a:pt x="58486" y="0"/>
                </a:cubicBezTo>
                <a:lnTo>
                  <a:pt x="3352576" y="0"/>
                </a:lnTo>
                <a:cubicBezTo>
                  <a:pt x="3384877" y="0"/>
                  <a:pt x="3411062" y="26185"/>
                  <a:pt x="3411062" y="58486"/>
                </a:cubicBezTo>
                <a:lnTo>
                  <a:pt x="3411062" y="526370"/>
                </a:lnTo>
                <a:cubicBezTo>
                  <a:pt x="3411062" y="558671"/>
                  <a:pt x="3384877" y="584856"/>
                  <a:pt x="3352576" y="584856"/>
                </a:cubicBezTo>
                <a:lnTo>
                  <a:pt x="58486" y="584856"/>
                </a:lnTo>
                <a:cubicBezTo>
                  <a:pt x="26185" y="584856"/>
                  <a:pt x="0" y="558671"/>
                  <a:pt x="0" y="526370"/>
                </a:cubicBezTo>
                <a:lnTo>
                  <a:pt x="0" y="5848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420" tIns="39990" rIns="51420" bIns="39990"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Thông tin không trung thực, mang tính chất lừa dối</a:t>
            </a:r>
          </a:p>
        </p:txBody>
      </p:sp>
      <p:sp>
        <p:nvSpPr>
          <p:cNvPr id="8" name="Freeform: Shape 7">
            <a:extLst>
              <a:ext uri="{FF2B5EF4-FFF2-40B4-BE49-F238E27FC236}">
                <a16:creationId xmlns:a16="http://schemas.microsoft.com/office/drawing/2014/main" id="{9ABE6290-D2A4-4481-6E71-D77179D19983}"/>
              </a:ext>
            </a:extLst>
          </p:cNvPr>
          <p:cNvSpPr/>
          <p:nvPr/>
        </p:nvSpPr>
        <p:spPr>
          <a:xfrm>
            <a:off x="419952" y="1318575"/>
            <a:ext cx="320423" cy="1068842"/>
          </a:xfrm>
          <a:custGeom>
            <a:avLst/>
            <a:gdLst/>
            <a:ahLst/>
            <a:cxnLst/>
            <a:rect l="0" t="0" r="0" b="0"/>
            <a:pathLst>
              <a:path>
                <a:moveTo>
                  <a:pt x="0" y="0"/>
                </a:moveTo>
                <a:lnTo>
                  <a:pt x="0" y="1068842"/>
                </a:lnTo>
                <a:lnTo>
                  <a:pt x="320423" y="10688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DD96DF44-923E-3350-BB8A-A90714FFD2D1}"/>
              </a:ext>
            </a:extLst>
          </p:cNvPr>
          <p:cNvSpPr/>
          <p:nvPr/>
        </p:nvSpPr>
        <p:spPr>
          <a:xfrm>
            <a:off x="740376" y="2169862"/>
            <a:ext cx="2728965" cy="577425"/>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 Thông tin đồn thổi, dẫn đến kết luận thiếu căn cứ</a:t>
            </a:r>
          </a:p>
        </p:txBody>
      </p:sp>
      <p:sp>
        <p:nvSpPr>
          <p:cNvPr id="10" name="Freeform: Shape 9">
            <a:extLst>
              <a:ext uri="{FF2B5EF4-FFF2-40B4-BE49-F238E27FC236}">
                <a16:creationId xmlns:a16="http://schemas.microsoft.com/office/drawing/2014/main" id="{42E7E726-BD9D-825A-18B9-A86FEFC10326}"/>
              </a:ext>
            </a:extLst>
          </p:cNvPr>
          <p:cNvSpPr/>
          <p:nvPr/>
        </p:nvSpPr>
        <p:spPr>
          <a:xfrm>
            <a:off x="419952" y="1318575"/>
            <a:ext cx="320423" cy="1850642"/>
          </a:xfrm>
          <a:custGeom>
            <a:avLst/>
            <a:gdLst/>
            <a:ahLst/>
            <a:cxnLst/>
            <a:rect l="0" t="0" r="0" b="0"/>
            <a:pathLst>
              <a:path>
                <a:moveTo>
                  <a:pt x="0" y="0"/>
                </a:moveTo>
                <a:lnTo>
                  <a:pt x="0" y="1850642"/>
                </a:lnTo>
                <a:lnTo>
                  <a:pt x="320423" y="18506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1" name="Freeform: Shape 10">
            <a:extLst>
              <a:ext uri="{FF2B5EF4-FFF2-40B4-BE49-F238E27FC236}">
                <a16:creationId xmlns:a16="http://schemas.microsoft.com/office/drawing/2014/main" id="{18C6CD94-FA2F-66D1-743B-BBDD27148E36}"/>
              </a:ext>
            </a:extLst>
          </p:cNvPr>
          <p:cNvSpPr/>
          <p:nvPr/>
        </p:nvSpPr>
        <p:spPr>
          <a:xfrm>
            <a:off x="740376" y="2809346"/>
            <a:ext cx="2728965" cy="719742"/>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Thông tin thiếu kiểm chứng dẫn đễn quyết định sai lầm</a:t>
            </a:r>
          </a:p>
        </p:txBody>
      </p:sp>
      <p:pic>
        <p:nvPicPr>
          <p:cNvPr id="12" name="Picture 2" descr="Thua rồi... YouTube và Google làm ăn chán không tả được .">
            <a:extLst>
              <a:ext uri="{FF2B5EF4-FFF2-40B4-BE49-F238E27FC236}">
                <a16:creationId xmlns:a16="http://schemas.microsoft.com/office/drawing/2014/main" id="{16441F68-92AB-FF3A-3785-0C6ACE2284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1094" y="870532"/>
            <a:ext cx="4892954" cy="2803390"/>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Shape 13">
            <a:extLst>
              <a:ext uri="{FF2B5EF4-FFF2-40B4-BE49-F238E27FC236}">
                <a16:creationId xmlns:a16="http://schemas.microsoft.com/office/drawing/2014/main" id="{5BE330AD-71D5-7C39-965A-8A1D72C17394}"/>
              </a:ext>
            </a:extLst>
          </p:cNvPr>
          <p:cNvSpPr/>
          <p:nvPr/>
        </p:nvSpPr>
        <p:spPr>
          <a:xfrm>
            <a:off x="99529" y="3615932"/>
            <a:ext cx="2663549" cy="443480"/>
          </a:xfrm>
          <a:custGeom>
            <a:avLst/>
            <a:gdLst>
              <a:gd name="connsiteX0" fmla="*/ 0 w 3204234"/>
              <a:gd name="connsiteY0" fmla="*/ 48921 h 489208"/>
              <a:gd name="connsiteX1" fmla="*/ 48921 w 3204234"/>
              <a:gd name="connsiteY1" fmla="*/ 0 h 489208"/>
              <a:gd name="connsiteX2" fmla="*/ 3155313 w 3204234"/>
              <a:gd name="connsiteY2" fmla="*/ 0 h 489208"/>
              <a:gd name="connsiteX3" fmla="*/ 3204234 w 3204234"/>
              <a:gd name="connsiteY3" fmla="*/ 48921 h 489208"/>
              <a:gd name="connsiteX4" fmla="*/ 3204234 w 3204234"/>
              <a:gd name="connsiteY4" fmla="*/ 440287 h 489208"/>
              <a:gd name="connsiteX5" fmla="*/ 3155313 w 3204234"/>
              <a:gd name="connsiteY5" fmla="*/ 489208 h 489208"/>
              <a:gd name="connsiteX6" fmla="*/ 48921 w 3204234"/>
              <a:gd name="connsiteY6" fmla="*/ 489208 h 489208"/>
              <a:gd name="connsiteX7" fmla="*/ 0 w 3204234"/>
              <a:gd name="connsiteY7" fmla="*/ 440287 h 489208"/>
              <a:gd name="connsiteX8" fmla="*/ 0 w 3204234"/>
              <a:gd name="connsiteY8" fmla="*/ 48921 h 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4" h="489208">
                <a:moveTo>
                  <a:pt x="0" y="48921"/>
                </a:moveTo>
                <a:cubicBezTo>
                  <a:pt x="0" y="21903"/>
                  <a:pt x="21903" y="0"/>
                  <a:pt x="48921" y="0"/>
                </a:cubicBezTo>
                <a:lnTo>
                  <a:pt x="3155313" y="0"/>
                </a:lnTo>
                <a:cubicBezTo>
                  <a:pt x="3182331" y="0"/>
                  <a:pt x="3204234" y="21903"/>
                  <a:pt x="3204234" y="48921"/>
                </a:cubicBezTo>
                <a:lnTo>
                  <a:pt x="3204234" y="440287"/>
                </a:lnTo>
                <a:cubicBezTo>
                  <a:pt x="3204234" y="467305"/>
                  <a:pt x="3182331" y="489208"/>
                  <a:pt x="3155313" y="489208"/>
                </a:cubicBezTo>
                <a:lnTo>
                  <a:pt x="48921" y="489208"/>
                </a:lnTo>
                <a:cubicBezTo>
                  <a:pt x="21903" y="489208"/>
                  <a:pt x="0" y="467305"/>
                  <a:pt x="0" y="440287"/>
                </a:cubicBezTo>
                <a:lnTo>
                  <a:pt x="0" y="48921"/>
                </a:lnTo>
                <a:close/>
              </a:path>
            </a:pathLst>
          </a:custGeom>
          <a:ln>
            <a:solidFill>
              <a:schemeClr val="bg2"/>
            </a:solidFill>
          </a:ln>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2428" tIns="39728" rIns="52428" bIns="39728" numCol="1" spcCol="1270" anchor="ctr" anchorCtr="0">
            <a:noAutofit/>
          </a:bodyPr>
          <a:lstStyle/>
          <a:p>
            <a:pPr marL="0" lvl="0" indent="0" defTabSz="889000">
              <a:lnSpc>
                <a:spcPct val="90000"/>
              </a:lnSpc>
              <a:spcBef>
                <a:spcPct val="0"/>
              </a:spcBef>
              <a:spcAft>
                <a:spcPct val="35000"/>
              </a:spcAft>
              <a:buNone/>
            </a:pPr>
            <a:r>
              <a:rPr lang="en-US" sz="2000" b="1" i="1" kern="1200">
                <a:solidFill>
                  <a:srgbClr val="C00000"/>
                </a:solidFill>
                <a:latin typeface="Times New Roman" panose="02020603050405020304" pitchFamily="18" charset="0"/>
                <a:ea typeface="Open Sans" pitchFamily="2" charset="0"/>
                <a:cs typeface="Times New Roman" panose="02020603050405020304" pitchFamily="18" charset="0"/>
              </a:rPr>
              <a:t>Thông tin đáng tin cậy</a:t>
            </a:r>
            <a:endParaRPr lang="en-US" sz="2000" b="1" i="1" kern="1200">
              <a:solidFill>
                <a:srgbClr val="C00000"/>
              </a:solidFill>
            </a:endParaRPr>
          </a:p>
        </p:txBody>
      </p:sp>
      <p:sp>
        <p:nvSpPr>
          <p:cNvPr id="18" name="Freeform: Shape 17">
            <a:extLst>
              <a:ext uri="{FF2B5EF4-FFF2-40B4-BE49-F238E27FC236}">
                <a16:creationId xmlns:a16="http://schemas.microsoft.com/office/drawing/2014/main" id="{D12D9187-93FC-54F6-F761-C3F20E07364C}"/>
              </a:ext>
            </a:extLst>
          </p:cNvPr>
          <p:cNvSpPr/>
          <p:nvPr/>
        </p:nvSpPr>
        <p:spPr>
          <a:xfrm>
            <a:off x="419952" y="4059413"/>
            <a:ext cx="320423" cy="354485"/>
          </a:xfrm>
          <a:custGeom>
            <a:avLst/>
            <a:gdLst/>
            <a:ahLst/>
            <a:cxnLst/>
            <a:rect l="0" t="0" r="0" b="0"/>
            <a:pathLst>
              <a:path>
                <a:moveTo>
                  <a:pt x="0" y="0"/>
                </a:moveTo>
                <a:lnTo>
                  <a:pt x="0" y="354485"/>
                </a:lnTo>
                <a:lnTo>
                  <a:pt x="320423" y="354485"/>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9" name="Freeform: Shape 18">
            <a:extLst>
              <a:ext uri="{FF2B5EF4-FFF2-40B4-BE49-F238E27FC236}">
                <a16:creationId xmlns:a16="http://schemas.microsoft.com/office/drawing/2014/main" id="{B40710D8-55A8-4A75-6DD8-3B9CFE5EC616}"/>
              </a:ext>
            </a:extLst>
          </p:cNvPr>
          <p:cNvSpPr/>
          <p:nvPr/>
        </p:nvSpPr>
        <p:spPr>
          <a:xfrm>
            <a:off x="740376" y="4121470"/>
            <a:ext cx="2887407" cy="868516"/>
          </a:xfrm>
          <a:custGeom>
            <a:avLst/>
            <a:gdLst>
              <a:gd name="connsiteX0" fmla="*/ 0 w 3411062"/>
              <a:gd name="connsiteY0" fmla="*/ 58486 h 584856"/>
              <a:gd name="connsiteX1" fmla="*/ 58486 w 3411062"/>
              <a:gd name="connsiteY1" fmla="*/ 0 h 584856"/>
              <a:gd name="connsiteX2" fmla="*/ 3352576 w 3411062"/>
              <a:gd name="connsiteY2" fmla="*/ 0 h 584856"/>
              <a:gd name="connsiteX3" fmla="*/ 3411062 w 3411062"/>
              <a:gd name="connsiteY3" fmla="*/ 58486 h 584856"/>
              <a:gd name="connsiteX4" fmla="*/ 3411062 w 3411062"/>
              <a:gd name="connsiteY4" fmla="*/ 526370 h 584856"/>
              <a:gd name="connsiteX5" fmla="*/ 3352576 w 3411062"/>
              <a:gd name="connsiteY5" fmla="*/ 584856 h 584856"/>
              <a:gd name="connsiteX6" fmla="*/ 58486 w 3411062"/>
              <a:gd name="connsiteY6" fmla="*/ 584856 h 584856"/>
              <a:gd name="connsiteX7" fmla="*/ 0 w 3411062"/>
              <a:gd name="connsiteY7" fmla="*/ 526370 h 584856"/>
              <a:gd name="connsiteX8" fmla="*/ 0 w 3411062"/>
              <a:gd name="connsiteY8" fmla="*/ 58486 h 5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584856">
                <a:moveTo>
                  <a:pt x="0" y="58486"/>
                </a:moveTo>
                <a:cubicBezTo>
                  <a:pt x="0" y="26185"/>
                  <a:pt x="26185" y="0"/>
                  <a:pt x="58486" y="0"/>
                </a:cubicBezTo>
                <a:lnTo>
                  <a:pt x="3352576" y="0"/>
                </a:lnTo>
                <a:cubicBezTo>
                  <a:pt x="3384877" y="0"/>
                  <a:pt x="3411062" y="26185"/>
                  <a:pt x="3411062" y="58486"/>
                </a:cubicBezTo>
                <a:lnTo>
                  <a:pt x="3411062" y="526370"/>
                </a:lnTo>
                <a:cubicBezTo>
                  <a:pt x="3411062" y="558671"/>
                  <a:pt x="3384877" y="584856"/>
                  <a:pt x="3352576" y="584856"/>
                </a:cubicBezTo>
                <a:lnTo>
                  <a:pt x="58486" y="584856"/>
                </a:lnTo>
                <a:cubicBezTo>
                  <a:pt x="26185" y="584856"/>
                  <a:pt x="0" y="558671"/>
                  <a:pt x="0" y="526370"/>
                </a:cubicBezTo>
                <a:lnTo>
                  <a:pt x="0" y="5848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420" tIns="39990" rIns="51420" bIns="39990"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Giúp đưa ra kết luận đúng, quyết định hành động đúng, giải quyết được các vấn đề</a:t>
            </a:r>
          </a:p>
        </p:txBody>
      </p:sp>
      <p:sp>
        <p:nvSpPr>
          <p:cNvPr id="13" name="Google Shape;192;p33">
            <a:extLst>
              <a:ext uri="{FF2B5EF4-FFF2-40B4-BE49-F238E27FC236}">
                <a16:creationId xmlns:a16="http://schemas.microsoft.com/office/drawing/2014/main" id="{B819A39C-B9AB-4B49-B88A-B76EB260BE5D}"/>
              </a:ext>
            </a:extLst>
          </p:cNvPr>
          <p:cNvSpPr txBox="1">
            <a:spLocks noGrp="1"/>
          </p:cNvSpPr>
          <p:nvPr>
            <p:ph type="title"/>
          </p:nvPr>
        </p:nvSpPr>
        <p:spPr>
          <a:xfrm>
            <a:off x="0" y="567275"/>
            <a:ext cx="3051313" cy="37407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Times New Roman" panose="02020603050405020304" pitchFamily="18" charset="0"/>
                <a:ea typeface="Open Sans" pitchFamily="2" charset="0"/>
                <a:cs typeface="Times New Roman" panose="02020603050405020304" pitchFamily="18" charset="0"/>
              </a:rPr>
              <a:t>2. Thông tin đáng tin cậy</a:t>
            </a:r>
            <a:endParaRPr sz="2000" u="sng">
              <a:latin typeface="Times New Roman" panose="02020603050405020304" pitchFamily="18" charset="0"/>
              <a:ea typeface="Open Sans" pitchFamily="2" charset="0"/>
              <a:cs typeface="Times New Roman" panose="02020603050405020304" pitchFamily="18" charset="0"/>
            </a:endParaRPr>
          </a:p>
        </p:txBody>
      </p:sp>
      <p:sp>
        <p:nvSpPr>
          <p:cNvPr id="15" name="Google Shape;192;p33"/>
          <p:cNvSpPr txBox="1">
            <a:spLocks noGrp="1"/>
          </p:cNvSpPr>
          <p:nvPr>
            <p:ph type="title"/>
          </p:nvPr>
        </p:nvSpPr>
        <p:spPr>
          <a:xfrm>
            <a:off x="13936" y="305218"/>
            <a:ext cx="4040828" cy="46306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Times New Roman" panose="02020603050405020304" pitchFamily="18" charset="0"/>
                <a:ea typeface="Open Sans" pitchFamily="2" charset="0"/>
                <a:cs typeface="Times New Roman" panose="02020603050405020304" pitchFamily="18" charset="0"/>
              </a:rPr>
              <a:t>1.Thông tin trong môi trường số </a:t>
            </a:r>
            <a:endParaRPr sz="2000" u="sng">
              <a:latin typeface="Times New Roman" panose="02020603050405020304" pitchFamily="18" charset="0"/>
              <a:ea typeface="Open Sans" pitchFamily="2" charset="0"/>
              <a:cs typeface="Times New Roman" panose="02020603050405020304" pitchFamily="18" charset="0"/>
            </a:endParaRPr>
          </a:p>
        </p:txBody>
      </p:sp>
      <p:sp>
        <p:nvSpPr>
          <p:cNvPr id="16" name="Google Shape;118;p27">
            <a:extLst>
              <a:ext uri="{FF2B5EF4-FFF2-40B4-BE49-F238E27FC236}">
                <a16:creationId xmlns:a16="http://schemas.microsoft.com/office/drawing/2014/main" id="{FA6F81AF-D908-2BAA-077A-EA8E469F30A8}"/>
              </a:ext>
            </a:extLst>
          </p:cNvPr>
          <p:cNvSpPr txBox="1">
            <a:spLocks/>
          </p:cNvSpPr>
          <p:nvPr/>
        </p:nvSpPr>
        <p:spPr>
          <a:xfrm>
            <a:off x="1363188" y="-64656"/>
            <a:ext cx="7067587" cy="6200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pPr algn="ctr"/>
            <a:r>
              <a:rPr lang="en-US" sz="2400">
                <a:solidFill>
                  <a:srgbClr val="FF0000"/>
                </a:solidFill>
                <a:latin typeface="Times New Roman" panose="02020603050405020304" pitchFamily="18" charset="0"/>
                <a:ea typeface="Open Sans" pitchFamily="2" charset="0"/>
                <a:cs typeface="Times New Roman" panose="02020603050405020304" pitchFamily="18" charset="0"/>
              </a:rPr>
              <a:t>BÀI 2: THÔNG TIN TRONG MÔI TRƯỜNG SỐ</a:t>
            </a:r>
            <a:endParaRPr lang="vi-VN" sz="2400">
              <a:solidFill>
                <a:srgbClr val="FF0000"/>
              </a:solidFill>
              <a:latin typeface="Times New Roman" panose="02020603050405020304" pitchFamily="18" charset="0"/>
              <a:ea typeface="Open Sans" pitchFamily="2" charset="0"/>
              <a:cs typeface="Times New Roman" panose="02020603050405020304" pitchFamily="18" charset="0"/>
            </a:endParaRPr>
          </a:p>
        </p:txBody>
      </p:sp>
      <p:cxnSp>
        <p:nvCxnSpPr>
          <p:cNvPr id="17" name="Straight Connector 16"/>
          <p:cNvCxnSpPr/>
          <p:nvPr/>
        </p:nvCxnSpPr>
        <p:spPr>
          <a:xfrm>
            <a:off x="0" y="416815"/>
            <a:ext cx="90608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Freeform: Shape 13">
            <a:extLst>
              <a:ext uri="{FF2B5EF4-FFF2-40B4-BE49-F238E27FC236}">
                <a16:creationId xmlns:a16="http://schemas.microsoft.com/office/drawing/2014/main" id="{5BE330AD-71D5-7C39-965A-8A1D72C17394}"/>
              </a:ext>
            </a:extLst>
          </p:cNvPr>
          <p:cNvSpPr/>
          <p:nvPr/>
        </p:nvSpPr>
        <p:spPr>
          <a:xfrm>
            <a:off x="85352" y="1010807"/>
            <a:ext cx="3393344" cy="407158"/>
          </a:xfrm>
          <a:custGeom>
            <a:avLst/>
            <a:gdLst>
              <a:gd name="connsiteX0" fmla="*/ 0 w 3204234"/>
              <a:gd name="connsiteY0" fmla="*/ 48921 h 489208"/>
              <a:gd name="connsiteX1" fmla="*/ 48921 w 3204234"/>
              <a:gd name="connsiteY1" fmla="*/ 0 h 489208"/>
              <a:gd name="connsiteX2" fmla="*/ 3155313 w 3204234"/>
              <a:gd name="connsiteY2" fmla="*/ 0 h 489208"/>
              <a:gd name="connsiteX3" fmla="*/ 3204234 w 3204234"/>
              <a:gd name="connsiteY3" fmla="*/ 48921 h 489208"/>
              <a:gd name="connsiteX4" fmla="*/ 3204234 w 3204234"/>
              <a:gd name="connsiteY4" fmla="*/ 440287 h 489208"/>
              <a:gd name="connsiteX5" fmla="*/ 3155313 w 3204234"/>
              <a:gd name="connsiteY5" fmla="*/ 489208 h 489208"/>
              <a:gd name="connsiteX6" fmla="*/ 48921 w 3204234"/>
              <a:gd name="connsiteY6" fmla="*/ 489208 h 489208"/>
              <a:gd name="connsiteX7" fmla="*/ 0 w 3204234"/>
              <a:gd name="connsiteY7" fmla="*/ 440287 h 489208"/>
              <a:gd name="connsiteX8" fmla="*/ 0 w 3204234"/>
              <a:gd name="connsiteY8" fmla="*/ 48921 h 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4" h="489208">
                <a:moveTo>
                  <a:pt x="0" y="48921"/>
                </a:moveTo>
                <a:cubicBezTo>
                  <a:pt x="0" y="21903"/>
                  <a:pt x="21903" y="0"/>
                  <a:pt x="48921" y="0"/>
                </a:cubicBezTo>
                <a:lnTo>
                  <a:pt x="3155313" y="0"/>
                </a:lnTo>
                <a:cubicBezTo>
                  <a:pt x="3182331" y="0"/>
                  <a:pt x="3204234" y="21903"/>
                  <a:pt x="3204234" y="48921"/>
                </a:cubicBezTo>
                <a:lnTo>
                  <a:pt x="3204234" y="440287"/>
                </a:lnTo>
                <a:cubicBezTo>
                  <a:pt x="3204234" y="467305"/>
                  <a:pt x="3182331" y="489208"/>
                  <a:pt x="3155313" y="489208"/>
                </a:cubicBezTo>
                <a:lnTo>
                  <a:pt x="48921" y="489208"/>
                </a:lnTo>
                <a:cubicBezTo>
                  <a:pt x="21903" y="489208"/>
                  <a:pt x="0" y="467305"/>
                  <a:pt x="0" y="440287"/>
                </a:cubicBezTo>
                <a:lnTo>
                  <a:pt x="0" y="48921"/>
                </a:lnTo>
                <a:close/>
              </a:path>
            </a:pathLst>
          </a:custGeom>
          <a:ln>
            <a:solidFill>
              <a:schemeClr val="bg2"/>
            </a:solidFill>
          </a:ln>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2428" tIns="39728" rIns="52428" bIns="39728" numCol="1" spcCol="1270" anchor="ctr" anchorCtr="0">
            <a:noAutofit/>
          </a:bodyPr>
          <a:lstStyle/>
          <a:p>
            <a:pPr marL="0" lvl="0" indent="0" defTabSz="889000">
              <a:lnSpc>
                <a:spcPct val="90000"/>
              </a:lnSpc>
              <a:spcBef>
                <a:spcPct val="0"/>
              </a:spcBef>
              <a:spcAft>
                <a:spcPct val="35000"/>
              </a:spcAft>
              <a:buNone/>
            </a:pPr>
            <a:r>
              <a:rPr lang="en-US" sz="2000" b="1" i="1" kern="1200">
                <a:solidFill>
                  <a:srgbClr val="C00000"/>
                </a:solidFill>
                <a:latin typeface="Times New Roman" panose="02020603050405020304" pitchFamily="18" charset="0"/>
                <a:ea typeface="Open Sans" pitchFamily="2" charset="0"/>
                <a:cs typeface="Times New Roman" panose="02020603050405020304" pitchFamily="18" charset="0"/>
              </a:rPr>
              <a:t>Thông tin không đáng tin cậy</a:t>
            </a:r>
            <a:endParaRPr lang="en-US" sz="2000" b="1" i="1" kern="1200">
              <a:solidFill>
                <a:srgbClr val="C00000"/>
              </a:solidFill>
            </a:endParaRPr>
          </a:p>
        </p:txBody>
      </p:sp>
    </p:spTree>
    <p:extLst>
      <p:ext uri="{BB962C8B-B14F-4D97-AF65-F5344CB8AC3E}">
        <p14:creationId xmlns:p14="http://schemas.microsoft.com/office/powerpoint/2010/main" val="221214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5">
            <a:extLst>
              <a:ext uri="{FF2B5EF4-FFF2-40B4-BE49-F238E27FC236}">
                <a16:creationId xmlns:a16="http://schemas.microsoft.com/office/drawing/2014/main" id="{6AE0A66F-ABDA-52FE-48F4-080FCCB957A3}"/>
              </a:ext>
            </a:extLst>
          </p:cNvPr>
          <p:cNvSpPr/>
          <p:nvPr/>
        </p:nvSpPr>
        <p:spPr>
          <a:xfrm>
            <a:off x="419952" y="1318575"/>
            <a:ext cx="320423" cy="354485"/>
          </a:xfrm>
          <a:custGeom>
            <a:avLst/>
            <a:gdLst/>
            <a:ahLst/>
            <a:cxnLst/>
            <a:rect l="0" t="0" r="0" b="0"/>
            <a:pathLst>
              <a:path>
                <a:moveTo>
                  <a:pt x="0" y="0"/>
                </a:moveTo>
                <a:lnTo>
                  <a:pt x="0" y="354485"/>
                </a:lnTo>
                <a:lnTo>
                  <a:pt x="320423" y="354485"/>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5" name="Freeform: Shape 6">
            <a:extLst>
              <a:ext uri="{FF2B5EF4-FFF2-40B4-BE49-F238E27FC236}">
                <a16:creationId xmlns:a16="http://schemas.microsoft.com/office/drawing/2014/main" id="{4F307C40-5D48-ACD4-0BE3-A85D272BFB27}"/>
              </a:ext>
            </a:extLst>
          </p:cNvPr>
          <p:cNvSpPr/>
          <p:nvPr/>
        </p:nvSpPr>
        <p:spPr>
          <a:xfrm>
            <a:off x="740376" y="1460144"/>
            <a:ext cx="2728965" cy="584856"/>
          </a:xfrm>
          <a:custGeom>
            <a:avLst/>
            <a:gdLst>
              <a:gd name="connsiteX0" fmla="*/ 0 w 3411062"/>
              <a:gd name="connsiteY0" fmla="*/ 58486 h 584856"/>
              <a:gd name="connsiteX1" fmla="*/ 58486 w 3411062"/>
              <a:gd name="connsiteY1" fmla="*/ 0 h 584856"/>
              <a:gd name="connsiteX2" fmla="*/ 3352576 w 3411062"/>
              <a:gd name="connsiteY2" fmla="*/ 0 h 584856"/>
              <a:gd name="connsiteX3" fmla="*/ 3411062 w 3411062"/>
              <a:gd name="connsiteY3" fmla="*/ 58486 h 584856"/>
              <a:gd name="connsiteX4" fmla="*/ 3411062 w 3411062"/>
              <a:gd name="connsiteY4" fmla="*/ 526370 h 584856"/>
              <a:gd name="connsiteX5" fmla="*/ 3352576 w 3411062"/>
              <a:gd name="connsiteY5" fmla="*/ 584856 h 584856"/>
              <a:gd name="connsiteX6" fmla="*/ 58486 w 3411062"/>
              <a:gd name="connsiteY6" fmla="*/ 584856 h 584856"/>
              <a:gd name="connsiteX7" fmla="*/ 0 w 3411062"/>
              <a:gd name="connsiteY7" fmla="*/ 526370 h 584856"/>
              <a:gd name="connsiteX8" fmla="*/ 0 w 3411062"/>
              <a:gd name="connsiteY8" fmla="*/ 58486 h 5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584856">
                <a:moveTo>
                  <a:pt x="0" y="58486"/>
                </a:moveTo>
                <a:cubicBezTo>
                  <a:pt x="0" y="26185"/>
                  <a:pt x="26185" y="0"/>
                  <a:pt x="58486" y="0"/>
                </a:cubicBezTo>
                <a:lnTo>
                  <a:pt x="3352576" y="0"/>
                </a:lnTo>
                <a:cubicBezTo>
                  <a:pt x="3384877" y="0"/>
                  <a:pt x="3411062" y="26185"/>
                  <a:pt x="3411062" y="58486"/>
                </a:cubicBezTo>
                <a:lnTo>
                  <a:pt x="3411062" y="526370"/>
                </a:lnTo>
                <a:cubicBezTo>
                  <a:pt x="3411062" y="558671"/>
                  <a:pt x="3384877" y="584856"/>
                  <a:pt x="3352576" y="584856"/>
                </a:cubicBezTo>
                <a:lnTo>
                  <a:pt x="58486" y="584856"/>
                </a:lnTo>
                <a:cubicBezTo>
                  <a:pt x="26185" y="584856"/>
                  <a:pt x="0" y="558671"/>
                  <a:pt x="0" y="526370"/>
                </a:cubicBezTo>
                <a:lnTo>
                  <a:pt x="0" y="5848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420" tIns="39990" rIns="51420" bIns="39990"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Thông tin không trung thực, mang tính chất lừa dối</a:t>
            </a:r>
          </a:p>
        </p:txBody>
      </p:sp>
      <p:sp>
        <p:nvSpPr>
          <p:cNvPr id="6" name="Freeform: Shape 7">
            <a:extLst>
              <a:ext uri="{FF2B5EF4-FFF2-40B4-BE49-F238E27FC236}">
                <a16:creationId xmlns:a16="http://schemas.microsoft.com/office/drawing/2014/main" id="{9ABE6290-D2A4-4481-6E71-D77179D19983}"/>
              </a:ext>
            </a:extLst>
          </p:cNvPr>
          <p:cNvSpPr/>
          <p:nvPr/>
        </p:nvSpPr>
        <p:spPr>
          <a:xfrm>
            <a:off x="419952" y="1318575"/>
            <a:ext cx="320423" cy="1068842"/>
          </a:xfrm>
          <a:custGeom>
            <a:avLst/>
            <a:gdLst/>
            <a:ahLst/>
            <a:cxnLst/>
            <a:rect l="0" t="0" r="0" b="0"/>
            <a:pathLst>
              <a:path>
                <a:moveTo>
                  <a:pt x="0" y="0"/>
                </a:moveTo>
                <a:lnTo>
                  <a:pt x="0" y="1068842"/>
                </a:lnTo>
                <a:lnTo>
                  <a:pt x="320423" y="10688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7" name="Freeform: Shape 8">
            <a:extLst>
              <a:ext uri="{FF2B5EF4-FFF2-40B4-BE49-F238E27FC236}">
                <a16:creationId xmlns:a16="http://schemas.microsoft.com/office/drawing/2014/main" id="{DD96DF44-923E-3350-BB8A-A90714FFD2D1}"/>
              </a:ext>
            </a:extLst>
          </p:cNvPr>
          <p:cNvSpPr/>
          <p:nvPr/>
        </p:nvSpPr>
        <p:spPr>
          <a:xfrm>
            <a:off x="740376" y="2169862"/>
            <a:ext cx="2728965" cy="577425"/>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 Thông tin đồn thổi, dẫn đến kết luận thiếu căn cứ</a:t>
            </a:r>
          </a:p>
        </p:txBody>
      </p:sp>
      <p:sp>
        <p:nvSpPr>
          <p:cNvPr id="8" name="Freeform: Shape 9">
            <a:extLst>
              <a:ext uri="{FF2B5EF4-FFF2-40B4-BE49-F238E27FC236}">
                <a16:creationId xmlns:a16="http://schemas.microsoft.com/office/drawing/2014/main" id="{42E7E726-BD9D-825A-18B9-A86FEFC10326}"/>
              </a:ext>
            </a:extLst>
          </p:cNvPr>
          <p:cNvSpPr/>
          <p:nvPr/>
        </p:nvSpPr>
        <p:spPr>
          <a:xfrm>
            <a:off x="419952" y="1318575"/>
            <a:ext cx="320423" cy="1850642"/>
          </a:xfrm>
          <a:custGeom>
            <a:avLst/>
            <a:gdLst/>
            <a:ahLst/>
            <a:cxnLst/>
            <a:rect l="0" t="0" r="0" b="0"/>
            <a:pathLst>
              <a:path>
                <a:moveTo>
                  <a:pt x="0" y="0"/>
                </a:moveTo>
                <a:lnTo>
                  <a:pt x="0" y="1850642"/>
                </a:lnTo>
                <a:lnTo>
                  <a:pt x="320423" y="18506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9" name="Freeform: Shape 10">
            <a:extLst>
              <a:ext uri="{FF2B5EF4-FFF2-40B4-BE49-F238E27FC236}">
                <a16:creationId xmlns:a16="http://schemas.microsoft.com/office/drawing/2014/main" id="{18C6CD94-FA2F-66D1-743B-BBDD27148E36}"/>
              </a:ext>
            </a:extLst>
          </p:cNvPr>
          <p:cNvSpPr/>
          <p:nvPr/>
        </p:nvSpPr>
        <p:spPr>
          <a:xfrm>
            <a:off x="740376" y="2809346"/>
            <a:ext cx="2728965" cy="719742"/>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Thông tin thiếu kiểm chứng dẫn đễn quyết định sai lầm</a:t>
            </a:r>
          </a:p>
        </p:txBody>
      </p:sp>
      <p:sp>
        <p:nvSpPr>
          <p:cNvPr id="11" name="Freeform: Shape 13">
            <a:extLst>
              <a:ext uri="{FF2B5EF4-FFF2-40B4-BE49-F238E27FC236}">
                <a16:creationId xmlns:a16="http://schemas.microsoft.com/office/drawing/2014/main" id="{5BE330AD-71D5-7C39-965A-8A1D72C17394}"/>
              </a:ext>
            </a:extLst>
          </p:cNvPr>
          <p:cNvSpPr/>
          <p:nvPr/>
        </p:nvSpPr>
        <p:spPr>
          <a:xfrm>
            <a:off x="99529" y="3615932"/>
            <a:ext cx="2663549" cy="443480"/>
          </a:xfrm>
          <a:custGeom>
            <a:avLst/>
            <a:gdLst>
              <a:gd name="connsiteX0" fmla="*/ 0 w 3204234"/>
              <a:gd name="connsiteY0" fmla="*/ 48921 h 489208"/>
              <a:gd name="connsiteX1" fmla="*/ 48921 w 3204234"/>
              <a:gd name="connsiteY1" fmla="*/ 0 h 489208"/>
              <a:gd name="connsiteX2" fmla="*/ 3155313 w 3204234"/>
              <a:gd name="connsiteY2" fmla="*/ 0 h 489208"/>
              <a:gd name="connsiteX3" fmla="*/ 3204234 w 3204234"/>
              <a:gd name="connsiteY3" fmla="*/ 48921 h 489208"/>
              <a:gd name="connsiteX4" fmla="*/ 3204234 w 3204234"/>
              <a:gd name="connsiteY4" fmla="*/ 440287 h 489208"/>
              <a:gd name="connsiteX5" fmla="*/ 3155313 w 3204234"/>
              <a:gd name="connsiteY5" fmla="*/ 489208 h 489208"/>
              <a:gd name="connsiteX6" fmla="*/ 48921 w 3204234"/>
              <a:gd name="connsiteY6" fmla="*/ 489208 h 489208"/>
              <a:gd name="connsiteX7" fmla="*/ 0 w 3204234"/>
              <a:gd name="connsiteY7" fmla="*/ 440287 h 489208"/>
              <a:gd name="connsiteX8" fmla="*/ 0 w 3204234"/>
              <a:gd name="connsiteY8" fmla="*/ 48921 h 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4" h="489208">
                <a:moveTo>
                  <a:pt x="0" y="48921"/>
                </a:moveTo>
                <a:cubicBezTo>
                  <a:pt x="0" y="21903"/>
                  <a:pt x="21903" y="0"/>
                  <a:pt x="48921" y="0"/>
                </a:cubicBezTo>
                <a:lnTo>
                  <a:pt x="3155313" y="0"/>
                </a:lnTo>
                <a:cubicBezTo>
                  <a:pt x="3182331" y="0"/>
                  <a:pt x="3204234" y="21903"/>
                  <a:pt x="3204234" y="48921"/>
                </a:cubicBezTo>
                <a:lnTo>
                  <a:pt x="3204234" y="440287"/>
                </a:lnTo>
                <a:cubicBezTo>
                  <a:pt x="3204234" y="467305"/>
                  <a:pt x="3182331" y="489208"/>
                  <a:pt x="3155313" y="489208"/>
                </a:cubicBezTo>
                <a:lnTo>
                  <a:pt x="48921" y="489208"/>
                </a:lnTo>
                <a:cubicBezTo>
                  <a:pt x="21903" y="489208"/>
                  <a:pt x="0" y="467305"/>
                  <a:pt x="0" y="440287"/>
                </a:cubicBezTo>
                <a:lnTo>
                  <a:pt x="0" y="48921"/>
                </a:lnTo>
                <a:close/>
              </a:path>
            </a:pathLst>
          </a:custGeom>
          <a:ln>
            <a:solidFill>
              <a:schemeClr val="bg2"/>
            </a:solidFill>
          </a:ln>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2428" tIns="39728" rIns="52428" bIns="39728" numCol="1" spcCol="1270" anchor="ctr" anchorCtr="0">
            <a:noAutofit/>
          </a:bodyPr>
          <a:lstStyle/>
          <a:p>
            <a:pPr marL="0" lvl="0" indent="0" defTabSz="889000">
              <a:lnSpc>
                <a:spcPct val="90000"/>
              </a:lnSpc>
              <a:spcBef>
                <a:spcPct val="0"/>
              </a:spcBef>
              <a:spcAft>
                <a:spcPct val="35000"/>
              </a:spcAft>
              <a:buNone/>
            </a:pPr>
            <a:r>
              <a:rPr lang="en-US" sz="2000" b="1" i="1" kern="1200">
                <a:solidFill>
                  <a:srgbClr val="C00000"/>
                </a:solidFill>
                <a:latin typeface="Times New Roman" panose="02020603050405020304" pitchFamily="18" charset="0"/>
                <a:ea typeface="Open Sans" pitchFamily="2" charset="0"/>
                <a:cs typeface="Times New Roman" panose="02020603050405020304" pitchFamily="18" charset="0"/>
              </a:rPr>
              <a:t>Thông tin đáng tin cậy</a:t>
            </a:r>
            <a:endParaRPr lang="en-US" sz="2000" b="1" i="1" kern="1200">
              <a:solidFill>
                <a:srgbClr val="C00000"/>
              </a:solidFill>
            </a:endParaRPr>
          </a:p>
        </p:txBody>
      </p:sp>
      <p:sp>
        <p:nvSpPr>
          <p:cNvPr id="12" name="Freeform: Shape 17">
            <a:extLst>
              <a:ext uri="{FF2B5EF4-FFF2-40B4-BE49-F238E27FC236}">
                <a16:creationId xmlns:a16="http://schemas.microsoft.com/office/drawing/2014/main" id="{D12D9187-93FC-54F6-F761-C3F20E07364C}"/>
              </a:ext>
            </a:extLst>
          </p:cNvPr>
          <p:cNvSpPr/>
          <p:nvPr/>
        </p:nvSpPr>
        <p:spPr>
          <a:xfrm>
            <a:off x="419952" y="4059413"/>
            <a:ext cx="320423" cy="354485"/>
          </a:xfrm>
          <a:custGeom>
            <a:avLst/>
            <a:gdLst/>
            <a:ahLst/>
            <a:cxnLst/>
            <a:rect l="0" t="0" r="0" b="0"/>
            <a:pathLst>
              <a:path>
                <a:moveTo>
                  <a:pt x="0" y="0"/>
                </a:moveTo>
                <a:lnTo>
                  <a:pt x="0" y="354485"/>
                </a:lnTo>
                <a:lnTo>
                  <a:pt x="320423" y="354485"/>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3" name="Freeform: Shape 18">
            <a:extLst>
              <a:ext uri="{FF2B5EF4-FFF2-40B4-BE49-F238E27FC236}">
                <a16:creationId xmlns:a16="http://schemas.microsoft.com/office/drawing/2014/main" id="{B40710D8-55A8-4A75-6DD8-3B9CFE5EC616}"/>
              </a:ext>
            </a:extLst>
          </p:cNvPr>
          <p:cNvSpPr/>
          <p:nvPr/>
        </p:nvSpPr>
        <p:spPr>
          <a:xfrm>
            <a:off x="740376" y="4121470"/>
            <a:ext cx="2887407" cy="868516"/>
          </a:xfrm>
          <a:custGeom>
            <a:avLst/>
            <a:gdLst>
              <a:gd name="connsiteX0" fmla="*/ 0 w 3411062"/>
              <a:gd name="connsiteY0" fmla="*/ 58486 h 584856"/>
              <a:gd name="connsiteX1" fmla="*/ 58486 w 3411062"/>
              <a:gd name="connsiteY1" fmla="*/ 0 h 584856"/>
              <a:gd name="connsiteX2" fmla="*/ 3352576 w 3411062"/>
              <a:gd name="connsiteY2" fmla="*/ 0 h 584856"/>
              <a:gd name="connsiteX3" fmla="*/ 3411062 w 3411062"/>
              <a:gd name="connsiteY3" fmla="*/ 58486 h 584856"/>
              <a:gd name="connsiteX4" fmla="*/ 3411062 w 3411062"/>
              <a:gd name="connsiteY4" fmla="*/ 526370 h 584856"/>
              <a:gd name="connsiteX5" fmla="*/ 3352576 w 3411062"/>
              <a:gd name="connsiteY5" fmla="*/ 584856 h 584856"/>
              <a:gd name="connsiteX6" fmla="*/ 58486 w 3411062"/>
              <a:gd name="connsiteY6" fmla="*/ 584856 h 584856"/>
              <a:gd name="connsiteX7" fmla="*/ 0 w 3411062"/>
              <a:gd name="connsiteY7" fmla="*/ 526370 h 584856"/>
              <a:gd name="connsiteX8" fmla="*/ 0 w 3411062"/>
              <a:gd name="connsiteY8" fmla="*/ 58486 h 5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584856">
                <a:moveTo>
                  <a:pt x="0" y="58486"/>
                </a:moveTo>
                <a:cubicBezTo>
                  <a:pt x="0" y="26185"/>
                  <a:pt x="26185" y="0"/>
                  <a:pt x="58486" y="0"/>
                </a:cubicBezTo>
                <a:lnTo>
                  <a:pt x="3352576" y="0"/>
                </a:lnTo>
                <a:cubicBezTo>
                  <a:pt x="3384877" y="0"/>
                  <a:pt x="3411062" y="26185"/>
                  <a:pt x="3411062" y="58486"/>
                </a:cubicBezTo>
                <a:lnTo>
                  <a:pt x="3411062" y="526370"/>
                </a:lnTo>
                <a:cubicBezTo>
                  <a:pt x="3411062" y="558671"/>
                  <a:pt x="3384877" y="584856"/>
                  <a:pt x="3352576" y="584856"/>
                </a:cubicBezTo>
                <a:lnTo>
                  <a:pt x="58486" y="584856"/>
                </a:lnTo>
                <a:cubicBezTo>
                  <a:pt x="26185" y="584856"/>
                  <a:pt x="0" y="558671"/>
                  <a:pt x="0" y="526370"/>
                </a:cubicBezTo>
                <a:lnTo>
                  <a:pt x="0" y="5848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420" tIns="39990" rIns="51420" bIns="39990"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Giúp đưa ra kết luận đúng, quyết định hành động đúng, giải quyết được các vấn đề</a:t>
            </a:r>
          </a:p>
        </p:txBody>
      </p:sp>
      <p:sp>
        <p:nvSpPr>
          <p:cNvPr id="14" name="Google Shape;192;p33">
            <a:extLst>
              <a:ext uri="{FF2B5EF4-FFF2-40B4-BE49-F238E27FC236}">
                <a16:creationId xmlns:a16="http://schemas.microsoft.com/office/drawing/2014/main" id="{B819A39C-B9AB-4B49-B88A-B76EB260BE5D}"/>
              </a:ext>
            </a:extLst>
          </p:cNvPr>
          <p:cNvSpPr txBox="1">
            <a:spLocks noGrp="1"/>
          </p:cNvSpPr>
          <p:nvPr>
            <p:ph type="title"/>
          </p:nvPr>
        </p:nvSpPr>
        <p:spPr>
          <a:xfrm>
            <a:off x="0" y="567275"/>
            <a:ext cx="3051313" cy="37407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Times New Roman" panose="02020603050405020304" pitchFamily="18" charset="0"/>
                <a:ea typeface="Open Sans" pitchFamily="2" charset="0"/>
                <a:cs typeface="Times New Roman" panose="02020603050405020304" pitchFamily="18" charset="0"/>
              </a:rPr>
              <a:t>2. Thông tin đáng tin cậy</a:t>
            </a:r>
            <a:endParaRPr sz="2000" u="sng">
              <a:latin typeface="Times New Roman" panose="02020603050405020304" pitchFamily="18" charset="0"/>
              <a:ea typeface="Open Sans" pitchFamily="2" charset="0"/>
              <a:cs typeface="Times New Roman" panose="02020603050405020304" pitchFamily="18" charset="0"/>
            </a:endParaRPr>
          </a:p>
        </p:txBody>
      </p:sp>
      <p:sp>
        <p:nvSpPr>
          <p:cNvPr id="15" name="Google Shape;192;p33"/>
          <p:cNvSpPr txBox="1">
            <a:spLocks noGrp="1"/>
          </p:cNvSpPr>
          <p:nvPr>
            <p:ph type="title"/>
          </p:nvPr>
        </p:nvSpPr>
        <p:spPr>
          <a:xfrm>
            <a:off x="13936" y="305218"/>
            <a:ext cx="4040828" cy="46306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Times New Roman" panose="02020603050405020304" pitchFamily="18" charset="0"/>
                <a:ea typeface="Open Sans" pitchFamily="2" charset="0"/>
                <a:cs typeface="Times New Roman" panose="02020603050405020304" pitchFamily="18" charset="0"/>
              </a:rPr>
              <a:t>1.Thông tin trong môi trường số </a:t>
            </a:r>
            <a:endParaRPr sz="2000" u="sng">
              <a:latin typeface="Times New Roman" panose="02020603050405020304" pitchFamily="18" charset="0"/>
              <a:ea typeface="Open Sans" pitchFamily="2" charset="0"/>
              <a:cs typeface="Times New Roman" panose="02020603050405020304" pitchFamily="18" charset="0"/>
            </a:endParaRPr>
          </a:p>
        </p:txBody>
      </p:sp>
      <p:sp>
        <p:nvSpPr>
          <p:cNvPr id="16" name="Google Shape;118;p27">
            <a:extLst>
              <a:ext uri="{FF2B5EF4-FFF2-40B4-BE49-F238E27FC236}">
                <a16:creationId xmlns:a16="http://schemas.microsoft.com/office/drawing/2014/main" id="{FA6F81AF-D908-2BAA-077A-EA8E469F30A8}"/>
              </a:ext>
            </a:extLst>
          </p:cNvPr>
          <p:cNvSpPr txBox="1">
            <a:spLocks/>
          </p:cNvSpPr>
          <p:nvPr/>
        </p:nvSpPr>
        <p:spPr>
          <a:xfrm>
            <a:off x="1363188" y="-64656"/>
            <a:ext cx="7067587" cy="6200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pPr algn="ctr"/>
            <a:r>
              <a:rPr lang="en-US" sz="2400">
                <a:solidFill>
                  <a:srgbClr val="FF0000"/>
                </a:solidFill>
                <a:latin typeface="Times New Roman" panose="02020603050405020304" pitchFamily="18" charset="0"/>
                <a:ea typeface="Open Sans" pitchFamily="2" charset="0"/>
                <a:cs typeface="Times New Roman" panose="02020603050405020304" pitchFamily="18" charset="0"/>
              </a:rPr>
              <a:t>BÀI 2: THÔNG TIN TRONG MÔI TRƯỜNG SỐ</a:t>
            </a:r>
            <a:endParaRPr lang="vi-VN" sz="2400">
              <a:solidFill>
                <a:srgbClr val="FF0000"/>
              </a:solidFill>
              <a:latin typeface="Times New Roman" panose="02020603050405020304" pitchFamily="18" charset="0"/>
              <a:ea typeface="Open Sans" pitchFamily="2" charset="0"/>
              <a:cs typeface="Times New Roman" panose="02020603050405020304" pitchFamily="18" charset="0"/>
            </a:endParaRPr>
          </a:p>
        </p:txBody>
      </p:sp>
      <p:cxnSp>
        <p:nvCxnSpPr>
          <p:cNvPr id="17" name="Straight Connector 16"/>
          <p:cNvCxnSpPr/>
          <p:nvPr/>
        </p:nvCxnSpPr>
        <p:spPr>
          <a:xfrm>
            <a:off x="0" y="416815"/>
            <a:ext cx="90608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reeform: Shape 13">
            <a:extLst>
              <a:ext uri="{FF2B5EF4-FFF2-40B4-BE49-F238E27FC236}">
                <a16:creationId xmlns:a16="http://schemas.microsoft.com/office/drawing/2014/main" id="{5BE330AD-71D5-7C39-965A-8A1D72C17394}"/>
              </a:ext>
            </a:extLst>
          </p:cNvPr>
          <p:cNvSpPr/>
          <p:nvPr/>
        </p:nvSpPr>
        <p:spPr>
          <a:xfrm>
            <a:off x="85352" y="1010807"/>
            <a:ext cx="3393344" cy="407158"/>
          </a:xfrm>
          <a:custGeom>
            <a:avLst/>
            <a:gdLst>
              <a:gd name="connsiteX0" fmla="*/ 0 w 3204234"/>
              <a:gd name="connsiteY0" fmla="*/ 48921 h 489208"/>
              <a:gd name="connsiteX1" fmla="*/ 48921 w 3204234"/>
              <a:gd name="connsiteY1" fmla="*/ 0 h 489208"/>
              <a:gd name="connsiteX2" fmla="*/ 3155313 w 3204234"/>
              <a:gd name="connsiteY2" fmla="*/ 0 h 489208"/>
              <a:gd name="connsiteX3" fmla="*/ 3204234 w 3204234"/>
              <a:gd name="connsiteY3" fmla="*/ 48921 h 489208"/>
              <a:gd name="connsiteX4" fmla="*/ 3204234 w 3204234"/>
              <a:gd name="connsiteY4" fmla="*/ 440287 h 489208"/>
              <a:gd name="connsiteX5" fmla="*/ 3155313 w 3204234"/>
              <a:gd name="connsiteY5" fmla="*/ 489208 h 489208"/>
              <a:gd name="connsiteX6" fmla="*/ 48921 w 3204234"/>
              <a:gd name="connsiteY6" fmla="*/ 489208 h 489208"/>
              <a:gd name="connsiteX7" fmla="*/ 0 w 3204234"/>
              <a:gd name="connsiteY7" fmla="*/ 440287 h 489208"/>
              <a:gd name="connsiteX8" fmla="*/ 0 w 3204234"/>
              <a:gd name="connsiteY8" fmla="*/ 48921 h 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4" h="489208">
                <a:moveTo>
                  <a:pt x="0" y="48921"/>
                </a:moveTo>
                <a:cubicBezTo>
                  <a:pt x="0" y="21903"/>
                  <a:pt x="21903" y="0"/>
                  <a:pt x="48921" y="0"/>
                </a:cubicBezTo>
                <a:lnTo>
                  <a:pt x="3155313" y="0"/>
                </a:lnTo>
                <a:cubicBezTo>
                  <a:pt x="3182331" y="0"/>
                  <a:pt x="3204234" y="21903"/>
                  <a:pt x="3204234" y="48921"/>
                </a:cubicBezTo>
                <a:lnTo>
                  <a:pt x="3204234" y="440287"/>
                </a:lnTo>
                <a:cubicBezTo>
                  <a:pt x="3204234" y="467305"/>
                  <a:pt x="3182331" y="489208"/>
                  <a:pt x="3155313" y="489208"/>
                </a:cubicBezTo>
                <a:lnTo>
                  <a:pt x="48921" y="489208"/>
                </a:lnTo>
                <a:cubicBezTo>
                  <a:pt x="21903" y="489208"/>
                  <a:pt x="0" y="467305"/>
                  <a:pt x="0" y="440287"/>
                </a:cubicBezTo>
                <a:lnTo>
                  <a:pt x="0" y="48921"/>
                </a:lnTo>
                <a:close/>
              </a:path>
            </a:pathLst>
          </a:custGeom>
          <a:ln>
            <a:solidFill>
              <a:schemeClr val="bg2"/>
            </a:solidFill>
          </a:ln>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2428" tIns="39728" rIns="52428" bIns="39728" numCol="1" spcCol="1270" anchor="ctr" anchorCtr="0">
            <a:noAutofit/>
          </a:bodyPr>
          <a:lstStyle/>
          <a:p>
            <a:pPr marL="0" lvl="0" indent="0" defTabSz="889000">
              <a:lnSpc>
                <a:spcPct val="90000"/>
              </a:lnSpc>
              <a:spcBef>
                <a:spcPct val="0"/>
              </a:spcBef>
              <a:spcAft>
                <a:spcPct val="35000"/>
              </a:spcAft>
              <a:buNone/>
            </a:pPr>
            <a:r>
              <a:rPr lang="en-US" sz="2000" b="1" i="1" kern="1200">
                <a:solidFill>
                  <a:srgbClr val="C00000"/>
                </a:solidFill>
                <a:latin typeface="Times New Roman" panose="02020603050405020304" pitchFamily="18" charset="0"/>
                <a:ea typeface="Open Sans" pitchFamily="2" charset="0"/>
                <a:cs typeface="Times New Roman" panose="02020603050405020304" pitchFamily="18" charset="0"/>
              </a:rPr>
              <a:t>Thông tin không đáng tin cậy</a:t>
            </a:r>
            <a:endParaRPr lang="en-US" sz="2000" b="1" i="1" kern="1200">
              <a:solidFill>
                <a:srgbClr val="C00000"/>
              </a:solidFill>
            </a:endParaRPr>
          </a:p>
        </p:txBody>
      </p:sp>
      <p:pic>
        <p:nvPicPr>
          <p:cNvPr id="19" name="Picture 2" descr="Người dân TP HCM sẽ được nhắn tin mời đi tiêm vắc-xin Covid-19 - Báo Người  lao động">
            <a:extLst>
              <a:ext uri="{FF2B5EF4-FFF2-40B4-BE49-F238E27FC236}">
                <a16:creationId xmlns:a16="http://schemas.microsoft.com/office/drawing/2014/main" id="{D374C0D8-2507-4268-A498-DFF16C6F8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94" r="57027"/>
          <a:stretch/>
        </p:blipFill>
        <p:spPr bwMode="auto">
          <a:xfrm>
            <a:off x="5389452" y="666952"/>
            <a:ext cx="3473194" cy="4323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58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 name="Freeform: Shape 1">
            <a:extLst>
              <a:ext uri="{FF2B5EF4-FFF2-40B4-BE49-F238E27FC236}">
                <a16:creationId xmlns:a16="http://schemas.microsoft.com/office/drawing/2014/main" id="{E2CE1E19-1C69-E529-AD84-8FBC5E334ED8}"/>
              </a:ext>
            </a:extLst>
          </p:cNvPr>
          <p:cNvSpPr/>
          <p:nvPr/>
        </p:nvSpPr>
        <p:spPr>
          <a:xfrm>
            <a:off x="403783" y="1045633"/>
            <a:ext cx="2991689" cy="684901"/>
          </a:xfrm>
          <a:custGeom>
            <a:avLst/>
            <a:gdLst>
              <a:gd name="connsiteX0" fmla="*/ 0 w 3204234"/>
              <a:gd name="connsiteY0" fmla="*/ 48921 h 489208"/>
              <a:gd name="connsiteX1" fmla="*/ 48921 w 3204234"/>
              <a:gd name="connsiteY1" fmla="*/ 0 h 489208"/>
              <a:gd name="connsiteX2" fmla="*/ 3155313 w 3204234"/>
              <a:gd name="connsiteY2" fmla="*/ 0 h 489208"/>
              <a:gd name="connsiteX3" fmla="*/ 3204234 w 3204234"/>
              <a:gd name="connsiteY3" fmla="*/ 48921 h 489208"/>
              <a:gd name="connsiteX4" fmla="*/ 3204234 w 3204234"/>
              <a:gd name="connsiteY4" fmla="*/ 440287 h 489208"/>
              <a:gd name="connsiteX5" fmla="*/ 3155313 w 3204234"/>
              <a:gd name="connsiteY5" fmla="*/ 489208 h 489208"/>
              <a:gd name="connsiteX6" fmla="*/ 48921 w 3204234"/>
              <a:gd name="connsiteY6" fmla="*/ 489208 h 489208"/>
              <a:gd name="connsiteX7" fmla="*/ 0 w 3204234"/>
              <a:gd name="connsiteY7" fmla="*/ 440287 h 489208"/>
              <a:gd name="connsiteX8" fmla="*/ 0 w 3204234"/>
              <a:gd name="connsiteY8" fmla="*/ 48921 h 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4" h="489208">
                <a:moveTo>
                  <a:pt x="0" y="48921"/>
                </a:moveTo>
                <a:cubicBezTo>
                  <a:pt x="0" y="21903"/>
                  <a:pt x="21903" y="0"/>
                  <a:pt x="48921" y="0"/>
                </a:cubicBezTo>
                <a:lnTo>
                  <a:pt x="3155313" y="0"/>
                </a:lnTo>
                <a:cubicBezTo>
                  <a:pt x="3182331" y="0"/>
                  <a:pt x="3204234" y="21903"/>
                  <a:pt x="3204234" y="48921"/>
                </a:cubicBezTo>
                <a:lnTo>
                  <a:pt x="3204234" y="440287"/>
                </a:lnTo>
                <a:cubicBezTo>
                  <a:pt x="3204234" y="467305"/>
                  <a:pt x="3182331" y="489208"/>
                  <a:pt x="3155313" y="489208"/>
                </a:cubicBezTo>
                <a:lnTo>
                  <a:pt x="48921" y="489208"/>
                </a:lnTo>
                <a:cubicBezTo>
                  <a:pt x="21903" y="489208"/>
                  <a:pt x="0" y="467305"/>
                  <a:pt x="0" y="440287"/>
                </a:cubicBezTo>
                <a:lnTo>
                  <a:pt x="0" y="48921"/>
                </a:lnTo>
                <a:close/>
              </a:path>
            </a:pathLst>
          </a:custGeom>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2428" tIns="39728" rIns="52428" bIns="39728" numCol="1" spcCol="1270" anchor="ctr" anchorCtr="0">
            <a:noAutofit/>
          </a:bodyPr>
          <a:lstStyle/>
          <a:p>
            <a:pPr marL="0" lvl="0" indent="0" defTabSz="889000">
              <a:lnSpc>
                <a:spcPct val="90000"/>
              </a:lnSpc>
              <a:spcBef>
                <a:spcPct val="0"/>
              </a:spcBef>
              <a:spcAft>
                <a:spcPct val="35000"/>
              </a:spcAft>
              <a:buNone/>
            </a:pPr>
            <a:r>
              <a:rPr lang="en-US" sz="2000" b="1" i="1" kern="1200">
                <a:solidFill>
                  <a:srgbClr val="C00000"/>
                </a:solidFill>
                <a:latin typeface="Times New Roman" panose="02020603050405020304" pitchFamily="18" charset="0"/>
                <a:ea typeface="Open Sans" pitchFamily="2" charset="0"/>
                <a:cs typeface="Times New Roman" panose="02020603050405020304" pitchFamily="18" charset="0"/>
              </a:rPr>
              <a:t>Cách xác định thông tin có đáng tin cậy hay không</a:t>
            </a:r>
            <a:endParaRPr lang="en-US" sz="2000" b="1" i="1" kern="1200">
              <a:solidFill>
                <a:srgbClr val="C00000"/>
              </a:solidFill>
            </a:endParaRPr>
          </a:p>
        </p:txBody>
      </p:sp>
      <p:sp>
        <p:nvSpPr>
          <p:cNvPr id="3" name="Freeform: Shape 2">
            <a:extLst>
              <a:ext uri="{FF2B5EF4-FFF2-40B4-BE49-F238E27FC236}">
                <a16:creationId xmlns:a16="http://schemas.microsoft.com/office/drawing/2014/main" id="{4B0008F5-02B4-9AEF-AB2F-C551823FB7B5}"/>
              </a:ext>
            </a:extLst>
          </p:cNvPr>
          <p:cNvSpPr/>
          <p:nvPr/>
        </p:nvSpPr>
        <p:spPr>
          <a:xfrm>
            <a:off x="724206" y="1730535"/>
            <a:ext cx="320423" cy="354485"/>
          </a:xfrm>
          <a:custGeom>
            <a:avLst/>
            <a:gdLst/>
            <a:ahLst/>
            <a:cxnLst/>
            <a:rect l="0" t="0" r="0" b="0"/>
            <a:pathLst>
              <a:path>
                <a:moveTo>
                  <a:pt x="0" y="0"/>
                </a:moveTo>
                <a:lnTo>
                  <a:pt x="0" y="354485"/>
                </a:lnTo>
                <a:lnTo>
                  <a:pt x="320423" y="354485"/>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5" name="Freeform: Shape 4">
            <a:extLst>
              <a:ext uri="{FF2B5EF4-FFF2-40B4-BE49-F238E27FC236}">
                <a16:creationId xmlns:a16="http://schemas.microsoft.com/office/drawing/2014/main" id="{94774C9A-24C2-04E2-A31D-62D654906EC2}"/>
              </a:ext>
            </a:extLst>
          </p:cNvPr>
          <p:cNvSpPr/>
          <p:nvPr/>
        </p:nvSpPr>
        <p:spPr>
          <a:xfrm>
            <a:off x="915428" y="1939847"/>
            <a:ext cx="3457032" cy="556545"/>
          </a:xfrm>
          <a:custGeom>
            <a:avLst/>
            <a:gdLst>
              <a:gd name="connsiteX0" fmla="*/ 0 w 3411062"/>
              <a:gd name="connsiteY0" fmla="*/ 58486 h 584856"/>
              <a:gd name="connsiteX1" fmla="*/ 58486 w 3411062"/>
              <a:gd name="connsiteY1" fmla="*/ 0 h 584856"/>
              <a:gd name="connsiteX2" fmla="*/ 3352576 w 3411062"/>
              <a:gd name="connsiteY2" fmla="*/ 0 h 584856"/>
              <a:gd name="connsiteX3" fmla="*/ 3411062 w 3411062"/>
              <a:gd name="connsiteY3" fmla="*/ 58486 h 584856"/>
              <a:gd name="connsiteX4" fmla="*/ 3411062 w 3411062"/>
              <a:gd name="connsiteY4" fmla="*/ 526370 h 584856"/>
              <a:gd name="connsiteX5" fmla="*/ 3352576 w 3411062"/>
              <a:gd name="connsiteY5" fmla="*/ 584856 h 584856"/>
              <a:gd name="connsiteX6" fmla="*/ 58486 w 3411062"/>
              <a:gd name="connsiteY6" fmla="*/ 584856 h 584856"/>
              <a:gd name="connsiteX7" fmla="*/ 0 w 3411062"/>
              <a:gd name="connsiteY7" fmla="*/ 526370 h 584856"/>
              <a:gd name="connsiteX8" fmla="*/ 0 w 3411062"/>
              <a:gd name="connsiteY8" fmla="*/ 58486 h 5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584856">
                <a:moveTo>
                  <a:pt x="0" y="58486"/>
                </a:moveTo>
                <a:cubicBezTo>
                  <a:pt x="0" y="26185"/>
                  <a:pt x="26185" y="0"/>
                  <a:pt x="58486" y="0"/>
                </a:cubicBezTo>
                <a:lnTo>
                  <a:pt x="3352576" y="0"/>
                </a:lnTo>
                <a:cubicBezTo>
                  <a:pt x="3384877" y="0"/>
                  <a:pt x="3411062" y="26185"/>
                  <a:pt x="3411062" y="58486"/>
                </a:cubicBezTo>
                <a:lnTo>
                  <a:pt x="3411062" y="526370"/>
                </a:lnTo>
                <a:cubicBezTo>
                  <a:pt x="3411062" y="558671"/>
                  <a:pt x="3384877" y="584856"/>
                  <a:pt x="3352576" y="584856"/>
                </a:cubicBezTo>
                <a:lnTo>
                  <a:pt x="58486" y="584856"/>
                </a:lnTo>
                <a:cubicBezTo>
                  <a:pt x="26185" y="584856"/>
                  <a:pt x="0" y="558671"/>
                  <a:pt x="0" y="526370"/>
                </a:cubicBezTo>
                <a:lnTo>
                  <a:pt x="0" y="5848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420" tIns="39990" rIns="51420" bIns="39990" numCol="1" spcCol="1270" anchor="ctr" anchorCtr="0">
            <a:noAutofit/>
          </a:bodyPr>
          <a:lstStyle/>
          <a:p>
            <a:pPr marL="0" lvl="0" indent="0" algn="l" defTabSz="8001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Xác định nguồn thông tin</a:t>
            </a:r>
          </a:p>
        </p:txBody>
      </p:sp>
      <p:pic>
        <p:nvPicPr>
          <p:cNvPr id="4098" name="Picture 2" descr="Thực hiện thành công ca cấy ghép tim lợn cho người - Ảnh 1.">
            <a:extLst>
              <a:ext uri="{FF2B5EF4-FFF2-40B4-BE49-F238E27FC236}">
                <a16:creationId xmlns:a16="http://schemas.microsoft.com/office/drawing/2014/main" id="{252EEA25-4624-F221-ABBE-B0543C62B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0718" y="1537666"/>
            <a:ext cx="3075493" cy="1729965"/>
          </a:xfrm>
          <a:prstGeom prst="rect">
            <a:avLst/>
          </a:prstGeom>
          <a:noFill/>
          <a:extLst>
            <a:ext uri="{909E8E84-426E-40DD-AFC4-6F175D3DCCD1}">
              <a14:hiddenFill xmlns:a14="http://schemas.microsoft.com/office/drawing/2010/main">
                <a:solidFill>
                  <a:srgbClr val="FFFFFF"/>
                </a:solidFill>
              </a14:hiddenFill>
            </a:ext>
          </a:extLst>
        </p:spPr>
      </p:pic>
      <p:sp>
        <p:nvSpPr>
          <p:cNvPr id="4096" name="TextBox 4095">
            <a:extLst>
              <a:ext uri="{FF2B5EF4-FFF2-40B4-BE49-F238E27FC236}">
                <a16:creationId xmlns:a16="http://schemas.microsoft.com/office/drawing/2014/main" id="{305D148E-362B-C01A-C83A-074BE0571810}"/>
              </a:ext>
            </a:extLst>
          </p:cNvPr>
          <p:cNvSpPr txBox="1"/>
          <p:nvPr/>
        </p:nvSpPr>
        <p:spPr>
          <a:xfrm>
            <a:off x="4066518" y="815708"/>
            <a:ext cx="4707540" cy="646331"/>
          </a:xfrm>
          <a:prstGeom prst="rect">
            <a:avLst/>
          </a:prstGeom>
          <a:noFill/>
        </p:spPr>
        <p:txBody>
          <a:bodyPr wrap="square" rtlCol="0">
            <a:spAutoFit/>
          </a:bodyPr>
          <a:lstStyle/>
          <a:p>
            <a:r>
              <a:rPr lang="en-US" sz="1800">
                <a:latin typeface="Times New Roman" panose="02020603050405020304" pitchFamily="18" charset="0"/>
                <a:cs typeface="Times New Roman" panose="02020603050405020304" pitchFamily="18" charset="0"/>
              </a:rPr>
              <a:t>Bản tin của Đài truyền hình Việt Nam VTV ngày 11/1/2022:</a:t>
            </a:r>
            <a:endParaRPr lang="vi-VN" sz="1800" i="0" u="none" strike="noStrike">
              <a:solidFill>
                <a:srgbClr val="565656"/>
              </a:solidFill>
              <a:effectLst/>
              <a:latin typeface="Times New Roman" panose="02020603050405020304" pitchFamily="18" charset="0"/>
              <a:cs typeface="Times New Roman" panose="02020603050405020304" pitchFamily="18" charset="0"/>
            </a:endParaRPr>
          </a:p>
        </p:txBody>
      </p:sp>
      <p:sp>
        <p:nvSpPr>
          <p:cNvPr id="4097" name="TextBox 4096">
            <a:extLst>
              <a:ext uri="{FF2B5EF4-FFF2-40B4-BE49-F238E27FC236}">
                <a16:creationId xmlns:a16="http://schemas.microsoft.com/office/drawing/2014/main" id="{939C0AE6-4688-B90D-C3C5-6FDD6EBCE2AE}"/>
              </a:ext>
            </a:extLst>
          </p:cNvPr>
          <p:cNvSpPr txBox="1"/>
          <p:nvPr/>
        </p:nvSpPr>
        <p:spPr>
          <a:xfrm>
            <a:off x="4066517" y="3373167"/>
            <a:ext cx="4880565" cy="1754326"/>
          </a:xfrm>
          <a:prstGeom prst="rect">
            <a:avLst/>
          </a:prstGeom>
          <a:noFill/>
        </p:spPr>
        <p:txBody>
          <a:bodyPr wrap="square" rtlCol="0">
            <a:spAutoFit/>
          </a:bodyPr>
          <a:lstStyle/>
          <a:p>
            <a:pPr algn="just"/>
            <a:r>
              <a:rPr lang="en-US" sz="1800">
                <a:latin typeface="Times New Roman" panose="02020603050405020304" pitchFamily="18" charset="0"/>
                <a:cs typeface="Times New Roman" panose="02020603050405020304" pitchFamily="18" charset="0"/>
              </a:rPr>
              <a:t>Các bác sĩ tại Trung Tâm Y tế Đại học Maryland, Mỹ vừa thực hiện thành công ca cấy ghép tim lợn cho người đầu tiên vào ngày 7/1/2022. Bệnh nhân là ông David Bennett 57 tuổi, ở Maryland, Mỹ hiện trong tình trạng sức khỏe tốt sau 3 ngày phẫu thuật cấy ghép.</a:t>
            </a:r>
            <a:endParaRPr lang="vi-VN" sz="1800" i="0" u="none" strike="noStrike">
              <a:solidFill>
                <a:srgbClr val="565656"/>
              </a:solidFill>
              <a:effectLst/>
              <a:latin typeface="Times New Roman" panose="02020603050405020304" pitchFamily="18" charset="0"/>
              <a:cs typeface="Times New Roman" panose="02020603050405020304" pitchFamily="18" charset="0"/>
            </a:endParaRPr>
          </a:p>
        </p:txBody>
      </p:sp>
      <p:sp>
        <p:nvSpPr>
          <p:cNvPr id="4099" name="Rectangle 4098">
            <a:extLst>
              <a:ext uri="{FF2B5EF4-FFF2-40B4-BE49-F238E27FC236}">
                <a16:creationId xmlns:a16="http://schemas.microsoft.com/office/drawing/2014/main" id="{326CA410-51DB-C79A-CD18-EEF124E0AC04}"/>
              </a:ext>
            </a:extLst>
          </p:cNvPr>
          <p:cNvSpPr/>
          <p:nvPr/>
        </p:nvSpPr>
        <p:spPr>
          <a:xfrm>
            <a:off x="4066517" y="815708"/>
            <a:ext cx="4707540" cy="616422"/>
          </a:xfrm>
          <a:prstGeom prst="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92;p33">
            <a:extLst>
              <a:ext uri="{FF2B5EF4-FFF2-40B4-BE49-F238E27FC236}">
                <a16:creationId xmlns:a16="http://schemas.microsoft.com/office/drawing/2014/main" id="{B819A39C-B9AB-4B49-B88A-B76EB260BE5D}"/>
              </a:ext>
            </a:extLst>
          </p:cNvPr>
          <p:cNvSpPr txBox="1">
            <a:spLocks noGrp="1"/>
          </p:cNvSpPr>
          <p:nvPr>
            <p:ph type="title"/>
          </p:nvPr>
        </p:nvSpPr>
        <p:spPr>
          <a:xfrm>
            <a:off x="0" y="567275"/>
            <a:ext cx="3051313" cy="37407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Times New Roman" panose="02020603050405020304" pitchFamily="18" charset="0"/>
                <a:ea typeface="Open Sans" pitchFamily="2" charset="0"/>
                <a:cs typeface="Times New Roman" panose="02020603050405020304" pitchFamily="18" charset="0"/>
              </a:rPr>
              <a:t>2. Thông tin đáng tin cậy</a:t>
            </a:r>
            <a:endParaRPr sz="2000" u="sng">
              <a:latin typeface="Times New Roman" panose="02020603050405020304" pitchFamily="18" charset="0"/>
              <a:ea typeface="Open Sans" pitchFamily="2" charset="0"/>
              <a:cs typeface="Times New Roman" panose="02020603050405020304" pitchFamily="18" charset="0"/>
            </a:endParaRPr>
          </a:p>
        </p:txBody>
      </p:sp>
      <p:sp>
        <p:nvSpPr>
          <p:cNvPr id="10" name="Google Shape;192;p33"/>
          <p:cNvSpPr txBox="1">
            <a:spLocks noGrp="1"/>
          </p:cNvSpPr>
          <p:nvPr>
            <p:ph type="title"/>
          </p:nvPr>
        </p:nvSpPr>
        <p:spPr>
          <a:xfrm>
            <a:off x="13936" y="305218"/>
            <a:ext cx="4040828" cy="46306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Times New Roman" panose="02020603050405020304" pitchFamily="18" charset="0"/>
                <a:ea typeface="Open Sans" pitchFamily="2" charset="0"/>
                <a:cs typeface="Times New Roman" panose="02020603050405020304" pitchFamily="18" charset="0"/>
              </a:rPr>
              <a:t>1.Thông tin trong môi trường số </a:t>
            </a:r>
            <a:endParaRPr sz="2000" u="sng">
              <a:latin typeface="Times New Roman" panose="02020603050405020304" pitchFamily="18" charset="0"/>
              <a:ea typeface="Open Sans" pitchFamily="2" charset="0"/>
              <a:cs typeface="Times New Roman" panose="02020603050405020304" pitchFamily="18" charset="0"/>
            </a:endParaRPr>
          </a:p>
        </p:txBody>
      </p:sp>
      <p:sp>
        <p:nvSpPr>
          <p:cNvPr id="11" name="Google Shape;118;p27">
            <a:extLst>
              <a:ext uri="{FF2B5EF4-FFF2-40B4-BE49-F238E27FC236}">
                <a16:creationId xmlns:a16="http://schemas.microsoft.com/office/drawing/2014/main" id="{FA6F81AF-D908-2BAA-077A-EA8E469F30A8}"/>
              </a:ext>
            </a:extLst>
          </p:cNvPr>
          <p:cNvSpPr txBox="1">
            <a:spLocks/>
          </p:cNvSpPr>
          <p:nvPr/>
        </p:nvSpPr>
        <p:spPr>
          <a:xfrm>
            <a:off x="1363188" y="-64656"/>
            <a:ext cx="7067587" cy="6200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pPr algn="ctr"/>
            <a:r>
              <a:rPr lang="en-US" sz="2400">
                <a:solidFill>
                  <a:srgbClr val="FF0000"/>
                </a:solidFill>
                <a:latin typeface="Times New Roman" panose="02020603050405020304" pitchFamily="18" charset="0"/>
                <a:ea typeface="Open Sans" pitchFamily="2" charset="0"/>
                <a:cs typeface="Times New Roman" panose="02020603050405020304" pitchFamily="18" charset="0"/>
              </a:rPr>
              <a:t>BÀI 2: THÔNG TIN TRONG MÔI TRƯỜNG SỐ</a:t>
            </a:r>
            <a:endParaRPr lang="vi-VN" sz="2400">
              <a:solidFill>
                <a:srgbClr val="FF0000"/>
              </a:solidFill>
              <a:latin typeface="Times New Roman" panose="02020603050405020304" pitchFamily="18" charset="0"/>
              <a:ea typeface="Open Sans" pitchFamily="2" charset="0"/>
              <a:cs typeface="Times New Roman" panose="02020603050405020304" pitchFamily="18" charset="0"/>
            </a:endParaRPr>
          </a:p>
        </p:txBody>
      </p:sp>
      <p:cxnSp>
        <p:nvCxnSpPr>
          <p:cNvPr id="12" name="Straight Connector 11"/>
          <p:cNvCxnSpPr/>
          <p:nvPr/>
        </p:nvCxnSpPr>
        <p:spPr>
          <a:xfrm>
            <a:off x="0" y="416815"/>
            <a:ext cx="90608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38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96"/>
                                        </p:tgtEl>
                                        <p:attrNameLst>
                                          <p:attrName>style.visibility</p:attrName>
                                        </p:attrNameLst>
                                      </p:cBhvr>
                                      <p:to>
                                        <p:strVal val="visible"/>
                                      </p:to>
                                    </p:set>
                                    <p:animEffect transition="in" filter="fade">
                                      <p:cBhvr>
                                        <p:cTn id="22" dur="500"/>
                                        <p:tgtEl>
                                          <p:spTgt spid="409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animEffect transition="in" filter="fade">
                                      <p:cBhvr>
                                        <p:cTn id="27" dur="500"/>
                                        <p:tgtEl>
                                          <p:spTgt spid="409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97"/>
                                        </p:tgtEl>
                                        <p:attrNameLst>
                                          <p:attrName>style.visibility</p:attrName>
                                        </p:attrNameLst>
                                      </p:cBhvr>
                                      <p:to>
                                        <p:strVal val="visible"/>
                                      </p:to>
                                    </p:set>
                                    <p:animEffect transition="in" filter="fade">
                                      <p:cBhvr>
                                        <p:cTn id="32" dur="500"/>
                                        <p:tgtEl>
                                          <p:spTgt spid="409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099"/>
                                        </p:tgtEl>
                                        <p:attrNameLst>
                                          <p:attrName>style.visibility</p:attrName>
                                        </p:attrNameLst>
                                      </p:cBhvr>
                                      <p:to>
                                        <p:strVal val="visible"/>
                                      </p:to>
                                    </p:set>
                                    <p:animEffect transition="in" filter="fade">
                                      <p:cBhvr>
                                        <p:cTn id="3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096" grpId="0"/>
      <p:bldP spid="4097" grpId="0"/>
      <p:bldP spid="409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 name="Freeform: Shape 1">
            <a:extLst>
              <a:ext uri="{FF2B5EF4-FFF2-40B4-BE49-F238E27FC236}">
                <a16:creationId xmlns:a16="http://schemas.microsoft.com/office/drawing/2014/main" id="{E2CE1E19-1C69-E529-AD84-8FBC5E334ED8}"/>
              </a:ext>
            </a:extLst>
          </p:cNvPr>
          <p:cNvSpPr/>
          <p:nvPr/>
        </p:nvSpPr>
        <p:spPr>
          <a:xfrm>
            <a:off x="195064" y="1004009"/>
            <a:ext cx="2991689" cy="611059"/>
          </a:xfrm>
          <a:custGeom>
            <a:avLst/>
            <a:gdLst>
              <a:gd name="connsiteX0" fmla="*/ 0 w 3204234"/>
              <a:gd name="connsiteY0" fmla="*/ 48921 h 489208"/>
              <a:gd name="connsiteX1" fmla="*/ 48921 w 3204234"/>
              <a:gd name="connsiteY1" fmla="*/ 0 h 489208"/>
              <a:gd name="connsiteX2" fmla="*/ 3155313 w 3204234"/>
              <a:gd name="connsiteY2" fmla="*/ 0 h 489208"/>
              <a:gd name="connsiteX3" fmla="*/ 3204234 w 3204234"/>
              <a:gd name="connsiteY3" fmla="*/ 48921 h 489208"/>
              <a:gd name="connsiteX4" fmla="*/ 3204234 w 3204234"/>
              <a:gd name="connsiteY4" fmla="*/ 440287 h 489208"/>
              <a:gd name="connsiteX5" fmla="*/ 3155313 w 3204234"/>
              <a:gd name="connsiteY5" fmla="*/ 489208 h 489208"/>
              <a:gd name="connsiteX6" fmla="*/ 48921 w 3204234"/>
              <a:gd name="connsiteY6" fmla="*/ 489208 h 489208"/>
              <a:gd name="connsiteX7" fmla="*/ 0 w 3204234"/>
              <a:gd name="connsiteY7" fmla="*/ 440287 h 489208"/>
              <a:gd name="connsiteX8" fmla="*/ 0 w 3204234"/>
              <a:gd name="connsiteY8" fmla="*/ 48921 h 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4" h="489208">
                <a:moveTo>
                  <a:pt x="0" y="48921"/>
                </a:moveTo>
                <a:cubicBezTo>
                  <a:pt x="0" y="21903"/>
                  <a:pt x="21903" y="0"/>
                  <a:pt x="48921" y="0"/>
                </a:cubicBezTo>
                <a:lnTo>
                  <a:pt x="3155313" y="0"/>
                </a:lnTo>
                <a:cubicBezTo>
                  <a:pt x="3182331" y="0"/>
                  <a:pt x="3204234" y="21903"/>
                  <a:pt x="3204234" y="48921"/>
                </a:cubicBezTo>
                <a:lnTo>
                  <a:pt x="3204234" y="440287"/>
                </a:lnTo>
                <a:cubicBezTo>
                  <a:pt x="3204234" y="467305"/>
                  <a:pt x="3182331" y="489208"/>
                  <a:pt x="3155313" y="489208"/>
                </a:cubicBezTo>
                <a:lnTo>
                  <a:pt x="48921" y="489208"/>
                </a:lnTo>
                <a:cubicBezTo>
                  <a:pt x="21903" y="489208"/>
                  <a:pt x="0" y="467305"/>
                  <a:pt x="0" y="440287"/>
                </a:cubicBezTo>
                <a:lnTo>
                  <a:pt x="0" y="48921"/>
                </a:lnTo>
                <a:close/>
              </a:path>
            </a:pathLst>
          </a:custGeom>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2428" tIns="39728" rIns="52428" bIns="39728" numCol="1" spcCol="1270" anchor="ctr" anchorCtr="0">
            <a:noAutofit/>
          </a:bodyPr>
          <a:lstStyle/>
          <a:p>
            <a:pPr marL="0" lvl="0" indent="0" defTabSz="889000">
              <a:lnSpc>
                <a:spcPct val="90000"/>
              </a:lnSpc>
              <a:spcBef>
                <a:spcPct val="0"/>
              </a:spcBef>
              <a:spcAft>
                <a:spcPct val="35000"/>
              </a:spcAft>
              <a:buNone/>
            </a:pPr>
            <a:r>
              <a:rPr lang="en-US" sz="2000" kern="1200">
                <a:latin typeface="Times New Roman" panose="02020603050405020304" pitchFamily="18" charset="0"/>
                <a:ea typeface="Open Sans" pitchFamily="2" charset="0"/>
                <a:cs typeface="Times New Roman" panose="02020603050405020304" pitchFamily="18" charset="0"/>
              </a:rPr>
              <a:t>Cách xác định thông tin có đáng tin cậy hay không</a:t>
            </a:r>
            <a:endParaRPr lang="en-US" sz="2000" kern="1200"/>
          </a:p>
        </p:txBody>
      </p:sp>
      <p:sp>
        <p:nvSpPr>
          <p:cNvPr id="3" name="Freeform: Shape 2">
            <a:extLst>
              <a:ext uri="{FF2B5EF4-FFF2-40B4-BE49-F238E27FC236}">
                <a16:creationId xmlns:a16="http://schemas.microsoft.com/office/drawing/2014/main" id="{4B0008F5-02B4-9AEF-AB2F-C551823FB7B5}"/>
              </a:ext>
            </a:extLst>
          </p:cNvPr>
          <p:cNvSpPr/>
          <p:nvPr/>
        </p:nvSpPr>
        <p:spPr>
          <a:xfrm>
            <a:off x="515487" y="1615069"/>
            <a:ext cx="320423" cy="354485"/>
          </a:xfrm>
          <a:custGeom>
            <a:avLst/>
            <a:gdLst/>
            <a:ahLst/>
            <a:cxnLst/>
            <a:rect l="0" t="0" r="0" b="0"/>
            <a:pathLst>
              <a:path>
                <a:moveTo>
                  <a:pt x="0" y="0"/>
                </a:moveTo>
                <a:lnTo>
                  <a:pt x="0" y="354485"/>
                </a:lnTo>
                <a:lnTo>
                  <a:pt x="320423" y="354485"/>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5" name="Freeform: Shape 4">
            <a:extLst>
              <a:ext uri="{FF2B5EF4-FFF2-40B4-BE49-F238E27FC236}">
                <a16:creationId xmlns:a16="http://schemas.microsoft.com/office/drawing/2014/main" id="{94774C9A-24C2-04E2-A31D-62D654906EC2}"/>
              </a:ext>
            </a:extLst>
          </p:cNvPr>
          <p:cNvSpPr/>
          <p:nvPr/>
        </p:nvSpPr>
        <p:spPr>
          <a:xfrm>
            <a:off x="835910" y="1677126"/>
            <a:ext cx="3464783" cy="556545"/>
          </a:xfrm>
          <a:custGeom>
            <a:avLst/>
            <a:gdLst>
              <a:gd name="connsiteX0" fmla="*/ 0 w 3411062"/>
              <a:gd name="connsiteY0" fmla="*/ 58486 h 584856"/>
              <a:gd name="connsiteX1" fmla="*/ 58486 w 3411062"/>
              <a:gd name="connsiteY1" fmla="*/ 0 h 584856"/>
              <a:gd name="connsiteX2" fmla="*/ 3352576 w 3411062"/>
              <a:gd name="connsiteY2" fmla="*/ 0 h 584856"/>
              <a:gd name="connsiteX3" fmla="*/ 3411062 w 3411062"/>
              <a:gd name="connsiteY3" fmla="*/ 58486 h 584856"/>
              <a:gd name="connsiteX4" fmla="*/ 3411062 w 3411062"/>
              <a:gd name="connsiteY4" fmla="*/ 526370 h 584856"/>
              <a:gd name="connsiteX5" fmla="*/ 3352576 w 3411062"/>
              <a:gd name="connsiteY5" fmla="*/ 584856 h 584856"/>
              <a:gd name="connsiteX6" fmla="*/ 58486 w 3411062"/>
              <a:gd name="connsiteY6" fmla="*/ 584856 h 584856"/>
              <a:gd name="connsiteX7" fmla="*/ 0 w 3411062"/>
              <a:gd name="connsiteY7" fmla="*/ 526370 h 584856"/>
              <a:gd name="connsiteX8" fmla="*/ 0 w 3411062"/>
              <a:gd name="connsiteY8" fmla="*/ 58486 h 5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584856">
                <a:moveTo>
                  <a:pt x="0" y="58486"/>
                </a:moveTo>
                <a:cubicBezTo>
                  <a:pt x="0" y="26185"/>
                  <a:pt x="26185" y="0"/>
                  <a:pt x="58486" y="0"/>
                </a:cubicBezTo>
                <a:lnTo>
                  <a:pt x="3352576" y="0"/>
                </a:lnTo>
                <a:cubicBezTo>
                  <a:pt x="3384877" y="0"/>
                  <a:pt x="3411062" y="26185"/>
                  <a:pt x="3411062" y="58486"/>
                </a:cubicBezTo>
                <a:lnTo>
                  <a:pt x="3411062" y="526370"/>
                </a:lnTo>
                <a:cubicBezTo>
                  <a:pt x="3411062" y="558671"/>
                  <a:pt x="3384877" y="584856"/>
                  <a:pt x="3352576" y="584856"/>
                </a:cubicBezTo>
                <a:lnTo>
                  <a:pt x="58486" y="584856"/>
                </a:lnTo>
                <a:cubicBezTo>
                  <a:pt x="26185" y="584856"/>
                  <a:pt x="0" y="558671"/>
                  <a:pt x="0" y="526370"/>
                </a:cubicBezTo>
                <a:lnTo>
                  <a:pt x="0" y="5848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420" tIns="39990" rIns="51420" bIns="39990" numCol="1" spcCol="1270" anchor="ctr" anchorCtr="0">
            <a:noAutofit/>
          </a:bodyPr>
          <a:lstStyle/>
          <a:p>
            <a:pPr marL="0" lvl="0" indent="0" algn="l" defTabSz="8001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Xác định nguồn thông tin</a:t>
            </a:r>
          </a:p>
        </p:txBody>
      </p:sp>
      <p:sp>
        <p:nvSpPr>
          <p:cNvPr id="15" name="Freeform: Shape 14">
            <a:extLst>
              <a:ext uri="{FF2B5EF4-FFF2-40B4-BE49-F238E27FC236}">
                <a16:creationId xmlns:a16="http://schemas.microsoft.com/office/drawing/2014/main" id="{C9EF92B3-BB1D-BDD2-457C-6B259C1482D3}"/>
              </a:ext>
            </a:extLst>
          </p:cNvPr>
          <p:cNvSpPr/>
          <p:nvPr/>
        </p:nvSpPr>
        <p:spPr>
          <a:xfrm>
            <a:off x="515487" y="1615069"/>
            <a:ext cx="320423" cy="1068842"/>
          </a:xfrm>
          <a:custGeom>
            <a:avLst/>
            <a:gdLst/>
            <a:ahLst/>
            <a:cxnLst/>
            <a:rect l="0" t="0" r="0" b="0"/>
            <a:pathLst>
              <a:path>
                <a:moveTo>
                  <a:pt x="0" y="0"/>
                </a:moveTo>
                <a:lnTo>
                  <a:pt x="0" y="1068842"/>
                </a:lnTo>
                <a:lnTo>
                  <a:pt x="320423" y="10688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7" name="Freeform: Shape 16">
            <a:extLst>
              <a:ext uri="{FF2B5EF4-FFF2-40B4-BE49-F238E27FC236}">
                <a16:creationId xmlns:a16="http://schemas.microsoft.com/office/drawing/2014/main" id="{B3A4FBFF-9CB7-7736-0DA1-36953EEAA58B}"/>
              </a:ext>
            </a:extLst>
          </p:cNvPr>
          <p:cNvSpPr/>
          <p:nvPr/>
        </p:nvSpPr>
        <p:spPr>
          <a:xfrm>
            <a:off x="835911" y="2324040"/>
            <a:ext cx="3464784" cy="684901"/>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2000" kern="1200">
                <a:latin typeface="Times New Roman" panose="02020603050405020304" pitchFamily="18" charset="0"/>
                <a:cs typeface="Times New Roman" panose="02020603050405020304" pitchFamily="18" charset="0"/>
              </a:rPr>
              <a:t> Phân biệt ý kiến và sự kiện</a:t>
            </a:r>
          </a:p>
        </p:txBody>
      </p:sp>
      <p:pic>
        <p:nvPicPr>
          <p:cNvPr id="4098" name="Picture 2" descr="Thực hiện thành công ca cấy ghép tim lợn cho người - Ảnh 1.">
            <a:extLst>
              <a:ext uri="{FF2B5EF4-FFF2-40B4-BE49-F238E27FC236}">
                <a16:creationId xmlns:a16="http://schemas.microsoft.com/office/drawing/2014/main" id="{252EEA25-4624-F221-ABBE-B0543C62B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1255952"/>
            <a:ext cx="3075493" cy="1729965"/>
          </a:xfrm>
          <a:prstGeom prst="rect">
            <a:avLst/>
          </a:prstGeom>
          <a:noFill/>
          <a:extLst>
            <a:ext uri="{909E8E84-426E-40DD-AFC4-6F175D3DCCD1}">
              <a14:hiddenFill xmlns:a14="http://schemas.microsoft.com/office/drawing/2010/main">
                <a:solidFill>
                  <a:srgbClr val="FFFFFF"/>
                </a:solidFill>
              </a14:hiddenFill>
            </a:ext>
          </a:extLst>
        </p:spPr>
      </p:pic>
      <p:sp>
        <p:nvSpPr>
          <p:cNvPr id="4096" name="TextBox 4095">
            <a:extLst>
              <a:ext uri="{FF2B5EF4-FFF2-40B4-BE49-F238E27FC236}">
                <a16:creationId xmlns:a16="http://schemas.microsoft.com/office/drawing/2014/main" id="{305D148E-362B-C01A-C83A-074BE0571810}"/>
              </a:ext>
            </a:extLst>
          </p:cNvPr>
          <p:cNvSpPr txBox="1"/>
          <p:nvPr/>
        </p:nvSpPr>
        <p:spPr>
          <a:xfrm>
            <a:off x="3857799" y="533994"/>
            <a:ext cx="4707540" cy="646331"/>
          </a:xfrm>
          <a:prstGeom prst="rect">
            <a:avLst/>
          </a:prstGeom>
          <a:noFill/>
        </p:spPr>
        <p:txBody>
          <a:bodyPr wrap="square" rtlCol="0">
            <a:spAutoFit/>
          </a:bodyPr>
          <a:lstStyle/>
          <a:p>
            <a:r>
              <a:rPr lang="en-US" sz="1800">
                <a:latin typeface="Times New Roman" panose="02020603050405020304" pitchFamily="18" charset="0"/>
                <a:cs typeface="Times New Roman" panose="02020603050405020304" pitchFamily="18" charset="0"/>
              </a:rPr>
              <a:t>Bản tin của Đài truyền hình Việt Nam VTV ngày 11/1/2022:</a:t>
            </a:r>
            <a:endParaRPr lang="vi-VN" sz="1800" i="0" u="none" strike="noStrike">
              <a:solidFill>
                <a:srgbClr val="565656"/>
              </a:solidFill>
              <a:effectLst/>
              <a:latin typeface="Times New Roman" panose="02020603050405020304" pitchFamily="18" charset="0"/>
              <a:cs typeface="Times New Roman" panose="02020603050405020304" pitchFamily="18" charset="0"/>
            </a:endParaRPr>
          </a:p>
        </p:txBody>
      </p:sp>
      <p:sp>
        <p:nvSpPr>
          <p:cNvPr id="4097" name="TextBox 4096">
            <a:extLst>
              <a:ext uri="{FF2B5EF4-FFF2-40B4-BE49-F238E27FC236}">
                <a16:creationId xmlns:a16="http://schemas.microsoft.com/office/drawing/2014/main" id="{939C0AE6-4688-B90D-C3C5-6FDD6EBCE2AE}"/>
              </a:ext>
            </a:extLst>
          </p:cNvPr>
          <p:cNvSpPr txBox="1"/>
          <p:nvPr/>
        </p:nvSpPr>
        <p:spPr>
          <a:xfrm>
            <a:off x="3857798" y="3091453"/>
            <a:ext cx="4880565" cy="1754326"/>
          </a:xfrm>
          <a:prstGeom prst="rect">
            <a:avLst/>
          </a:prstGeom>
          <a:noFill/>
        </p:spPr>
        <p:txBody>
          <a:bodyPr wrap="square" rtlCol="0">
            <a:spAutoFit/>
          </a:bodyPr>
          <a:lstStyle/>
          <a:p>
            <a:pPr algn="just"/>
            <a:r>
              <a:rPr lang="en-US" sz="1800">
                <a:latin typeface="Times New Roman" panose="02020603050405020304" pitchFamily="18" charset="0"/>
                <a:cs typeface="Times New Roman" panose="02020603050405020304" pitchFamily="18" charset="0"/>
              </a:rPr>
              <a:t>Các bác sĩ tại Trung Tâm Y tế Đại học Maryland, Mỹ vừa thực hiện thành công ca cấy ghép tim lợn cho người đầu tiên vào ngày 7/1/2022. Bệnh nhân là ông David Bennett 57 tuổi, ở Maryland, Mỹ hiện trong tình trạng sức khỏe tốt sau 3 ngày phẫu thuật cấy ghép.</a:t>
            </a:r>
            <a:endParaRPr lang="vi-VN" sz="1800" i="0" u="none" strike="noStrike">
              <a:solidFill>
                <a:srgbClr val="565656"/>
              </a:solidFill>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8C2B584-65CB-85EB-BE27-779D3D8F8969}"/>
              </a:ext>
            </a:extLst>
          </p:cNvPr>
          <p:cNvSpPr/>
          <p:nvPr/>
        </p:nvSpPr>
        <p:spPr>
          <a:xfrm>
            <a:off x="3915417" y="3087810"/>
            <a:ext cx="4880565" cy="1754326"/>
          </a:xfrm>
          <a:prstGeom prst="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98DCB36-0E5C-0E58-57C5-ED4FAAAF6ACF}"/>
              </a:ext>
            </a:extLst>
          </p:cNvPr>
          <p:cNvSpPr txBox="1"/>
          <p:nvPr/>
        </p:nvSpPr>
        <p:spPr>
          <a:xfrm>
            <a:off x="195064" y="3288565"/>
            <a:ext cx="3662734" cy="1015663"/>
          </a:xfrm>
          <a:prstGeom prst="rect">
            <a:avLst/>
          </a:prstGeom>
          <a:noFill/>
        </p:spPr>
        <p:txBody>
          <a:bodyPr wrap="square" rtlCol="0">
            <a:spAutoFit/>
          </a:bodyPr>
          <a:lstStyle/>
          <a:p>
            <a:pPr algn="just"/>
            <a:r>
              <a:rPr lang="en-US" sz="2000">
                <a:latin typeface="Times New Roman" panose="02020603050405020304" pitchFamily="18" charset="0"/>
                <a:cs typeface="Times New Roman" panose="02020603050405020304" pitchFamily="18" charset="0"/>
              </a:rPr>
              <a:t>Tất cả nội tạng động vật (tim, gan, phổi…) đều có thể được cấy ghép vào cơ thể người.</a:t>
            </a:r>
          </a:p>
        </p:txBody>
      </p:sp>
      <p:sp>
        <p:nvSpPr>
          <p:cNvPr id="7" name="Callout: Line 6">
            <a:extLst>
              <a:ext uri="{FF2B5EF4-FFF2-40B4-BE49-F238E27FC236}">
                <a16:creationId xmlns:a16="http://schemas.microsoft.com/office/drawing/2014/main" id="{5735EDA2-2068-7090-A5FF-0EAA5762EB84}"/>
              </a:ext>
            </a:extLst>
          </p:cNvPr>
          <p:cNvSpPr/>
          <p:nvPr/>
        </p:nvSpPr>
        <p:spPr>
          <a:xfrm>
            <a:off x="5602045" y="4923557"/>
            <a:ext cx="1085358" cy="305368"/>
          </a:xfrm>
          <a:prstGeom prst="borderCallout1">
            <a:avLst>
              <a:gd name="adj1" fmla="val 874"/>
              <a:gd name="adj2" fmla="val 51395"/>
              <a:gd name="adj3" fmla="val -106495"/>
              <a:gd name="adj4" fmla="val 50946"/>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800">
                <a:latin typeface="Times New Roman" panose="02020603050405020304" pitchFamily="18" charset="0"/>
                <a:cs typeface="Times New Roman" panose="02020603050405020304" pitchFamily="18" charset="0"/>
              </a:rPr>
              <a:t>Sự kiện</a:t>
            </a:r>
          </a:p>
        </p:txBody>
      </p:sp>
      <p:sp>
        <p:nvSpPr>
          <p:cNvPr id="8" name="Callout: Line 7">
            <a:extLst>
              <a:ext uri="{FF2B5EF4-FFF2-40B4-BE49-F238E27FC236}">
                <a16:creationId xmlns:a16="http://schemas.microsoft.com/office/drawing/2014/main" id="{928732DE-6AC0-841E-3A63-5603DE640157}"/>
              </a:ext>
            </a:extLst>
          </p:cNvPr>
          <p:cNvSpPr/>
          <p:nvPr/>
        </p:nvSpPr>
        <p:spPr>
          <a:xfrm>
            <a:off x="1237036" y="4483258"/>
            <a:ext cx="1085358" cy="305368"/>
          </a:xfrm>
          <a:prstGeom prst="borderCallout1">
            <a:avLst>
              <a:gd name="adj1" fmla="val 874"/>
              <a:gd name="adj2" fmla="val 51395"/>
              <a:gd name="adj3" fmla="val -106495"/>
              <a:gd name="adj4" fmla="val 50946"/>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800">
                <a:latin typeface="Times New Roman" panose="02020603050405020304" pitchFamily="18" charset="0"/>
                <a:cs typeface="Times New Roman" panose="02020603050405020304" pitchFamily="18" charset="0"/>
              </a:rPr>
              <a:t>Ý kiến</a:t>
            </a:r>
          </a:p>
        </p:txBody>
      </p:sp>
      <p:sp>
        <p:nvSpPr>
          <p:cNvPr id="14" name="Google Shape;192;p33">
            <a:extLst>
              <a:ext uri="{FF2B5EF4-FFF2-40B4-BE49-F238E27FC236}">
                <a16:creationId xmlns:a16="http://schemas.microsoft.com/office/drawing/2014/main" id="{B819A39C-B9AB-4B49-B88A-B76EB260BE5D}"/>
              </a:ext>
            </a:extLst>
          </p:cNvPr>
          <p:cNvSpPr txBox="1">
            <a:spLocks noGrp="1"/>
          </p:cNvSpPr>
          <p:nvPr>
            <p:ph type="title"/>
          </p:nvPr>
        </p:nvSpPr>
        <p:spPr>
          <a:xfrm>
            <a:off x="0" y="539567"/>
            <a:ext cx="3051313" cy="37407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Times New Roman" panose="02020603050405020304" pitchFamily="18" charset="0"/>
                <a:ea typeface="Open Sans" pitchFamily="2" charset="0"/>
                <a:cs typeface="Times New Roman" panose="02020603050405020304" pitchFamily="18" charset="0"/>
              </a:rPr>
              <a:t>2. Thông tin đáng tin cậy</a:t>
            </a:r>
            <a:endParaRPr sz="2000" u="sng">
              <a:latin typeface="Times New Roman" panose="02020603050405020304" pitchFamily="18" charset="0"/>
              <a:ea typeface="Open Sans" pitchFamily="2" charset="0"/>
              <a:cs typeface="Times New Roman" panose="02020603050405020304" pitchFamily="18" charset="0"/>
            </a:endParaRPr>
          </a:p>
        </p:txBody>
      </p:sp>
      <p:sp>
        <p:nvSpPr>
          <p:cNvPr id="16" name="Google Shape;192;p33"/>
          <p:cNvSpPr txBox="1">
            <a:spLocks noGrp="1"/>
          </p:cNvSpPr>
          <p:nvPr>
            <p:ph type="title"/>
          </p:nvPr>
        </p:nvSpPr>
        <p:spPr>
          <a:xfrm>
            <a:off x="13936" y="277510"/>
            <a:ext cx="4040828" cy="46306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Times New Roman" panose="02020603050405020304" pitchFamily="18" charset="0"/>
                <a:ea typeface="Open Sans" pitchFamily="2" charset="0"/>
                <a:cs typeface="Times New Roman" panose="02020603050405020304" pitchFamily="18" charset="0"/>
              </a:rPr>
              <a:t>1.Thông tin trong môi trường số </a:t>
            </a:r>
            <a:endParaRPr sz="2000" u="sng">
              <a:latin typeface="Times New Roman" panose="02020603050405020304" pitchFamily="18" charset="0"/>
              <a:ea typeface="Open Sans" pitchFamily="2" charset="0"/>
              <a:cs typeface="Times New Roman" panose="02020603050405020304" pitchFamily="18" charset="0"/>
            </a:endParaRPr>
          </a:p>
        </p:txBody>
      </p:sp>
      <p:sp>
        <p:nvSpPr>
          <p:cNvPr id="18" name="Google Shape;118;p27">
            <a:extLst>
              <a:ext uri="{FF2B5EF4-FFF2-40B4-BE49-F238E27FC236}">
                <a16:creationId xmlns:a16="http://schemas.microsoft.com/office/drawing/2014/main" id="{FA6F81AF-D908-2BAA-077A-EA8E469F30A8}"/>
              </a:ext>
            </a:extLst>
          </p:cNvPr>
          <p:cNvSpPr txBox="1">
            <a:spLocks/>
          </p:cNvSpPr>
          <p:nvPr/>
        </p:nvSpPr>
        <p:spPr>
          <a:xfrm>
            <a:off x="1363188" y="-92364"/>
            <a:ext cx="7067587" cy="6200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pPr algn="ctr"/>
            <a:r>
              <a:rPr lang="en-US" sz="2400">
                <a:solidFill>
                  <a:srgbClr val="FF0000"/>
                </a:solidFill>
                <a:latin typeface="Times New Roman" panose="02020603050405020304" pitchFamily="18" charset="0"/>
                <a:ea typeface="Open Sans" pitchFamily="2" charset="0"/>
                <a:cs typeface="Times New Roman" panose="02020603050405020304" pitchFamily="18" charset="0"/>
              </a:rPr>
              <a:t>BÀI 2: THÔNG TIN TRONG MÔI TRƯỜNG SỐ</a:t>
            </a:r>
            <a:endParaRPr lang="vi-VN" sz="2400">
              <a:solidFill>
                <a:srgbClr val="FF0000"/>
              </a:solidFill>
              <a:latin typeface="Times New Roman" panose="02020603050405020304" pitchFamily="18" charset="0"/>
              <a:ea typeface="Open Sans" pitchFamily="2" charset="0"/>
              <a:cs typeface="Times New Roman" panose="02020603050405020304" pitchFamily="18" charset="0"/>
            </a:endParaRPr>
          </a:p>
        </p:txBody>
      </p:sp>
      <p:cxnSp>
        <p:nvCxnSpPr>
          <p:cNvPr id="19" name="Straight Connector 18"/>
          <p:cNvCxnSpPr/>
          <p:nvPr/>
        </p:nvCxnSpPr>
        <p:spPr>
          <a:xfrm>
            <a:off x="0" y="389107"/>
            <a:ext cx="90608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696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animBg="1"/>
      <p:bldP spid="6" grpId="0"/>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7" name="Google Shape;134;p28">
            <a:extLst>
              <a:ext uri="{FF2B5EF4-FFF2-40B4-BE49-F238E27FC236}">
                <a16:creationId xmlns:a16="http://schemas.microsoft.com/office/drawing/2014/main" id="{CC598EF7-1560-9314-7003-6FCACEA5C82E}"/>
              </a:ext>
            </a:extLst>
          </p:cNvPr>
          <p:cNvSpPr txBox="1">
            <a:spLocks/>
          </p:cNvSpPr>
          <p:nvPr/>
        </p:nvSpPr>
        <p:spPr>
          <a:xfrm>
            <a:off x="1759297" y="-125029"/>
            <a:ext cx="5067600" cy="83871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solidFill>
                  <a:srgbClr val="C00000"/>
                </a:solidFill>
                <a:latin typeface="Times New Roman" panose="02020603050405020304" pitchFamily="18" charset="0"/>
                <a:ea typeface="Open Sans" pitchFamily="2" charset="0"/>
                <a:cs typeface="Times New Roman" panose="02020603050405020304" pitchFamily="18" charset="0"/>
              </a:rPr>
              <a:t>Khởi động</a:t>
            </a:r>
          </a:p>
        </p:txBody>
      </p:sp>
      <p:pic>
        <p:nvPicPr>
          <p:cNvPr id="21" name="Picture 4" descr="Nexus 6｜過去の製品｜製品｜Y!mobile - 格安SIM・スマホはワイモバイルで">
            <a:extLst>
              <a:ext uri="{FF2B5EF4-FFF2-40B4-BE49-F238E27FC236}">
                <a16:creationId xmlns:a16="http://schemas.microsoft.com/office/drawing/2014/main" id="{F1016BCA-8E0C-54E7-4824-7A8243C455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52" r="23413"/>
          <a:stretch/>
        </p:blipFill>
        <p:spPr bwMode="auto">
          <a:xfrm>
            <a:off x="2998081" y="1201352"/>
            <a:ext cx="1745769" cy="323078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martphone Transparent PNG, Smartphone Clipart Free Download - Free Transparent  PNG Logos">
            <a:extLst>
              <a:ext uri="{FF2B5EF4-FFF2-40B4-BE49-F238E27FC236}">
                <a16:creationId xmlns:a16="http://schemas.microsoft.com/office/drawing/2014/main" id="{AA7250E0-F0FE-0D86-19F3-0A16F2DBFF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457" r="6281"/>
          <a:stretch/>
        </p:blipFill>
        <p:spPr bwMode="auto">
          <a:xfrm>
            <a:off x="199035" y="1262270"/>
            <a:ext cx="1709735" cy="32307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Google Camera APKs - APKMirror">
            <a:extLst>
              <a:ext uri="{FF2B5EF4-FFF2-40B4-BE49-F238E27FC236}">
                <a16:creationId xmlns:a16="http://schemas.microsoft.com/office/drawing/2014/main" id="{11E472CD-AD8A-D6E0-48CA-352C7548659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7969" b="73633" l="18555" r="82227">
                        <a14:foregroundMark x1="18555" y1="34766" x2="61133" y2="63281"/>
                        <a14:foregroundMark x1="61133" y1="63281" x2="75391" y2="69531"/>
                        <a14:foregroundMark x1="24805" y1="67969" x2="67969" y2="37891"/>
                        <a14:foregroundMark x1="33008" y1="70117" x2="63672" y2="62500"/>
                        <a14:foregroundMark x1="26172" y1="59375" x2="41016" y2="35742"/>
                        <a14:foregroundMark x1="24219" y1="43359" x2="42578" y2="26953"/>
                        <a14:foregroundMark x1="57422" y1="35742" x2="67773" y2="42383"/>
                        <a14:foregroundMark x1="63867" y1="48438" x2="71289" y2="55273"/>
                        <a14:foregroundMark x1="68359" y1="54688" x2="73438" y2="64063"/>
                        <a14:foregroundMark x1="76953" y1="41406" x2="74609" y2="65625"/>
                        <a14:foregroundMark x1="74609" y1="65625" x2="74609" y2="65625"/>
                        <a14:foregroundMark x1="22656" y1="47461" x2="24609" y2="66016"/>
                        <a14:foregroundMark x1="24023" y1="70508" x2="46680" y2="72070"/>
                        <a14:foregroundMark x1="55469" y1="71680" x2="72852" y2="72070"/>
                        <a14:foregroundMark x1="45313" y1="18750" x2="49219" y2="18359"/>
                        <a14:foregroundMark x1="20117" y1="72852" x2="28906" y2="73633"/>
                        <a14:foregroundMark x1="47656" y1="72656" x2="55859" y2="72656"/>
                        <a14:foregroundMark x1="80078" y1="56836" x2="79688" y2="64063"/>
                        <a14:foregroundMark x1="75586" y1="31250" x2="78516" y2="34180"/>
                        <a14:foregroundMark x1="48242" y1="32227" x2="54102" y2="36133"/>
                        <a14:foregroundMark x1="79492" y1="71094" x2="80078" y2="73242"/>
                        <a14:foregroundMark x1="82227" y1="47656" x2="82227" y2="51172"/>
                      </a14:backgroundRemoval>
                    </a14:imgEffect>
                  </a14:imgLayer>
                </a14:imgProps>
              </a:ext>
              <a:ext uri="{28A0092B-C50C-407E-A947-70E740481C1C}">
                <a14:useLocalDpi xmlns:a14="http://schemas.microsoft.com/office/drawing/2010/main" val="0"/>
              </a:ext>
            </a:extLst>
          </a:blip>
          <a:srcRect l="13125" t="12313" r="12512" b="20563"/>
          <a:stretch/>
        </p:blipFill>
        <p:spPr bwMode="auto">
          <a:xfrm>
            <a:off x="1212861" y="3602327"/>
            <a:ext cx="410945" cy="37094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Beauty Camera - Selfie Camera - Apps on Google Play">
            <a:extLst>
              <a:ext uri="{FF2B5EF4-FFF2-40B4-BE49-F238E27FC236}">
                <a16:creationId xmlns:a16="http://schemas.microsoft.com/office/drawing/2014/main" id="{64EA1250-C27E-6BD5-8C9D-D602D7A9CA5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013" r="23227"/>
          <a:stretch/>
        </p:blipFill>
        <p:spPr bwMode="auto">
          <a:xfrm>
            <a:off x="869816" y="1402457"/>
            <a:ext cx="308385" cy="28681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Ruộng Mù Cang Chải tiếp tục giành chiến thắng ở giải ảnh trên cao">
            <a:extLst>
              <a:ext uri="{FF2B5EF4-FFF2-40B4-BE49-F238E27FC236}">
                <a16:creationId xmlns:a16="http://schemas.microsoft.com/office/drawing/2014/main" id="{D64385E1-2854-6211-2FD6-035F530996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4098" y="884402"/>
            <a:ext cx="764235" cy="1019819"/>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a:extLst>
              <a:ext uri="{FF2B5EF4-FFF2-40B4-BE49-F238E27FC236}">
                <a16:creationId xmlns:a16="http://schemas.microsoft.com/office/drawing/2014/main" id="{B3384DB6-6CD4-A342-30C5-D7DC6093852F}"/>
              </a:ext>
            </a:extLst>
          </p:cNvPr>
          <p:cNvCxnSpPr>
            <a:cxnSpLocks/>
          </p:cNvCxnSpPr>
          <p:nvPr/>
        </p:nvCxnSpPr>
        <p:spPr>
          <a:xfrm>
            <a:off x="1840165" y="2502391"/>
            <a:ext cx="1294373"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7" name="Picture 2" descr="Ruộng Mù Cang Chải tiếp tục giành chiến thắng ở giải ảnh trên cao">
            <a:extLst>
              <a:ext uri="{FF2B5EF4-FFF2-40B4-BE49-F238E27FC236}">
                <a16:creationId xmlns:a16="http://schemas.microsoft.com/office/drawing/2014/main" id="{F3378DAB-6815-6E47-0763-9E92FF1CFC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892" y="1992483"/>
            <a:ext cx="764235" cy="101981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Ruộng Mù Cang Chải tiếp tục giành chiến thắng ở giải ảnh trên cao">
            <a:extLst>
              <a:ext uri="{FF2B5EF4-FFF2-40B4-BE49-F238E27FC236}">
                <a16:creationId xmlns:a16="http://schemas.microsoft.com/office/drawing/2014/main" id="{798F0E76-69C7-664B-9359-F39329666B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892" y="1992482"/>
            <a:ext cx="764235" cy="1019819"/>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Connector 28"/>
          <p:cNvCxnSpPr/>
          <p:nvPr/>
        </p:nvCxnSpPr>
        <p:spPr>
          <a:xfrm>
            <a:off x="0" y="416815"/>
            <a:ext cx="90608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0" name="Table 29"/>
          <p:cNvGraphicFramePr>
            <a:graphicFrameLocks noGrp="1"/>
          </p:cNvGraphicFramePr>
          <p:nvPr>
            <p:extLst>
              <p:ext uri="{D42A27DB-BD31-4B8C-83A1-F6EECF244321}">
                <p14:modId xmlns:p14="http://schemas.microsoft.com/office/powerpoint/2010/main" val="4123808047"/>
              </p:ext>
            </p:extLst>
          </p:nvPr>
        </p:nvGraphicFramePr>
        <p:xfrm>
          <a:off x="4714286" y="416815"/>
          <a:ext cx="4429713" cy="4771136"/>
        </p:xfrm>
        <a:graphic>
          <a:graphicData uri="http://schemas.openxmlformats.org/drawingml/2006/table">
            <a:tbl>
              <a:tblPr firstRow="1" firstCol="1" bandRow="1">
                <a:tableStyleId>{3B66B043-8E9D-437B-99C7-4BC25B6E00E4}</a:tableStyleId>
              </a:tblPr>
              <a:tblGrid>
                <a:gridCol w="4429713">
                  <a:extLst>
                    <a:ext uri="{9D8B030D-6E8A-4147-A177-3AD203B41FA5}">
                      <a16:colId xmlns:a16="http://schemas.microsoft.com/office/drawing/2014/main" val="439575853"/>
                    </a:ext>
                  </a:extLst>
                </a:gridCol>
              </a:tblGrid>
              <a:tr h="4726685">
                <a:tc>
                  <a:txBody>
                    <a:bodyPr/>
                    <a:lstStyle/>
                    <a:p>
                      <a:pPr algn="ctr">
                        <a:lnSpc>
                          <a:spcPct val="107000"/>
                        </a:lnSpc>
                        <a:spcAft>
                          <a:spcPts val="0"/>
                        </a:spcAft>
                      </a:pPr>
                      <a:r>
                        <a:rPr lang="vi-VN" sz="180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US" sz="1400" kern="10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r>
                        <a:rPr lang="vi-VN" sz="18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 tập ảnh cũ, Khoa thấy bức ảnh ruộng bậc thang. Để chia sẻ ảnh với An mà không cần phải đến nhà bạn, Khoa đã dùng điện thoại thông minh chụp lại bức ảnh và gửi cho An qua thư điện tử. Em hãy cho biết:</a:t>
                      </a:r>
                      <a:endParaRPr lang="en-US" sz="1400" kern="10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r>
                        <a:rPr lang="vi-VN" sz="18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An có thể nhận được ảnh bằng cách nào?</a:t>
                      </a:r>
                      <a:endParaRPr lang="en-US" sz="1400" kern="10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r>
                        <a:rPr lang="vi-VN" sz="18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kern="10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r>
                        <a:rPr lang="vi-VN" sz="18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Sau khi An nhận được ảnh, Khoa có bị mất bức ảnh gốc không?</a:t>
                      </a:r>
                      <a:endParaRPr lang="en-US" sz="1400" kern="10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r>
                        <a:rPr lang="vi-VN" sz="18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kern="10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r>
                        <a:rPr lang="vi-VN" sz="18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An có thể lưu trữ ảnh vào những thiết bị nào?</a:t>
                      </a:r>
                      <a:endParaRPr lang="en-US" sz="1400" kern="10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r>
                        <a:rPr lang="vi-VN" sz="18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47625" marB="47625"/>
                </a:tc>
                <a:extLst>
                  <a:ext uri="{0D108BD9-81ED-4DB2-BD59-A6C34878D82A}">
                    <a16:rowId xmlns:a16="http://schemas.microsoft.com/office/drawing/2014/main" val="4244868349"/>
                  </a:ext>
                </a:extLst>
              </a:tr>
            </a:tbl>
          </a:graphicData>
        </a:graphic>
      </p:graphicFrame>
    </p:spTree>
    <p:extLst>
      <p:ext uri="{BB962C8B-B14F-4D97-AF65-F5344CB8AC3E}">
        <p14:creationId xmlns:p14="http://schemas.microsoft.com/office/powerpoint/2010/main" val="113268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4.44444E-6 2.34568E-6 L -4.44444E-6 0.27747 " pathEditMode="relative" rAng="0" ptsTypes="AA">
                                      <p:cBhvr>
                                        <p:cTn id="31" dur="500" fill="hold"/>
                                        <p:tgtEl>
                                          <p:spTgt spid="25"/>
                                        </p:tgtEl>
                                        <p:attrNameLst>
                                          <p:attrName>ppt_x</p:attrName>
                                          <p:attrName>ppt_y</p:attrName>
                                        </p:attrNameLst>
                                      </p:cBhvr>
                                      <p:rCtr x="0" y="13858"/>
                                    </p:animMotion>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nodeType="clickEffect">
                                  <p:stCondLst>
                                    <p:cond delay="0"/>
                                  </p:stCondLst>
                                  <p:childTnLst>
                                    <p:anim calcmode="lin" valueType="num">
                                      <p:cBhvr>
                                        <p:cTn id="35" dur="500"/>
                                        <p:tgtEl>
                                          <p:spTgt spid="25"/>
                                        </p:tgtEl>
                                        <p:attrNameLst>
                                          <p:attrName>ppt_w</p:attrName>
                                        </p:attrNameLst>
                                      </p:cBhvr>
                                      <p:tavLst>
                                        <p:tav tm="0">
                                          <p:val>
                                            <p:strVal val="ppt_w"/>
                                          </p:val>
                                        </p:tav>
                                        <p:tav tm="100000">
                                          <p:val>
                                            <p:fltVal val="0"/>
                                          </p:val>
                                        </p:tav>
                                      </p:tavLst>
                                    </p:anim>
                                    <p:anim calcmode="lin" valueType="num">
                                      <p:cBhvr>
                                        <p:cTn id="36" dur="500"/>
                                        <p:tgtEl>
                                          <p:spTgt spid="25"/>
                                        </p:tgtEl>
                                        <p:attrNameLst>
                                          <p:attrName>ppt_h</p:attrName>
                                        </p:attrNameLst>
                                      </p:cBhvr>
                                      <p:tavLst>
                                        <p:tav tm="0">
                                          <p:val>
                                            <p:strVal val="ppt_h"/>
                                          </p:val>
                                        </p:tav>
                                        <p:tav tm="100000">
                                          <p:val>
                                            <p:fltVal val="0"/>
                                          </p:val>
                                        </p:tav>
                                      </p:tavLst>
                                    </p:anim>
                                    <p:animEffect transition="out" filter="fade">
                                      <p:cBhvr>
                                        <p:cTn id="37" dur="500"/>
                                        <p:tgtEl>
                                          <p:spTgt spid="25"/>
                                        </p:tgtEl>
                                      </p:cBhvr>
                                    </p:animEffect>
                                    <p:set>
                                      <p:cBhvr>
                                        <p:cTn id="38" dur="1" fill="hold">
                                          <p:stCondLst>
                                            <p:cond delay="499"/>
                                          </p:stCondLst>
                                        </p:cTn>
                                        <p:tgtEl>
                                          <p:spTgt spid="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repeatCount="indefinite"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circle(in)">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par>
                                <p:cTn id="56" presetID="53" presetClass="entr" presetSubtype="16" fill="hold" nodeType="withEffect">
                                  <p:stCondLst>
                                    <p:cond delay="0"/>
                                  </p:stCondLst>
                                  <p:childTnLst>
                                    <p:set>
                                      <p:cBhvr>
                                        <p:cTn id="57" dur="1" fill="hold">
                                          <p:stCondLst>
                                            <p:cond delay="0"/>
                                          </p:stCondLst>
                                        </p:cTn>
                                        <p:tgtEl>
                                          <p:spTgt spid="28"/>
                                        </p:tgtEl>
                                        <p:attrNameLst>
                                          <p:attrName>style.visibility</p:attrName>
                                        </p:attrNameLst>
                                      </p:cBhvr>
                                      <p:to>
                                        <p:strVal val="visible"/>
                                      </p:to>
                                    </p:set>
                                    <p:anim calcmode="lin" valueType="num">
                                      <p:cBhvr>
                                        <p:cTn id="58" dur="500" fill="hold"/>
                                        <p:tgtEl>
                                          <p:spTgt spid="28"/>
                                        </p:tgtEl>
                                        <p:attrNameLst>
                                          <p:attrName>ppt_w</p:attrName>
                                        </p:attrNameLst>
                                      </p:cBhvr>
                                      <p:tavLst>
                                        <p:tav tm="0">
                                          <p:val>
                                            <p:fltVal val="0"/>
                                          </p:val>
                                        </p:tav>
                                        <p:tav tm="100000">
                                          <p:val>
                                            <p:strVal val="#ppt_w"/>
                                          </p:val>
                                        </p:tav>
                                      </p:tavLst>
                                    </p:anim>
                                    <p:anim calcmode="lin" valueType="num">
                                      <p:cBhvr>
                                        <p:cTn id="59" dur="500" fill="hold"/>
                                        <p:tgtEl>
                                          <p:spTgt spid="28"/>
                                        </p:tgtEl>
                                        <p:attrNameLst>
                                          <p:attrName>ppt_h</p:attrName>
                                        </p:attrNameLst>
                                      </p:cBhvr>
                                      <p:tavLst>
                                        <p:tav tm="0">
                                          <p:val>
                                            <p:fltVal val="0"/>
                                          </p:val>
                                        </p:tav>
                                        <p:tav tm="100000">
                                          <p:val>
                                            <p:strVal val="#ppt_h"/>
                                          </p:val>
                                        </p:tav>
                                      </p:tavLst>
                                    </p:anim>
                                    <p:animEffect transition="in" filter="fade">
                                      <p:cBhvr>
                                        <p:cTn id="60" dur="5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63" presetClass="path" presetSubtype="0" accel="50000" decel="50000" fill="hold" nodeType="clickEffect">
                                  <p:stCondLst>
                                    <p:cond delay="0"/>
                                  </p:stCondLst>
                                  <p:childTnLst>
                                    <p:animMotion origin="layout" path="M 8.33333E-7 2.46914E-7 L 0.32604 2.46914E-7 " pathEditMode="relative" rAng="0" ptsTypes="AA">
                                      <p:cBhvr>
                                        <p:cTn id="64" dur="1000" fill="hold"/>
                                        <p:tgtEl>
                                          <p:spTgt spid="28"/>
                                        </p:tgtEl>
                                        <p:attrNameLst>
                                          <p:attrName>ppt_x</p:attrName>
                                          <p:attrName>ppt_y</p:attrName>
                                        </p:attrNameLst>
                                      </p:cBhvr>
                                      <p:rCtr x="16302" y="0"/>
                                    </p:animMotion>
                                  </p:childTnLst>
                                </p:cTn>
                              </p:par>
                            </p:childTnLst>
                          </p:cTn>
                        </p:par>
                      </p:childTnLst>
                    </p:cTn>
                  </p:par>
                  <p:par>
                    <p:cTn id="65" fill="hold">
                      <p:stCondLst>
                        <p:cond delay="indefinite"/>
                      </p:stCondLst>
                      <p:childTnLst>
                        <p:par>
                          <p:cTn id="66" fill="hold">
                            <p:stCondLst>
                              <p:cond delay="0"/>
                            </p:stCondLst>
                            <p:childTnLst>
                              <p:par>
                                <p:cTn id="67" presetID="55" presetClass="entr" presetSubtype="0" fill="hold" nodeType="click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p:cTn id="69" dur="1000" fill="hold"/>
                                        <p:tgtEl>
                                          <p:spTgt spid="30"/>
                                        </p:tgtEl>
                                        <p:attrNameLst>
                                          <p:attrName>ppt_w</p:attrName>
                                        </p:attrNameLst>
                                      </p:cBhvr>
                                      <p:tavLst>
                                        <p:tav tm="0">
                                          <p:val>
                                            <p:strVal val="#ppt_w*0.70"/>
                                          </p:val>
                                        </p:tav>
                                        <p:tav tm="100000">
                                          <p:val>
                                            <p:strVal val="#ppt_w"/>
                                          </p:val>
                                        </p:tav>
                                      </p:tavLst>
                                    </p:anim>
                                    <p:anim calcmode="lin" valueType="num">
                                      <p:cBhvr>
                                        <p:cTn id="70" dur="1000" fill="hold"/>
                                        <p:tgtEl>
                                          <p:spTgt spid="30"/>
                                        </p:tgtEl>
                                        <p:attrNameLst>
                                          <p:attrName>ppt_h</p:attrName>
                                        </p:attrNameLst>
                                      </p:cBhvr>
                                      <p:tavLst>
                                        <p:tav tm="0">
                                          <p:val>
                                            <p:strVal val="#ppt_h"/>
                                          </p:val>
                                        </p:tav>
                                        <p:tav tm="100000">
                                          <p:val>
                                            <p:strVal val="#ppt_h"/>
                                          </p:val>
                                        </p:tav>
                                      </p:tavLst>
                                    </p:anim>
                                    <p:animEffect transition="in" filter="fade">
                                      <p:cBhvr>
                                        <p:cTn id="71"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 name="Freeform: Shape 1">
            <a:extLst>
              <a:ext uri="{FF2B5EF4-FFF2-40B4-BE49-F238E27FC236}">
                <a16:creationId xmlns:a16="http://schemas.microsoft.com/office/drawing/2014/main" id="{E2CE1E19-1C69-E529-AD84-8FBC5E334ED8}"/>
              </a:ext>
            </a:extLst>
          </p:cNvPr>
          <p:cNvSpPr/>
          <p:nvPr/>
        </p:nvSpPr>
        <p:spPr>
          <a:xfrm>
            <a:off x="195064" y="1096415"/>
            <a:ext cx="2991689" cy="684901"/>
          </a:xfrm>
          <a:custGeom>
            <a:avLst/>
            <a:gdLst>
              <a:gd name="connsiteX0" fmla="*/ 0 w 3204234"/>
              <a:gd name="connsiteY0" fmla="*/ 48921 h 489208"/>
              <a:gd name="connsiteX1" fmla="*/ 48921 w 3204234"/>
              <a:gd name="connsiteY1" fmla="*/ 0 h 489208"/>
              <a:gd name="connsiteX2" fmla="*/ 3155313 w 3204234"/>
              <a:gd name="connsiteY2" fmla="*/ 0 h 489208"/>
              <a:gd name="connsiteX3" fmla="*/ 3204234 w 3204234"/>
              <a:gd name="connsiteY3" fmla="*/ 48921 h 489208"/>
              <a:gd name="connsiteX4" fmla="*/ 3204234 w 3204234"/>
              <a:gd name="connsiteY4" fmla="*/ 440287 h 489208"/>
              <a:gd name="connsiteX5" fmla="*/ 3155313 w 3204234"/>
              <a:gd name="connsiteY5" fmla="*/ 489208 h 489208"/>
              <a:gd name="connsiteX6" fmla="*/ 48921 w 3204234"/>
              <a:gd name="connsiteY6" fmla="*/ 489208 h 489208"/>
              <a:gd name="connsiteX7" fmla="*/ 0 w 3204234"/>
              <a:gd name="connsiteY7" fmla="*/ 440287 h 489208"/>
              <a:gd name="connsiteX8" fmla="*/ 0 w 3204234"/>
              <a:gd name="connsiteY8" fmla="*/ 48921 h 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4" h="489208">
                <a:moveTo>
                  <a:pt x="0" y="48921"/>
                </a:moveTo>
                <a:cubicBezTo>
                  <a:pt x="0" y="21903"/>
                  <a:pt x="21903" y="0"/>
                  <a:pt x="48921" y="0"/>
                </a:cubicBezTo>
                <a:lnTo>
                  <a:pt x="3155313" y="0"/>
                </a:lnTo>
                <a:cubicBezTo>
                  <a:pt x="3182331" y="0"/>
                  <a:pt x="3204234" y="21903"/>
                  <a:pt x="3204234" y="48921"/>
                </a:cubicBezTo>
                <a:lnTo>
                  <a:pt x="3204234" y="440287"/>
                </a:lnTo>
                <a:cubicBezTo>
                  <a:pt x="3204234" y="467305"/>
                  <a:pt x="3182331" y="489208"/>
                  <a:pt x="3155313" y="489208"/>
                </a:cubicBezTo>
                <a:lnTo>
                  <a:pt x="48921" y="489208"/>
                </a:lnTo>
                <a:cubicBezTo>
                  <a:pt x="21903" y="489208"/>
                  <a:pt x="0" y="467305"/>
                  <a:pt x="0" y="440287"/>
                </a:cubicBezTo>
                <a:lnTo>
                  <a:pt x="0" y="48921"/>
                </a:lnTo>
                <a:close/>
              </a:path>
            </a:pathLst>
          </a:custGeom>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2428" tIns="39728" rIns="52428" bIns="39728" numCol="1" spcCol="1270" anchor="ctr" anchorCtr="0">
            <a:noAutofit/>
          </a:bodyPr>
          <a:lstStyle/>
          <a:p>
            <a:pPr marL="0" lvl="0" indent="0" defTabSz="889000">
              <a:lnSpc>
                <a:spcPct val="90000"/>
              </a:lnSpc>
              <a:spcBef>
                <a:spcPct val="0"/>
              </a:spcBef>
              <a:spcAft>
                <a:spcPct val="35000"/>
              </a:spcAft>
              <a:buNone/>
            </a:pPr>
            <a:r>
              <a:rPr lang="en-US" sz="2000" kern="1200">
                <a:latin typeface="Times New Roman" panose="02020603050405020304" pitchFamily="18" charset="0"/>
                <a:ea typeface="Open Sans" pitchFamily="2" charset="0"/>
                <a:cs typeface="Times New Roman" panose="02020603050405020304" pitchFamily="18" charset="0"/>
              </a:rPr>
              <a:t>Cách xác định thông tin có đáng tin cậy hay không</a:t>
            </a:r>
            <a:endParaRPr lang="en-US" sz="2000" kern="1200"/>
          </a:p>
        </p:txBody>
      </p:sp>
      <p:sp>
        <p:nvSpPr>
          <p:cNvPr id="3" name="Freeform: Shape 2">
            <a:extLst>
              <a:ext uri="{FF2B5EF4-FFF2-40B4-BE49-F238E27FC236}">
                <a16:creationId xmlns:a16="http://schemas.microsoft.com/office/drawing/2014/main" id="{4B0008F5-02B4-9AEF-AB2F-C551823FB7B5}"/>
              </a:ext>
            </a:extLst>
          </p:cNvPr>
          <p:cNvSpPr/>
          <p:nvPr/>
        </p:nvSpPr>
        <p:spPr>
          <a:xfrm>
            <a:off x="515487" y="1781317"/>
            <a:ext cx="320423" cy="354485"/>
          </a:xfrm>
          <a:custGeom>
            <a:avLst/>
            <a:gdLst/>
            <a:ahLst/>
            <a:cxnLst/>
            <a:rect l="0" t="0" r="0" b="0"/>
            <a:pathLst>
              <a:path>
                <a:moveTo>
                  <a:pt x="0" y="0"/>
                </a:moveTo>
                <a:lnTo>
                  <a:pt x="0" y="354485"/>
                </a:lnTo>
                <a:lnTo>
                  <a:pt x="320423" y="354485"/>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5" name="Freeform: Shape 4">
            <a:extLst>
              <a:ext uri="{FF2B5EF4-FFF2-40B4-BE49-F238E27FC236}">
                <a16:creationId xmlns:a16="http://schemas.microsoft.com/office/drawing/2014/main" id="{94774C9A-24C2-04E2-A31D-62D654906EC2}"/>
              </a:ext>
            </a:extLst>
          </p:cNvPr>
          <p:cNvSpPr/>
          <p:nvPr/>
        </p:nvSpPr>
        <p:spPr>
          <a:xfrm>
            <a:off x="835911" y="1843374"/>
            <a:ext cx="2692036" cy="556545"/>
          </a:xfrm>
          <a:custGeom>
            <a:avLst/>
            <a:gdLst>
              <a:gd name="connsiteX0" fmla="*/ 0 w 3411062"/>
              <a:gd name="connsiteY0" fmla="*/ 58486 h 584856"/>
              <a:gd name="connsiteX1" fmla="*/ 58486 w 3411062"/>
              <a:gd name="connsiteY1" fmla="*/ 0 h 584856"/>
              <a:gd name="connsiteX2" fmla="*/ 3352576 w 3411062"/>
              <a:gd name="connsiteY2" fmla="*/ 0 h 584856"/>
              <a:gd name="connsiteX3" fmla="*/ 3411062 w 3411062"/>
              <a:gd name="connsiteY3" fmla="*/ 58486 h 584856"/>
              <a:gd name="connsiteX4" fmla="*/ 3411062 w 3411062"/>
              <a:gd name="connsiteY4" fmla="*/ 526370 h 584856"/>
              <a:gd name="connsiteX5" fmla="*/ 3352576 w 3411062"/>
              <a:gd name="connsiteY5" fmla="*/ 584856 h 584856"/>
              <a:gd name="connsiteX6" fmla="*/ 58486 w 3411062"/>
              <a:gd name="connsiteY6" fmla="*/ 584856 h 584856"/>
              <a:gd name="connsiteX7" fmla="*/ 0 w 3411062"/>
              <a:gd name="connsiteY7" fmla="*/ 526370 h 584856"/>
              <a:gd name="connsiteX8" fmla="*/ 0 w 3411062"/>
              <a:gd name="connsiteY8" fmla="*/ 58486 h 5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584856">
                <a:moveTo>
                  <a:pt x="0" y="58486"/>
                </a:moveTo>
                <a:cubicBezTo>
                  <a:pt x="0" y="26185"/>
                  <a:pt x="26185" y="0"/>
                  <a:pt x="58486" y="0"/>
                </a:cubicBezTo>
                <a:lnTo>
                  <a:pt x="3352576" y="0"/>
                </a:lnTo>
                <a:cubicBezTo>
                  <a:pt x="3384877" y="0"/>
                  <a:pt x="3411062" y="26185"/>
                  <a:pt x="3411062" y="58486"/>
                </a:cubicBezTo>
                <a:lnTo>
                  <a:pt x="3411062" y="526370"/>
                </a:lnTo>
                <a:cubicBezTo>
                  <a:pt x="3411062" y="558671"/>
                  <a:pt x="3384877" y="584856"/>
                  <a:pt x="3352576" y="584856"/>
                </a:cubicBezTo>
                <a:lnTo>
                  <a:pt x="58486" y="584856"/>
                </a:lnTo>
                <a:cubicBezTo>
                  <a:pt x="26185" y="584856"/>
                  <a:pt x="0" y="558671"/>
                  <a:pt x="0" y="526370"/>
                </a:cubicBezTo>
                <a:lnTo>
                  <a:pt x="0" y="5848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420" tIns="39990" rIns="51420" bIns="39990"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Xác định nguồn thông tin</a:t>
            </a:r>
          </a:p>
        </p:txBody>
      </p:sp>
      <p:sp>
        <p:nvSpPr>
          <p:cNvPr id="15" name="Freeform: Shape 14">
            <a:extLst>
              <a:ext uri="{FF2B5EF4-FFF2-40B4-BE49-F238E27FC236}">
                <a16:creationId xmlns:a16="http://schemas.microsoft.com/office/drawing/2014/main" id="{C9EF92B3-BB1D-BDD2-457C-6B259C1482D3}"/>
              </a:ext>
            </a:extLst>
          </p:cNvPr>
          <p:cNvSpPr/>
          <p:nvPr/>
        </p:nvSpPr>
        <p:spPr>
          <a:xfrm>
            <a:off x="515487" y="1781317"/>
            <a:ext cx="320423" cy="1068842"/>
          </a:xfrm>
          <a:custGeom>
            <a:avLst/>
            <a:gdLst/>
            <a:ahLst/>
            <a:cxnLst/>
            <a:rect l="0" t="0" r="0" b="0"/>
            <a:pathLst>
              <a:path>
                <a:moveTo>
                  <a:pt x="0" y="0"/>
                </a:moveTo>
                <a:lnTo>
                  <a:pt x="0" y="1068842"/>
                </a:lnTo>
                <a:lnTo>
                  <a:pt x="320423" y="10688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7" name="Freeform: Shape 16">
            <a:extLst>
              <a:ext uri="{FF2B5EF4-FFF2-40B4-BE49-F238E27FC236}">
                <a16:creationId xmlns:a16="http://schemas.microsoft.com/office/drawing/2014/main" id="{B3A4FBFF-9CB7-7736-0DA1-36953EEAA58B}"/>
              </a:ext>
            </a:extLst>
          </p:cNvPr>
          <p:cNvSpPr/>
          <p:nvPr/>
        </p:nvSpPr>
        <p:spPr>
          <a:xfrm>
            <a:off x="835911" y="2490288"/>
            <a:ext cx="2692036" cy="684901"/>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 Phân biệt ý kiến và sự kiện</a:t>
            </a:r>
          </a:p>
        </p:txBody>
      </p:sp>
      <p:sp>
        <p:nvSpPr>
          <p:cNvPr id="20" name="Freeform: Shape 19">
            <a:extLst>
              <a:ext uri="{FF2B5EF4-FFF2-40B4-BE49-F238E27FC236}">
                <a16:creationId xmlns:a16="http://schemas.microsoft.com/office/drawing/2014/main" id="{74AFC7B5-7E04-50CC-2680-B4C5C3320C35}"/>
              </a:ext>
            </a:extLst>
          </p:cNvPr>
          <p:cNvSpPr/>
          <p:nvPr/>
        </p:nvSpPr>
        <p:spPr>
          <a:xfrm>
            <a:off x="515487" y="1781317"/>
            <a:ext cx="320423" cy="1850642"/>
          </a:xfrm>
          <a:custGeom>
            <a:avLst/>
            <a:gdLst/>
            <a:ahLst/>
            <a:cxnLst/>
            <a:rect l="0" t="0" r="0" b="0"/>
            <a:pathLst>
              <a:path>
                <a:moveTo>
                  <a:pt x="0" y="0"/>
                </a:moveTo>
                <a:lnTo>
                  <a:pt x="0" y="1850642"/>
                </a:lnTo>
                <a:lnTo>
                  <a:pt x="320423" y="18506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21" name="Freeform: Shape 20">
            <a:extLst>
              <a:ext uri="{FF2B5EF4-FFF2-40B4-BE49-F238E27FC236}">
                <a16:creationId xmlns:a16="http://schemas.microsoft.com/office/drawing/2014/main" id="{BC7E4014-C39D-8672-FA4A-0262295759AC}"/>
              </a:ext>
            </a:extLst>
          </p:cNvPr>
          <p:cNvSpPr/>
          <p:nvPr/>
        </p:nvSpPr>
        <p:spPr>
          <a:xfrm>
            <a:off x="835911" y="3272088"/>
            <a:ext cx="2692036" cy="684901"/>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Kiểm tra chứng cứ của kết luận</a:t>
            </a:r>
          </a:p>
        </p:txBody>
      </p:sp>
      <p:pic>
        <p:nvPicPr>
          <p:cNvPr id="4098" name="Picture 2" descr="Thực hiện thành công ca cấy ghép tim lợn cho người - Ảnh 1.">
            <a:extLst>
              <a:ext uri="{FF2B5EF4-FFF2-40B4-BE49-F238E27FC236}">
                <a16:creationId xmlns:a16="http://schemas.microsoft.com/office/drawing/2014/main" id="{252EEA25-4624-F221-ABBE-B0543C62B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1080468"/>
            <a:ext cx="3075493" cy="1729965"/>
          </a:xfrm>
          <a:prstGeom prst="rect">
            <a:avLst/>
          </a:prstGeom>
          <a:noFill/>
          <a:extLst>
            <a:ext uri="{909E8E84-426E-40DD-AFC4-6F175D3DCCD1}">
              <a14:hiddenFill xmlns:a14="http://schemas.microsoft.com/office/drawing/2010/main">
                <a:solidFill>
                  <a:srgbClr val="FFFFFF"/>
                </a:solidFill>
              </a14:hiddenFill>
            </a:ext>
          </a:extLst>
        </p:spPr>
      </p:pic>
      <p:sp>
        <p:nvSpPr>
          <p:cNvPr id="4096" name="TextBox 4095">
            <a:extLst>
              <a:ext uri="{FF2B5EF4-FFF2-40B4-BE49-F238E27FC236}">
                <a16:creationId xmlns:a16="http://schemas.microsoft.com/office/drawing/2014/main" id="{305D148E-362B-C01A-C83A-074BE0571810}"/>
              </a:ext>
            </a:extLst>
          </p:cNvPr>
          <p:cNvSpPr txBox="1"/>
          <p:nvPr/>
        </p:nvSpPr>
        <p:spPr>
          <a:xfrm>
            <a:off x="4005575" y="404690"/>
            <a:ext cx="4707540" cy="646331"/>
          </a:xfrm>
          <a:prstGeom prst="rect">
            <a:avLst/>
          </a:prstGeom>
          <a:noFill/>
        </p:spPr>
        <p:txBody>
          <a:bodyPr wrap="square" rtlCol="0">
            <a:spAutoFit/>
          </a:bodyPr>
          <a:lstStyle/>
          <a:p>
            <a:r>
              <a:rPr lang="en-US" sz="1800">
                <a:latin typeface="Times New Roman" panose="02020603050405020304" pitchFamily="18" charset="0"/>
                <a:cs typeface="Times New Roman" panose="02020603050405020304" pitchFamily="18" charset="0"/>
              </a:rPr>
              <a:t>Bản tin của Đài truyền hình Việt Nam VTV ngày 11/1/2022:</a:t>
            </a:r>
            <a:endParaRPr lang="vi-VN" sz="1800" i="0" u="none" strike="noStrike">
              <a:solidFill>
                <a:srgbClr val="565656"/>
              </a:solidFill>
              <a:effectLst/>
              <a:latin typeface="Times New Roman" panose="02020603050405020304" pitchFamily="18" charset="0"/>
              <a:cs typeface="Times New Roman" panose="02020603050405020304" pitchFamily="18" charset="0"/>
            </a:endParaRPr>
          </a:p>
        </p:txBody>
      </p:sp>
      <p:sp>
        <p:nvSpPr>
          <p:cNvPr id="4097" name="TextBox 4096">
            <a:extLst>
              <a:ext uri="{FF2B5EF4-FFF2-40B4-BE49-F238E27FC236}">
                <a16:creationId xmlns:a16="http://schemas.microsoft.com/office/drawing/2014/main" id="{939C0AE6-4688-B90D-C3C5-6FDD6EBCE2AE}"/>
              </a:ext>
            </a:extLst>
          </p:cNvPr>
          <p:cNvSpPr txBox="1"/>
          <p:nvPr/>
        </p:nvSpPr>
        <p:spPr>
          <a:xfrm>
            <a:off x="3857798" y="2915969"/>
            <a:ext cx="4880565" cy="1754326"/>
          </a:xfrm>
          <a:prstGeom prst="rect">
            <a:avLst/>
          </a:prstGeom>
          <a:noFill/>
        </p:spPr>
        <p:txBody>
          <a:bodyPr wrap="square" rtlCol="0">
            <a:spAutoFit/>
          </a:bodyPr>
          <a:lstStyle/>
          <a:p>
            <a:pPr algn="just"/>
            <a:r>
              <a:rPr lang="en-US" sz="1800">
                <a:latin typeface="Times New Roman" panose="02020603050405020304" pitchFamily="18" charset="0"/>
                <a:cs typeface="Times New Roman" panose="02020603050405020304" pitchFamily="18" charset="0"/>
              </a:rPr>
              <a:t>Các bác sĩ tại Trung Tâm Y tế Đại học Maryland, Mỹ vừa thực hiện thành công ca cấy ghép tim lợn cho người đầu tiên vào ngày 7/1/2022. Bệnh nhân là ông David Bennett 57 tuổi, ở Maryland, Mỹ hiện trong tình trạng sức khỏe tốt sau 3 ngày phẫu thuật cấy ghép.</a:t>
            </a:r>
            <a:endParaRPr lang="vi-VN" sz="1800" i="0" u="none" strike="noStrike">
              <a:solidFill>
                <a:srgbClr val="565656"/>
              </a:solidFill>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6FC434E-CF71-8953-FA2C-B94D19EAF1E1}"/>
              </a:ext>
            </a:extLst>
          </p:cNvPr>
          <p:cNvSpPr/>
          <p:nvPr/>
        </p:nvSpPr>
        <p:spPr>
          <a:xfrm>
            <a:off x="5265207" y="2974579"/>
            <a:ext cx="3363306" cy="263342"/>
          </a:xfrm>
          <a:prstGeom prst="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552030C-C7C9-4B39-4680-5806E415603A}"/>
              </a:ext>
            </a:extLst>
          </p:cNvPr>
          <p:cNvSpPr/>
          <p:nvPr/>
        </p:nvSpPr>
        <p:spPr>
          <a:xfrm>
            <a:off x="6660108" y="3514729"/>
            <a:ext cx="919802" cy="268954"/>
          </a:xfrm>
          <a:prstGeom prst="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201203C-E238-D6E8-4084-932D69F4EE4D}"/>
              </a:ext>
            </a:extLst>
          </p:cNvPr>
          <p:cNvSpPr/>
          <p:nvPr/>
        </p:nvSpPr>
        <p:spPr>
          <a:xfrm>
            <a:off x="4658461" y="3799159"/>
            <a:ext cx="3997348" cy="268954"/>
          </a:xfrm>
          <a:prstGeom prst="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Google Shape;192;p33">
            <a:extLst>
              <a:ext uri="{FF2B5EF4-FFF2-40B4-BE49-F238E27FC236}">
                <a16:creationId xmlns:a16="http://schemas.microsoft.com/office/drawing/2014/main" id="{B819A39C-B9AB-4B49-B88A-B76EB260BE5D}"/>
              </a:ext>
            </a:extLst>
          </p:cNvPr>
          <p:cNvSpPr txBox="1">
            <a:spLocks noGrp="1"/>
          </p:cNvSpPr>
          <p:nvPr>
            <p:ph type="title"/>
          </p:nvPr>
        </p:nvSpPr>
        <p:spPr>
          <a:xfrm>
            <a:off x="0" y="567275"/>
            <a:ext cx="3051313" cy="37407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Times New Roman" panose="02020603050405020304" pitchFamily="18" charset="0"/>
                <a:ea typeface="Open Sans" pitchFamily="2" charset="0"/>
                <a:cs typeface="Times New Roman" panose="02020603050405020304" pitchFamily="18" charset="0"/>
              </a:rPr>
              <a:t>2. Thông tin đáng tin cậy</a:t>
            </a:r>
            <a:endParaRPr sz="2000" u="sng">
              <a:latin typeface="Times New Roman" panose="02020603050405020304" pitchFamily="18" charset="0"/>
              <a:ea typeface="Open Sans" pitchFamily="2" charset="0"/>
              <a:cs typeface="Times New Roman" panose="02020603050405020304" pitchFamily="18" charset="0"/>
            </a:endParaRPr>
          </a:p>
        </p:txBody>
      </p:sp>
      <p:sp>
        <p:nvSpPr>
          <p:cNvPr id="18" name="Google Shape;192;p33"/>
          <p:cNvSpPr txBox="1">
            <a:spLocks noGrp="1"/>
          </p:cNvSpPr>
          <p:nvPr>
            <p:ph type="title"/>
          </p:nvPr>
        </p:nvSpPr>
        <p:spPr>
          <a:xfrm>
            <a:off x="13936" y="305218"/>
            <a:ext cx="4040828" cy="46306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Times New Roman" panose="02020603050405020304" pitchFamily="18" charset="0"/>
                <a:ea typeface="Open Sans" pitchFamily="2" charset="0"/>
                <a:cs typeface="Times New Roman" panose="02020603050405020304" pitchFamily="18" charset="0"/>
              </a:rPr>
              <a:t>1.Thông tin trong môi trường số </a:t>
            </a:r>
            <a:endParaRPr sz="2000" u="sng">
              <a:latin typeface="Times New Roman" panose="02020603050405020304" pitchFamily="18" charset="0"/>
              <a:ea typeface="Open Sans" pitchFamily="2" charset="0"/>
              <a:cs typeface="Times New Roman" panose="02020603050405020304" pitchFamily="18" charset="0"/>
            </a:endParaRPr>
          </a:p>
        </p:txBody>
      </p:sp>
      <p:sp>
        <p:nvSpPr>
          <p:cNvPr id="19" name="Google Shape;118;p27">
            <a:extLst>
              <a:ext uri="{FF2B5EF4-FFF2-40B4-BE49-F238E27FC236}">
                <a16:creationId xmlns:a16="http://schemas.microsoft.com/office/drawing/2014/main" id="{FA6F81AF-D908-2BAA-077A-EA8E469F30A8}"/>
              </a:ext>
            </a:extLst>
          </p:cNvPr>
          <p:cNvSpPr txBox="1">
            <a:spLocks/>
          </p:cNvSpPr>
          <p:nvPr/>
        </p:nvSpPr>
        <p:spPr>
          <a:xfrm>
            <a:off x="1363188" y="-64656"/>
            <a:ext cx="7067587" cy="6200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pPr algn="ctr"/>
            <a:r>
              <a:rPr lang="en-US" sz="2400">
                <a:solidFill>
                  <a:srgbClr val="FF0000"/>
                </a:solidFill>
                <a:latin typeface="Times New Roman" panose="02020603050405020304" pitchFamily="18" charset="0"/>
                <a:ea typeface="Open Sans" pitchFamily="2" charset="0"/>
                <a:cs typeface="Times New Roman" panose="02020603050405020304" pitchFamily="18" charset="0"/>
              </a:rPr>
              <a:t>BÀI 2: THÔNG TIN TRONG MÔI TRƯỜNG SỐ</a:t>
            </a:r>
            <a:endParaRPr lang="vi-VN" sz="2400">
              <a:solidFill>
                <a:srgbClr val="FF0000"/>
              </a:solidFill>
              <a:latin typeface="Times New Roman" panose="02020603050405020304" pitchFamily="18" charset="0"/>
              <a:ea typeface="Open Sans" pitchFamily="2" charset="0"/>
              <a:cs typeface="Times New Roman" panose="02020603050405020304" pitchFamily="18" charset="0"/>
            </a:endParaRPr>
          </a:p>
        </p:txBody>
      </p:sp>
      <p:cxnSp>
        <p:nvCxnSpPr>
          <p:cNvPr id="22" name="Straight Connector 21"/>
          <p:cNvCxnSpPr/>
          <p:nvPr/>
        </p:nvCxnSpPr>
        <p:spPr>
          <a:xfrm>
            <a:off x="0" y="416815"/>
            <a:ext cx="90608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507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 name="Freeform: Shape 1">
            <a:extLst>
              <a:ext uri="{FF2B5EF4-FFF2-40B4-BE49-F238E27FC236}">
                <a16:creationId xmlns:a16="http://schemas.microsoft.com/office/drawing/2014/main" id="{E2CE1E19-1C69-E529-AD84-8FBC5E334ED8}"/>
              </a:ext>
            </a:extLst>
          </p:cNvPr>
          <p:cNvSpPr/>
          <p:nvPr/>
        </p:nvSpPr>
        <p:spPr>
          <a:xfrm>
            <a:off x="195064" y="1031764"/>
            <a:ext cx="2991689" cy="684901"/>
          </a:xfrm>
          <a:custGeom>
            <a:avLst/>
            <a:gdLst>
              <a:gd name="connsiteX0" fmla="*/ 0 w 3204234"/>
              <a:gd name="connsiteY0" fmla="*/ 48921 h 489208"/>
              <a:gd name="connsiteX1" fmla="*/ 48921 w 3204234"/>
              <a:gd name="connsiteY1" fmla="*/ 0 h 489208"/>
              <a:gd name="connsiteX2" fmla="*/ 3155313 w 3204234"/>
              <a:gd name="connsiteY2" fmla="*/ 0 h 489208"/>
              <a:gd name="connsiteX3" fmla="*/ 3204234 w 3204234"/>
              <a:gd name="connsiteY3" fmla="*/ 48921 h 489208"/>
              <a:gd name="connsiteX4" fmla="*/ 3204234 w 3204234"/>
              <a:gd name="connsiteY4" fmla="*/ 440287 h 489208"/>
              <a:gd name="connsiteX5" fmla="*/ 3155313 w 3204234"/>
              <a:gd name="connsiteY5" fmla="*/ 489208 h 489208"/>
              <a:gd name="connsiteX6" fmla="*/ 48921 w 3204234"/>
              <a:gd name="connsiteY6" fmla="*/ 489208 h 489208"/>
              <a:gd name="connsiteX7" fmla="*/ 0 w 3204234"/>
              <a:gd name="connsiteY7" fmla="*/ 440287 h 489208"/>
              <a:gd name="connsiteX8" fmla="*/ 0 w 3204234"/>
              <a:gd name="connsiteY8" fmla="*/ 48921 h 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4" h="489208">
                <a:moveTo>
                  <a:pt x="0" y="48921"/>
                </a:moveTo>
                <a:cubicBezTo>
                  <a:pt x="0" y="21903"/>
                  <a:pt x="21903" y="0"/>
                  <a:pt x="48921" y="0"/>
                </a:cubicBezTo>
                <a:lnTo>
                  <a:pt x="3155313" y="0"/>
                </a:lnTo>
                <a:cubicBezTo>
                  <a:pt x="3182331" y="0"/>
                  <a:pt x="3204234" y="21903"/>
                  <a:pt x="3204234" y="48921"/>
                </a:cubicBezTo>
                <a:lnTo>
                  <a:pt x="3204234" y="440287"/>
                </a:lnTo>
                <a:cubicBezTo>
                  <a:pt x="3204234" y="467305"/>
                  <a:pt x="3182331" y="489208"/>
                  <a:pt x="3155313" y="489208"/>
                </a:cubicBezTo>
                <a:lnTo>
                  <a:pt x="48921" y="489208"/>
                </a:lnTo>
                <a:cubicBezTo>
                  <a:pt x="21903" y="489208"/>
                  <a:pt x="0" y="467305"/>
                  <a:pt x="0" y="440287"/>
                </a:cubicBezTo>
                <a:lnTo>
                  <a:pt x="0" y="48921"/>
                </a:lnTo>
                <a:close/>
              </a:path>
            </a:pathLst>
          </a:custGeom>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2428" tIns="39728" rIns="52428" bIns="39728" numCol="1" spcCol="1270" anchor="ctr" anchorCtr="0">
            <a:noAutofit/>
          </a:bodyPr>
          <a:lstStyle/>
          <a:p>
            <a:pPr marL="0" lvl="0" indent="0" defTabSz="889000">
              <a:lnSpc>
                <a:spcPct val="90000"/>
              </a:lnSpc>
              <a:spcBef>
                <a:spcPct val="0"/>
              </a:spcBef>
              <a:spcAft>
                <a:spcPct val="35000"/>
              </a:spcAft>
              <a:buNone/>
            </a:pPr>
            <a:r>
              <a:rPr lang="en-US" sz="2000" kern="1200">
                <a:latin typeface="Times New Roman" panose="02020603050405020304" pitchFamily="18" charset="0"/>
                <a:ea typeface="Open Sans" pitchFamily="2" charset="0"/>
                <a:cs typeface="Times New Roman" panose="02020603050405020304" pitchFamily="18" charset="0"/>
              </a:rPr>
              <a:t>Cách xác định thông tin có đáng tin cậy hay không</a:t>
            </a:r>
            <a:endParaRPr lang="en-US" sz="2000" kern="1200"/>
          </a:p>
        </p:txBody>
      </p:sp>
      <p:sp>
        <p:nvSpPr>
          <p:cNvPr id="3" name="Freeform: Shape 2">
            <a:extLst>
              <a:ext uri="{FF2B5EF4-FFF2-40B4-BE49-F238E27FC236}">
                <a16:creationId xmlns:a16="http://schemas.microsoft.com/office/drawing/2014/main" id="{4B0008F5-02B4-9AEF-AB2F-C551823FB7B5}"/>
              </a:ext>
            </a:extLst>
          </p:cNvPr>
          <p:cNvSpPr/>
          <p:nvPr/>
        </p:nvSpPr>
        <p:spPr>
          <a:xfrm>
            <a:off x="515487" y="1716666"/>
            <a:ext cx="320423" cy="354485"/>
          </a:xfrm>
          <a:custGeom>
            <a:avLst/>
            <a:gdLst/>
            <a:ahLst/>
            <a:cxnLst/>
            <a:rect l="0" t="0" r="0" b="0"/>
            <a:pathLst>
              <a:path>
                <a:moveTo>
                  <a:pt x="0" y="0"/>
                </a:moveTo>
                <a:lnTo>
                  <a:pt x="0" y="354485"/>
                </a:lnTo>
                <a:lnTo>
                  <a:pt x="320423" y="354485"/>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5" name="Freeform: Shape 4">
            <a:extLst>
              <a:ext uri="{FF2B5EF4-FFF2-40B4-BE49-F238E27FC236}">
                <a16:creationId xmlns:a16="http://schemas.microsoft.com/office/drawing/2014/main" id="{94774C9A-24C2-04E2-A31D-62D654906EC2}"/>
              </a:ext>
            </a:extLst>
          </p:cNvPr>
          <p:cNvSpPr/>
          <p:nvPr/>
        </p:nvSpPr>
        <p:spPr>
          <a:xfrm>
            <a:off x="835910" y="1716665"/>
            <a:ext cx="2692036" cy="556545"/>
          </a:xfrm>
          <a:custGeom>
            <a:avLst/>
            <a:gdLst>
              <a:gd name="connsiteX0" fmla="*/ 0 w 3411062"/>
              <a:gd name="connsiteY0" fmla="*/ 58486 h 584856"/>
              <a:gd name="connsiteX1" fmla="*/ 58486 w 3411062"/>
              <a:gd name="connsiteY1" fmla="*/ 0 h 584856"/>
              <a:gd name="connsiteX2" fmla="*/ 3352576 w 3411062"/>
              <a:gd name="connsiteY2" fmla="*/ 0 h 584856"/>
              <a:gd name="connsiteX3" fmla="*/ 3411062 w 3411062"/>
              <a:gd name="connsiteY3" fmla="*/ 58486 h 584856"/>
              <a:gd name="connsiteX4" fmla="*/ 3411062 w 3411062"/>
              <a:gd name="connsiteY4" fmla="*/ 526370 h 584856"/>
              <a:gd name="connsiteX5" fmla="*/ 3352576 w 3411062"/>
              <a:gd name="connsiteY5" fmla="*/ 584856 h 584856"/>
              <a:gd name="connsiteX6" fmla="*/ 58486 w 3411062"/>
              <a:gd name="connsiteY6" fmla="*/ 584856 h 584856"/>
              <a:gd name="connsiteX7" fmla="*/ 0 w 3411062"/>
              <a:gd name="connsiteY7" fmla="*/ 526370 h 584856"/>
              <a:gd name="connsiteX8" fmla="*/ 0 w 3411062"/>
              <a:gd name="connsiteY8" fmla="*/ 58486 h 5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584856">
                <a:moveTo>
                  <a:pt x="0" y="58486"/>
                </a:moveTo>
                <a:cubicBezTo>
                  <a:pt x="0" y="26185"/>
                  <a:pt x="26185" y="0"/>
                  <a:pt x="58486" y="0"/>
                </a:cubicBezTo>
                <a:lnTo>
                  <a:pt x="3352576" y="0"/>
                </a:lnTo>
                <a:cubicBezTo>
                  <a:pt x="3384877" y="0"/>
                  <a:pt x="3411062" y="26185"/>
                  <a:pt x="3411062" y="58486"/>
                </a:cubicBezTo>
                <a:lnTo>
                  <a:pt x="3411062" y="526370"/>
                </a:lnTo>
                <a:cubicBezTo>
                  <a:pt x="3411062" y="558671"/>
                  <a:pt x="3384877" y="584856"/>
                  <a:pt x="3352576" y="584856"/>
                </a:cubicBezTo>
                <a:lnTo>
                  <a:pt x="58486" y="584856"/>
                </a:lnTo>
                <a:cubicBezTo>
                  <a:pt x="26185" y="584856"/>
                  <a:pt x="0" y="558671"/>
                  <a:pt x="0" y="526370"/>
                </a:cubicBezTo>
                <a:lnTo>
                  <a:pt x="0" y="5848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420" tIns="39990" rIns="51420" bIns="39990"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Xác định nguồn thông tin</a:t>
            </a:r>
          </a:p>
        </p:txBody>
      </p:sp>
      <p:sp>
        <p:nvSpPr>
          <p:cNvPr id="15" name="Freeform: Shape 14">
            <a:extLst>
              <a:ext uri="{FF2B5EF4-FFF2-40B4-BE49-F238E27FC236}">
                <a16:creationId xmlns:a16="http://schemas.microsoft.com/office/drawing/2014/main" id="{C9EF92B3-BB1D-BDD2-457C-6B259C1482D3}"/>
              </a:ext>
            </a:extLst>
          </p:cNvPr>
          <p:cNvSpPr/>
          <p:nvPr/>
        </p:nvSpPr>
        <p:spPr>
          <a:xfrm>
            <a:off x="515487" y="1716666"/>
            <a:ext cx="320423" cy="1068842"/>
          </a:xfrm>
          <a:custGeom>
            <a:avLst/>
            <a:gdLst/>
            <a:ahLst/>
            <a:cxnLst/>
            <a:rect l="0" t="0" r="0" b="0"/>
            <a:pathLst>
              <a:path>
                <a:moveTo>
                  <a:pt x="0" y="0"/>
                </a:moveTo>
                <a:lnTo>
                  <a:pt x="0" y="1068842"/>
                </a:lnTo>
                <a:lnTo>
                  <a:pt x="320423" y="10688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7" name="Freeform: Shape 16">
            <a:extLst>
              <a:ext uri="{FF2B5EF4-FFF2-40B4-BE49-F238E27FC236}">
                <a16:creationId xmlns:a16="http://schemas.microsoft.com/office/drawing/2014/main" id="{B3A4FBFF-9CB7-7736-0DA1-36953EEAA58B}"/>
              </a:ext>
            </a:extLst>
          </p:cNvPr>
          <p:cNvSpPr/>
          <p:nvPr/>
        </p:nvSpPr>
        <p:spPr>
          <a:xfrm>
            <a:off x="835911" y="2425637"/>
            <a:ext cx="2692036" cy="684901"/>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 Phân biệt ý kiến và sự kiện</a:t>
            </a:r>
          </a:p>
        </p:txBody>
      </p:sp>
      <p:sp>
        <p:nvSpPr>
          <p:cNvPr id="20" name="Freeform: Shape 19">
            <a:extLst>
              <a:ext uri="{FF2B5EF4-FFF2-40B4-BE49-F238E27FC236}">
                <a16:creationId xmlns:a16="http://schemas.microsoft.com/office/drawing/2014/main" id="{74AFC7B5-7E04-50CC-2680-B4C5C3320C35}"/>
              </a:ext>
            </a:extLst>
          </p:cNvPr>
          <p:cNvSpPr/>
          <p:nvPr/>
        </p:nvSpPr>
        <p:spPr>
          <a:xfrm>
            <a:off x="515487" y="1716666"/>
            <a:ext cx="320423" cy="1850642"/>
          </a:xfrm>
          <a:custGeom>
            <a:avLst/>
            <a:gdLst/>
            <a:ahLst/>
            <a:cxnLst/>
            <a:rect l="0" t="0" r="0" b="0"/>
            <a:pathLst>
              <a:path>
                <a:moveTo>
                  <a:pt x="0" y="0"/>
                </a:moveTo>
                <a:lnTo>
                  <a:pt x="0" y="1850642"/>
                </a:lnTo>
                <a:lnTo>
                  <a:pt x="320423" y="18506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21" name="Freeform: Shape 20">
            <a:extLst>
              <a:ext uri="{FF2B5EF4-FFF2-40B4-BE49-F238E27FC236}">
                <a16:creationId xmlns:a16="http://schemas.microsoft.com/office/drawing/2014/main" id="{BC7E4014-C39D-8672-FA4A-0262295759AC}"/>
              </a:ext>
            </a:extLst>
          </p:cNvPr>
          <p:cNvSpPr/>
          <p:nvPr/>
        </p:nvSpPr>
        <p:spPr>
          <a:xfrm>
            <a:off x="835911" y="3207437"/>
            <a:ext cx="2692036" cy="684901"/>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Kiểm tra chứng cứ của kết luận</a:t>
            </a:r>
          </a:p>
        </p:txBody>
      </p:sp>
      <p:sp>
        <p:nvSpPr>
          <p:cNvPr id="22" name="Freeform: Shape 21">
            <a:extLst>
              <a:ext uri="{FF2B5EF4-FFF2-40B4-BE49-F238E27FC236}">
                <a16:creationId xmlns:a16="http://schemas.microsoft.com/office/drawing/2014/main" id="{09B48D58-8316-4147-2337-7E141C290EB3}"/>
              </a:ext>
            </a:extLst>
          </p:cNvPr>
          <p:cNvSpPr/>
          <p:nvPr/>
        </p:nvSpPr>
        <p:spPr>
          <a:xfrm>
            <a:off x="515487" y="1716666"/>
            <a:ext cx="320423" cy="2632441"/>
          </a:xfrm>
          <a:custGeom>
            <a:avLst/>
            <a:gdLst/>
            <a:ahLst/>
            <a:cxnLst/>
            <a:rect l="0" t="0" r="0" b="0"/>
            <a:pathLst>
              <a:path>
                <a:moveTo>
                  <a:pt x="0" y="0"/>
                </a:moveTo>
                <a:lnTo>
                  <a:pt x="0" y="2632441"/>
                </a:lnTo>
                <a:lnTo>
                  <a:pt x="320423" y="2632441"/>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23" name="Freeform: Shape 22">
            <a:extLst>
              <a:ext uri="{FF2B5EF4-FFF2-40B4-BE49-F238E27FC236}">
                <a16:creationId xmlns:a16="http://schemas.microsoft.com/office/drawing/2014/main" id="{40B75D6C-BA9D-1058-F81D-D6AB6619DDE6}"/>
              </a:ext>
            </a:extLst>
          </p:cNvPr>
          <p:cNvSpPr/>
          <p:nvPr/>
        </p:nvSpPr>
        <p:spPr>
          <a:xfrm>
            <a:off x="835911" y="3989236"/>
            <a:ext cx="2692036" cy="684901"/>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Đánh giá tính thời sự của thông tin</a:t>
            </a:r>
          </a:p>
        </p:txBody>
      </p:sp>
      <p:pic>
        <p:nvPicPr>
          <p:cNvPr id="4098" name="Picture 2" descr="Thực hiện thành công ca cấy ghép tim lợn cho người - Ảnh 1.">
            <a:extLst>
              <a:ext uri="{FF2B5EF4-FFF2-40B4-BE49-F238E27FC236}">
                <a16:creationId xmlns:a16="http://schemas.microsoft.com/office/drawing/2014/main" id="{252EEA25-4624-F221-ABBE-B0543C62B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1431441"/>
            <a:ext cx="3075493" cy="1729965"/>
          </a:xfrm>
          <a:prstGeom prst="rect">
            <a:avLst/>
          </a:prstGeom>
          <a:noFill/>
          <a:extLst>
            <a:ext uri="{909E8E84-426E-40DD-AFC4-6F175D3DCCD1}">
              <a14:hiddenFill xmlns:a14="http://schemas.microsoft.com/office/drawing/2010/main">
                <a:solidFill>
                  <a:srgbClr val="FFFFFF"/>
                </a:solidFill>
              </a14:hiddenFill>
            </a:ext>
          </a:extLst>
        </p:spPr>
      </p:pic>
      <p:sp>
        <p:nvSpPr>
          <p:cNvPr id="4096" name="TextBox 4095">
            <a:extLst>
              <a:ext uri="{FF2B5EF4-FFF2-40B4-BE49-F238E27FC236}">
                <a16:creationId xmlns:a16="http://schemas.microsoft.com/office/drawing/2014/main" id="{305D148E-362B-C01A-C83A-074BE0571810}"/>
              </a:ext>
            </a:extLst>
          </p:cNvPr>
          <p:cNvSpPr txBox="1"/>
          <p:nvPr/>
        </p:nvSpPr>
        <p:spPr>
          <a:xfrm>
            <a:off x="3857799" y="709483"/>
            <a:ext cx="4707540" cy="646331"/>
          </a:xfrm>
          <a:prstGeom prst="rect">
            <a:avLst/>
          </a:prstGeom>
          <a:noFill/>
        </p:spPr>
        <p:txBody>
          <a:bodyPr wrap="square" rtlCol="0">
            <a:spAutoFit/>
          </a:bodyPr>
          <a:lstStyle/>
          <a:p>
            <a:r>
              <a:rPr lang="en-US" sz="1800">
                <a:latin typeface="Times New Roman" panose="02020603050405020304" pitchFamily="18" charset="0"/>
                <a:cs typeface="Times New Roman" panose="02020603050405020304" pitchFamily="18" charset="0"/>
              </a:rPr>
              <a:t>Bản tin của Đài truyền hình Việt Nam VTV ngày 11/1/2022:</a:t>
            </a:r>
            <a:endParaRPr lang="vi-VN" sz="1800" i="0" u="none" strike="noStrike">
              <a:solidFill>
                <a:srgbClr val="565656"/>
              </a:solidFill>
              <a:effectLst/>
              <a:latin typeface="Times New Roman" panose="02020603050405020304" pitchFamily="18" charset="0"/>
              <a:cs typeface="Times New Roman" panose="02020603050405020304" pitchFamily="18" charset="0"/>
            </a:endParaRPr>
          </a:p>
        </p:txBody>
      </p:sp>
      <p:sp>
        <p:nvSpPr>
          <p:cNvPr id="4097" name="TextBox 4096">
            <a:extLst>
              <a:ext uri="{FF2B5EF4-FFF2-40B4-BE49-F238E27FC236}">
                <a16:creationId xmlns:a16="http://schemas.microsoft.com/office/drawing/2014/main" id="{939C0AE6-4688-B90D-C3C5-6FDD6EBCE2AE}"/>
              </a:ext>
            </a:extLst>
          </p:cNvPr>
          <p:cNvSpPr txBox="1"/>
          <p:nvPr/>
        </p:nvSpPr>
        <p:spPr>
          <a:xfrm>
            <a:off x="3857798" y="3266942"/>
            <a:ext cx="4880565" cy="1754326"/>
          </a:xfrm>
          <a:prstGeom prst="rect">
            <a:avLst/>
          </a:prstGeom>
          <a:noFill/>
        </p:spPr>
        <p:txBody>
          <a:bodyPr wrap="square" rtlCol="0">
            <a:spAutoFit/>
          </a:bodyPr>
          <a:lstStyle/>
          <a:p>
            <a:pPr algn="just"/>
            <a:r>
              <a:rPr lang="en-US" sz="1800">
                <a:latin typeface="Times New Roman" panose="02020603050405020304" pitchFamily="18" charset="0"/>
                <a:cs typeface="Times New Roman" panose="02020603050405020304" pitchFamily="18" charset="0"/>
              </a:rPr>
              <a:t>Các bác sĩ tại Trung Tâm Y tế Đại học Maryland, Mỹ vừa thực hiện thành công ca cấy ghép tim lợn cho người đầu tiên vào ngày 7/1/2022. Bệnh nhân là ông David Bennett 57 tuổi, ở Maryland, Mỹ hiện trong tình trạng sức khỏe tốt sau 3 ngày phẫu thuật cấy ghép.</a:t>
            </a:r>
            <a:endParaRPr lang="vi-VN" sz="1800" i="0" u="none" strike="noStrike">
              <a:solidFill>
                <a:srgbClr val="565656"/>
              </a:solidFill>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E23380A-D74F-9D18-BCEA-06B2DAEFAA6B}"/>
              </a:ext>
            </a:extLst>
          </p:cNvPr>
          <p:cNvSpPr/>
          <p:nvPr/>
        </p:nvSpPr>
        <p:spPr>
          <a:xfrm>
            <a:off x="6660108" y="3690213"/>
            <a:ext cx="919802" cy="268954"/>
          </a:xfrm>
          <a:prstGeom prst="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B6840FF-AC84-D2C8-DAD8-AEE71644F745}"/>
              </a:ext>
            </a:extLst>
          </p:cNvPr>
          <p:cNvSpPr/>
          <p:nvPr/>
        </p:nvSpPr>
        <p:spPr>
          <a:xfrm>
            <a:off x="3926006" y="860045"/>
            <a:ext cx="966715" cy="268954"/>
          </a:xfrm>
          <a:prstGeom prst="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Google Shape;192;p33">
            <a:extLst>
              <a:ext uri="{FF2B5EF4-FFF2-40B4-BE49-F238E27FC236}">
                <a16:creationId xmlns:a16="http://schemas.microsoft.com/office/drawing/2014/main" id="{B819A39C-B9AB-4B49-B88A-B76EB260BE5D}"/>
              </a:ext>
            </a:extLst>
          </p:cNvPr>
          <p:cNvSpPr txBox="1">
            <a:spLocks noGrp="1"/>
          </p:cNvSpPr>
          <p:nvPr>
            <p:ph type="title"/>
          </p:nvPr>
        </p:nvSpPr>
        <p:spPr>
          <a:xfrm>
            <a:off x="0" y="548803"/>
            <a:ext cx="3051313" cy="37407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Times New Roman" panose="02020603050405020304" pitchFamily="18" charset="0"/>
                <a:ea typeface="Open Sans" pitchFamily="2" charset="0"/>
                <a:cs typeface="Times New Roman" panose="02020603050405020304" pitchFamily="18" charset="0"/>
              </a:rPr>
              <a:t>2. Thông tin đáng tin cậy</a:t>
            </a:r>
            <a:endParaRPr sz="2000" u="sng">
              <a:latin typeface="Times New Roman" panose="02020603050405020304" pitchFamily="18" charset="0"/>
              <a:ea typeface="Open Sans" pitchFamily="2" charset="0"/>
              <a:cs typeface="Times New Roman" panose="02020603050405020304" pitchFamily="18" charset="0"/>
            </a:endParaRPr>
          </a:p>
        </p:txBody>
      </p:sp>
      <p:sp>
        <p:nvSpPr>
          <p:cNvPr id="18" name="Google Shape;192;p33"/>
          <p:cNvSpPr txBox="1">
            <a:spLocks noGrp="1"/>
          </p:cNvSpPr>
          <p:nvPr>
            <p:ph type="title"/>
          </p:nvPr>
        </p:nvSpPr>
        <p:spPr>
          <a:xfrm>
            <a:off x="13936" y="286746"/>
            <a:ext cx="4040828" cy="46306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Times New Roman" panose="02020603050405020304" pitchFamily="18" charset="0"/>
                <a:ea typeface="Open Sans" pitchFamily="2" charset="0"/>
                <a:cs typeface="Times New Roman" panose="02020603050405020304" pitchFamily="18" charset="0"/>
              </a:rPr>
              <a:t>1.Thông tin trong môi trường số </a:t>
            </a:r>
            <a:endParaRPr sz="2000" u="sng">
              <a:latin typeface="Times New Roman" panose="02020603050405020304" pitchFamily="18" charset="0"/>
              <a:ea typeface="Open Sans" pitchFamily="2" charset="0"/>
              <a:cs typeface="Times New Roman" panose="02020603050405020304" pitchFamily="18" charset="0"/>
            </a:endParaRPr>
          </a:p>
        </p:txBody>
      </p:sp>
      <p:sp>
        <p:nvSpPr>
          <p:cNvPr id="19" name="Google Shape;118;p27">
            <a:extLst>
              <a:ext uri="{FF2B5EF4-FFF2-40B4-BE49-F238E27FC236}">
                <a16:creationId xmlns:a16="http://schemas.microsoft.com/office/drawing/2014/main" id="{FA6F81AF-D908-2BAA-077A-EA8E469F30A8}"/>
              </a:ext>
            </a:extLst>
          </p:cNvPr>
          <p:cNvSpPr txBox="1">
            <a:spLocks/>
          </p:cNvSpPr>
          <p:nvPr/>
        </p:nvSpPr>
        <p:spPr>
          <a:xfrm>
            <a:off x="1363188" y="-83128"/>
            <a:ext cx="7067587" cy="6200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pPr algn="ctr"/>
            <a:r>
              <a:rPr lang="en-US" sz="2400">
                <a:solidFill>
                  <a:srgbClr val="FF0000"/>
                </a:solidFill>
                <a:latin typeface="Times New Roman" panose="02020603050405020304" pitchFamily="18" charset="0"/>
                <a:ea typeface="Open Sans" pitchFamily="2" charset="0"/>
                <a:cs typeface="Times New Roman" panose="02020603050405020304" pitchFamily="18" charset="0"/>
              </a:rPr>
              <a:t>BÀI 2: THÔNG TIN TRONG MÔI TRƯỜNG SỐ</a:t>
            </a:r>
            <a:endParaRPr lang="vi-VN" sz="2400">
              <a:solidFill>
                <a:srgbClr val="FF0000"/>
              </a:solidFill>
              <a:latin typeface="Times New Roman" panose="02020603050405020304" pitchFamily="18" charset="0"/>
              <a:ea typeface="Open Sans" pitchFamily="2" charset="0"/>
              <a:cs typeface="Times New Roman" panose="02020603050405020304" pitchFamily="18" charset="0"/>
            </a:endParaRPr>
          </a:p>
        </p:txBody>
      </p:sp>
      <p:cxnSp>
        <p:nvCxnSpPr>
          <p:cNvPr id="24" name="Straight Connector 23"/>
          <p:cNvCxnSpPr/>
          <p:nvPr/>
        </p:nvCxnSpPr>
        <p:spPr>
          <a:xfrm>
            <a:off x="0" y="398343"/>
            <a:ext cx="90608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043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C:\Users\ADMIN\Desktop\Nong trai\transcod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44000" cy="5308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12" descr="C:\Users\ADMIN\Desktop\Nong trai\dep-of-vector-farm-animals (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3654" y="2826718"/>
            <a:ext cx="604838" cy="848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15" descr="C:\Users\ADMIN\Desktop\Nong trai\bauernhof-gegenstände-43016029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3070" y="3550806"/>
            <a:ext cx="1312069" cy="52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15" descr="C:\Users\ADMIN\Desktop\Nong trai\bauernhof-gegenstände-43016029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7170" y="3650818"/>
            <a:ext cx="1918097" cy="76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2" descr="Kết quả hình ảnh cho tree apple carto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8492" y="2456432"/>
            <a:ext cx="671513"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2" descr="Kết quả hình ảnh cho tree apple carto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1320" y="1592040"/>
            <a:ext cx="1184672" cy="1859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5" descr="C:\Users\ADMIN\Desktop\Nong trai\bauernhof-gegenstände-43016029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2171" y="2930489"/>
            <a:ext cx="131207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14" descr="C:\Users\ADMIN\Desktop\Nong trai\58fefc29c5857 (3).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72918" y="3085270"/>
            <a:ext cx="852488" cy="806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14" descr="C:\Users\ADMIN\Desktop\Nong trai\58fefc29c5857 (3).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19441" y="3041217"/>
            <a:ext cx="800100" cy="7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5" descr="C:\Users\ADMIN\Desktop\Nong trai\barn-clipart-old-macdonald-2a.jpg">
            <a:hlinkClick r:id="" action="ppaction://noaction"/>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1" y="2335162"/>
            <a:ext cx="2787670" cy="2954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13" descr="C:\Users\ADMIN\Desktop\Nong trai\58fefc29c5857 (2).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5440" y="3913759"/>
            <a:ext cx="1263253" cy="57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9" descr="C:\Users\ADMIN\Desktop\Nong trai\dep-of-vector-farm-animals (2).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58287" y="3935190"/>
            <a:ext cx="573881" cy="670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C:\Users\ADMIN\Desktop\Tai nguyen thiet ke tro choi\Bảng gỗ\1.jp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0275" y="580061"/>
            <a:ext cx="619125" cy="968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C:\Users\ADMIN\Desktop\Tai nguyen thiet ke tro choi\Bảng gỗ\2.jpg">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9400" y="586406"/>
            <a:ext cx="585788" cy="96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C:\Users\ADMIN\Desktop\Tai nguyen thiet ke tro choi\Bảng gỗ\3.jpg">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59470" y="567356"/>
            <a:ext cx="592931" cy="94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C:\Users\ADMIN\Desktop\Tai nguyen thiet ke tro choi\Bảng gỗ\4.jpg">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258353" y="586407"/>
            <a:ext cx="565547" cy="92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092586" y="843727"/>
            <a:ext cx="4343400" cy="669414"/>
          </a:xfrm>
          <a:prstGeom prst="rect">
            <a:avLst/>
          </a:prstGeom>
          <a:noFill/>
        </p:spPr>
        <p:txBody>
          <a:bodyPr wrap="square" rtlCol="0">
            <a:spAutoFit/>
          </a:bodyPr>
          <a:lstStyle/>
          <a:p>
            <a:r>
              <a:rPr lang="en-US" sz="3750" b="1">
                <a:solidFill>
                  <a:srgbClr val="F20000"/>
                </a:solidFill>
                <a:latin typeface="Bodoni MT Black" pitchFamily="18" charset="0"/>
              </a:rPr>
              <a:t>Con số may mắn</a:t>
            </a:r>
          </a:p>
        </p:txBody>
      </p:sp>
      <p:sp>
        <p:nvSpPr>
          <p:cNvPr id="19" name="Google Shape;134;p28">
            <a:extLst>
              <a:ext uri="{FF2B5EF4-FFF2-40B4-BE49-F238E27FC236}">
                <a16:creationId xmlns:a16="http://schemas.microsoft.com/office/drawing/2014/main" id="{8DC34E4F-E525-B196-550E-38C33C92C54C}"/>
              </a:ext>
            </a:extLst>
          </p:cNvPr>
          <p:cNvSpPr txBox="1">
            <a:spLocks/>
          </p:cNvSpPr>
          <p:nvPr/>
        </p:nvSpPr>
        <p:spPr>
          <a:xfrm>
            <a:off x="1826379" y="-98368"/>
            <a:ext cx="5317520" cy="57647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latin typeface="Times New Roman" panose="02020603050405020304" pitchFamily="18" charset="0"/>
                <a:ea typeface="Open Sans" pitchFamily="2" charset="0"/>
                <a:cs typeface="Times New Roman" panose="02020603050405020304" pitchFamily="18" charset="0"/>
              </a:rPr>
              <a:t>Luyện tập</a:t>
            </a:r>
          </a:p>
        </p:txBody>
      </p:sp>
      <p:cxnSp>
        <p:nvCxnSpPr>
          <p:cNvPr id="20" name="Straight Connector 19"/>
          <p:cNvCxnSpPr/>
          <p:nvPr/>
        </p:nvCxnSpPr>
        <p:spPr>
          <a:xfrm>
            <a:off x="0" y="416815"/>
            <a:ext cx="90608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0100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54"/>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2054"/>
                                        </p:tgtEl>
                                      </p:cBhvr>
                                    </p:animEffect>
                                    <p:set>
                                      <p:cBhvr>
                                        <p:cTn id="7" dur="1" fill="hold">
                                          <p:stCondLst>
                                            <p:cond delay="499"/>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2054"/>
                  </p:tgtEl>
                </p:cond>
              </p:nextCondLst>
            </p:seq>
            <p:seq concurrent="1" nextAc="seek">
              <p:cTn id="8" restart="whenNotActive" fill="hold" evtFilter="cancelBubble" nodeType="interactiveSeq">
                <p:stCondLst>
                  <p:cond evt="onClick" delay="0">
                    <p:tgtEl>
                      <p:spTgt spid="2053"/>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2053"/>
                                        </p:tgtEl>
                                      </p:cBhvr>
                                    </p:animEffect>
                                    <p:set>
                                      <p:cBhvr>
                                        <p:cTn id="13" dur="1" fill="hold">
                                          <p:stCondLst>
                                            <p:cond delay="499"/>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2053"/>
                  </p:tgtEl>
                </p:cond>
              </p:nextCondLst>
            </p:seq>
            <p:seq concurrent="1" nextAc="seek">
              <p:cTn id="14" restart="whenNotActive" fill="hold" evtFilter="cancelBubble" nodeType="interactiveSeq">
                <p:stCondLst>
                  <p:cond evt="onClick" delay="0">
                    <p:tgtEl>
                      <p:spTgt spid="2052"/>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2052"/>
                                        </p:tgtEl>
                                      </p:cBhvr>
                                    </p:animEffect>
                                    <p:set>
                                      <p:cBhvr>
                                        <p:cTn id="19" dur="1" fill="hold">
                                          <p:stCondLst>
                                            <p:cond delay="499"/>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2052"/>
                  </p:tgtEl>
                </p:cond>
              </p:nextCondLst>
            </p:seq>
            <p:seq concurrent="1" nextAc="seek">
              <p:cTn id="20" restart="whenNotActive" fill="hold" evtFilter="cancelBubble" nodeType="interactiveSeq">
                <p:stCondLst>
                  <p:cond evt="onClick" delay="0">
                    <p:tgtEl>
                      <p:spTgt spid="2051"/>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2051"/>
                                        </p:tgtEl>
                                      </p:cBhvr>
                                    </p:animEffect>
                                    <p:set>
                                      <p:cBhvr>
                                        <p:cTn id="25" dur="1" fill="hold">
                                          <p:stCondLst>
                                            <p:cond delay="499"/>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2051"/>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33">
            <a:hlinkClick r:id="" action="ppaction://noaction"/>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72"/>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65007"/>
            <a:ext cx="6400800" cy="3545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15" descr="12ffg"/>
          <p:cNvPicPr>
            <a:picLocks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1885950" y="4457700"/>
            <a:ext cx="53149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descr="12ffg"/>
          <p:cNvPicPr>
            <a:picLocks noChangeAspect="1" noChangeArrowheads="1"/>
          </p:cNvPicPr>
          <p:nvPr/>
        </p:nvPicPr>
        <p:blipFill>
          <a:blip r:embed="rId5">
            <a:lum bright="10000"/>
            <a:extLst>
              <a:ext uri="{28A0092B-C50C-407E-A947-70E740481C1C}">
                <a14:useLocalDpi xmlns:a14="http://schemas.microsoft.com/office/drawing/2010/main" val="0"/>
              </a:ext>
            </a:extLst>
          </a:blip>
          <a:srcRect/>
          <a:stretch>
            <a:fillRect/>
          </a:stretch>
        </p:blipFill>
        <p:spPr bwMode="auto">
          <a:xfrm>
            <a:off x="1143000" y="628650"/>
            <a:ext cx="8001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5" descr="12ffg"/>
          <p:cNvPicPr>
            <a:picLocks noChangeAspect="1" noChangeArrowheads="1"/>
          </p:cNvPicPr>
          <p:nvPr/>
        </p:nvPicPr>
        <p:blipFill>
          <a:blip r:embed="rId6">
            <a:lum bright="10000"/>
            <a:extLst>
              <a:ext uri="{28A0092B-C50C-407E-A947-70E740481C1C}">
                <a14:useLocalDpi xmlns:a14="http://schemas.microsoft.com/office/drawing/2010/main" val="0"/>
              </a:ext>
            </a:extLst>
          </a:blip>
          <a:srcRect/>
          <a:stretch>
            <a:fillRect/>
          </a:stretch>
        </p:blipFill>
        <p:spPr bwMode="auto">
          <a:xfrm>
            <a:off x="7200900" y="628650"/>
            <a:ext cx="8001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6" descr="happyface_w"/>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4274345"/>
            <a:ext cx="1085850" cy="869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happyface_w"/>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45245"/>
            <a:ext cx="1085850" cy="869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appyface_w"/>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4343400"/>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appyface_w">
            <a:hlinkClick r:id="rId8" action="ppaction://hlinksldjump"/>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0"/>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2094078" y="-16172"/>
            <a:ext cx="1428750" cy="403622"/>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b="1">
                <a:solidFill>
                  <a:srgbClr val="FFFFFF"/>
                </a:solidFill>
                <a:latin typeface="VNI-Times" pitchFamily="2" charset="0"/>
              </a:rPr>
              <a:t>Caâu 1</a:t>
            </a:r>
          </a:p>
        </p:txBody>
      </p:sp>
      <p:sp>
        <p:nvSpPr>
          <p:cNvPr id="14" name="Rectangle 13"/>
          <p:cNvSpPr/>
          <p:nvPr/>
        </p:nvSpPr>
        <p:spPr>
          <a:xfrm>
            <a:off x="2028825" y="587210"/>
            <a:ext cx="5543550" cy="1084912"/>
          </a:xfrm>
          <a:prstGeom prst="rect">
            <a:avLst/>
          </a:prstGeom>
        </p:spPr>
        <p:txBody>
          <a:bodyPr wrap="square">
            <a:spAutoFit/>
          </a:bodyPr>
          <a:lstStyle/>
          <a:p>
            <a:pPr algn="just" defTabSz="600075">
              <a:lnSpc>
                <a:spcPct val="90000"/>
              </a:lnSpc>
              <a:spcBef>
                <a:spcPct val="0"/>
              </a:spcBef>
              <a:spcAft>
                <a:spcPct val="35000"/>
              </a:spcAft>
            </a:pPr>
            <a:r>
              <a:rPr lang="en-US" sz="1500" b="1">
                <a:solidFill>
                  <a:schemeClr val="bg1"/>
                </a:solidFill>
                <a:latin typeface="Arial" panose="020B0604020202020204" pitchFamily="34" charset="0"/>
                <a:cs typeface="Arial" panose="020B0604020202020204" pitchFamily="34" charset="0"/>
              </a:rPr>
              <a:t>1. </a:t>
            </a:r>
            <a:r>
              <a:rPr lang="vi-VN" sz="1500" b="1">
                <a:solidFill>
                  <a:schemeClr val="bg1"/>
                </a:solidFill>
                <a:latin typeface="Arial" panose="020B0604020202020204" pitchFamily="34" charset="0"/>
                <a:cs typeface="Arial" panose="020B0604020202020204" pitchFamily="34" charset="0"/>
              </a:rPr>
              <a:t>Em hãy kể tên ba ứng dụng thu thập nhiều thông tin từ người sử dụng và cho biết:</a:t>
            </a:r>
          </a:p>
          <a:p>
            <a:pPr algn="just" defTabSz="600075">
              <a:lnSpc>
                <a:spcPct val="90000"/>
              </a:lnSpc>
              <a:spcBef>
                <a:spcPct val="0"/>
              </a:spcBef>
              <a:spcAft>
                <a:spcPct val="35000"/>
              </a:spcAft>
            </a:pPr>
            <a:r>
              <a:rPr lang="vi-VN" sz="1500" b="1">
                <a:solidFill>
                  <a:schemeClr val="bg1"/>
                </a:solidFill>
                <a:latin typeface="Arial" panose="020B0604020202020204" pitchFamily="34" charset="0"/>
                <a:cs typeface="Arial" panose="020B0604020202020204" pitchFamily="34" charset="0"/>
              </a:rPr>
              <a:t>a) Tổ chức, cá nhân nào sở hữu các ứng dụng đó?</a:t>
            </a:r>
          </a:p>
          <a:p>
            <a:pPr algn="just" defTabSz="600075">
              <a:lnSpc>
                <a:spcPct val="90000"/>
              </a:lnSpc>
              <a:spcBef>
                <a:spcPct val="0"/>
              </a:spcBef>
              <a:spcAft>
                <a:spcPct val="35000"/>
              </a:spcAft>
            </a:pPr>
            <a:r>
              <a:rPr lang="vi-VN" sz="1500" b="1">
                <a:solidFill>
                  <a:schemeClr val="bg1"/>
                </a:solidFill>
                <a:latin typeface="Arial" panose="020B0604020202020204" pitchFamily="34" charset="0"/>
                <a:cs typeface="Arial" panose="020B0604020202020204" pitchFamily="34" charset="0"/>
              </a:rPr>
              <a:t>b) Mỗi ứng dụng thu thập dạng thông tin nào?</a:t>
            </a:r>
            <a:endParaRPr lang="en-US" sz="1500" b="1">
              <a:solidFill>
                <a:schemeClr val="bg1"/>
              </a:solidFill>
              <a:latin typeface="Arial" panose="020B0604020202020204" pitchFamily="34" charset="0"/>
              <a:cs typeface="Arial" panose="020B0604020202020204" pitchFamily="34" charset="0"/>
            </a:endParaRPr>
          </a:p>
        </p:txBody>
      </p:sp>
      <p:graphicFrame>
        <p:nvGraphicFramePr>
          <p:cNvPr id="18" name="Table 5">
            <a:extLst>
              <a:ext uri="{FF2B5EF4-FFF2-40B4-BE49-F238E27FC236}">
                <a16:creationId xmlns:a16="http://schemas.microsoft.com/office/drawing/2014/main" id="{6D7B995E-F930-C514-3F5A-475BBC39AF30}"/>
              </a:ext>
            </a:extLst>
          </p:cNvPr>
          <p:cNvGraphicFramePr>
            <a:graphicFrameLocks noGrp="1"/>
          </p:cNvGraphicFramePr>
          <p:nvPr/>
        </p:nvGraphicFramePr>
        <p:xfrm>
          <a:off x="1961113" y="2185354"/>
          <a:ext cx="5307501" cy="1127760"/>
        </p:xfrm>
        <a:graphic>
          <a:graphicData uri="http://schemas.openxmlformats.org/drawingml/2006/table">
            <a:tbl>
              <a:tblPr firstRow="1" bandRow="1"/>
              <a:tblGrid>
                <a:gridCol w="1436428">
                  <a:extLst>
                    <a:ext uri="{9D8B030D-6E8A-4147-A177-3AD203B41FA5}">
                      <a16:colId xmlns:a16="http://schemas.microsoft.com/office/drawing/2014/main" val="3498612365"/>
                    </a:ext>
                  </a:extLst>
                </a:gridCol>
                <a:gridCol w="1734972">
                  <a:extLst>
                    <a:ext uri="{9D8B030D-6E8A-4147-A177-3AD203B41FA5}">
                      <a16:colId xmlns:a16="http://schemas.microsoft.com/office/drawing/2014/main" val="3640713395"/>
                    </a:ext>
                  </a:extLst>
                </a:gridCol>
                <a:gridCol w="2136101">
                  <a:extLst>
                    <a:ext uri="{9D8B030D-6E8A-4147-A177-3AD203B41FA5}">
                      <a16:colId xmlns:a16="http://schemas.microsoft.com/office/drawing/2014/main" val="1270386868"/>
                    </a:ext>
                  </a:extLst>
                </a:gridCol>
              </a:tblGrid>
              <a:tr h="278130">
                <a:tc>
                  <a:txBody>
                    <a:bodyPr/>
                    <a:lstStyle/>
                    <a:p>
                      <a:pPr algn="ctr"/>
                      <a:r>
                        <a:rPr lang="en-US" sz="1400" b="1">
                          <a:latin typeface="Times New Roman" panose="02020603050405020304" pitchFamily="18" charset="0"/>
                          <a:cs typeface="Times New Roman" panose="02020603050405020304" pitchFamily="18" charset="0"/>
                        </a:rPr>
                        <a:t>Tên ứng dụng</a:t>
                      </a:r>
                    </a:p>
                  </a:txBody>
                  <a:tcPr marL="68580" marR="68580" marT="34290" marB="34290">
                    <a:solidFill>
                      <a:schemeClr val="accent3">
                        <a:lumMod val="60000"/>
                        <a:lumOff val="40000"/>
                      </a:schemeClr>
                    </a:solidFill>
                  </a:tcPr>
                </a:tc>
                <a:tc>
                  <a:txBody>
                    <a:bodyPr/>
                    <a:lstStyle/>
                    <a:p>
                      <a:pPr algn="ctr"/>
                      <a:r>
                        <a:rPr lang="en-US" sz="1400" b="1">
                          <a:latin typeface="Times New Roman" panose="02020603050405020304" pitchFamily="18" charset="0"/>
                          <a:cs typeface="Times New Roman" panose="02020603050405020304" pitchFamily="18" charset="0"/>
                        </a:rPr>
                        <a:t>Tổ chức sở hữu</a:t>
                      </a:r>
                    </a:p>
                  </a:txBody>
                  <a:tcPr marL="68580" marR="68580" marT="34290" marB="34290">
                    <a:solidFill>
                      <a:schemeClr val="accent3">
                        <a:lumMod val="60000"/>
                        <a:lumOff val="40000"/>
                      </a:schemeClr>
                    </a:solidFill>
                  </a:tcPr>
                </a:tc>
                <a:tc>
                  <a:txBody>
                    <a:bodyPr/>
                    <a:lstStyle/>
                    <a:p>
                      <a:pPr algn="ctr"/>
                      <a:r>
                        <a:rPr lang="en-US" sz="1400" b="1">
                          <a:latin typeface="Times New Roman" panose="02020603050405020304" pitchFamily="18" charset="0"/>
                          <a:cs typeface="Times New Roman" panose="02020603050405020304" pitchFamily="18" charset="0"/>
                        </a:rPr>
                        <a:t>Dạng thông tin</a:t>
                      </a:r>
                    </a:p>
                  </a:txBody>
                  <a:tcPr marL="68580" marR="68580" marT="34290" marB="34290">
                    <a:solidFill>
                      <a:schemeClr val="accent3">
                        <a:lumMod val="60000"/>
                        <a:lumOff val="40000"/>
                      </a:schemeClr>
                    </a:solidFill>
                  </a:tcPr>
                </a:tc>
                <a:extLst>
                  <a:ext uri="{0D108BD9-81ED-4DB2-BD59-A6C34878D82A}">
                    <a16:rowId xmlns:a16="http://schemas.microsoft.com/office/drawing/2014/main" val="3150445645"/>
                  </a:ext>
                </a:extLst>
              </a:tr>
              <a:tr h="278130">
                <a:tc>
                  <a:txBody>
                    <a:bodyPr/>
                    <a:lstStyle/>
                    <a:p>
                      <a:r>
                        <a:rPr lang="en-US" sz="1400">
                          <a:latin typeface="Times New Roman" panose="02020603050405020304" pitchFamily="18" charset="0"/>
                          <a:cs typeface="Times New Roman" panose="02020603050405020304" pitchFamily="18" charset="0"/>
                        </a:rPr>
                        <a:t>Facebook</a:t>
                      </a:r>
                    </a:p>
                  </a:txBody>
                  <a:tcPr marL="68580" marR="68580" marT="34290" marB="34290"/>
                </a:tc>
                <a:tc>
                  <a:txBody>
                    <a:bodyPr/>
                    <a:lstStyle/>
                    <a:p>
                      <a:r>
                        <a:rPr lang="en-US" sz="1400">
                          <a:latin typeface="Times New Roman" panose="02020603050405020304" pitchFamily="18" charset="0"/>
                          <a:cs typeface="Times New Roman" panose="02020603050405020304" pitchFamily="18" charset="0"/>
                        </a:rPr>
                        <a:t>Meta</a:t>
                      </a:r>
                    </a:p>
                  </a:txBody>
                  <a:tcPr marL="68580" marR="68580" marT="34290" marB="34290"/>
                </a:tc>
                <a:tc>
                  <a:txBody>
                    <a:bodyPr/>
                    <a:lstStyle/>
                    <a:p>
                      <a:r>
                        <a:rPr lang="en-US" sz="1400">
                          <a:latin typeface="Times New Roman" panose="02020603050405020304" pitchFamily="18" charset="0"/>
                          <a:cs typeface="Times New Roman" panose="02020603050405020304" pitchFamily="18" charset="0"/>
                        </a:rPr>
                        <a:t>Văn bản, hình ảnh, video</a:t>
                      </a:r>
                    </a:p>
                  </a:txBody>
                  <a:tcPr marL="68580" marR="68580" marT="34290" marB="34290"/>
                </a:tc>
                <a:extLst>
                  <a:ext uri="{0D108BD9-81ED-4DB2-BD59-A6C34878D82A}">
                    <a16:rowId xmlns:a16="http://schemas.microsoft.com/office/drawing/2014/main" val="3232701094"/>
                  </a:ext>
                </a:extLst>
              </a:tr>
              <a:tr h="278130">
                <a:tc>
                  <a:txBody>
                    <a:bodyPr/>
                    <a:lstStyle/>
                    <a:p>
                      <a:r>
                        <a:rPr lang="en-US" sz="1400">
                          <a:latin typeface="Times New Roman" panose="02020603050405020304" pitchFamily="18" charset="0"/>
                          <a:cs typeface="Times New Roman" panose="02020603050405020304" pitchFamily="18" charset="0"/>
                        </a:rPr>
                        <a:t>Youtube</a:t>
                      </a:r>
                    </a:p>
                  </a:txBody>
                  <a:tcPr marL="68580" marR="68580" marT="34290" marB="34290"/>
                </a:tc>
                <a:tc>
                  <a:txBody>
                    <a:bodyPr/>
                    <a:lstStyle/>
                    <a:p>
                      <a:r>
                        <a:rPr lang="en-US" sz="1400">
                          <a:latin typeface="Times New Roman" panose="02020603050405020304" pitchFamily="18" charset="0"/>
                          <a:cs typeface="Times New Roman" panose="02020603050405020304" pitchFamily="18" charset="0"/>
                        </a:rPr>
                        <a:t>Google (Alphabet)</a:t>
                      </a:r>
                    </a:p>
                  </a:txBody>
                  <a:tcPr marL="68580" marR="68580" marT="34290" marB="34290"/>
                </a:tc>
                <a:tc>
                  <a:txBody>
                    <a:bodyPr/>
                    <a:lstStyle/>
                    <a:p>
                      <a:r>
                        <a:rPr lang="en-US" sz="1400">
                          <a:latin typeface="Times New Roman" panose="02020603050405020304" pitchFamily="18" charset="0"/>
                          <a:cs typeface="Times New Roman" panose="02020603050405020304" pitchFamily="18" charset="0"/>
                        </a:rPr>
                        <a:t>Video</a:t>
                      </a:r>
                    </a:p>
                  </a:txBody>
                  <a:tcPr marL="68580" marR="68580" marT="34290" marB="34290"/>
                </a:tc>
                <a:extLst>
                  <a:ext uri="{0D108BD9-81ED-4DB2-BD59-A6C34878D82A}">
                    <a16:rowId xmlns:a16="http://schemas.microsoft.com/office/drawing/2014/main" val="1994573160"/>
                  </a:ext>
                </a:extLst>
              </a:tr>
              <a:tr h="278130">
                <a:tc>
                  <a:txBody>
                    <a:bodyPr/>
                    <a:lstStyle/>
                    <a:p>
                      <a:r>
                        <a:rPr lang="en-US" sz="1400">
                          <a:latin typeface="Times New Roman" panose="02020603050405020304" pitchFamily="18" charset="0"/>
                          <a:cs typeface="Times New Roman" panose="02020603050405020304" pitchFamily="18" charset="0"/>
                        </a:rPr>
                        <a:t>Zalo</a:t>
                      </a:r>
                    </a:p>
                  </a:txBody>
                  <a:tcPr marL="68580" marR="68580" marT="34290" marB="34290"/>
                </a:tc>
                <a:tc>
                  <a:txBody>
                    <a:bodyPr/>
                    <a:lstStyle/>
                    <a:p>
                      <a:r>
                        <a:rPr lang="en-US" sz="1400">
                          <a:latin typeface="Times New Roman" panose="02020603050405020304" pitchFamily="18" charset="0"/>
                          <a:cs typeface="Times New Roman" panose="02020603050405020304" pitchFamily="18" charset="0"/>
                        </a:rPr>
                        <a:t>VNG</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a:latin typeface="Times New Roman" panose="02020603050405020304" pitchFamily="18" charset="0"/>
                          <a:cs typeface="Times New Roman" panose="02020603050405020304" pitchFamily="18" charset="0"/>
                        </a:rPr>
                        <a:t>Văn bản, hình ảnh, video</a:t>
                      </a:r>
                    </a:p>
                  </a:txBody>
                  <a:tcPr marL="68580" marR="68580" marT="34290" marB="34290"/>
                </a:tc>
                <a:extLst>
                  <a:ext uri="{0D108BD9-81ED-4DB2-BD59-A6C34878D82A}">
                    <a16:rowId xmlns:a16="http://schemas.microsoft.com/office/drawing/2014/main" val="3014106186"/>
                  </a:ext>
                </a:extLst>
              </a:tr>
            </a:tbl>
          </a:graphicData>
        </a:graphic>
      </p:graphicFrame>
    </p:spTree>
    <p:extLst>
      <p:ext uri="{BB962C8B-B14F-4D97-AF65-F5344CB8AC3E}">
        <p14:creationId xmlns:p14="http://schemas.microsoft.com/office/powerpoint/2010/main" val="90383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33">
            <a:hlinkClick r:id="" action="ppaction://noactio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C:\Users\ADMIN\Desktop\Tai nguyen thiet ke tro choi\Bảng gỗ\wooden-blank-sign-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2892" y="-1716204"/>
            <a:ext cx="6400800" cy="309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15" descr="12ffg"/>
          <p:cNvPicPr>
            <a:picLocks noChangeAspect="1" noChangeArrowheads="1"/>
          </p:cNvPicPr>
          <p:nvPr/>
        </p:nvPicPr>
        <p:blipFill>
          <a:blip r:embed="rId5">
            <a:lum bright="10000"/>
            <a:extLst>
              <a:ext uri="{28A0092B-C50C-407E-A947-70E740481C1C}">
                <a14:useLocalDpi xmlns:a14="http://schemas.microsoft.com/office/drawing/2010/main" val="0"/>
              </a:ext>
            </a:extLst>
          </a:blip>
          <a:srcRect/>
          <a:stretch>
            <a:fillRect/>
          </a:stretch>
        </p:blipFill>
        <p:spPr bwMode="auto">
          <a:xfrm>
            <a:off x="1885950" y="4457700"/>
            <a:ext cx="53149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descr="12ffg"/>
          <p:cNvPicPr>
            <a:picLocks noChangeAspect="1" noChangeArrowheads="1"/>
          </p:cNvPicPr>
          <p:nvPr/>
        </p:nvPicPr>
        <p:blipFill>
          <a:blip r:embed="rId6">
            <a:lum bright="10000"/>
            <a:extLst>
              <a:ext uri="{28A0092B-C50C-407E-A947-70E740481C1C}">
                <a14:useLocalDpi xmlns:a14="http://schemas.microsoft.com/office/drawing/2010/main" val="0"/>
              </a:ext>
            </a:extLst>
          </a:blip>
          <a:srcRect/>
          <a:stretch>
            <a:fillRect/>
          </a:stretch>
        </p:blipFill>
        <p:spPr bwMode="auto">
          <a:xfrm>
            <a:off x="1143000" y="628650"/>
            <a:ext cx="8001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5" descr="12ffg"/>
          <p:cNvPicPr>
            <a:picLocks noChangeAspect="1" noChangeArrowheads="1"/>
          </p:cNvPicPr>
          <p:nvPr/>
        </p:nvPicPr>
        <p:blipFill>
          <a:blip r:embed="rId7">
            <a:lum bright="10000"/>
            <a:extLst>
              <a:ext uri="{28A0092B-C50C-407E-A947-70E740481C1C}">
                <a14:useLocalDpi xmlns:a14="http://schemas.microsoft.com/office/drawing/2010/main" val="0"/>
              </a:ext>
            </a:extLst>
          </a:blip>
          <a:srcRect/>
          <a:stretch>
            <a:fillRect/>
          </a:stretch>
        </p:blipFill>
        <p:spPr bwMode="auto">
          <a:xfrm>
            <a:off x="7200900" y="628650"/>
            <a:ext cx="8001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6" descr="happyface_w"/>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4274345"/>
            <a:ext cx="1085850" cy="869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happyface_w"/>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141932" y="45245"/>
            <a:ext cx="1085850" cy="869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appyface_w"/>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4343400"/>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appyface_w">
            <a:hlinkClick r:id="rId9"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0"/>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2571216" y="278011"/>
            <a:ext cx="1428750" cy="403622"/>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b="1">
                <a:solidFill>
                  <a:srgbClr val="FFFFFF"/>
                </a:solidFill>
                <a:latin typeface="VNI-Times" pitchFamily="2" charset="0"/>
              </a:rPr>
              <a:t>Caâu 2</a:t>
            </a:r>
          </a:p>
        </p:txBody>
      </p:sp>
      <p:sp>
        <p:nvSpPr>
          <p:cNvPr id="15" name="TextBox 14"/>
          <p:cNvSpPr txBox="1"/>
          <p:nvPr/>
        </p:nvSpPr>
        <p:spPr>
          <a:xfrm>
            <a:off x="1930676" y="1855719"/>
            <a:ext cx="5314950" cy="2169825"/>
          </a:xfrm>
          <a:prstGeom prst="rect">
            <a:avLst/>
          </a:prstGeom>
          <a:noFill/>
        </p:spPr>
        <p:txBody>
          <a:bodyPr wrap="square">
            <a:spAutoFit/>
          </a:bodyPr>
          <a:lstStyle/>
          <a:p>
            <a:pPr algn="just" eaLnBrk="0" fontAlgn="base" hangingPunct="0">
              <a:lnSpc>
                <a:spcPct val="200000"/>
              </a:lnSpc>
              <a:spcBef>
                <a:spcPct val="0"/>
              </a:spcBef>
              <a:spcAft>
                <a:spcPct val="0"/>
              </a:spcAft>
              <a:defRPr/>
            </a:pPr>
            <a:r>
              <a:rPr lang="en-US" altLang="en-US" sz="2250" b="1">
                <a:solidFill>
                  <a:srgbClr val="FF0000"/>
                </a:solidFill>
                <a:latin typeface="Times New Roman" panose="02020603050405020304" pitchFamily="18" charset="0"/>
              </a:rPr>
              <a:t>Chúc mừng bạn </a:t>
            </a:r>
            <a:r>
              <a:rPr lang="vi-VN" altLang="en-US" sz="2250" b="1">
                <a:solidFill>
                  <a:srgbClr val="FF0000"/>
                </a:solidFill>
                <a:latin typeface="Times New Roman" panose="02020603050405020304" pitchFamily="18" charset="0"/>
              </a:rPr>
              <a:t>đã</a:t>
            </a:r>
            <a:r>
              <a:rPr lang="en-US" altLang="en-US" sz="2250" b="1">
                <a:solidFill>
                  <a:srgbClr val="FF0000"/>
                </a:solidFill>
                <a:latin typeface="Times New Roman" panose="02020603050405020304" pitchFamily="18" charset="0"/>
              </a:rPr>
              <a:t> may mắn nhận </a:t>
            </a:r>
            <a:r>
              <a:rPr lang="vi-VN" altLang="en-US" sz="2250" b="1">
                <a:solidFill>
                  <a:srgbClr val="FF0000"/>
                </a:solidFill>
                <a:latin typeface="Times New Roman" panose="02020603050405020304" pitchFamily="18" charset="0"/>
              </a:rPr>
              <a:t>đượ</a:t>
            </a:r>
            <a:r>
              <a:rPr lang="en-US" altLang="en-US" sz="2250" b="1">
                <a:solidFill>
                  <a:srgbClr val="FF0000"/>
                </a:solidFill>
                <a:latin typeface="Times New Roman" panose="02020603050405020304" pitchFamily="18" charset="0"/>
              </a:rPr>
              <a:t>c một phần quà. Bạn hãy chia quà của mình cho tất cả các bạn khác nữa nhé.</a:t>
            </a:r>
          </a:p>
        </p:txBody>
      </p:sp>
    </p:spTree>
    <p:extLst>
      <p:ext uri="{BB962C8B-B14F-4D97-AF65-F5344CB8AC3E}">
        <p14:creationId xmlns:p14="http://schemas.microsoft.com/office/powerpoint/2010/main" val="72952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33">
            <a:hlinkClick r:id="" action="ppaction://noaction"/>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2892" y="-1716204"/>
            <a:ext cx="6400800" cy="309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15" descr="12ffg"/>
          <p:cNvPicPr>
            <a:picLocks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1885950" y="4457700"/>
            <a:ext cx="53149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descr="12ffg"/>
          <p:cNvPicPr>
            <a:picLocks noChangeAspect="1" noChangeArrowheads="1"/>
          </p:cNvPicPr>
          <p:nvPr/>
        </p:nvPicPr>
        <p:blipFill>
          <a:blip r:embed="rId5">
            <a:lum bright="10000"/>
            <a:extLst>
              <a:ext uri="{28A0092B-C50C-407E-A947-70E740481C1C}">
                <a14:useLocalDpi xmlns:a14="http://schemas.microsoft.com/office/drawing/2010/main" val="0"/>
              </a:ext>
            </a:extLst>
          </a:blip>
          <a:srcRect/>
          <a:stretch>
            <a:fillRect/>
          </a:stretch>
        </p:blipFill>
        <p:spPr bwMode="auto">
          <a:xfrm>
            <a:off x="1143000" y="628650"/>
            <a:ext cx="8001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5" descr="12ffg"/>
          <p:cNvPicPr>
            <a:picLocks noChangeAspect="1" noChangeArrowheads="1"/>
          </p:cNvPicPr>
          <p:nvPr/>
        </p:nvPicPr>
        <p:blipFill>
          <a:blip r:embed="rId6">
            <a:lum bright="10000"/>
            <a:extLst>
              <a:ext uri="{28A0092B-C50C-407E-A947-70E740481C1C}">
                <a14:useLocalDpi xmlns:a14="http://schemas.microsoft.com/office/drawing/2010/main" val="0"/>
              </a:ext>
            </a:extLst>
          </a:blip>
          <a:srcRect/>
          <a:stretch>
            <a:fillRect/>
          </a:stretch>
        </p:blipFill>
        <p:spPr bwMode="auto">
          <a:xfrm>
            <a:off x="7200900" y="628650"/>
            <a:ext cx="8001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6" descr="happyface_w"/>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4274345"/>
            <a:ext cx="1085850" cy="869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happyface_w"/>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45245"/>
            <a:ext cx="1085850" cy="869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appyface_w"/>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4343400"/>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appyface_w">
            <a:hlinkClick r:id="rId8" action="ppaction://hlinksldjump"/>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0"/>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2119636" y="45245"/>
            <a:ext cx="1428750" cy="403622"/>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b="1">
                <a:solidFill>
                  <a:srgbClr val="FFFFFF"/>
                </a:solidFill>
                <a:latin typeface="VNI-Times" pitchFamily="2" charset="0"/>
              </a:rPr>
              <a:t>Caâu 3</a:t>
            </a:r>
          </a:p>
        </p:txBody>
      </p:sp>
      <p:sp>
        <p:nvSpPr>
          <p:cNvPr id="8" name="TextBox 7">
            <a:extLst>
              <a:ext uri="{FF2B5EF4-FFF2-40B4-BE49-F238E27FC236}">
                <a16:creationId xmlns:a16="http://schemas.microsoft.com/office/drawing/2014/main" id="{55D2420F-E604-9EE2-76CC-EFD712CC51C6}"/>
              </a:ext>
            </a:extLst>
          </p:cNvPr>
          <p:cNvSpPr txBox="1"/>
          <p:nvPr/>
        </p:nvSpPr>
        <p:spPr>
          <a:xfrm>
            <a:off x="2395897" y="441917"/>
            <a:ext cx="4677695" cy="923330"/>
          </a:xfrm>
          <a:prstGeom prst="rect">
            <a:avLst/>
          </a:prstGeom>
          <a:noFill/>
        </p:spPr>
        <p:txBody>
          <a:bodyPr wrap="square">
            <a:spAutoFit/>
          </a:bodyPr>
          <a:lstStyle/>
          <a:p>
            <a:pPr lvl="0" algn="just"/>
            <a:r>
              <a:rPr lang="en-US" sz="1800" b="1">
                <a:solidFill>
                  <a:srgbClr val="FFFF00"/>
                </a:solidFill>
                <a:latin typeface="Times New Roman" panose="02020603050405020304" pitchFamily="18" charset="0"/>
                <a:cs typeface="Times New Roman" panose="02020603050405020304" pitchFamily="18" charset="0"/>
              </a:rPr>
              <a:t>2. </a:t>
            </a:r>
            <a:r>
              <a:rPr lang="vi-VN" sz="1800" b="1">
                <a:solidFill>
                  <a:srgbClr val="FFFF00"/>
                </a:solidFill>
                <a:latin typeface="Times New Roman" panose="02020603050405020304" pitchFamily="18" charset="0"/>
                <a:cs typeface="Times New Roman" panose="02020603050405020304" pitchFamily="18" charset="0"/>
              </a:rPr>
              <a:t>Em hãy đánh giá độ tin cậy của thông tin được cung cấp từ ba ứng dụng ở</a:t>
            </a:r>
            <a:r>
              <a:rPr lang="en-US" sz="1800" b="1">
                <a:solidFill>
                  <a:srgbClr val="FFFF00"/>
                </a:solidFill>
                <a:latin typeface="Times New Roman" panose="02020603050405020304" pitchFamily="18" charset="0"/>
                <a:cs typeface="Times New Roman" panose="02020603050405020304" pitchFamily="18" charset="0"/>
              </a:rPr>
              <a:t> Facebook, Yuotube, Zalo</a:t>
            </a:r>
            <a:r>
              <a:rPr lang="vi-VN" sz="1800" b="1">
                <a:solidFill>
                  <a:srgbClr val="FFFF00"/>
                </a:solidFill>
                <a:latin typeface="Times New Roman" panose="02020603050405020304" pitchFamily="18" charset="0"/>
                <a:cs typeface="Times New Roman" panose="02020603050405020304" pitchFamily="18" charset="0"/>
              </a:rPr>
              <a:t>.</a:t>
            </a:r>
            <a:endParaRPr lang="en-US" sz="1800" b="1">
              <a:solidFill>
                <a:srgbClr val="FFFF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EE4ED6E-E8CA-8871-3E4F-2283B9DA85EB}"/>
              </a:ext>
            </a:extLst>
          </p:cNvPr>
          <p:cNvSpPr txBox="1"/>
          <p:nvPr/>
        </p:nvSpPr>
        <p:spPr>
          <a:xfrm>
            <a:off x="2035634" y="1706129"/>
            <a:ext cx="5275317" cy="1754326"/>
          </a:xfrm>
          <a:prstGeom prst="rect">
            <a:avLst/>
          </a:prstGeom>
          <a:noFill/>
        </p:spPr>
        <p:txBody>
          <a:bodyPr wrap="square" rtlCol="0">
            <a:spAutoFit/>
          </a:bodyPr>
          <a:lstStyle/>
          <a:p>
            <a:pPr lvl="0" algn="just"/>
            <a:r>
              <a:rPr lang="en-US" sz="1800" b="1" i="1">
                <a:latin typeface="Times New Roman" panose="02020603050405020304" pitchFamily="18" charset="0"/>
                <a:cs typeface="Times New Roman" panose="02020603050405020304" pitchFamily="18" charset="0"/>
              </a:rPr>
              <a:t>Các ứng dụng Facebook, Youtube, Zalo chỉ cung cấp môi trường để cập nhật, lưu trữ, lan truyền thông tin theo chủ quan của người dùng và không có trách nhiệm kiểm chứng các thông tin đó nên độ tin cậy của thông tin rất khác nhau, phụ thuộc vào nguồn thông tin và mục đích lan truyền thông tin.</a:t>
            </a:r>
          </a:p>
        </p:txBody>
      </p:sp>
    </p:spTree>
    <p:extLst>
      <p:ext uri="{BB962C8B-B14F-4D97-AF65-F5344CB8AC3E}">
        <p14:creationId xmlns:p14="http://schemas.microsoft.com/office/powerpoint/2010/main" val="274426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33">
            <a:hlinkClick r:id="" action="ppaction://noaction"/>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2892" y="-1716204"/>
            <a:ext cx="6400800" cy="309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15" descr="12ffg"/>
          <p:cNvPicPr>
            <a:picLocks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1885950" y="4457700"/>
            <a:ext cx="53149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descr="12ffg"/>
          <p:cNvPicPr>
            <a:picLocks noChangeAspect="1" noChangeArrowheads="1"/>
          </p:cNvPicPr>
          <p:nvPr/>
        </p:nvPicPr>
        <p:blipFill>
          <a:blip r:embed="rId5">
            <a:lum bright="10000"/>
            <a:extLst>
              <a:ext uri="{28A0092B-C50C-407E-A947-70E740481C1C}">
                <a14:useLocalDpi xmlns:a14="http://schemas.microsoft.com/office/drawing/2010/main" val="0"/>
              </a:ext>
            </a:extLst>
          </a:blip>
          <a:srcRect/>
          <a:stretch>
            <a:fillRect/>
          </a:stretch>
        </p:blipFill>
        <p:spPr bwMode="auto">
          <a:xfrm>
            <a:off x="1143000" y="628650"/>
            <a:ext cx="8001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5" descr="12ffg"/>
          <p:cNvPicPr>
            <a:picLocks noChangeAspect="1" noChangeArrowheads="1"/>
          </p:cNvPicPr>
          <p:nvPr/>
        </p:nvPicPr>
        <p:blipFill>
          <a:blip r:embed="rId6">
            <a:lum bright="10000"/>
            <a:extLst>
              <a:ext uri="{28A0092B-C50C-407E-A947-70E740481C1C}">
                <a14:useLocalDpi xmlns:a14="http://schemas.microsoft.com/office/drawing/2010/main" val="0"/>
              </a:ext>
            </a:extLst>
          </a:blip>
          <a:srcRect/>
          <a:stretch>
            <a:fillRect/>
          </a:stretch>
        </p:blipFill>
        <p:spPr bwMode="auto">
          <a:xfrm>
            <a:off x="7200900" y="628650"/>
            <a:ext cx="8001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6" descr="happyface_w"/>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4274345"/>
            <a:ext cx="1085850" cy="869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happyface_w"/>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45245"/>
            <a:ext cx="1085850" cy="869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appyface_w"/>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4343400"/>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appyface_w">
            <a:hlinkClick r:id="rId8" action="ppaction://hlinksldjump"/>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0"/>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4"/>
          <p:cNvSpPr/>
          <p:nvPr/>
        </p:nvSpPr>
        <p:spPr>
          <a:xfrm>
            <a:off x="2022321" y="-35032"/>
            <a:ext cx="1428750" cy="403622"/>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b="1">
                <a:solidFill>
                  <a:srgbClr val="FFFFFF"/>
                </a:solidFill>
                <a:latin typeface="VNI-Times" pitchFamily="2" charset="0"/>
              </a:rPr>
              <a:t>Caâu 4</a:t>
            </a:r>
          </a:p>
        </p:txBody>
      </p:sp>
      <p:sp>
        <p:nvSpPr>
          <p:cNvPr id="8" name="TextBox 7">
            <a:extLst>
              <a:ext uri="{FF2B5EF4-FFF2-40B4-BE49-F238E27FC236}">
                <a16:creationId xmlns:a16="http://schemas.microsoft.com/office/drawing/2014/main" id="{FE0390CC-274F-75B6-D277-85991B4E7B74}"/>
              </a:ext>
            </a:extLst>
          </p:cNvPr>
          <p:cNvSpPr txBox="1"/>
          <p:nvPr/>
        </p:nvSpPr>
        <p:spPr>
          <a:xfrm>
            <a:off x="1885950" y="1462635"/>
            <a:ext cx="5600700" cy="2272417"/>
          </a:xfrm>
          <a:prstGeom prst="rect">
            <a:avLst/>
          </a:prstGeom>
          <a:noFill/>
        </p:spPr>
        <p:txBody>
          <a:bodyPr wrap="square">
            <a:spAutoFit/>
          </a:bodyPr>
          <a:lstStyle/>
          <a:p>
            <a:pPr marL="257175" indent="-257175">
              <a:lnSpc>
                <a:spcPct val="150000"/>
              </a:lnSpc>
              <a:spcBef>
                <a:spcPts val="150"/>
              </a:spcBef>
              <a:spcAft>
                <a:spcPts val="150"/>
              </a:spcAft>
              <a:buAutoNum type="alphaUcPeriod"/>
              <a:tabLst>
                <a:tab pos="3829050" algn="l"/>
              </a:tabLst>
            </a:pPr>
            <a:r>
              <a:rPr lang="en-US" sz="225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Tất cả thông tin là đáng tin cậy.</a:t>
            </a:r>
            <a:endParaRPr lang="en-US" sz="225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Bef>
                <a:spcPts val="150"/>
              </a:spcBef>
              <a:spcAft>
                <a:spcPts val="150"/>
              </a:spcAft>
              <a:tabLst>
                <a:tab pos="3829050" algn="l"/>
              </a:tabLst>
            </a:pPr>
            <a:r>
              <a:rPr lang="en-US" sz="2250">
                <a:solidFill>
                  <a:srgbClr val="0000FF"/>
                </a:solidFill>
                <a:latin typeface="Times New Roman" panose="02020603050405020304" pitchFamily="18" charset="0"/>
                <a:ea typeface="Calibri" panose="020F0502020204030204" pitchFamily="34" charset="0"/>
                <a:cs typeface="Times New Roman" panose="02020603050405020304" pitchFamily="18" charset="0"/>
              </a:rPr>
              <a:t>B. Chỉ tin cậy khi chúng ta chọn nguồn thông tin đáng tin cậy và có sự kiểm chứng.</a:t>
            </a:r>
          </a:p>
          <a:p>
            <a:pPr>
              <a:lnSpc>
                <a:spcPct val="150000"/>
              </a:lnSpc>
              <a:spcBef>
                <a:spcPts val="150"/>
              </a:spcBef>
              <a:spcAft>
                <a:spcPts val="150"/>
              </a:spcAft>
              <a:tabLst>
                <a:tab pos="3829050" algn="l"/>
              </a:tabLst>
            </a:pPr>
            <a:r>
              <a:rPr lang="en-US" sz="225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 Tất cả không đáng tin cậy.</a:t>
            </a:r>
            <a:endParaRPr lang="en-US" sz="225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F49E36DC-54AE-11C4-0DBA-6E2B46315A14}"/>
              </a:ext>
            </a:extLst>
          </p:cNvPr>
          <p:cNvSpPr txBox="1"/>
          <p:nvPr/>
        </p:nvSpPr>
        <p:spPr>
          <a:xfrm>
            <a:off x="2255228" y="504458"/>
            <a:ext cx="5143500" cy="835613"/>
          </a:xfrm>
          <a:prstGeom prst="rect">
            <a:avLst/>
          </a:prstGeom>
          <a:noFill/>
        </p:spPr>
        <p:txBody>
          <a:bodyPr wrap="square">
            <a:spAutoFit/>
          </a:bodyPr>
          <a:lstStyle/>
          <a:p>
            <a:pPr>
              <a:lnSpc>
                <a:spcPct val="115000"/>
              </a:lnSpc>
              <a:spcBef>
                <a:spcPts val="150"/>
              </a:spcBef>
              <a:spcAft>
                <a:spcPts val="150"/>
              </a:spcAft>
              <a:tabLst>
                <a:tab pos="3829050" algn="l"/>
              </a:tabLst>
            </a:pPr>
            <a:r>
              <a:rPr lang="en-US" sz="21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Theo em các thông tin tìm được trong môi trường số có đáng tin cậy không? </a:t>
            </a:r>
          </a:p>
        </p:txBody>
      </p:sp>
      <p:sp>
        <p:nvSpPr>
          <p:cNvPr id="2" name="Oval 1">
            <a:extLst>
              <a:ext uri="{FF2B5EF4-FFF2-40B4-BE49-F238E27FC236}">
                <a16:creationId xmlns:a16="http://schemas.microsoft.com/office/drawing/2014/main" id="{4B9FEB64-9E0F-7586-3C92-2A1E27788A6A}"/>
              </a:ext>
            </a:extLst>
          </p:cNvPr>
          <p:cNvSpPr/>
          <p:nvPr/>
        </p:nvSpPr>
        <p:spPr>
          <a:xfrm>
            <a:off x="1846275" y="2123117"/>
            <a:ext cx="439726" cy="4199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10708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Lionel Messi thắng giải FIFA The Best 2022">
            <a:extLst>
              <a:ext uri="{FF2B5EF4-FFF2-40B4-BE49-F238E27FC236}">
                <a16:creationId xmlns:a16="http://schemas.microsoft.com/office/drawing/2014/main" id="{C24076A1-BF7C-9A97-F500-BA4F563D1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9705" y="942015"/>
            <a:ext cx="4368287" cy="36428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a:extLst>
              <a:ext uri="{FF2B5EF4-FFF2-40B4-BE49-F238E27FC236}">
                <a16:creationId xmlns:a16="http://schemas.microsoft.com/office/drawing/2014/main" id="{964FB9A7-8763-60B2-CAB6-4061DD926E4B}"/>
              </a:ext>
            </a:extLst>
          </p:cNvPr>
          <p:cNvGraphicFramePr/>
          <p:nvPr>
            <p:extLst>
              <p:ext uri="{D42A27DB-BD31-4B8C-83A1-F6EECF244321}">
                <p14:modId xmlns:p14="http://schemas.microsoft.com/office/powerpoint/2010/main" val="3062601999"/>
              </p:ext>
            </p:extLst>
          </p:nvPr>
        </p:nvGraphicFramePr>
        <p:xfrm>
          <a:off x="375074" y="866411"/>
          <a:ext cx="3916189" cy="3718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Google Shape;134;p28">
            <a:extLst>
              <a:ext uri="{FF2B5EF4-FFF2-40B4-BE49-F238E27FC236}">
                <a16:creationId xmlns:a16="http://schemas.microsoft.com/office/drawing/2014/main" id="{8DC34E4F-E525-B196-550E-38C33C92C54C}"/>
              </a:ext>
            </a:extLst>
          </p:cNvPr>
          <p:cNvSpPr txBox="1">
            <a:spLocks/>
          </p:cNvSpPr>
          <p:nvPr/>
        </p:nvSpPr>
        <p:spPr>
          <a:xfrm>
            <a:off x="2772933" y="-60621"/>
            <a:ext cx="2353248" cy="50199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latin typeface="Times New Roman" panose="02020603050405020304" pitchFamily="18" charset="0"/>
                <a:ea typeface="Open Sans" pitchFamily="2" charset="0"/>
                <a:cs typeface="Times New Roman" panose="02020603050405020304" pitchFamily="18" charset="0"/>
              </a:rPr>
              <a:t>Vận dụng</a:t>
            </a:r>
          </a:p>
        </p:txBody>
      </p:sp>
      <p:cxnSp>
        <p:nvCxnSpPr>
          <p:cNvPr id="8" name="Straight Connector 7"/>
          <p:cNvCxnSpPr/>
          <p:nvPr/>
        </p:nvCxnSpPr>
        <p:spPr>
          <a:xfrm>
            <a:off x="41562" y="441377"/>
            <a:ext cx="90608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63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5D570880-E29F-4D36-BE22-688C0CE246F2}"/>
                                            </p:graphicEl>
                                          </p:spTgt>
                                        </p:tgtEl>
                                        <p:attrNameLst>
                                          <p:attrName>style.visibility</p:attrName>
                                        </p:attrNameLst>
                                      </p:cBhvr>
                                      <p:to>
                                        <p:strVal val="visible"/>
                                      </p:to>
                                    </p:set>
                                    <p:animEffect transition="in" filter="fade">
                                      <p:cBhvr>
                                        <p:cTn id="12" dur="500"/>
                                        <p:tgtEl>
                                          <p:spTgt spid="2">
                                            <p:graphicEl>
                                              <a:dgm id="{5D570880-E29F-4D36-BE22-688C0CE246F2}"/>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90"/>
                                        </p:tgtEl>
                                        <p:attrNameLst>
                                          <p:attrName>style.visibility</p:attrName>
                                        </p:attrNameLst>
                                      </p:cBhvr>
                                      <p:to>
                                        <p:strVal val="visible"/>
                                      </p:to>
                                    </p:set>
                                    <p:animEffect transition="in" filter="fade">
                                      <p:cBhvr>
                                        <p:cTn id="17" dur="500"/>
                                        <p:tgtEl>
                                          <p:spTgt spid="1229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graphicEl>
                                              <a:dgm id="{2B08E4A1-D068-45E0-AB76-4FE4E22BE06E}"/>
                                            </p:graphicEl>
                                          </p:spTgt>
                                        </p:tgtEl>
                                        <p:attrNameLst>
                                          <p:attrName>style.visibility</p:attrName>
                                        </p:attrNameLst>
                                      </p:cBhvr>
                                      <p:to>
                                        <p:strVal val="visible"/>
                                      </p:to>
                                    </p:set>
                                    <p:animEffect transition="in" filter="fade">
                                      <p:cBhvr>
                                        <p:cTn id="22" dur="500"/>
                                        <p:tgtEl>
                                          <p:spTgt spid="2">
                                            <p:graphicEl>
                                              <a:dgm id="{2B08E4A1-D068-45E0-AB76-4FE4E22BE06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9EDEA1F-FBD6-604A-3B64-48AA8DC203E8}"/>
              </a:ext>
            </a:extLst>
          </p:cNvPr>
          <p:cNvSpPr/>
          <p:nvPr/>
        </p:nvSpPr>
        <p:spPr>
          <a:xfrm>
            <a:off x="525438" y="738959"/>
            <a:ext cx="8093123" cy="4187451"/>
          </a:xfrm>
          <a:custGeom>
            <a:avLst/>
            <a:gdLst>
              <a:gd name="connsiteX0" fmla="*/ 0 w 8093123"/>
              <a:gd name="connsiteY0" fmla="*/ 0 h 4187451"/>
              <a:gd name="connsiteX1" fmla="*/ 8093123 w 8093123"/>
              <a:gd name="connsiteY1" fmla="*/ 0 h 4187451"/>
              <a:gd name="connsiteX2" fmla="*/ 8093123 w 8093123"/>
              <a:gd name="connsiteY2" fmla="*/ 4187451 h 4187451"/>
              <a:gd name="connsiteX3" fmla="*/ 0 w 8093123"/>
              <a:gd name="connsiteY3" fmla="*/ 4187451 h 4187451"/>
              <a:gd name="connsiteX4" fmla="*/ 0 w 8093123"/>
              <a:gd name="connsiteY4" fmla="*/ 0 h 4187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3123" h="4187451">
                <a:moveTo>
                  <a:pt x="0" y="0"/>
                </a:moveTo>
                <a:lnTo>
                  <a:pt x="8093123" y="0"/>
                </a:lnTo>
                <a:lnTo>
                  <a:pt x="8093123" y="4187451"/>
                </a:lnTo>
                <a:lnTo>
                  <a:pt x="0" y="4187451"/>
                </a:lnTo>
                <a:lnTo>
                  <a:pt x="0" y="0"/>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8116" tIns="1208024" rIns="628116" bIns="128016" numCol="1" spcCol="1270" anchor="t" anchorCtr="0">
            <a:noAutofit/>
          </a:bodyPr>
          <a:lstStyle/>
          <a:p>
            <a:pPr marL="171450" lvl="1" indent="-171450" algn="just" defTabSz="800100">
              <a:lnSpc>
                <a:spcPct val="90000"/>
              </a:lnSpc>
              <a:spcBef>
                <a:spcPct val="0"/>
              </a:spcBef>
              <a:spcAft>
                <a:spcPct val="15000"/>
              </a:spcAft>
              <a:buChar char="•"/>
            </a:pPr>
            <a:r>
              <a:rPr lang="en-US" sz="1800" b="0" i="0" kern="1200">
                <a:latin typeface="Times New Roman" panose="02020603050405020304" pitchFamily="18" charset="0"/>
                <a:cs typeface="Times New Roman" panose="02020603050405020304" pitchFamily="18" charset="0"/>
              </a:rPr>
              <a:t>Nguồn tin được lấy từ trang Wikipedia, một trang bách khoa toàn thư nổi tiếng nên tin này có độ tin cậy cao.</a:t>
            </a:r>
            <a:endParaRPr lang="en-US" sz="1800" kern="1200">
              <a:latin typeface="Times New Roman" panose="02020603050405020304" pitchFamily="18" charset="0"/>
              <a:cs typeface="Times New Roman" panose="02020603050405020304" pitchFamily="18" charset="0"/>
            </a:endParaRPr>
          </a:p>
          <a:p>
            <a:pPr marL="171450" lvl="1" indent="-171450" algn="just" defTabSz="800100">
              <a:lnSpc>
                <a:spcPct val="90000"/>
              </a:lnSpc>
              <a:spcBef>
                <a:spcPct val="0"/>
              </a:spcBef>
              <a:spcAft>
                <a:spcPct val="15000"/>
              </a:spcAft>
              <a:buChar char="•"/>
            </a:pPr>
            <a:r>
              <a:rPr lang="vi-VN" sz="1800" b="0" i="0" kern="1200">
                <a:latin typeface="Times New Roman" panose="02020603050405020304" pitchFamily="18" charset="0"/>
                <a:cs typeface="Times New Roman" panose="02020603050405020304" pitchFamily="18" charset="0"/>
              </a:rPr>
              <a:t>Được coi là một trong những cầu thủ xuất sắc nhất thế giới và là một trong những cầu thủ vĩ đại nhất mọi thời đại, Messi giữ kỷ lục 6 lần giành Quả bóng vàng, 6 lần giành Chiếc giày vàng châu Âu và vào năm 2020 được xếp vào Đội hình trong mơ của Quả bóng vàng. Anh đã cống hiến toàn bộ sự nghiệp của mình cho Barcelona, tại đây anh đã giành được kỷ lục 34 danh hiệu cấp câu lạc bộ, bao gồm 10 chức vô địch La Liga, 7 Copa del Rey và 4 UEFA Champions League. Anh đã ghi hơn 750 bàn thắng trong sự nghiệp cho câu lạc bộ và đội tuyển quốc gia, là cầu thủ có nhiều bàn thắng nhất từ trước đến nay cho một câu lạc bộ.</a:t>
            </a:r>
            <a:endParaRPr lang="en-US" sz="1800" kern="1200">
              <a:latin typeface="Times New Roman" panose="02020603050405020304" pitchFamily="18" charset="0"/>
              <a:cs typeface="Times New Roman" panose="02020603050405020304" pitchFamily="18" charset="0"/>
            </a:endParaRPr>
          </a:p>
        </p:txBody>
      </p:sp>
      <p:sp>
        <p:nvSpPr>
          <p:cNvPr id="8" name="Freeform: Shape 7">
            <a:extLst>
              <a:ext uri="{FF2B5EF4-FFF2-40B4-BE49-F238E27FC236}">
                <a16:creationId xmlns:a16="http://schemas.microsoft.com/office/drawing/2014/main" id="{21925C1A-73C1-E5A7-6794-EBFA37F6D753}"/>
              </a:ext>
            </a:extLst>
          </p:cNvPr>
          <p:cNvSpPr/>
          <p:nvPr/>
        </p:nvSpPr>
        <p:spPr>
          <a:xfrm>
            <a:off x="930094" y="813969"/>
            <a:ext cx="7088960" cy="781070"/>
          </a:xfrm>
          <a:custGeom>
            <a:avLst/>
            <a:gdLst>
              <a:gd name="connsiteX0" fmla="*/ 0 w 7088960"/>
              <a:gd name="connsiteY0" fmla="*/ 130181 h 781070"/>
              <a:gd name="connsiteX1" fmla="*/ 130181 w 7088960"/>
              <a:gd name="connsiteY1" fmla="*/ 0 h 781070"/>
              <a:gd name="connsiteX2" fmla="*/ 6958779 w 7088960"/>
              <a:gd name="connsiteY2" fmla="*/ 0 h 781070"/>
              <a:gd name="connsiteX3" fmla="*/ 7088960 w 7088960"/>
              <a:gd name="connsiteY3" fmla="*/ 130181 h 781070"/>
              <a:gd name="connsiteX4" fmla="*/ 7088960 w 7088960"/>
              <a:gd name="connsiteY4" fmla="*/ 650889 h 781070"/>
              <a:gd name="connsiteX5" fmla="*/ 6958779 w 7088960"/>
              <a:gd name="connsiteY5" fmla="*/ 781070 h 781070"/>
              <a:gd name="connsiteX6" fmla="*/ 130181 w 7088960"/>
              <a:gd name="connsiteY6" fmla="*/ 781070 h 781070"/>
              <a:gd name="connsiteX7" fmla="*/ 0 w 7088960"/>
              <a:gd name="connsiteY7" fmla="*/ 650889 h 781070"/>
              <a:gd name="connsiteX8" fmla="*/ 0 w 7088960"/>
              <a:gd name="connsiteY8" fmla="*/ 130181 h 78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8960" h="781070">
                <a:moveTo>
                  <a:pt x="0" y="130181"/>
                </a:moveTo>
                <a:cubicBezTo>
                  <a:pt x="0" y="58284"/>
                  <a:pt x="58284" y="0"/>
                  <a:pt x="130181" y="0"/>
                </a:cubicBezTo>
                <a:lnTo>
                  <a:pt x="6958779" y="0"/>
                </a:lnTo>
                <a:cubicBezTo>
                  <a:pt x="7030676" y="0"/>
                  <a:pt x="7088960" y="58284"/>
                  <a:pt x="7088960" y="130181"/>
                </a:cubicBezTo>
                <a:lnTo>
                  <a:pt x="7088960" y="650889"/>
                </a:lnTo>
                <a:cubicBezTo>
                  <a:pt x="7088960" y="722786"/>
                  <a:pt x="7030676" y="781070"/>
                  <a:pt x="6958779" y="781070"/>
                </a:cubicBezTo>
                <a:lnTo>
                  <a:pt x="130181" y="781070"/>
                </a:lnTo>
                <a:cubicBezTo>
                  <a:pt x="58284" y="781070"/>
                  <a:pt x="0" y="722786"/>
                  <a:pt x="0" y="650889"/>
                </a:cubicBezTo>
                <a:lnTo>
                  <a:pt x="0" y="130181"/>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252260" tIns="38129" rIns="252260" bIns="38129" numCol="1" spcCol="1270" anchor="ctr" anchorCtr="0">
            <a:noAutofit/>
          </a:bodyPr>
          <a:lstStyle/>
          <a:p>
            <a:pPr marL="0" lvl="0" indent="0" algn="just"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2. </a:t>
            </a:r>
            <a:r>
              <a:rPr lang="vi-VN" sz="1800" b="0" i="0" kern="1200">
                <a:latin typeface="Times New Roman" panose="02020603050405020304" pitchFamily="18" charset="0"/>
                <a:cs typeface="Times New Roman" panose="02020603050405020304" pitchFamily="18" charset="0"/>
              </a:rPr>
              <a:t>Em hãy phân tích mức độ tin cậy của nguồn tin t</a:t>
            </a:r>
            <a:r>
              <a:rPr lang="en-US" sz="1800" b="0" i="0" kern="1200">
                <a:latin typeface="Times New Roman" panose="02020603050405020304" pitchFamily="18" charset="0"/>
                <a:cs typeface="Times New Roman" panose="02020603050405020304" pitchFamily="18" charset="0"/>
              </a:rPr>
              <a:t>ì</a:t>
            </a:r>
            <a:r>
              <a:rPr lang="vi-VN" sz="1800" b="0" i="0" kern="1200">
                <a:latin typeface="Times New Roman" panose="02020603050405020304" pitchFamily="18" charset="0"/>
                <a:cs typeface="Times New Roman" panose="02020603050405020304" pitchFamily="18" charset="0"/>
              </a:rPr>
              <a:t>m được ở Câu 1 và trình bày một bài giới thiệu về đội bóng, cầu thủ hoặc nhân vật đó.</a:t>
            </a:r>
            <a:endParaRPr lang="en-US" sz="1800" kern="1200">
              <a:latin typeface="Times New Roman" panose="02020603050405020304" pitchFamily="18" charset="0"/>
              <a:cs typeface="Times New Roman" panose="02020603050405020304" pitchFamily="18" charset="0"/>
            </a:endParaRPr>
          </a:p>
        </p:txBody>
      </p:sp>
      <p:sp>
        <p:nvSpPr>
          <p:cNvPr id="6" name="Google Shape;134;p28">
            <a:extLst>
              <a:ext uri="{FF2B5EF4-FFF2-40B4-BE49-F238E27FC236}">
                <a16:creationId xmlns:a16="http://schemas.microsoft.com/office/drawing/2014/main" id="{8DC34E4F-E525-B196-550E-38C33C92C54C}"/>
              </a:ext>
            </a:extLst>
          </p:cNvPr>
          <p:cNvSpPr txBox="1">
            <a:spLocks/>
          </p:cNvSpPr>
          <p:nvPr/>
        </p:nvSpPr>
        <p:spPr>
          <a:xfrm>
            <a:off x="2772933" y="-60621"/>
            <a:ext cx="2353248" cy="50199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latin typeface="Times New Roman" panose="02020603050405020304" pitchFamily="18" charset="0"/>
                <a:ea typeface="Open Sans" pitchFamily="2" charset="0"/>
                <a:cs typeface="Times New Roman" panose="02020603050405020304" pitchFamily="18" charset="0"/>
              </a:rPr>
              <a:t>Vận dụng</a:t>
            </a:r>
          </a:p>
        </p:txBody>
      </p:sp>
      <p:cxnSp>
        <p:nvCxnSpPr>
          <p:cNvPr id="9" name="Straight Connector 8"/>
          <p:cNvCxnSpPr/>
          <p:nvPr/>
        </p:nvCxnSpPr>
        <p:spPr>
          <a:xfrm>
            <a:off x="41562" y="441377"/>
            <a:ext cx="90608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94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FD914F9D-B374-4BC9-AE2F-F9BB5B4952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1669" y="716739"/>
            <a:ext cx="3786261" cy="4293835"/>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7CF523CA-1F1C-AA1D-BA36-ED72C092BFF0}"/>
              </a:ext>
            </a:extLst>
          </p:cNvPr>
          <p:cNvSpPr/>
          <p:nvPr/>
        </p:nvSpPr>
        <p:spPr>
          <a:xfrm>
            <a:off x="204405" y="1212024"/>
            <a:ext cx="4789167" cy="3307955"/>
          </a:xfrm>
          <a:custGeom>
            <a:avLst/>
            <a:gdLst>
              <a:gd name="connsiteX0" fmla="*/ 0 w 4789167"/>
              <a:gd name="connsiteY0" fmla="*/ 0 h 3307955"/>
              <a:gd name="connsiteX1" fmla="*/ 4789167 w 4789167"/>
              <a:gd name="connsiteY1" fmla="*/ 0 h 3307955"/>
              <a:gd name="connsiteX2" fmla="*/ 4789167 w 4789167"/>
              <a:gd name="connsiteY2" fmla="*/ 3307955 h 3307955"/>
              <a:gd name="connsiteX3" fmla="*/ 0 w 4789167"/>
              <a:gd name="connsiteY3" fmla="*/ 3307955 h 3307955"/>
              <a:gd name="connsiteX4" fmla="*/ 0 w 4789167"/>
              <a:gd name="connsiteY4" fmla="*/ 0 h 3307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9167" h="3307955">
                <a:moveTo>
                  <a:pt x="0" y="0"/>
                </a:moveTo>
                <a:lnTo>
                  <a:pt x="4789167" y="0"/>
                </a:lnTo>
                <a:lnTo>
                  <a:pt x="4789167" y="3307955"/>
                </a:lnTo>
                <a:lnTo>
                  <a:pt x="0" y="3307955"/>
                </a:lnTo>
                <a:lnTo>
                  <a:pt x="0" y="0"/>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1693" tIns="1332992" rIns="371693" bIns="128016" numCol="1" spcCol="1270" anchor="t" anchorCtr="0">
            <a:noAutofit/>
          </a:bodyPr>
          <a:lstStyle/>
          <a:p>
            <a:pPr marL="171450" lvl="1" indent="-171450" algn="just" defTabSz="800100">
              <a:lnSpc>
                <a:spcPct val="90000"/>
              </a:lnSpc>
              <a:spcBef>
                <a:spcPct val="0"/>
              </a:spcBef>
              <a:spcAft>
                <a:spcPct val="15000"/>
              </a:spcAft>
              <a:buNone/>
            </a:pPr>
            <a:r>
              <a:rPr lang="en-US" sz="1800" kern="1200">
                <a:latin typeface="Times New Roman" panose="02020603050405020304" pitchFamily="18" charset="0"/>
                <a:cs typeface="Times New Roman" panose="02020603050405020304" pitchFamily="18" charset="0"/>
              </a:rPr>
              <a:t>a) Tin đồn xuất hiện từ việc người dân có nhu cầu đổi tiền mới để tiêu xài và lì xì dịp Tết</a:t>
            </a:r>
          </a:p>
          <a:p>
            <a:pPr marL="171450" lvl="1" indent="-171450" algn="just" defTabSz="800100">
              <a:lnSpc>
                <a:spcPct val="90000"/>
              </a:lnSpc>
              <a:spcBef>
                <a:spcPct val="0"/>
              </a:spcBef>
              <a:spcAft>
                <a:spcPct val="15000"/>
              </a:spcAft>
              <a:buNone/>
            </a:pPr>
            <a:r>
              <a:rPr lang="en-US" sz="1800" kern="1200">
                <a:latin typeface="Times New Roman" panose="02020603050405020304" pitchFamily="18" charset="0"/>
                <a:cs typeface="Times New Roman" panose="02020603050405020304" pitchFamily="18" charset="0"/>
              </a:rPr>
              <a:t>b) Tác hại của tin đồn: gây hoang mang, lo lắng trong nhân dân, ảnh hưởng đến việc giao dịch tiền mặt trong mua bán hàng hóa</a:t>
            </a:r>
          </a:p>
        </p:txBody>
      </p:sp>
      <p:sp>
        <p:nvSpPr>
          <p:cNvPr id="8" name="Freeform: Shape 7">
            <a:extLst>
              <a:ext uri="{FF2B5EF4-FFF2-40B4-BE49-F238E27FC236}">
                <a16:creationId xmlns:a16="http://schemas.microsoft.com/office/drawing/2014/main" id="{3373C24F-E70B-E0DF-B890-8635166F5133}"/>
              </a:ext>
            </a:extLst>
          </p:cNvPr>
          <p:cNvSpPr/>
          <p:nvPr/>
        </p:nvSpPr>
        <p:spPr>
          <a:xfrm>
            <a:off x="422115" y="749849"/>
            <a:ext cx="4568022" cy="1406814"/>
          </a:xfrm>
          <a:custGeom>
            <a:avLst/>
            <a:gdLst>
              <a:gd name="connsiteX0" fmla="*/ 0 w 4568022"/>
              <a:gd name="connsiteY0" fmla="*/ 234474 h 1406814"/>
              <a:gd name="connsiteX1" fmla="*/ 234474 w 4568022"/>
              <a:gd name="connsiteY1" fmla="*/ 0 h 1406814"/>
              <a:gd name="connsiteX2" fmla="*/ 4333548 w 4568022"/>
              <a:gd name="connsiteY2" fmla="*/ 0 h 1406814"/>
              <a:gd name="connsiteX3" fmla="*/ 4568022 w 4568022"/>
              <a:gd name="connsiteY3" fmla="*/ 234474 h 1406814"/>
              <a:gd name="connsiteX4" fmla="*/ 4568022 w 4568022"/>
              <a:gd name="connsiteY4" fmla="*/ 1172340 h 1406814"/>
              <a:gd name="connsiteX5" fmla="*/ 4333548 w 4568022"/>
              <a:gd name="connsiteY5" fmla="*/ 1406814 h 1406814"/>
              <a:gd name="connsiteX6" fmla="*/ 234474 w 4568022"/>
              <a:gd name="connsiteY6" fmla="*/ 1406814 h 1406814"/>
              <a:gd name="connsiteX7" fmla="*/ 0 w 4568022"/>
              <a:gd name="connsiteY7" fmla="*/ 1172340 h 1406814"/>
              <a:gd name="connsiteX8" fmla="*/ 0 w 4568022"/>
              <a:gd name="connsiteY8" fmla="*/ 234474 h 140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8022" h="1406814">
                <a:moveTo>
                  <a:pt x="0" y="234474"/>
                </a:moveTo>
                <a:cubicBezTo>
                  <a:pt x="0" y="104978"/>
                  <a:pt x="104978" y="0"/>
                  <a:pt x="234474" y="0"/>
                </a:cubicBezTo>
                <a:lnTo>
                  <a:pt x="4333548" y="0"/>
                </a:lnTo>
                <a:cubicBezTo>
                  <a:pt x="4463044" y="0"/>
                  <a:pt x="4568022" y="104978"/>
                  <a:pt x="4568022" y="234474"/>
                </a:cubicBezTo>
                <a:lnTo>
                  <a:pt x="4568022" y="1172340"/>
                </a:lnTo>
                <a:cubicBezTo>
                  <a:pt x="4568022" y="1301836"/>
                  <a:pt x="4463044" y="1406814"/>
                  <a:pt x="4333548" y="1406814"/>
                </a:cubicBezTo>
                <a:lnTo>
                  <a:pt x="234474" y="1406814"/>
                </a:lnTo>
                <a:cubicBezTo>
                  <a:pt x="104978" y="1406814"/>
                  <a:pt x="0" y="1301836"/>
                  <a:pt x="0" y="1172340"/>
                </a:cubicBezTo>
                <a:lnTo>
                  <a:pt x="0" y="234474"/>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95388" tIns="68675" rIns="195388" bIns="68675" numCol="1" spcCol="1270" anchor="ctr" anchorCtr="0">
            <a:noAutofit/>
          </a:bodyPr>
          <a:lstStyle/>
          <a:p>
            <a:pPr marL="0" lvl="0" indent="0" algn="just"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3. </a:t>
            </a:r>
            <a:r>
              <a:rPr lang="en-US" sz="1800" b="0" i="0" kern="1200">
                <a:latin typeface="Times New Roman" panose="02020603050405020304" pitchFamily="18" charset="0"/>
                <a:cs typeface="Times New Roman" panose="02020603050405020304" pitchFamily="18" charset="0"/>
              </a:rPr>
              <a:t>Em hãy kể một ví dụ về tin đồn (trong cuộc sống hoặc trên mạng) và cho biết:</a:t>
            </a:r>
          </a:p>
          <a:p>
            <a:pPr marL="0" lvl="0" indent="0" algn="just" defTabSz="800100">
              <a:lnSpc>
                <a:spcPct val="90000"/>
              </a:lnSpc>
              <a:spcBef>
                <a:spcPct val="0"/>
              </a:spcBef>
              <a:spcAft>
                <a:spcPct val="35000"/>
              </a:spcAft>
              <a:buNone/>
            </a:pPr>
            <a:r>
              <a:rPr lang="en-US" sz="1800" b="0" i="0" kern="1200">
                <a:latin typeface="Times New Roman" panose="02020603050405020304" pitchFamily="18" charset="0"/>
                <a:cs typeface="Times New Roman" panose="02020603050405020304" pitchFamily="18" charset="0"/>
              </a:rPr>
              <a:t>a) Tin đồn đó xuất hiện từ sự việc nào?</a:t>
            </a:r>
          </a:p>
          <a:p>
            <a:pPr marL="0" lvl="0" indent="0" algn="just" defTabSz="800100">
              <a:lnSpc>
                <a:spcPct val="90000"/>
              </a:lnSpc>
              <a:spcBef>
                <a:spcPct val="0"/>
              </a:spcBef>
              <a:spcAft>
                <a:spcPct val="35000"/>
              </a:spcAft>
              <a:buNone/>
            </a:pPr>
            <a:r>
              <a:rPr lang="en-US" sz="1800" b="0" i="0" kern="1200">
                <a:latin typeface="Times New Roman" panose="02020603050405020304" pitchFamily="18" charset="0"/>
                <a:cs typeface="Times New Roman" panose="02020603050405020304" pitchFamily="18" charset="0"/>
              </a:rPr>
              <a:t>b) Tác hại của tin đồn đó là gì?</a:t>
            </a:r>
            <a:endParaRPr lang="en-US" sz="1800" kern="1200">
              <a:latin typeface="Times New Roman" panose="02020603050405020304" pitchFamily="18" charset="0"/>
              <a:cs typeface="Times New Roman" panose="02020603050405020304" pitchFamily="18" charset="0"/>
            </a:endParaRPr>
          </a:p>
        </p:txBody>
      </p:sp>
      <p:pic>
        <p:nvPicPr>
          <p:cNvPr id="5" name="Google Shape;113;p26">
            <a:extLst>
              <a:ext uri="{FF2B5EF4-FFF2-40B4-BE49-F238E27FC236}">
                <a16:creationId xmlns:a16="http://schemas.microsoft.com/office/drawing/2014/main" id="{8AC49186-1B9C-F08B-5217-003AE6B3AEEC}"/>
              </a:ext>
            </a:extLst>
          </p:cNvPr>
          <p:cNvPicPr preferRelativeResize="0"/>
          <p:nvPr/>
        </p:nvPicPr>
        <p:blipFill rotWithShape="1">
          <a:blip r:embed="rId3">
            <a:alphaModFix/>
          </a:blip>
          <a:srcRect l="30273" t="21616" r="33226" b="25738"/>
          <a:stretch/>
        </p:blipFill>
        <p:spPr>
          <a:xfrm flipH="1">
            <a:off x="169203" y="3966146"/>
            <a:ext cx="401777" cy="413949"/>
          </a:xfrm>
          <a:prstGeom prst="rect">
            <a:avLst/>
          </a:prstGeom>
          <a:noFill/>
          <a:ln>
            <a:noFill/>
          </a:ln>
        </p:spPr>
      </p:pic>
      <p:sp>
        <p:nvSpPr>
          <p:cNvPr id="9" name="Google Shape;134;p28">
            <a:extLst>
              <a:ext uri="{FF2B5EF4-FFF2-40B4-BE49-F238E27FC236}">
                <a16:creationId xmlns:a16="http://schemas.microsoft.com/office/drawing/2014/main" id="{8DC34E4F-E525-B196-550E-38C33C92C54C}"/>
              </a:ext>
            </a:extLst>
          </p:cNvPr>
          <p:cNvSpPr txBox="1">
            <a:spLocks/>
          </p:cNvSpPr>
          <p:nvPr/>
        </p:nvSpPr>
        <p:spPr>
          <a:xfrm>
            <a:off x="2772933" y="-60621"/>
            <a:ext cx="2353248" cy="50199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latin typeface="Times New Roman" panose="02020603050405020304" pitchFamily="18" charset="0"/>
                <a:ea typeface="Open Sans" pitchFamily="2" charset="0"/>
                <a:cs typeface="Times New Roman" panose="02020603050405020304" pitchFamily="18" charset="0"/>
              </a:rPr>
              <a:t>Vận dụng</a:t>
            </a:r>
          </a:p>
        </p:txBody>
      </p:sp>
      <p:cxnSp>
        <p:nvCxnSpPr>
          <p:cNvPr id="10" name="Straight Connector 9"/>
          <p:cNvCxnSpPr/>
          <p:nvPr/>
        </p:nvCxnSpPr>
        <p:spPr>
          <a:xfrm>
            <a:off x="41562" y="441377"/>
            <a:ext cx="90608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30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266"/>
                                        </p:tgtEl>
                                        <p:attrNameLst>
                                          <p:attrName>style.visibility</p:attrName>
                                        </p:attrNameLst>
                                      </p:cBhvr>
                                      <p:to>
                                        <p:strVal val="visible"/>
                                      </p:to>
                                    </p:set>
                                    <p:animEffect transition="in" filter="fade">
                                      <p:cBhvr>
                                        <p:cTn id="27" dur="500"/>
                                        <p:tgtEl>
                                          <p:spTgt spid="112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fade">
                                      <p:cBhvr>
                                        <p:cTn id="4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lt1"/>
            </a:gs>
          </a:gsLst>
          <a:lin ang="5400012" scaled="0"/>
        </a:gradFill>
        <a:effectLst/>
      </p:bgPr>
    </p:bg>
    <p:spTree>
      <p:nvGrpSpPr>
        <p:cNvPr id="1" name="Shape 191"/>
        <p:cNvGrpSpPr/>
        <p:nvPr/>
      </p:nvGrpSpPr>
      <p:grpSpPr>
        <a:xfrm>
          <a:off x="0" y="0"/>
          <a:ext cx="0" cy="0"/>
          <a:chOff x="0" y="0"/>
          <a:chExt cx="0" cy="0"/>
        </a:xfrm>
      </p:grpSpPr>
      <p:sp>
        <p:nvSpPr>
          <p:cNvPr id="192" name="Google Shape;192;p33"/>
          <p:cNvSpPr txBox="1">
            <a:spLocks noGrp="1"/>
          </p:cNvSpPr>
          <p:nvPr>
            <p:ph type="title"/>
          </p:nvPr>
        </p:nvSpPr>
        <p:spPr>
          <a:xfrm>
            <a:off x="13936" y="315157"/>
            <a:ext cx="4040828" cy="46306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Times New Roman" panose="02020603050405020304" pitchFamily="18" charset="0"/>
                <a:ea typeface="Open Sans" pitchFamily="2" charset="0"/>
                <a:cs typeface="Times New Roman" panose="02020603050405020304" pitchFamily="18" charset="0"/>
              </a:rPr>
              <a:t>1.Thông tin trong môi trường số </a:t>
            </a:r>
            <a:endParaRPr sz="2000" u="sng">
              <a:latin typeface="Times New Roman" panose="02020603050405020304" pitchFamily="18" charset="0"/>
              <a:ea typeface="Open Sans" pitchFamily="2" charset="0"/>
              <a:cs typeface="Times New Roman" panose="02020603050405020304" pitchFamily="18" charset="0"/>
            </a:endParaRPr>
          </a:p>
        </p:txBody>
      </p:sp>
      <p:pic>
        <p:nvPicPr>
          <p:cNvPr id="196" name="Google Shape;196;p33"/>
          <p:cNvPicPr preferRelativeResize="0"/>
          <p:nvPr/>
        </p:nvPicPr>
        <p:blipFill rotWithShape="1">
          <a:blip r:embed="rId3">
            <a:alphaModFix/>
          </a:blip>
          <a:srcRect l="16838" t="5713" r="21165" b="5713"/>
          <a:stretch/>
        </p:blipFill>
        <p:spPr>
          <a:xfrm>
            <a:off x="-226489" y="4564338"/>
            <a:ext cx="712125" cy="726775"/>
          </a:xfrm>
          <a:prstGeom prst="rect">
            <a:avLst/>
          </a:prstGeom>
          <a:noFill/>
          <a:ln>
            <a:noFill/>
          </a:ln>
        </p:spPr>
      </p:pic>
      <p:sp>
        <p:nvSpPr>
          <p:cNvPr id="10" name="Google Shape;118;p27">
            <a:extLst>
              <a:ext uri="{FF2B5EF4-FFF2-40B4-BE49-F238E27FC236}">
                <a16:creationId xmlns:a16="http://schemas.microsoft.com/office/drawing/2014/main" id="{FA6F81AF-D908-2BAA-077A-EA8E469F30A8}"/>
              </a:ext>
            </a:extLst>
          </p:cNvPr>
          <p:cNvSpPr txBox="1">
            <a:spLocks/>
          </p:cNvSpPr>
          <p:nvPr/>
        </p:nvSpPr>
        <p:spPr>
          <a:xfrm>
            <a:off x="1363188" y="-64656"/>
            <a:ext cx="7067587" cy="6200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pPr algn="ctr"/>
            <a:r>
              <a:rPr lang="en-US" sz="2400">
                <a:solidFill>
                  <a:srgbClr val="FF0000"/>
                </a:solidFill>
                <a:latin typeface="Times New Roman" panose="02020603050405020304" pitchFamily="18" charset="0"/>
                <a:ea typeface="Open Sans" pitchFamily="2" charset="0"/>
                <a:cs typeface="Times New Roman" panose="02020603050405020304" pitchFamily="18" charset="0"/>
              </a:rPr>
              <a:t>BÀI 2: THÔNG TIN TRONG MÔI TRƯỜNG SỐ</a:t>
            </a:r>
            <a:endParaRPr lang="vi-VN" sz="2400">
              <a:solidFill>
                <a:srgbClr val="FF0000"/>
              </a:solidFill>
              <a:latin typeface="Times New Roman" panose="02020603050405020304" pitchFamily="18" charset="0"/>
              <a:ea typeface="Open Sans" pitchFamily="2" charset="0"/>
              <a:cs typeface="Times New Roman" panose="02020603050405020304" pitchFamily="18" charset="0"/>
            </a:endParaRPr>
          </a:p>
        </p:txBody>
      </p:sp>
      <p:cxnSp>
        <p:nvCxnSpPr>
          <p:cNvPr id="4" name="Straight Connector 3"/>
          <p:cNvCxnSpPr/>
          <p:nvPr/>
        </p:nvCxnSpPr>
        <p:spPr>
          <a:xfrm>
            <a:off x="0" y="416815"/>
            <a:ext cx="90608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Freeform: Shape 30">
            <a:extLst>
              <a:ext uri="{FF2B5EF4-FFF2-40B4-BE49-F238E27FC236}">
                <a16:creationId xmlns:a16="http://schemas.microsoft.com/office/drawing/2014/main" id="{EDE40940-8CF3-A70A-8205-2AE1150ED3C2}"/>
              </a:ext>
            </a:extLst>
          </p:cNvPr>
          <p:cNvSpPr/>
          <p:nvPr/>
        </p:nvSpPr>
        <p:spPr>
          <a:xfrm>
            <a:off x="60861" y="683405"/>
            <a:ext cx="1925197" cy="466706"/>
          </a:xfrm>
          <a:custGeom>
            <a:avLst/>
            <a:gdLst>
              <a:gd name="connsiteX0" fmla="*/ 0 w 1925197"/>
              <a:gd name="connsiteY0" fmla="*/ 46671 h 466706"/>
              <a:gd name="connsiteX1" fmla="*/ 46671 w 1925197"/>
              <a:gd name="connsiteY1" fmla="*/ 0 h 466706"/>
              <a:gd name="connsiteX2" fmla="*/ 1878526 w 1925197"/>
              <a:gd name="connsiteY2" fmla="*/ 0 h 466706"/>
              <a:gd name="connsiteX3" fmla="*/ 1925197 w 1925197"/>
              <a:gd name="connsiteY3" fmla="*/ 46671 h 466706"/>
              <a:gd name="connsiteX4" fmla="*/ 1925197 w 1925197"/>
              <a:gd name="connsiteY4" fmla="*/ 420035 h 466706"/>
              <a:gd name="connsiteX5" fmla="*/ 1878526 w 1925197"/>
              <a:gd name="connsiteY5" fmla="*/ 466706 h 466706"/>
              <a:gd name="connsiteX6" fmla="*/ 46671 w 1925197"/>
              <a:gd name="connsiteY6" fmla="*/ 466706 h 466706"/>
              <a:gd name="connsiteX7" fmla="*/ 0 w 1925197"/>
              <a:gd name="connsiteY7" fmla="*/ 420035 h 466706"/>
              <a:gd name="connsiteX8" fmla="*/ 0 w 1925197"/>
              <a:gd name="connsiteY8" fmla="*/ 46671 h 46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197" h="466706">
                <a:moveTo>
                  <a:pt x="0" y="46671"/>
                </a:moveTo>
                <a:cubicBezTo>
                  <a:pt x="0" y="20895"/>
                  <a:pt x="20895" y="0"/>
                  <a:pt x="46671" y="0"/>
                </a:cubicBezTo>
                <a:lnTo>
                  <a:pt x="1878526" y="0"/>
                </a:lnTo>
                <a:cubicBezTo>
                  <a:pt x="1904302" y="0"/>
                  <a:pt x="1925197" y="20895"/>
                  <a:pt x="1925197" y="46671"/>
                </a:cubicBezTo>
                <a:lnTo>
                  <a:pt x="1925197" y="420035"/>
                </a:lnTo>
                <a:cubicBezTo>
                  <a:pt x="1925197" y="445811"/>
                  <a:pt x="1904302" y="466706"/>
                  <a:pt x="1878526" y="466706"/>
                </a:cubicBezTo>
                <a:lnTo>
                  <a:pt x="46671" y="466706"/>
                </a:lnTo>
                <a:cubicBezTo>
                  <a:pt x="20895" y="466706"/>
                  <a:pt x="0" y="445811"/>
                  <a:pt x="0" y="420035"/>
                </a:cubicBezTo>
                <a:lnTo>
                  <a:pt x="0" y="46671"/>
                </a:lnTo>
                <a:close/>
              </a:path>
            </a:pathLst>
          </a:custGeom>
          <a:noFill/>
          <a:ln>
            <a:noFill/>
          </a:ln>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1769" tIns="39069" rIns="51769" bIns="39069" numCol="1" spcCol="1270" anchor="ctr" anchorCtr="0">
            <a:noAutofit/>
          </a:bodyPr>
          <a:lstStyle/>
          <a:p>
            <a:pPr marL="0" lvl="0" indent="0" algn="ctr" defTabSz="889000">
              <a:lnSpc>
                <a:spcPct val="90000"/>
              </a:lnSpc>
              <a:spcBef>
                <a:spcPct val="0"/>
              </a:spcBef>
              <a:spcAft>
                <a:spcPct val="35000"/>
              </a:spcAft>
              <a:buNone/>
            </a:pPr>
            <a:r>
              <a:rPr lang="en-US" sz="2000" b="1" i="1" kern="1200">
                <a:latin typeface="Times New Roman" panose="02020603050405020304" pitchFamily="18" charset="0"/>
                <a:ea typeface="Open Sans" pitchFamily="2" charset="0"/>
                <a:cs typeface="Times New Roman" panose="02020603050405020304" pitchFamily="18" charset="0"/>
              </a:rPr>
              <a:t>a) Thông tin số</a:t>
            </a:r>
            <a:endParaRPr lang="en-US" sz="2000" b="1" i="1" kern="1200"/>
          </a:p>
        </p:txBody>
      </p:sp>
      <p:pic>
        <p:nvPicPr>
          <p:cNvPr id="15" name="Picture 4" descr="Nexus 6｜過去の製品｜製品｜Y!mobile - 格安SIM・スマホはワイモバイルで">
            <a:extLst>
              <a:ext uri="{FF2B5EF4-FFF2-40B4-BE49-F238E27FC236}">
                <a16:creationId xmlns:a16="http://schemas.microsoft.com/office/drawing/2014/main" id="{EF15B0BF-0E4B-2806-B092-BD256B3E04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552" r="23413"/>
          <a:stretch/>
        </p:blipFill>
        <p:spPr bwMode="auto">
          <a:xfrm>
            <a:off x="6915613" y="1200800"/>
            <a:ext cx="2033512" cy="376329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Smartphone Transparent PNG, Smartphone Clipart Free Download - Free Transparent  PNG Logos">
            <a:extLst>
              <a:ext uri="{FF2B5EF4-FFF2-40B4-BE49-F238E27FC236}">
                <a16:creationId xmlns:a16="http://schemas.microsoft.com/office/drawing/2014/main" id="{7AB928B5-6103-EC2A-5B6D-48AA1ADAA40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457" r="6281"/>
          <a:stretch/>
        </p:blipFill>
        <p:spPr bwMode="auto">
          <a:xfrm>
            <a:off x="3335483" y="1192085"/>
            <a:ext cx="2033513" cy="38426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Google Camera APKs - APKMirror">
            <a:extLst>
              <a:ext uri="{FF2B5EF4-FFF2-40B4-BE49-F238E27FC236}">
                <a16:creationId xmlns:a16="http://schemas.microsoft.com/office/drawing/2014/main" id="{BA0B9C96-C8AD-1A58-5509-C5240EEF035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7969" b="73633" l="18555" r="82227">
                        <a14:foregroundMark x1="18555" y1="34766" x2="61133" y2="63281"/>
                        <a14:foregroundMark x1="61133" y1="63281" x2="75391" y2="69531"/>
                        <a14:foregroundMark x1="24805" y1="67969" x2="67969" y2="37891"/>
                        <a14:foregroundMark x1="33008" y1="70117" x2="63672" y2="62500"/>
                        <a14:foregroundMark x1="26172" y1="59375" x2="41016" y2="35742"/>
                        <a14:foregroundMark x1="24219" y1="43359" x2="42578" y2="26953"/>
                        <a14:foregroundMark x1="57422" y1="35742" x2="67773" y2="42383"/>
                        <a14:foregroundMark x1="63867" y1="48438" x2="71289" y2="55273"/>
                        <a14:foregroundMark x1="68359" y1="54688" x2="73438" y2="64063"/>
                        <a14:foregroundMark x1="76953" y1="41406" x2="74609" y2="65625"/>
                        <a14:foregroundMark x1="74609" y1="65625" x2="74609" y2="65625"/>
                        <a14:foregroundMark x1="22656" y1="47461" x2="24609" y2="66016"/>
                        <a14:foregroundMark x1="24023" y1="70508" x2="46680" y2="72070"/>
                        <a14:foregroundMark x1="55469" y1="71680" x2="72852" y2="72070"/>
                        <a14:foregroundMark x1="45313" y1="18750" x2="49219" y2="18359"/>
                        <a14:foregroundMark x1="20117" y1="72852" x2="28906" y2="73633"/>
                        <a14:foregroundMark x1="47656" y1="72656" x2="55859" y2="72656"/>
                        <a14:foregroundMark x1="80078" y1="56836" x2="79688" y2="64063"/>
                        <a14:foregroundMark x1="75586" y1="31250" x2="78516" y2="34180"/>
                        <a14:foregroundMark x1="48242" y1="32227" x2="54102" y2="36133"/>
                        <a14:foregroundMark x1="79492" y1="71094" x2="80078" y2="73242"/>
                        <a14:foregroundMark x1="82227" y1="47656" x2="82227" y2="51172"/>
                      </a14:backgroundRemoval>
                    </a14:imgEffect>
                  </a14:imgLayer>
                </a14:imgProps>
              </a:ext>
              <a:ext uri="{28A0092B-C50C-407E-A947-70E740481C1C}">
                <a14:useLocalDpi xmlns:a14="http://schemas.microsoft.com/office/drawing/2010/main" val="0"/>
              </a:ext>
            </a:extLst>
          </a:blip>
          <a:srcRect l="13125" t="12313" r="12512" b="20563"/>
          <a:stretch/>
        </p:blipFill>
        <p:spPr bwMode="auto">
          <a:xfrm>
            <a:off x="4535631" y="4073718"/>
            <a:ext cx="488768" cy="44119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Beauty Camera - Selfie Camera - Apps on Google Play">
            <a:extLst>
              <a:ext uri="{FF2B5EF4-FFF2-40B4-BE49-F238E27FC236}">
                <a16:creationId xmlns:a16="http://schemas.microsoft.com/office/drawing/2014/main" id="{BE5DD140-D4C1-982D-3523-18227110967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013" r="23227"/>
          <a:stretch/>
        </p:blipFill>
        <p:spPr bwMode="auto">
          <a:xfrm>
            <a:off x="4168847" y="1422748"/>
            <a:ext cx="366784" cy="341131"/>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8CCD74DB-0D0C-8ED8-E7CF-6D340FB36313}"/>
              </a:ext>
            </a:extLst>
          </p:cNvPr>
          <p:cNvCxnSpPr>
            <a:cxnSpLocks/>
          </p:cNvCxnSpPr>
          <p:nvPr/>
        </p:nvCxnSpPr>
        <p:spPr>
          <a:xfrm>
            <a:off x="5187797" y="2818453"/>
            <a:ext cx="1832135"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 name="Picture 2" descr="Ruộng Mù Cang Chải tiếp tục giành chiến thắng ở giải ảnh trên cao">
            <a:extLst>
              <a:ext uri="{FF2B5EF4-FFF2-40B4-BE49-F238E27FC236}">
                <a16:creationId xmlns:a16="http://schemas.microsoft.com/office/drawing/2014/main" id="{D460E895-4503-3D55-7E00-3A2FC72A61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03967" y="1157406"/>
            <a:ext cx="908960" cy="121294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AE4DA36-4256-0000-7371-DBEE2BB39580}"/>
              </a:ext>
            </a:extLst>
          </p:cNvPr>
          <p:cNvSpPr txBox="1"/>
          <p:nvPr/>
        </p:nvSpPr>
        <p:spPr>
          <a:xfrm>
            <a:off x="3768182" y="1200800"/>
            <a:ext cx="1235122" cy="1169551"/>
          </a:xfrm>
          <a:prstGeom prst="rect">
            <a:avLst/>
          </a:prstGeom>
          <a:noFill/>
        </p:spPr>
        <p:txBody>
          <a:bodyPr wrap="square" rtlCol="0">
            <a:spAutoFit/>
          </a:bodyPr>
          <a:lstStyle/>
          <a:p>
            <a:pPr algn="just"/>
            <a:r>
              <a:rPr lang="en-US">
                <a:solidFill>
                  <a:schemeClr val="bg1"/>
                </a:solidFill>
              </a:rPr>
              <a:t>01100011110101100111010000110101010101111011001110</a:t>
            </a:r>
          </a:p>
        </p:txBody>
      </p:sp>
      <p:sp>
        <p:nvSpPr>
          <p:cNvPr id="22" name="TextBox 21">
            <a:extLst>
              <a:ext uri="{FF2B5EF4-FFF2-40B4-BE49-F238E27FC236}">
                <a16:creationId xmlns:a16="http://schemas.microsoft.com/office/drawing/2014/main" id="{11F0CE13-4797-A22E-BBCB-994D923A1CBD}"/>
              </a:ext>
            </a:extLst>
          </p:cNvPr>
          <p:cNvSpPr txBox="1"/>
          <p:nvPr/>
        </p:nvSpPr>
        <p:spPr>
          <a:xfrm>
            <a:off x="3754534" y="2438102"/>
            <a:ext cx="1235122" cy="1169551"/>
          </a:xfrm>
          <a:prstGeom prst="rect">
            <a:avLst/>
          </a:prstGeom>
          <a:noFill/>
        </p:spPr>
        <p:txBody>
          <a:bodyPr wrap="square" rtlCol="0">
            <a:spAutoFit/>
          </a:bodyPr>
          <a:lstStyle/>
          <a:p>
            <a:pPr algn="just"/>
            <a:r>
              <a:rPr lang="en-US">
                <a:solidFill>
                  <a:schemeClr val="bg1"/>
                </a:solidFill>
              </a:rPr>
              <a:t>01100011110101100111010000110101010101111011001110</a:t>
            </a:r>
          </a:p>
        </p:txBody>
      </p:sp>
      <p:pic>
        <p:nvPicPr>
          <p:cNvPr id="23" name="Picture 2" descr="Ruộng Mù Cang Chải tiếp tục giành chiến thắng ở giải ảnh trên cao">
            <a:extLst>
              <a:ext uri="{FF2B5EF4-FFF2-40B4-BE49-F238E27FC236}">
                <a16:creationId xmlns:a16="http://schemas.microsoft.com/office/drawing/2014/main" id="{F437D4E4-E707-3B7C-F8B7-222C469F12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30048" y="2367501"/>
            <a:ext cx="908960" cy="12129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1" nodeType="clickEffect">
                                  <p:stCondLst>
                                    <p:cond delay="0"/>
                                  </p:stCondLst>
                                  <p:childTnLst>
                                    <p:animMotion origin="layout" path="M 2.5E-6 4.44444E-6 L 2.5E-6 0.25 " pathEditMode="relative" rAng="0" ptsTypes="AA">
                                      <p:cBhvr>
                                        <p:cTn id="41" dur="500" fill="hold"/>
                                        <p:tgtEl>
                                          <p:spTgt spid="21"/>
                                        </p:tgtEl>
                                        <p:attrNameLst>
                                          <p:attrName>ppt_x</p:attrName>
                                          <p:attrName>ppt_y</p:attrName>
                                        </p:attrNameLst>
                                      </p:cBhvr>
                                      <p:rCtr x="0" y="12500"/>
                                    </p:animMotion>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2" nodeType="clickEffect">
                                  <p:stCondLst>
                                    <p:cond delay="0"/>
                                  </p:stCondLst>
                                  <p:childTnLst>
                                    <p:anim calcmode="lin" valueType="num">
                                      <p:cBhvr>
                                        <p:cTn id="45" dur="500"/>
                                        <p:tgtEl>
                                          <p:spTgt spid="21"/>
                                        </p:tgtEl>
                                        <p:attrNameLst>
                                          <p:attrName>ppt_w</p:attrName>
                                        </p:attrNameLst>
                                      </p:cBhvr>
                                      <p:tavLst>
                                        <p:tav tm="0">
                                          <p:val>
                                            <p:strVal val="ppt_w"/>
                                          </p:val>
                                        </p:tav>
                                        <p:tav tm="100000">
                                          <p:val>
                                            <p:fltVal val="0"/>
                                          </p:val>
                                        </p:tav>
                                      </p:tavLst>
                                    </p:anim>
                                    <p:anim calcmode="lin" valueType="num">
                                      <p:cBhvr>
                                        <p:cTn id="46" dur="500"/>
                                        <p:tgtEl>
                                          <p:spTgt spid="21"/>
                                        </p:tgtEl>
                                        <p:attrNameLst>
                                          <p:attrName>ppt_h</p:attrName>
                                        </p:attrNameLst>
                                      </p:cBhvr>
                                      <p:tavLst>
                                        <p:tav tm="0">
                                          <p:val>
                                            <p:strVal val="ppt_h"/>
                                          </p:val>
                                        </p:tav>
                                        <p:tav tm="100000">
                                          <p:val>
                                            <p:fltVal val="0"/>
                                          </p:val>
                                        </p:tav>
                                      </p:tavLst>
                                    </p:anim>
                                    <p:animEffect transition="out" filter="fade">
                                      <p:cBhvr>
                                        <p:cTn id="47" dur="500"/>
                                        <p:tgtEl>
                                          <p:spTgt spid="21"/>
                                        </p:tgtEl>
                                      </p:cBhvr>
                                    </p:animEffect>
                                    <p:set>
                                      <p:cBhvr>
                                        <p:cTn id="48" dur="1" fill="hold">
                                          <p:stCondLst>
                                            <p:cond delay="499"/>
                                          </p:stCondLst>
                                        </p:cTn>
                                        <p:tgtEl>
                                          <p:spTgt spid="2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6" presetClass="entr" presetSubtype="16" repeatCount="indefinite"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circle(in)">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p:cTn id="63" dur="500" fill="hold"/>
                                        <p:tgtEl>
                                          <p:spTgt spid="22"/>
                                        </p:tgtEl>
                                        <p:attrNameLst>
                                          <p:attrName>ppt_w</p:attrName>
                                        </p:attrNameLst>
                                      </p:cBhvr>
                                      <p:tavLst>
                                        <p:tav tm="0">
                                          <p:val>
                                            <p:fltVal val="0"/>
                                          </p:val>
                                        </p:tav>
                                        <p:tav tm="100000">
                                          <p:val>
                                            <p:strVal val="#ppt_w"/>
                                          </p:val>
                                        </p:tav>
                                      </p:tavLst>
                                    </p:anim>
                                    <p:anim calcmode="lin" valueType="num">
                                      <p:cBhvr>
                                        <p:cTn id="64" dur="500" fill="hold"/>
                                        <p:tgtEl>
                                          <p:spTgt spid="22"/>
                                        </p:tgtEl>
                                        <p:attrNameLst>
                                          <p:attrName>ppt_h</p:attrName>
                                        </p:attrNameLst>
                                      </p:cBhvr>
                                      <p:tavLst>
                                        <p:tav tm="0">
                                          <p:val>
                                            <p:fltVal val="0"/>
                                          </p:val>
                                        </p:tav>
                                        <p:tav tm="100000">
                                          <p:val>
                                            <p:strVal val="#ppt_h"/>
                                          </p:val>
                                        </p:tav>
                                      </p:tavLst>
                                    </p:anim>
                                    <p:animEffect transition="in" filter="fade">
                                      <p:cBhvr>
                                        <p:cTn id="65" dur="5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63" presetClass="path" presetSubtype="0" accel="50000" decel="50000" fill="hold" grpId="1" nodeType="clickEffect">
                                  <p:stCondLst>
                                    <p:cond delay="0"/>
                                  </p:stCondLst>
                                  <p:childTnLst>
                                    <p:animMotion origin="layout" path="M 5E-6 2.34568E-6 L 0.39185 2.34568E-6 " pathEditMode="relative" rAng="0" ptsTypes="AA">
                                      <p:cBhvr>
                                        <p:cTn id="69" dur="1000" fill="hold"/>
                                        <p:tgtEl>
                                          <p:spTgt spid="22"/>
                                        </p:tgtEl>
                                        <p:attrNameLst>
                                          <p:attrName>ppt_x</p:attrName>
                                          <p:attrName>ppt_y</p:attrName>
                                        </p:attrNameLst>
                                      </p:cBhvr>
                                      <p:rCtr x="19583" y="0"/>
                                    </p:animMotion>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2" nodeType="click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1" grpId="1"/>
      <p:bldP spid="21" grpId="2"/>
      <p:bldP spid="22" grpId="0"/>
      <p:bldP spid="22" grpId="1"/>
      <p:bldP spid="22"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exus 6｜過去の製品｜製品｜Y!mobile - 格安SIM・スマホはワイモバイルで">
            <a:extLst>
              <a:ext uri="{FF2B5EF4-FFF2-40B4-BE49-F238E27FC236}">
                <a16:creationId xmlns:a16="http://schemas.microsoft.com/office/drawing/2014/main" id="{EF15B0BF-0E4B-2806-B092-BD256B3E04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552" r="23413"/>
          <a:stretch/>
        </p:blipFill>
        <p:spPr bwMode="auto">
          <a:xfrm>
            <a:off x="6915613" y="729762"/>
            <a:ext cx="2033512" cy="37632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martphone Transparent PNG, Smartphone Clipart Free Download - Free Transparent  PNG Logos">
            <a:extLst>
              <a:ext uri="{FF2B5EF4-FFF2-40B4-BE49-F238E27FC236}">
                <a16:creationId xmlns:a16="http://schemas.microsoft.com/office/drawing/2014/main" id="{7AB928B5-6103-EC2A-5B6D-48AA1ADAA4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57" r="6281"/>
          <a:stretch/>
        </p:blipFill>
        <p:spPr bwMode="auto">
          <a:xfrm>
            <a:off x="3335483" y="721047"/>
            <a:ext cx="2033513" cy="38426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oogle Camera APKs - APKMirror">
            <a:extLst>
              <a:ext uri="{FF2B5EF4-FFF2-40B4-BE49-F238E27FC236}">
                <a16:creationId xmlns:a16="http://schemas.microsoft.com/office/drawing/2014/main" id="{BA0B9C96-C8AD-1A58-5509-C5240EEF035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969" b="73633" l="18555" r="82227">
                        <a14:foregroundMark x1="18555" y1="34766" x2="61133" y2="63281"/>
                        <a14:foregroundMark x1="61133" y1="63281" x2="75391" y2="69531"/>
                        <a14:foregroundMark x1="24805" y1="67969" x2="67969" y2="37891"/>
                        <a14:foregroundMark x1="33008" y1="70117" x2="63672" y2="62500"/>
                        <a14:foregroundMark x1="26172" y1="59375" x2="41016" y2="35742"/>
                        <a14:foregroundMark x1="24219" y1="43359" x2="42578" y2="26953"/>
                        <a14:foregroundMark x1="57422" y1="35742" x2="67773" y2="42383"/>
                        <a14:foregroundMark x1="63867" y1="48438" x2="71289" y2="55273"/>
                        <a14:foregroundMark x1="68359" y1="54688" x2="73438" y2="64063"/>
                        <a14:foregroundMark x1="76953" y1="41406" x2="74609" y2="65625"/>
                        <a14:foregroundMark x1="74609" y1="65625" x2="74609" y2="65625"/>
                        <a14:foregroundMark x1="22656" y1="47461" x2="24609" y2="66016"/>
                        <a14:foregroundMark x1="24023" y1="70508" x2="46680" y2="72070"/>
                        <a14:foregroundMark x1="55469" y1="71680" x2="72852" y2="72070"/>
                        <a14:foregroundMark x1="45313" y1="18750" x2="49219" y2="18359"/>
                        <a14:foregroundMark x1="20117" y1="72852" x2="28906" y2="73633"/>
                        <a14:foregroundMark x1="47656" y1="72656" x2="55859" y2="72656"/>
                        <a14:foregroundMark x1="80078" y1="56836" x2="79688" y2="64063"/>
                        <a14:foregroundMark x1="75586" y1="31250" x2="78516" y2="34180"/>
                        <a14:foregroundMark x1="48242" y1="32227" x2="54102" y2="36133"/>
                        <a14:foregroundMark x1="79492" y1="71094" x2="80078" y2="73242"/>
                        <a14:foregroundMark x1="82227" y1="47656" x2="82227" y2="51172"/>
                      </a14:backgroundRemoval>
                    </a14:imgEffect>
                  </a14:imgLayer>
                </a14:imgProps>
              </a:ext>
              <a:ext uri="{28A0092B-C50C-407E-A947-70E740481C1C}">
                <a14:useLocalDpi xmlns:a14="http://schemas.microsoft.com/office/drawing/2010/main" val="0"/>
              </a:ext>
            </a:extLst>
          </a:blip>
          <a:srcRect l="13125" t="12313" r="12512" b="20563"/>
          <a:stretch/>
        </p:blipFill>
        <p:spPr bwMode="auto">
          <a:xfrm>
            <a:off x="4535631" y="3602680"/>
            <a:ext cx="488768" cy="4411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eauty Camera - Selfie Camera - Apps on Google Play">
            <a:extLst>
              <a:ext uri="{FF2B5EF4-FFF2-40B4-BE49-F238E27FC236}">
                <a16:creationId xmlns:a16="http://schemas.microsoft.com/office/drawing/2014/main" id="{BE5DD140-D4C1-982D-3523-1822711096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013" r="23227"/>
          <a:stretch/>
        </p:blipFill>
        <p:spPr bwMode="auto">
          <a:xfrm>
            <a:off x="4168847" y="951710"/>
            <a:ext cx="366784" cy="34113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8CCD74DB-0D0C-8ED8-E7CF-6D340FB36313}"/>
              </a:ext>
            </a:extLst>
          </p:cNvPr>
          <p:cNvCxnSpPr>
            <a:cxnSpLocks/>
          </p:cNvCxnSpPr>
          <p:nvPr/>
        </p:nvCxnSpPr>
        <p:spPr>
          <a:xfrm>
            <a:off x="5187797" y="2347415"/>
            <a:ext cx="1832135"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1F0CE13-4797-A22E-BBCB-994D923A1CBD}"/>
              </a:ext>
            </a:extLst>
          </p:cNvPr>
          <p:cNvSpPr txBox="1"/>
          <p:nvPr/>
        </p:nvSpPr>
        <p:spPr>
          <a:xfrm>
            <a:off x="3754534" y="1967064"/>
            <a:ext cx="1235122" cy="1169551"/>
          </a:xfrm>
          <a:prstGeom prst="rect">
            <a:avLst/>
          </a:prstGeom>
          <a:noFill/>
        </p:spPr>
        <p:txBody>
          <a:bodyPr wrap="square" rtlCol="0">
            <a:spAutoFit/>
          </a:bodyPr>
          <a:lstStyle/>
          <a:p>
            <a:pPr algn="just"/>
            <a:r>
              <a:rPr lang="en-US">
                <a:solidFill>
                  <a:schemeClr val="bg1"/>
                </a:solidFill>
              </a:rPr>
              <a:t>01100011110101100111010000110101010101111011001110</a:t>
            </a:r>
          </a:p>
        </p:txBody>
      </p:sp>
      <p:sp>
        <p:nvSpPr>
          <p:cNvPr id="10" name="Speech Bubble: Oval 9">
            <a:extLst>
              <a:ext uri="{FF2B5EF4-FFF2-40B4-BE49-F238E27FC236}">
                <a16:creationId xmlns:a16="http://schemas.microsoft.com/office/drawing/2014/main" id="{5E7241E5-C842-535B-5AF6-2242D69F6AA8}"/>
              </a:ext>
            </a:extLst>
          </p:cNvPr>
          <p:cNvSpPr/>
          <p:nvPr/>
        </p:nvSpPr>
        <p:spPr>
          <a:xfrm>
            <a:off x="3552406" y="2063805"/>
            <a:ext cx="1479998" cy="664556"/>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t>Bạn khỏe không An?</a:t>
            </a:r>
          </a:p>
        </p:txBody>
      </p:sp>
      <p:sp>
        <p:nvSpPr>
          <p:cNvPr id="11" name="Speech Bubble: Oval 10">
            <a:extLst>
              <a:ext uri="{FF2B5EF4-FFF2-40B4-BE49-F238E27FC236}">
                <a16:creationId xmlns:a16="http://schemas.microsoft.com/office/drawing/2014/main" id="{74BF8A1D-6B6D-AC11-2EF6-5CC617F7CC47}"/>
              </a:ext>
            </a:extLst>
          </p:cNvPr>
          <p:cNvSpPr/>
          <p:nvPr/>
        </p:nvSpPr>
        <p:spPr>
          <a:xfrm>
            <a:off x="7198656" y="2063805"/>
            <a:ext cx="1479998" cy="664556"/>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t>Bạn khỏe không An?</a:t>
            </a:r>
          </a:p>
        </p:txBody>
      </p:sp>
      <p:sp>
        <p:nvSpPr>
          <p:cNvPr id="12" name="Google Shape;192;p33"/>
          <p:cNvSpPr txBox="1">
            <a:spLocks noGrp="1"/>
          </p:cNvSpPr>
          <p:nvPr>
            <p:ph type="title"/>
          </p:nvPr>
        </p:nvSpPr>
        <p:spPr>
          <a:xfrm>
            <a:off x="3997" y="394669"/>
            <a:ext cx="4040828" cy="46306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Times New Roman" panose="02020603050405020304" pitchFamily="18" charset="0"/>
                <a:ea typeface="Open Sans" pitchFamily="2" charset="0"/>
                <a:cs typeface="Times New Roman" panose="02020603050405020304" pitchFamily="18" charset="0"/>
              </a:rPr>
              <a:t>1.Thông tin trong môi trường số </a:t>
            </a:r>
            <a:endParaRPr sz="2000" u="sng">
              <a:latin typeface="Times New Roman" panose="02020603050405020304" pitchFamily="18" charset="0"/>
              <a:ea typeface="Open Sans" pitchFamily="2" charset="0"/>
              <a:cs typeface="Times New Roman" panose="02020603050405020304" pitchFamily="18" charset="0"/>
            </a:endParaRPr>
          </a:p>
        </p:txBody>
      </p:sp>
      <p:sp>
        <p:nvSpPr>
          <p:cNvPr id="13" name="Google Shape;118;p27">
            <a:extLst>
              <a:ext uri="{FF2B5EF4-FFF2-40B4-BE49-F238E27FC236}">
                <a16:creationId xmlns:a16="http://schemas.microsoft.com/office/drawing/2014/main" id="{FA6F81AF-D908-2BAA-077A-EA8E469F30A8}"/>
              </a:ext>
            </a:extLst>
          </p:cNvPr>
          <p:cNvSpPr txBox="1">
            <a:spLocks/>
          </p:cNvSpPr>
          <p:nvPr/>
        </p:nvSpPr>
        <p:spPr>
          <a:xfrm>
            <a:off x="1363188" y="-64656"/>
            <a:ext cx="7067587" cy="6200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pPr algn="ctr"/>
            <a:r>
              <a:rPr lang="en-US" sz="2400">
                <a:solidFill>
                  <a:srgbClr val="FF0000"/>
                </a:solidFill>
                <a:latin typeface="Times New Roman" panose="02020603050405020304" pitchFamily="18" charset="0"/>
                <a:ea typeface="Open Sans" pitchFamily="2" charset="0"/>
                <a:cs typeface="Times New Roman" panose="02020603050405020304" pitchFamily="18" charset="0"/>
              </a:rPr>
              <a:t>BÀI 2: THÔNG TIN TRONG MÔI TRƯỜNG SỐ</a:t>
            </a:r>
            <a:endParaRPr lang="vi-VN" sz="2400">
              <a:solidFill>
                <a:srgbClr val="FF0000"/>
              </a:solidFill>
              <a:latin typeface="Times New Roman" panose="02020603050405020304" pitchFamily="18" charset="0"/>
              <a:ea typeface="Open Sans" pitchFamily="2" charset="0"/>
              <a:cs typeface="Times New Roman" panose="02020603050405020304" pitchFamily="18" charset="0"/>
            </a:endParaRPr>
          </a:p>
        </p:txBody>
      </p:sp>
      <p:cxnSp>
        <p:nvCxnSpPr>
          <p:cNvPr id="14" name="Straight Connector 13"/>
          <p:cNvCxnSpPr/>
          <p:nvPr/>
        </p:nvCxnSpPr>
        <p:spPr>
          <a:xfrm>
            <a:off x="0" y="416815"/>
            <a:ext cx="90608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reeform: Shape 30">
            <a:extLst>
              <a:ext uri="{FF2B5EF4-FFF2-40B4-BE49-F238E27FC236}">
                <a16:creationId xmlns:a16="http://schemas.microsoft.com/office/drawing/2014/main" id="{EDE40940-8CF3-A70A-8205-2AE1150ED3C2}"/>
              </a:ext>
            </a:extLst>
          </p:cNvPr>
          <p:cNvSpPr/>
          <p:nvPr/>
        </p:nvSpPr>
        <p:spPr>
          <a:xfrm>
            <a:off x="60861" y="663527"/>
            <a:ext cx="1925197" cy="466706"/>
          </a:xfrm>
          <a:custGeom>
            <a:avLst/>
            <a:gdLst>
              <a:gd name="connsiteX0" fmla="*/ 0 w 1925197"/>
              <a:gd name="connsiteY0" fmla="*/ 46671 h 466706"/>
              <a:gd name="connsiteX1" fmla="*/ 46671 w 1925197"/>
              <a:gd name="connsiteY1" fmla="*/ 0 h 466706"/>
              <a:gd name="connsiteX2" fmla="*/ 1878526 w 1925197"/>
              <a:gd name="connsiteY2" fmla="*/ 0 h 466706"/>
              <a:gd name="connsiteX3" fmla="*/ 1925197 w 1925197"/>
              <a:gd name="connsiteY3" fmla="*/ 46671 h 466706"/>
              <a:gd name="connsiteX4" fmla="*/ 1925197 w 1925197"/>
              <a:gd name="connsiteY4" fmla="*/ 420035 h 466706"/>
              <a:gd name="connsiteX5" fmla="*/ 1878526 w 1925197"/>
              <a:gd name="connsiteY5" fmla="*/ 466706 h 466706"/>
              <a:gd name="connsiteX6" fmla="*/ 46671 w 1925197"/>
              <a:gd name="connsiteY6" fmla="*/ 466706 h 466706"/>
              <a:gd name="connsiteX7" fmla="*/ 0 w 1925197"/>
              <a:gd name="connsiteY7" fmla="*/ 420035 h 466706"/>
              <a:gd name="connsiteX8" fmla="*/ 0 w 1925197"/>
              <a:gd name="connsiteY8" fmla="*/ 46671 h 46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197" h="466706">
                <a:moveTo>
                  <a:pt x="0" y="46671"/>
                </a:moveTo>
                <a:cubicBezTo>
                  <a:pt x="0" y="20895"/>
                  <a:pt x="20895" y="0"/>
                  <a:pt x="46671" y="0"/>
                </a:cubicBezTo>
                <a:lnTo>
                  <a:pt x="1878526" y="0"/>
                </a:lnTo>
                <a:cubicBezTo>
                  <a:pt x="1904302" y="0"/>
                  <a:pt x="1925197" y="20895"/>
                  <a:pt x="1925197" y="46671"/>
                </a:cubicBezTo>
                <a:lnTo>
                  <a:pt x="1925197" y="420035"/>
                </a:lnTo>
                <a:cubicBezTo>
                  <a:pt x="1925197" y="445811"/>
                  <a:pt x="1904302" y="466706"/>
                  <a:pt x="1878526" y="466706"/>
                </a:cubicBezTo>
                <a:lnTo>
                  <a:pt x="46671" y="466706"/>
                </a:lnTo>
                <a:cubicBezTo>
                  <a:pt x="20895" y="466706"/>
                  <a:pt x="0" y="445811"/>
                  <a:pt x="0" y="420035"/>
                </a:cubicBezTo>
                <a:lnTo>
                  <a:pt x="0" y="46671"/>
                </a:lnTo>
                <a:close/>
              </a:path>
            </a:pathLst>
          </a:custGeom>
          <a:noFill/>
          <a:ln>
            <a:noFill/>
          </a:ln>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1769" tIns="39069" rIns="51769" bIns="39069" numCol="1" spcCol="1270" anchor="ctr" anchorCtr="0">
            <a:noAutofit/>
          </a:bodyPr>
          <a:lstStyle/>
          <a:p>
            <a:pPr marL="0" lvl="0" indent="0" algn="ctr" defTabSz="889000">
              <a:lnSpc>
                <a:spcPct val="90000"/>
              </a:lnSpc>
              <a:spcBef>
                <a:spcPct val="0"/>
              </a:spcBef>
              <a:spcAft>
                <a:spcPct val="35000"/>
              </a:spcAft>
              <a:buNone/>
            </a:pPr>
            <a:r>
              <a:rPr lang="en-US" sz="2000" b="1" i="1" kern="1200">
                <a:latin typeface="Times New Roman" panose="02020603050405020304" pitchFamily="18" charset="0"/>
                <a:ea typeface="Open Sans" pitchFamily="2" charset="0"/>
                <a:cs typeface="Times New Roman" panose="02020603050405020304" pitchFamily="18" charset="0"/>
              </a:rPr>
              <a:t>a) Thông tin số</a:t>
            </a:r>
            <a:endParaRPr lang="en-US" sz="2000" b="1" i="1" kern="1200"/>
          </a:p>
        </p:txBody>
      </p:sp>
    </p:spTree>
    <p:extLst>
      <p:ext uri="{BB962C8B-B14F-4D97-AF65-F5344CB8AC3E}">
        <p14:creationId xmlns:p14="http://schemas.microsoft.com/office/powerpoint/2010/main" val="125980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xit" presetSubtype="0" fill="hold" grpId="1" nodeType="with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grpId="1" nodeType="clickEffect">
                                  <p:stCondLst>
                                    <p:cond delay="0"/>
                                  </p:stCondLst>
                                  <p:childTnLst>
                                    <p:animMotion origin="layout" path="M 5E-6 2.34568E-6 L 0.39185 2.34568E-6 " pathEditMode="relative" rAng="0" ptsTypes="AA">
                                      <p:cBhvr>
                                        <p:cTn id="19" dur="1000" fill="hold"/>
                                        <p:tgtEl>
                                          <p:spTgt spid="21"/>
                                        </p:tgtEl>
                                        <p:attrNameLst>
                                          <p:attrName>ppt_x</p:attrName>
                                          <p:attrName>ppt_y</p:attrName>
                                        </p:attrNameLst>
                                      </p:cBhvr>
                                      <p:rCtr x="19583" y="0"/>
                                    </p:animMotion>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2" nodeType="clickEffect">
                                  <p:stCondLst>
                                    <p:cond delay="0"/>
                                  </p:stCondLst>
                                  <p:childTnLst>
                                    <p:animEffect transition="out" filter="fade">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10" grpId="0" animBg="1"/>
      <p:bldP spid="10" grpId="1"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exus 6｜過去の製品｜製品｜Y!mobile - 格安SIM・スマホはワイモバイルで">
            <a:extLst>
              <a:ext uri="{FF2B5EF4-FFF2-40B4-BE49-F238E27FC236}">
                <a16:creationId xmlns:a16="http://schemas.microsoft.com/office/drawing/2014/main" id="{EF15B0BF-0E4B-2806-B092-BD256B3E04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552" r="23413"/>
          <a:stretch/>
        </p:blipFill>
        <p:spPr bwMode="auto">
          <a:xfrm>
            <a:off x="6915613" y="729762"/>
            <a:ext cx="2033512" cy="37632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martphone Transparent PNG, Smartphone Clipart Free Download - Free Transparent  PNG Logos">
            <a:extLst>
              <a:ext uri="{FF2B5EF4-FFF2-40B4-BE49-F238E27FC236}">
                <a16:creationId xmlns:a16="http://schemas.microsoft.com/office/drawing/2014/main" id="{7AB928B5-6103-EC2A-5B6D-48AA1ADAA40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457" r="6281"/>
          <a:stretch/>
        </p:blipFill>
        <p:spPr bwMode="auto">
          <a:xfrm>
            <a:off x="3335483" y="721047"/>
            <a:ext cx="2033513" cy="38426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oogle Camera APKs - APKMirror">
            <a:extLst>
              <a:ext uri="{FF2B5EF4-FFF2-40B4-BE49-F238E27FC236}">
                <a16:creationId xmlns:a16="http://schemas.microsoft.com/office/drawing/2014/main" id="{BA0B9C96-C8AD-1A58-5509-C5240EEF035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7969" b="73633" l="18555" r="82227">
                        <a14:foregroundMark x1="18555" y1="34766" x2="61133" y2="63281"/>
                        <a14:foregroundMark x1="61133" y1="63281" x2="75391" y2="69531"/>
                        <a14:foregroundMark x1="24805" y1="67969" x2="67969" y2="37891"/>
                        <a14:foregroundMark x1="33008" y1="70117" x2="63672" y2="62500"/>
                        <a14:foregroundMark x1="26172" y1="59375" x2="41016" y2="35742"/>
                        <a14:foregroundMark x1="24219" y1="43359" x2="42578" y2="26953"/>
                        <a14:foregroundMark x1="57422" y1="35742" x2="67773" y2="42383"/>
                        <a14:foregroundMark x1="63867" y1="48438" x2="71289" y2="55273"/>
                        <a14:foregroundMark x1="68359" y1="54688" x2="73438" y2="64063"/>
                        <a14:foregroundMark x1="76953" y1="41406" x2="74609" y2="65625"/>
                        <a14:foregroundMark x1="74609" y1="65625" x2="74609" y2="65625"/>
                        <a14:foregroundMark x1="22656" y1="47461" x2="24609" y2="66016"/>
                        <a14:foregroundMark x1="24023" y1="70508" x2="46680" y2="72070"/>
                        <a14:foregroundMark x1="55469" y1="71680" x2="72852" y2="72070"/>
                        <a14:foregroundMark x1="45313" y1="18750" x2="49219" y2="18359"/>
                        <a14:foregroundMark x1="20117" y1="72852" x2="28906" y2="73633"/>
                        <a14:foregroundMark x1="47656" y1="72656" x2="55859" y2="72656"/>
                        <a14:foregroundMark x1="80078" y1="56836" x2="79688" y2="64063"/>
                        <a14:foregroundMark x1="75586" y1="31250" x2="78516" y2="34180"/>
                        <a14:foregroundMark x1="48242" y1="32227" x2="54102" y2="36133"/>
                        <a14:foregroundMark x1="79492" y1="71094" x2="80078" y2="73242"/>
                        <a14:foregroundMark x1="82227" y1="47656" x2="82227" y2="51172"/>
                      </a14:backgroundRemoval>
                    </a14:imgEffect>
                  </a14:imgLayer>
                </a14:imgProps>
              </a:ext>
              <a:ext uri="{28A0092B-C50C-407E-A947-70E740481C1C}">
                <a14:useLocalDpi xmlns:a14="http://schemas.microsoft.com/office/drawing/2010/main" val="0"/>
              </a:ext>
            </a:extLst>
          </a:blip>
          <a:srcRect l="13125" t="12313" r="12512" b="20563"/>
          <a:stretch/>
        </p:blipFill>
        <p:spPr bwMode="auto">
          <a:xfrm>
            <a:off x="4535631" y="3602680"/>
            <a:ext cx="488768" cy="4411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eauty Camera - Selfie Camera - Apps on Google Play">
            <a:extLst>
              <a:ext uri="{FF2B5EF4-FFF2-40B4-BE49-F238E27FC236}">
                <a16:creationId xmlns:a16="http://schemas.microsoft.com/office/drawing/2014/main" id="{BE5DD140-D4C1-982D-3523-18227110967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013" r="23227"/>
          <a:stretch/>
        </p:blipFill>
        <p:spPr bwMode="auto">
          <a:xfrm>
            <a:off x="4168847" y="951710"/>
            <a:ext cx="366784" cy="34113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8CCD74DB-0D0C-8ED8-E7CF-6D340FB36313}"/>
              </a:ext>
            </a:extLst>
          </p:cNvPr>
          <p:cNvCxnSpPr>
            <a:cxnSpLocks/>
          </p:cNvCxnSpPr>
          <p:nvPr/>
        </p:nvCxnSpPr>
        <p:spPr>
          <a:xfrm>
            <a:off x="5187797" y="2347415"/>
            <a:ext cx="1832135"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1F0CE13-4797-A22E-BBCB-994D923A1CBD}"/>
              </a:ext>
            </a:extLst>
          </p:cNvPr>
          <p:cNvSpPr txBox="1"/>
          <p:nvPr/>
        </p:nvSpPr>
        <p:spPr>
          <a:xfrm>
            <a:off x="3754534" y="1967064"/>
            <a:ext cx="1235122" cy="1169551"/>
          </a:xfrm>
          <a:prstGeom prst="rect">
            <a:avLst/>
          </a:prstGeom>
          <a:noFill/>
        </p:spPr>
        <p:txBody>
          <a:bodyPr wrap="square" rtlCol="0">
            <a:spAutoFit/>
          </a:bodyPr>
          <a:lstStyle/>
          <a:p>
            <a:pPr algn="just"/>
            <a:r>
              <a:rPr lang="en-US">
                <a:solidFill>
                  <a:schemeClr val="bg1"/>
                </a:solidFill>
              </a:rPr>
              <a:t>01100011110101100111010000110101010101111011001110</a:t>
            </a:r>
          </a:p>
        </p:txBody>
      </p:sp>
      <p:pic>
        <p:nvPicPr>
          <p:cNvPr id="6" name="Tom-Jerry">
            <a:hlinkClick r:id="" action="ppaction://media"/>
            <a:extLst>
              <a:ext uri="{FF2B5EF4-FFF2-40B4-BE49-F238E27FC236}">
                <a16:creationId xmlns:a16="http://schemas.microsoft.com/office/drawing/2014/main" id="{6939E338-02FF-2F9B-E585-E8A720BB1A94}"/>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41180" y="2084491"/>
            <a:ext cx="1348476" cy="758517"/>
          </a:xfrm>
          <a:prstGeom prst="rect">
            <a:avLst/>
          </a:prstGeom>
        </p:spPr>
      </p:pic>
      <p:pic>
        <p:nvPicPr>
          <p:cNvPr id="8" name="Tom-Jerry">
            <a:hlinkClick r:id="" action="ppaction://media"/>
            <a:extLst>
              <a:ext uri="{FF2B5EF4-FFF2-40B4-BE49-F238E27FC236}">
                <a16:creationId xmlns:a16="http://schemas.microsoft.com/office/drawing/2014/main" id="{62FD7377-684E-4FA3-0C24-882376C1769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302696" y="2084491"/>
            <a:ext cx="1348476" cy="758517"/>
          </a:xfrm>
          <a:prstGeom prst="rect">
            <a:avLst/>
          </a:prstGeom>
        </p:spPr>
      </p:pic>
      <p:sp>
        <p:nvSpPr>
          <p:cNvPr id="12" name="TextBox 11">
            <a:extLst>
              <a:ext uri="{FF2B5EF4-FFF2-40B4-BE49-F238E27FC236}">
                <a16:creationId xmlns:a16="http://schemas.microsoft.com/office/drawing/2014/main" id="{B0952B8B-D39D-EE6B-34F8-288B317341C4}"/>
              </a:ext>
            </a:extLst>
          </p:cNvPr>
          <p:cNvSpPr txBox="1"/>
          <p:nvPr/>
        </p:nvSpPr>
        <p:spPr>
          <a:xfrm>
            <a:off x="7417171" y="1986974"/>
            <a:ext cx="1235122" cy="1169551"/>
          </a:xfrm>
          <a:prstGeom prst="rect">
            <a:avLst/>
          </a:prstGeom>
          <a:noFill/>
        </p:spPr>
        <p:txBody>
          <a:bodyPr wrap="square" rtlCol="0">
            <a:spAutoFit/>
          </a:bodyPr>
          <a:lstStyle/>
          <a:p>
            <a:pPr algn="just"/>
            <a:r>
              <a:rPr lang="en-US">
                <a:solidFill>
                  <a:schemeClr val="bg1"/>
                </a:solidFill>
              </a:rPr>
              <a:t>01100011110101100111010000110101010101111011001110</a:t>
            </a:r>
          </a:p>
        </p:txBody>
      </p:sp>
      <p:sp>
        <p:nvSpPr>
          <p:cNvPr id="13" name="Google Shape;192;p33"/>
          <p:cNvSpPr txBox="1">
            <a:spLocks noGrp="1"/>
          </p:cNvSpPr>
          <p:nvPr>
            <p:ph type="title"/>
          </p:nvPr>
        </p:nvSpPr>
        <p:spPr>
          <a:xfrm>
            <a:off x="13936" y="414547"/>
            <a:ext cx="4040828" cy="46306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Times New Roman" panose="02020603050405020304" pitchFamily="18" charset="0"/>
                <a:ea typeface="Open Sans" pitchFamily="2" charset="0"/>
                <a:cs typeface="Times New Roman" panose="02020603050405020304" pitchFamily="18" charset="0"/>
              </a:rPr>
              <a:t>1.Thông tin trong môi trường số </a:t>
            </a:r>
            <a:endParaRPr sz="2000" u="sng">
              <a:latin typeface="Times New Roman" panose="02020603050405020304" pitchFamily="18" charset="0"/>
              <a:ea typeface="Open Sans" pitchFamily="2" charset="0"/>
              <a:cs typeface="Times New Roman" panose="02020603050405020304" pitchFamily="18" charset="0"/>
            </a:endParaRPr>
          </a:p>
        </p:txBody>
      </p:sp>
      <p:sp>
        <p:nvSpPr>
          <p:cNvPr id="14" name="Google Shape;118;p27">
            <a:extLst>
              <a:ext uri="{FF2B5EF4-FFF2-40B4-BE49-F238E27FC236}">
                <a16:creationId xmlns:a16="http://schemas.microsoft.com/office/drawing/2014/main" id="{FA6F81AF-D908-2BAA-077A-EA8E469F30A8}"/>
              </a:ext>
            </a:extLst>
          </p:cNvPr>
          <p:cNvSpPr txBox="1">
            <a:spLocks/>
          </p:cNvSpPr>
          <p:nvPr/>
        </p:nvSpPr>
        <p:spPr>
          <a:xfrm>
            <a:off x="1363188" y="-64656"/>
            <a:ext cx="7067587" cy="6200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pPr algn="ctr"/>
            <a:r>
              <a:rPr lang="en-US" sz="2400">
                <a:solidFill>
                  <a:srgbClr val="FF0000"/>
                </a:solidFill>
                <a:latin typeface="Times New Roman" panose="02020603050405020304" pitchFamily="18" charset="0"/>
                <a:ea typeface="Open Sans" pitchFamily="2" charset="0"/>
                <a:cs typeface="Times New Roman" panose="02020603050405020304" pitchFamily="18" charset="0"/>
              </a:rPr>
              <a:t>BÀI 2: THÔNG TIN TRONG MÔI TRƯỜNG SỐ</a:t>
            </a:r>
            <a:endParaRPr lang="vi-VN" sz="2400">
              <a:solidFill>
                <a:srgbClr val="FF0000"/>
              </a:solidFill>
              <a:latin typeface="Times New Roman" panose="02020603050405020304" pitchFamily="18" charset="0"/>
              <a:ea typeface="Open Sans" pitchFamily="2" charset="0"/>
              <a:cs typeface="Times New Roman" panose="02020603050405020304" pitchFamily="18" charset="0"/>
            </a:endParaRPr>
          </a:p>
        </p:txBody>
      </p:sp>
      <p:cxnSp>
        <p:nvCxnSpPr>
          <p:cNvPr id="15" name="Straight Connector 14"/>
          <p:cNvCxnSpPr/>
          <p:nvPr/>
        </p:nvCxnSpPr>
        <p:spPr>
          <a:xfrm>
            <a:off x="0" y="416815"/>
            <a:ext cx="90608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Freeform: Shape 30">
            <a:extLst>
              <a:ext uri="{FF2B5EF4-FFF2-40B4-BE49-F238E27FC236}">
                <a16:creationId xmlns:a16="http://schemas.microsoft.com/office/drawing/2014/main" id="{EDE40940-8CF3-A70A-8205-2AE1150ED3C2}"/>
              </a:ext>
            </a:extLst>
          </p:cNvPr>
          <p:cNvSpPr/>
          <p:nvPr/>
        </p:nvSpPr>
        <p:spPr>
          <a:xfrm>
            <a:off x="60861" y="703283"/>
            <a:ext cx="1925197" cy="466706"/>
          </a:xfrm>
          <a:custGeom>
            <a:avLst/>
            <a:gdLst>
              <a:gd name="connsiteX0" fmla="*/ 0 w 1925197"/>
              <a:gd name="connsiteY0" fmla="*/ 46671 h 466706"/>
              <a:gd name="connsiteX1" fmla="*/ 46671 w 1925197"/>
              <a:gd name="connsiteY1" fmla="*/ 0 h 466706"/>
              <a:gd name="connsiteX2" fmla="*/ 1878526 w 1925197"/>
              <a:gd name="connsiteY2" fmla="*/ 0 h 466706"/>
              <a:gd name="connsiteX3" fmla="*/ 1925197 w 1925197"/>
              <a:gd name="connsiteY3" fmla="*/ 46671 h 466706"/>
              <a:gd name="connsiteX4" fmla="*/ 1925197 w 1925197"/>
              <a:gd name="connsiteY4" fmla="*/ 420035 h 466706"/>
              <a:gd name="connsiteX5" fmla="*/ 1878526 w 1925197"/>
              <a:gd name="connsiteY5" fmla="*/ 466706 h 466706"/>
              <a:gd name="connsiteX6" fmla="*/ 46671 w 1925197"/>
              <a:gd name="connsiteY6" fmla="*/ 466706 h 466706"/>
              <a:gd name="connsiteX7" fmla="*/ 0 w 1925197"/>
              <a:gd name="connsiteY7" fmla="*/ 420035 h 466706"/>
              <a:gd name="connsiteX8" fmla="*/ 0 w 1925197"/>
              <a:gd name="connsiteY8" fmla="*/ 46671 h 46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197" h="466706">
                <a:moveTo>
                  <a:pt x="0" y="46671"/>
                </a:moveTo>
                <a:cubicBezTo>
                  <a:pt x="0" y="20895"/>
                  <a:pt x="20895" y="0"/>
                  <a:pt x="46671" y="0"/>
                </a:cubicBezTo>
                <a:lnTo>
                  <a:pt x="1878526" y="0"/>
                </a:lnTo>
                <a:cubicBezTo>
                  <a:pt x="1904302" y="0"/>
                  <a:pt x="1925197" y="20895"/>
                  <a:pt x="1925197" y="46671"/>
                </a:cubicBezTo>
                <a:lnTo>
                  <a:pt x="1925197" y="420035"/>
                </a:lnTo>
                <a:cubicBezTo>
                  <a:pt x="1925197" y="445811"/>
                  <a:pt x="1904302" y="466706"/>
                  <a:pt x="1878526" y="466706"/>
                </a:cubicBezTo>
                <a:lnTo>
                  <a:pt x="46671" y="466706"/>
                </a:lnTo>
                <a:cubicBezTo>
                  <a:pt x="20895" y="466706"/>
                  <a:pt x="0" y="445811"/>
                  <a:pt x="0" y="420035"/>
                </a:cubicBezTo>
                <a:lnTo>
                  <a:pt x="0" y="46671"/>
                </a:lnTo>
                <a:close/>
              </a:path>
            </a:pathLst>
          </a:custGeom>
          <a:noFill/>
          <a:ln>
            <a:noFill/>
          </a:ln>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1769" tIns="39069" rIns="51769" bIns="39069" numCol="1" spcCol="1270" anchor="ctr" anchorCtr="0">
            <a:noAutofit/>
          </a:bodyPr>
          <a:lstStyle/>
          <a:p>
            <a:pPr marL="0" lvl="0" indent="0" algn="ctr" defTabSz="889000">
              <a:lnSpc>
                <a:spcPct val="90000"/>
              </a:lnSpc>
              <a:spcBef>
                <a:spcPct val="0"/>
              </a:spcBef>
              <a:spcAft>
                <a:spcPct val="35000"/>
              </a:spcAft>
              <a:buNone/>
            </a:pPr>
            <a:r>
              <a:rPr lang="en-US" sz="2000" b="1" i="1" kern="1200">
                <a:latin typeface="Times New Roman" panose="02020603050405020304" pitchFamily="18" charset="0"/>
                <a:ea typeface="Open Sans" pitchFamily="2" charset="0"/>
                <a:cs typeface="Times New Roman" panose="02020603050405020304" pitchFamily="18" charset="0"/>
              </a:rPr>
              <a:t>a) Thông tin số</a:t>
            </a:r>
            <a:endParaRPr lang="en-US" sz="2000" b="1" i="1" kern="1200"/>
          </a:p>
        </p:txBody>
      </p:sp>
    </p:spTree>
    <p:extLst>
      <p:ext uri="{BB962C8B-B14F-4D97-AF65-F5344CB8AC3E}">
        <p14:creationId xmlns:p14="http://schemas.microsoft.com/office/powerpoint/2010/main" val="174567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167" fill="hold"/>
                                        <p:tgtEl>
                                          <p:spTgt spid="6"/>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xit" presetSubtype="0" fill="hold"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md type="call" cmd="stop">
                                      <p:cBhvr>
                                        <p:cTn id="20" dur="1">
                                          <p:stCondLst>
                                            <p:cond delay="499"/>
                                          </p:stCondLst>
                                        </p:cTn>
                                        <p:tgtEl>
                                          <p:spTgt spid="6"/>
                                        </p:tgtEl>
                                      </p:cBhvr>
                                    </p:cmd>
                                  </p:childTnLst>
                                </p:cTn>
                              </p:par>
                            </p:childTnLst>
                          </p:cTn>
                        </p:par>
                      </p:childTnLst>
                    </p:cTn>
                  </p:par>
                  <p:par>
                    <p:cTn id="21" fill="hold">
                      <p:stCondLst>
                        <p:cond delay="indefinite"/>
                      </p:stCondLst>
                      <p:childTnLst>
                        <p:par>
                          <p:cTn id="22" fill="hold">
                            <p:stCondLst>
                              <p:cond delay="0"/>
                            </p:stCondLst>
                            <p:childTnLst>
                              <p:par>
                                <p:cTn id="23" presetID="63" presetClass="path" presetSubtype="0" accel="50000" decel="50000" fill="hold" grpId="1" nodeType="clickEffect">
                                  <p:stCondLst>
                                    <p:cond delay="0"/>
                                  </p:stCondLst>
                                  <p:childTnLst>
                                    <p:animMotion origin="layout" path="M 5E-6 2.34568E-6 L 0.39185 2.34568E-6 " pathEditMode="relative" rAng="0" ptsTypes="AA">
                                      <p:cBhvr>
                                        <p:cTn id="24" dur="1000" fill="hold"/>
                                        <p:tgtEl>
                                          <p:spTgt spid="21"/>
                                        </p:tgtEl>
                                        <p:attrNameLst>
                                          <p:attrName>ppt_x</p:attrName>
                                          <p:attrName>ppt_y</p:attrName>
                                        </p:attrNameLst>
                                      </p:cBhvr>
                                      <p:rCtr x="19583" y="0"/>
                                    </p:animMotion>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2" nodeType="clickEffect">
                                  <p:stCondLst>
                                    <p:cond delay="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 presetClass="mediacall" presetSubtype="0" fill="hold" nodeType="withEffect">
                                  <p:stCondLst>
                                    <p:cond delay="0"/>
                                  </p:stCondLst>
                                  <p:childTnLst>
                                    <p:cmd type="call" cmd="playFrom(0.0)">
                                      <p:cBhvr>
                                        <p:cTn id="34" dur="25167" fill="hold"/>
                                        <p:tgtEl>
                                          <p:spTgt spid="8"/>
                                        </p:tgtEl>
                                      </p:cBhvr>
                                    </p:cmd>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md type="call" cmd="stop">
                                      <p:cBhvr>
                                        <p:cTn id="40" dur="1">
                                          <p:stCondLst>
                                            <p:cond delay="499"/>
                                          </p:stCondLst>
                                        </p:cTn>
                                        <p:tgtEl>
                                          <p:spTgt spid="8"/>
                                        </p:tgtEl>
                                      </p:cBhvr>
                                    </p:cmd>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2" nodeType="clickEffect">
                                  <p:stCondLst>
                                    <p:cond delay="0"/>
                                  </p:stCondLst>
                                  <p:childTnLst>
                                    <p:anim calcmode="lin" valueType="num">
                                      <p:cBhvr>
                                        <p:cTn id="47" dur="500"/>
                                        <p:tgtEl>
                                          <p:spTgt spid="12"/>
                                        </p:tgtEl>
                                        <p:attrNameLst>
                                          <p:attrName>ppt_w</p:attrName>
                                        </p:attrNameLst>
                                      </p:cBhvr>
                                      <p:tavLst>
                                        <p:tav tm="0">
                                          <p:val>
                                            <p:strVal val="ppt_w"/>
                                          </p:val>
                                        </p:tav>
                                        <p:tav tm="100000">
                                          <p:val>
                                            <p:fltVal val="0"/>
                                          </p:val>
                                        </p:tav>
                                      </p:tavLst>
                                    </p:anim>
                                    <p:anim calcmode="lin" valueType="num">
                                      <p:cBhvr>
                                        <p:cTn id="48" dur="500"/>
                                        <p:tgtEl>
                                          <p:spTgt spid="12"/>
                                        </p:tgtEl>
                                        <p:attrNameLst>
                                          <p:attrName>ppt_h</p:attrName>
                                        </p:attrNameLst>
                                      </p:cBhvr>
                                      <p:tavLst>
                                        <p:tav tm="0">
                                          <p:val>
                                            <p:strVal val="ppt_h"/>
                                          </p:val>
                                        </p:tav>
                                        <p:tav tm="100000">
                                          <p:val>
                                            <p:fltVal val="0"/>
                                          </p:val>
                                        </p:tav>
                                      </p:tavLst>
                                    </p:anim>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1" fill="hold" display="0">
                  <p:stCondLst>
                    <p:cond delay="indefinite"/>
                  </p:stCondLst>
                </p:cTn>
                <p:tgtEl>
                  <p:spTgt spid="6"/>
                </p:tgtEl>
              </p:cMediaNode>
            </p:video>
            <p:video>
              <p:cMediaNode vol="80000">
                <p:cTn id="52" fill="hold" display="0">
                  <p:stCondLst>
                    <p:cond delay="indefinite"/>
                  </p:stCondLst>
                </p:cTn>
                <p:tgtEl>
                  <p:spTgt spid="8"/>
                </p:tgtEl>
              </p:cMediaNode>
            </p:video>
          </p:childTnLst>
        </p:cTn>
      </p:par>
    </p:tnLst>
    <p:bldLst>
      <p:bldP spid="21" grpId="0"/>
      <p:bldP spid="21" grpId="1"/>
      <p:bldP spid="21" grpId="2"/>
      <p:bldP spid="12" grpId="0"/>
      <p:bldP spid="12"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AC245B9A-D622-079A-495B-EA493D81E39E}"/>
              </a:ext>
            </a:extLst>
          </p:cNvPr>
          <p:cNvSpPr/>
          <p:nvPr/>
        </p:nvSpPr>
        <p:spPr>
          <a:xfrm>
            <a:off x="291731" y="1063729"/>
            <a:ext cx="192519" cy="906878"/>
          </a:xfrm>
          <a:custGeom>
            <a:avLst/>
            <a:gdLst/>
            <a:ahLst/>
            <a:cxnLst/>
            <a:rect l="0" t="0" r="0" b="0"/>
            <a:pathLst>
              <a:path>
                <a:moveTo>
                  <a:pt x="0" y="0"/>
                </a:moveTo>
                <a:lnTo>
                  <a:pt x="0" y="906878"/>
                </a:lnTo>
                <a:lnTo>
                  <a:pt x="192519" y="906878"/>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33" name="Freeform: Shape 32">
            <a:extLst>
              <a:ext uri="{FF2B5EF4-FFF2-40B4-BE49-F238E27FC236}">
                <a16:creationId xmlns:a16="http://schemas.microsoft.com/office/drawing/2014/main" id="{9A744EB7-D28E-C264-F8A6-764ABB510EE7}"/>
              </a:ext>
            </a:extLst>
          </p:cNvPr>
          <p:cNvSpPr/>
          <p:nvPr/>
        </p:nvSpPr>
        <p:spPr>
          <a:xfrm>
            <a:off x="291730" y="1127460"/>
            <a:ext cx="3745771" cy="1447759"/>
          </a:xfrm>
          <a:custGeom>
            <a:avLst/>
            <a:gdLst>
              <a:gd name="connsiteX0" fmla="*/ 0 w 2843558"/>
              <a:gd name="connsiteY0" fmla="*/ 144776 h 1447759"/>
              <a:gd name="connsiteX1" fmla="*/ 144776 w 2843558"/>
              <a:gd name="connsiteY1" fmla="*/ 0 h 1447759"/>
              <a:gd name="connsiteX2" fmla="*/ 2698782 w 2843558"/>
              <a:gd name="connsiteY2" fmla="*/ 0 h 1447759"/>
              <a:gd name="connsiteX3" fmla="*/ 2843558 w 2843558"/>
              <a:gd name="connsiteY3" fmla="*/ 144776 h 1447759"/>
              <a:gd name="connsiteX4" fmla="*/ 2843558 w 2843558"/>
              <a:gd name="connsiteY4" fmla="*/ 1302983 h 1447759"/>
              <a:gd name="connsiteX5" fmla="*/ 2698782 w 2843558"/>
              <a:gd name="connsiteY5" fmla="*/ 1447759 h 1447759"/>
              <a:gd name="connsiteX6" fmla="*/ 144776 w 2843558"/>
              <a:gd name="connsiteY6" fmla="*/ 1447759 h 1447759"/>
              <a:gd name="connsiteX7" fmla="*/ 0 w 2843558"/>
              <a:gd name="connsiteY7" fmla="*/ 1302983 h 1447759"/>
              <a:gd name="connsiteX8" fmla="*/ 0 w 2843558"/>
              <a:gd name="connsiteY8" fmla="*/ 144776 h 144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3558" h="1447759">
                <a:moveTo>
                  <a:pt x="0" y="144776"/>
                </a:moveTo>
                <a:cubicBezTo>
                  <a:pt x="0" y="64818"/>
                  <a:pt x="64818" y="0"/>
                  <a:pt x="144776" y="0"/>
                </a:cubicBezTo>
                <a:lnTo>
                  <a:pt x="2698782" y="0"/>
                </a:lnTo>
                <a:cubicBezTo>
                  <a:pt x="2778740" y="0"/>
                  <a:pt x="2843558" y="64818"/>
                  <a:pt x="2843558" y="144776"/>
                </a:cubicBezTo>
                <a:lnTo>
                  <a:pt x="2843558" y="1302983"/>
                </a:lnTo>
                <a:cubicBezTo>
                  <a:pt x="2843558" y="1382941"/>
                  <a:pt x="2778740" y="1447759"/>
                  <a:pt x="2698782" y="1447759"/>
                </a:cubicBezTo>
                <a:lnTo>
                  <a:pt x="144776" y="1447759"/>
                </a:lnTo>
                <a:cubicBezTo>
                  <a:pt x="64818" y="1447759"/>
                  <a:pt x="0" y="1382941"/>
                  <a:pt x="0" y="1302983"/>
                </a:cubicBezTo>
                <a:lnTo>
                  <a:pt x="0" y="14477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6693" tIns="65263" rIns="76693" bIns="65263" numCol="1" spcCol="1270" anchor="ctr" anchorCtr="0">
            <a:noAutofit/>
          </a:bodyPr>
          <a:lstStyle/>
          <a:p>
            <a:pPr marL="0" lvl="0" indent="0" algn="just" defTabSz="800100">
              <a:lnSpc>
                <a:spcPct val="90000"/>
              </a:lnSpc>
              <a:spcBef>
                <a:spcPct val="0"/>
              </a:spcBef>
              <a:spcAft>
                <a:spcPct val="35000"/>
              </a:spcAft>
              <a:buNone/>
            </a:pPr>
            <a:r>
              <a:rPr lang="en-US" sz="2200" b="1" u="none" kern="1200">
                <a:latin typeface="Times New Roman" panose="02020603050405020304" pitchFamily="18" charset="0"/>
                <a:cs typeface="Times New Roman" panose="02020603050405020304" pitchFamily="18" charset="0"/>
              </a:rPr>
              <a:t>Thông tin số</a:t>
            </a:r>
            <a:r>
              <a:rPr lang="en-US" sz="2200" kern="1200">
                <a:latin typeface="Times New Roman" panose="02020603050405020304" pitchFamily="18" charset="0"/>
                <a:cs typeface="Times New Roman" panose="02020603050405020304" pitchFamily="18" charset="0"/>
              </a:rPr>
              <a:t>: thông tin được mã hóa thành dãi bit, được lưu vào máy tính để có thể lan truyền, trao đổi trong môi trường kĩ thuật số.</a:t>
            </a:r>
            <a:endParaRPr lang="en-US" sz="2200" kern="1200"/>
          </a:p>
        </p:txBody>
      </p:sp>
      <p:pic>
        <p:nvPicPr>
          <p:cNvPr id="22" name="Picture 4" descr="Nexus 6｜過去の製品｜製品｜Y!mobile - 格安SIM・スマホはワイモバイルで">
            <a:extLst>
              <a:ext uri="{FF2B5EF4-FFF2-40B4-BE49-F238E27FC236}">
                <a16:creationId xmlns:a16="http://schemas.microsoft.com/office/drawing/2014/main" id="{BF4D18B9-12D1-7F45-E412-56308DB14F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552" r="23413"/>
          <a:stretch/>
        </p:blipFill>
        <p:spPr bwMode="auto">
          <a:xfrm>
            <a:off x="7110488" y="703283"/>
            <a:ext cx="2033512" cy="376329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Smartphone Transparent PNG, Smartphone Clipart Free Download - Free Transparent  PNG Logos">
            <a:extLst>
              <a:ext uri="{FF2B5EF4-FFF2-40B4-BE49-F238E27FC236}">
                <a16:creationId xmlns:a16="http://schemas.microsoft.com/office/drawing/2014/main" id="{29E31933-02C6-5CF6-8524-ADE7AFE679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457" r="6281"/>
          <a:stretch/>
        </p:blipFill>
        <p:spPr bwMode="auto">
          <a:xfrm>
            <a:off x="4003831" y="666476"/>
            <a:ext cx="2033513" cy="384260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Google Camera APKs - APKMirror">
            <a:extLst>
              <a:ext uri="{FF2B5EF4-FFF2-40B4-BE49-F238E27FC236}">
                <a16:creationId xmlns:a16="http://schemas.microsoft.com/office/drawing/2014/main" id="{EE396862-0217-7191-DA00-378EFAD99E8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7969" b="73633" l="18555" r="82227">
                        <a14:foregroundMark x1="18555" y1="34766" x2="61133" y2="63281"/>
                        <a14:foregroundMark x1="61133" y1="63281" x2="75391" y2="69531"/>
                        <a14:foregroundMark x1="24805" y1="67969" x2="67969" y2="37891"/>
                        <a14:foregroundMark x1="33008" y1="70117" x2="63672" y2="62500"/>
                        <a14:foregroundMark x1="26172" y1="59375" x2="41016" y2="35742"/>
                        <a14:foregroundMark x1="24219" y1="43359" x2="42578" y2="26953"/>
                        <a14:foregroundMark x1="57422" y1="35742" x2="67773" y2="42383"/>
                        <a14:foregroundMark x1="63867" y1="48438" x2="71289" y2="55273"/>
                        <a14:foregroundMark x1="68359" y1="54688" x2="73438" y2="64063"/>
                        <a14:foregroundMark x1="76953" y1="41406" x2="74609" y2="65625"/>
                        <a14:foregroundMark x1="74609" y1="65625" x2="74609" y2="65625"/>
                        <a14:foregroundMark x1="22656" y1="47461" x2="24609" y2="66016"/>
                        <a14:foregroundMark x1="24023" y1="70508" x2="46680" y2="72070"/>
                        <a14:foregroundMark x1="55469" y1="71680" x2="72852" y2="72070"/>
                        <a14:foregroundMark x1="45313" y1="18750" x2="49219" y2="18359"/>
                        <a14:foregroundMark x1="20117" y1="72852" x2="28906" y2="73633"/>
                        <a14:foregroundMark x1="47656" y1="72656" x2="55859" y2="72656"/>
                        <a14:foregroundMark x1="80078" y1="56836" x2="79688" y2="64063"/>
                        <a14:foregroundMark x1="75586" y1="31250" x2="78516" y2="34180"/>
                        <a14:foregroundMark x1="48242" y1="32227" x2="54102" y2="36133"/>
                        <a14:foregroundMark x1="79492" y1="71094" x2="80078" y2="73242"/>
                        <a14:foregroundMark x1="82227" y1="47656" x2="82227" y2="51172"/>
                      </a14:backgroundRemoval>
                    </a14:imgEffect>
                  </a14:imgLayer>
                </a14:imgProps>
              </a:ext>
              <a:ext uri="{28A0092B-C50C-407E-A947-70E740481C1C}">
                <a14:useLocalDpi xmlns:a14="http://schemas.microsoft.com/office/drawing/2010/main" val="0"/>
              </a:ext>
            </a:extLst>
          </a:blip>
          <a:srcRect l="13125" t="12313" r="12512" b="20563"/>
          <a:stretch/>
        </p:blipFill>
        <p:spPr bwMode="auto">
          <a:xfrm>
            <a:off x="5179836" y="3517896"/>
            <a:ext cx="488768" cy="4411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Beauty Camera - Selfie Camera - Apps on Google Play">
            <a:extLst>
              <a:ext uri="{FF2B5EF4-FFF2-40B4-BE49-F238E27FC236}">
                <a16:creationId xmlns:a16="http://schemas.microsoft.com/office/drawing/2014/main" id="{AB8245F4-6D75-9AC1-0D5A-58FBC8CCE62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013" r="23227"/>
          <a:stretch/>
        </p:blipFill>
        <p:spPr bwMode="auto">
          <a:xfrm>
            <a:off x="4813052" y="866926"/>
            <a:ext cx="366784" cy="341131"/>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Connector 26">
            <a:extLst>
              <a:ext uri="{FF2B5EF4-FFF2-40B4-BE49-F238E27FC236}">
                <a16:creationId xmlns:a16="http://schemas.microsoft.com/office/drawing/2014/main" id="{B0A94976-36E4-E2AD-7641-8DE8AD2C62A8}"/>
              </a:ext>
            </a:extLst>
          </p:cNvPr>
          <p:cNvCxnSpPr>
            <a:cxnSpLocks/>
          </p:cNvCxnSpPr>
          <p:nvPr/>
        </p:nvCxnSpPr>
        <p:spPr>
          <a:xfrm>
            <a:off x="5888334" y="2337366"/>
            <a:ext cx="1433048"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35" name="Picture 2" descr="Ruộng Mù Cang Chải tiếp tục giành chiến thắng ở giải ảnh trên cao">
            <a:extLst>
              <a:ext uri="{FF2B5EF4-FFF2-40B4-BE49-F238E27FC236}">
                <a16:creationId xmlns:a16="http://schemas.microsoft.com/office/drawing/2014/main" id="{B8767CBF-C254-EAED-616E-A60A3399F9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08438" y="1192202"/>
            <a:ext cx="908960" cy="1212945"/>
          </a:xfrm>
          <a:prstGeom prst="rect">
            <a:avLst/>
          </a:prstGeom>
          <a:noFill/>
          <a:extLst>
            <a:ext uri="{909E8E84-426E-40DD-AFC4-6F175D3DCCD1}">
              <a14:hiddenFill xmlns:a14="http://schemas.microsoft.com/office/drawing/2010/main">
                <a:solidFill>
                  <a:srgbClr val="FFFFFF"/>
                </a:solidFill>
              </a14:hiddenFill>
            </a:ext>
          </a:extLst>
        </p:spPr>
      </p:pic>
      <p:pic>
        <p:nvPicPr>
          <p:cNvPr id="36" name="Tom-Jerry">
            <a:hlinkClick r:id="" action="ppaction://media"/>
            <a:extLst>
              <a:ext uri="{FF2B5EF4-FFF2-40B4-BE49-F238E27FC236}">
                <a16:creationId xmlns:a16="http://schemas.microsoft.com/office/drawing/2014/main" id="{7FFD4704-1A55-6065-2A33-7C44DBE06B5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329211" y="3228560"/>
            <a:ext cx="1348476" cy="758517"/>
          </a:xfrm>
          <a:prstGeom prst="rect">
            <a:avLst/>
          </a:prstGeom>
        </p:spPr>
      </p:pic>
      <p:sp>
        <p:nvSpPr>
          <p:cNvPr id="37" name="Speech Bubble: Oval 36">
            <a:extLst>
              <a:ext uri="{FF2B5EF4-FFF2-40B4-BE49-F238E27FC236}">
                <a16:creationId xmlns:a16="http://schemas.microsoft.com/office/drawing/2014/main" id="{8DAFFBE6-7DA9-8583-771E-E501317B0F05}"/>
              </a:ext>
            </a:extLst>
          </p:cNvPr>
          <p:cNvSpPr/>
          <p:nvPr/>
        </p:nvSpPr>
        <p:spPr>
          <a:xfrm>
            <a:off x="4353919" y="2454799"/>
            <a:ext cx="1479998" cy="664556"/>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t>Bạn khỏe không An?</a:t>
            </a:r>
          </a:p>
        </p:txBody>
      </p:sp>
      <p:pic>
        <p:nvPicPr>
          <p:cNvPr id="13" name="Picture 12" descr="Beauty Camera - Selfie Camera - Apps on Google Play">
            <a:extLst>
              <a:ext uri="{FF2B5EF4-FFF2-40B4-BE49-F238E27FC236}">
                <a16:creationId xmlns:a16="http://schemas.microsoft.com/office/drawing/2014/main" id="{BE5DD140-D4C1-982D-3523-18227110967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013" r="23227"/>
          <a:stretch/>
        </p:blipFill>
        <p:spPr bwMode="auto">
          <a:xfrm>
            <a:off x="4813052" y="866926"/>
            <a:ext cx="366784" cy="341131"/>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192;p33"/>
          <p:cNvSpPr txBox="1">
            <a:spLocks noGrp="1"/>
          </p:cNvSpPr>
          <p:nvPr>
            <p:ph type="title"/>
          </p:nvPr>
        </p:nvSpPr>
        <p:spPr>
          <a:xfrm>
            <a:off x="60861" y="378266"/>
            <a:ext cx="4040828" cy="46306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Times New Roman" panose="02020603050405020304" pitchFamily="18" charset="0"/>
                <a:ea typeface="Open Sans" pitchFamily="2" charset="0"/>
                <a:cs typeface="Times New Roman" panose="02020603050405020304" pitchFamily="18" charset="0"/>
              </a:rPr>
              <a:t>1.Thông tin trong môi trường số </a:t>
            </a:r>
            <a:endParaRPr sz="2000" u="sng">
              <a:latin typeface="Times New Roman" panose="02020603050405020304" pitchFamily="18" charset="0"/>
              <a:ea typeface="Open Sans" pitchFamily="2" charset="0"/>
              <a:cs typeface="Times New Roman" panose="02020603050405020304" pitchFamily="18" charset="0"/>
            </a:endParaRPr>
          </a:p>
        </p:txBody>
      </p:sp>
      <p:sp>
        <p:nvSpPr>
          <p:cNvPr id="15" name="Google Shape;118;p27">
            <a:extLst>
              <a:ext uri="{FF2B5EF4-FFF2-40B4-BE49-F238E27FC236}">
                <a16:creationId xmlns:a16="http://schemas.microsoft.com/office/drawing/2014/main" id="{FA6F81AF-D908-2BAA-077A-EA8E469F30A8}"/>
              </a:ext>
            </a:extLst>
          </p:cNvPr>
          <p:cNvSpPr txBox="1">
            <a:spLocks/>
          </p:cNvSpPr>
          <p:nvPr/>
        </p:nvSpPr>
        <p:spPr>
          <a:xfrm>
            <a:off x="1393334" y="-62740"/>
            <a:ext cx="7067587" cy="6200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pPr algn="ctr"/>
            <a:r>
              <a:rPr lang="en-US" sz="2400">
                <a:solidFill>
                  <a:srgbClr val="FF0000"/>
                </a:solidFill>
                <a:latin typeface="Times New Roman" panose="02020603050405020304" pitchFamily="18" charset="0"/>
                <a:ea typeface="Open Sans" pitchFamily="2" charset="0"/>
                <a:cs typeface="Times New Roman" panose="02020603050405020304" pitchFamily="18" charset="0"/>
              </a:rPr>
              <a:t>BÀI 2: THÔNG TIN TRONG MÔI TRƯỜNG SỐ</a:t>
            </a:r>
            <a:endParaRPr lang="vi-VN" sz="2400">
              <a:solidFill>
                <a:srgbClr val="FF0000"/>
              </a:solidFill>
              <a:latin typeface="Times New Roman" panose="02020603050405020304" pitchFamily="18" charset="0"/>
              <a:ea typeface="Open Sans" pitchFamily="2" charset="0"/>
              <a:cs typeface="Times New Roman" panose="02020603050405020304" pitchFamily="18" charset="0"/>
            </a:endParaRPr>
          </a:p>
        </p:txBody>
      </p:sp>
      <p:cxnSp>
        <p:nvCxnSpPr>
          <p:cNvPr id="16" name="Straight Connector 15"/>
          <p:cNvCxnSpPr/>
          <p:nvPr/>
        </p:nvCxnSpPr>
        <p:spPr>
          <a:xfrm>
            <a:off x="0" y="416815"/>
            <a:ext cx="90608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reeform: Shape 30">
            <a:extLst>
              <a:ext uri="{FF2B5EF4-FFF2-40B4-BE49-F238E27FC236}">
                <a16:creationId xmlns:a16="http://schemas.microsoft.com/office/drawing/2014/main" id="{EDE40940-8CF3-A70A-8205-2AE1150ED3C2}"/>
              </a:ext>
            </a:extLst>
          </p:cNvPr>
          <p:cNvSpPr/>
          <p:nvPr/>
        </p:nvSpPr>
        <p:spPr>
          <a:xfrm>
            <a:off x="60861" y="565158"/>
            <a:ext cx="1925197" cy="466706"/>
          </a:xfrm>
          <a:custGeom>
            <a:avLst/>
            <a:gdLst>
              <a:gd name="connsiteX0" fmla="*/ 0 w 1925197"/>
              <a:gd name="connsiteY0" fmla="*/ 46671 h 466706"/>
              <a:gd name="connsiteX1" fmla="*/ 46671 w 1925197"/>
              <a:gd name="connsiteY1" fmla="*/ 0 h 466706"/>
              <a:gd name="connsiteX2" fmla="*/ 1878526 w 1925197"/>
              <a:gd name="connsiteY2" fmla="*/ 0 h 466706"/>
              <a:gd name="connsiteX3" fmla="*/ 1925197 w 1925197"/>
              <a:gd name="connsiteY3" fmla="*/ 46671 h 466706"/>
              <a:gd name="connsiteX4" fmla="*/ 1925197 w 1925197"/>
              <a:gd name="connsiteY4" fmla="*/ 420035 h 466706"/>
              <a:gd name="connsiteX5" fmla="*/ 1878526 w 1925197"/>
              <a:gd name="connsiteY5" fmla="*/ 466706 h 466706"/>
              <a:gd name="connsiteX6" fmla="*/ 46671 w 1925197"/>
              <a:gd name="connsiteY6" fmla="*/ 466706 h 466706"/>
              <a:gd name="connsiteX7" fmla="*/ 0 w 1925197"/>
              <a:gd name="connsiteY7" fmla="*/ 420035 h 466706"/>
              <a:gd name="connsiteX8" fmla="*/ 0 w 1925197"/>
              <a:gd name="connsiteY8" fmla="*/ 46671 h 46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197" h="466706">
                <a:moveTo>
                  <a:pt x="0" y="46671"/>
                </a:moveTo>
                <a:cubicBezTo>
                  <a:pt x="0" y="20895"/>
                  <a:pt x="20895" y="0"/>
                  <a:pt x="46671" y="0"/>
                </a:cubicBezTo>
                <a:lnTo>
                  <a:pt x="1878526" y="0"/>
                </a:lnTo>
                <a:cubicBezTo>
                  <a:pt x="1904302" y="0"/>
                  <a:pt x="1925197" y="20895"/>
                  <a:pt x="1925197" y="46671"/>
                </a:cubicBezTo>
                <a:lnTo>
                  <a:pt x="1925197" y="420035"/>
                </a:lnTo>
                <a:cubicBezTo>
                  <a:pt x="1925197" y="445811"/>
                  <a:pt x="1904302" y="466706"/>
                  <a:pt x="1878526" y="466706"/>
                </a:cubicBezTo>
                <a:lnTo>
                  <a:pt x="46671" y="466706"/>
                </a:lnTo>
                <a:cubicBezTo>
                  <a:pt x="20895" y="466706"/>
                  <a:pt x="0" y="445811"/>
                  <a:pt x="0" y="420035"/>
                </a:cubicBezTo>
                <a:lnTo>
                  <a:pt x="0" y="46671"/>
                </a:lnTo>
                <a:close/>
              </a:path>
            </a:pathLst>
          </a:custGeom>
          <a:noFill/>
          <a:ln>
            <a:noFill/>
          </a:ln>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1769" tIns="39069" rIns="51769" bIns="39069" numCol="1" spcCol="1270" anchor="ctr" anchorCtr="0">
            <a:noAutofit/>
          </a:bodyPr>
          <a:lstStyle/>
          <a:p>
            <a:pPr marL="0" lvl="0" indent="0" algn="ctr" defTabSz="889000">
              <a:lnSpc>
                <a:spcPct val="90000"/>
              </a:lnSpc>
              <a:spcBef>
                <a:spcPct val="0"/>
              </a:spcBef>
              <a:spcAft>
                <a:spcPct val="35000"/>
              </a:spcAft>
              <a:buNone/>
            </a:pPr>
            <a:r>
              <a:rPr lang="en-US" sz="2000" b="1" i="1" kern="1200">
                <a:latin typeface="Times New Roman" panose="02020603050405020304" pitchFamily="18" charset="0"/>
                <a:ea typeface="Open Sans" pitchFamily="2" charset="0"/>
                <a:cs typeface="Times New Roman" panose="02020603050405020304" pitchFamily="18" charset="0"/>
              </a:rPr>
              <a:t>a) Thông tin số</a:t>
            </a:r>
            <a:endParaRPr lang="en-US" sz="2000" b="1" i="1" kern="1200"/>
          </a:p>
        </p:txBody>
      </p:sp>
    </p:spTree>
    <p:extLst>
      <p:ext uri="{BB962C8B-B14F-4D97-AF65-F5344CB8AC3E}">
        <p14:creationId xmlns:p14="http://schemas.microsoft.com/office/powerpoint/2010/main" val="293044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par>
                                <p:cTn id="18" presetID="1" presetClass="mediacall" presetSubtype="0" fill="hold" nodeType="withEffect">
                                  <p:stCondLst>
                                    <p:cond delay="0"/>
                                  </p:stCondLst>
                                  <p:childTnLst>
                                    <p:cmd type="call" cmd="playFrom(0.0)">
                                      <p:cBhvr>
                                        <p:cTn id="19" dur="25167" fill="hold"/>
                                        <p:tgtEl>
                                          <p:spTgt spid="36"/>
                                        </p:tgtEl>
                                      </p:cBhvr>
                                    </p:cmd>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36"/>
                </p:tgtEl>
              </p:cMediaNode>
            </p:video>
          </p:childTnLst>
        </p:cTn>
      </p:par>
    </p:tnLst>
    <p:bldLst>
      <p:bldP spid="33"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AC245B9A-D622-079A-495B-EA493D81E39E}"/>
              </a:ext>
            </a:extLst>
          </p:cNvPr>
          <p:cNvSpPr/>
          <p:nvPr/>
        </p:nvSpPr>
        <p:spPr>
          <a:xfrm>
            <a:off x="291731" y="994156"/>
            <a:ext cx="192519" cy="906878"/>
          </a:xfrm>
          <a:custGeom>
            <a:avLst/>
            <a:gdLst/>
            <a:ahLst/>
            <a:cxnLst/>
            <a:rect l="0" t="0" r="0" b="0"/>
            <a:pathLst>
              <a:path>
                <a:moveTo>
                  <a:pt x="0" y="0"/>
                </a:moveTo>
                <a:lnTo>
                  <a:pt x="0" y="906878"/>
                </a:lnTo>
                <a:lnTo>
                  <a:pt x="192519" y="906878"/>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33" name="Freeform: Shape 32">
            <a:extLst>
              <a:ext uri="{FF2B5EF4-FFF2-40B4-BE49-F238E27FC236}">
                <a16:creationId xmlns:a16="http://schemas.microsoft.com/office/drawing/2014/main" id="{9A744EB7-D28E-C264-F8A6-764ABB510EE7}"/>
              </a:ext>
            </a:extLst>
          </p:cNvPr>
          <p:cNvSpPr/>
          <p:nvPr/>
        </p:nvSpPr>
        <p:spPr>
          <a:xfrm>
            <a:off x="484251" y="1177155"/>
            <a:ext cx="3422714" cy="1447759"/>
          </a:xfrm>
          <a:custGeom>
            <a:avLst/>
            <a:gdLst>
              <a:gd name="connsiteX0" fmla="*/ 0 w 2843558"/>
              <a:gd name="connsiteY0" fmla="*/ 144776 h 1447759"/>
              <a:gd name="connsiteX1" fmla="*/ 144776 w 2843558"/>
              <a:gd name="connsiteY1" fmla="*/ 0 h 1447759"/>
              <a:gd name="connsiteX2" fmla="*/ 2698782 w 2843558"/>
              <a:gd name="connsiteY2" fmla="*/ 0 h 1447759"/>
              <a:gd name="connsiteX3" fmla="*/ 2843558 w 2843558"/>
              <a:gd name="connsiteY3" fmla="*/ 144776 h 1447759"/>
              <a:gd name="connsiteX4" fmla="*/ 2843558 w 2843558"/>
              <a:gd name="connsiteY4" fmla="*/ 1302983 h 1447759"/>
              <a:gd name="connsiteX5" fmla="*/ 2698782 w 2843558"/>
              <a:gd name="connsiteY5" fmla="*/ 1447759 h 1447759"/>
              <a:gd name="connsiteX6" fmla="*/ 144776 w 2843558"/>
              <a:gd name="connsiteY6" fmla="*/ 1447759 h 1447759"/>
              <a:gd name="connsiteX7" fmla="*/ 0 w 2843558"/>
              <a:gd name="connsiteY7" fmla="*/ 1302983 h 1447759"/>
              <a:gd name="connsiteX8" fmla="*/ 0 w 2843558"/>
              <a:gd name="connsiteY8" fmla="*/ 144776 h 144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3558" h="1447759">
                <a:moveTo>
                  <a:pt x="0" y="144776"/>
                </a:moveTo>
                <a:cubicBezTo>
                  <a:pt x="0" y="64818"/>
                  <a:pt x="64818" y="0"/>
                  <a:pt x="144776" y="0"/>
                </a:cubicBezTo>
                <a:lnTo>
                  <a:pt x="2698782" y="0"/>
                </a:lnTo>
                <a:cubicBezTo>
                  <a:pt x="2778740" y="0"/>
                  <a:pt x="2843558" y="64818"/>
                  <a:pt x="2843558" y="144776"/>
                </a:cubicBezTo>
                <a:lnTo>
                  <a:pt x="2843558" y="1302983"/>
                </a:lnTo>
                <a:cubicBezTo>
                  <a:pt x="2843558" y="1382941"/>
                  <a:pt x="2778740" y="1447759"/>
                  <a:pt x="2698782" y="1447759"/>
                </a:cubicBezTo>
                <a:lnTo>
                  <a:pt x="144776" y="1447759"/>
                </a:lnTo>
                <a:cubicBezTo>
                  <a:pt x="64818" y="1447759"/>
                  <a:pt x="0" y="1382941"/>
                  <a:pt x="0" y="1302983"/>
                </a:cubicBezTo>
                <a:lnTo>
                  <a:pt x="0" y="14477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6693" tIns="65263" rIns="76693" bIns="65263" numCol="1" spcCol="1270" anchor="ctr" anchorCtr="0">
            <a:noAutofit/>
          </a:bodyPr>
          <a:lstStyle/>
          <a:p>
            <a:pPr marL="0" lvl="0" indent="0" algn="just" defTabSz="800100">
              <a:lnSpc>
                <a:spcPct val="90000"/>
              </a:lnSpc>
              <a:spcBef>
                <a:spcPct val="0"/>
              </a:spcBef>
              <a:spcAft>
                <a:spcPct val="35000"/>
              </a:spcAft>
              <a:buNone/>
            </a:pPr>
            <a:r>
              <a:rPr lang="en-US" sz="2000" b="1" u="none" kern="1200">
                <a:latin typeface="Times New Roman" panose="02020603050405020304" pitchFamily="18" charset="0"/>
                <a:cs typeface="Times New Roman" panose="02020603050405020304" pitchFamily="18" charset="0"/>
              </a:rPr>
              <a:t>Thông tin số</a:t>
            </a:r>
            <a:r>
              <a:rPr lang="en-US" sz="2000" kern="1200">
                <a:latin typeface="Times New Roman" panose="02020603050405020304" pitchFamily="18" charset="0"/>
                <a:cs typeface="Times New Roman" panose="02020603050405020304" pitchFamily="18" charset="0"/>
              </a:rPr>
              <a:t>: thông tin được mã hóa thành dãi bit, được lưu vào máy tính để có thể lan truyền, trao đổi trong môi trường kĩ thuật số.</a:t>
            </a:r>
            <a:endParaRPr lang="en-US" sz="2000" kern="1200"/>
          </a:p>
        </p:txBody>
      </p:sp>
      <p:sp>
        <p:nvSpPr>
          <p:cNvPr id="34" name="Freeform: Shape 33">
            <a:extLst>
              <a:ext uri="{FF2B5EF4-FFF2-40B4-BE49-F238E27FC236}">
                <a16:creationId xmlns:a16="http://schemas.microsoft.com/office/drawing/2014/main" id="{197E627D-772D-A2EA-4DD6-D4EAA3872A72}"/>
              </a:ext>
            </a:extLst>
          </p:cNvPr>
          <p:cNvSpPr/>
          <p:nvPr/>
        </p:nvSpPr>
        <p:spPr>
          <a:xfrm>
            <a:off x="291731" y="994156"/>
            <a:ext cx="192519" cy="2704583"/>
          </a:xfrm>
          <a:custGeom>
            <a:avLst/>
            <a:gdLst/>
            <a:ahLst/>
            <a:cxnLst/>
            <a:rect l="0" t="0" r="0" b="0"/>
            <a:pathLst>
              <a:path>
                <a:moveTo>
                  <a:pt x="0" y="0"/>
                </a:moveTo>
                <a:lnTo>
                  <a:pt x="0" y="2704583"/>
                </a:lnTo>
                <a:lnTo>
                  <a:pt x="192519" y="2704583"/>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35" name="Freeform: Shape 34">
            <a:extLst>
              <a:ext uri="{FF2B5EF4-FFF2-40B4-BE49-F238E27FC236}">
                <a16:creationId xmlns:a16="http://schemas.microsoft.com/office/drawing/2014/main" id="{BEBCFB74-1AC8-3131-AA87-E9126124AE22}"/>
              </a:ext>
            </a:extLst>
          </p:cNvPr>
          <p:cNvSpPr/>
          <p:nvPr/>
        </p:nvSpPr>
        <p:spPr>
          <a:xfrm>
            <a:off x="484251" y="2807914"/>
            <a:ext cx="3422714" cy="1781652"/>
          </a:xfrm>
          <a:custGeom>
            <a:avLst/>
            <a:gdLst>
              <a:gd name="connsiteX0" fmla="*/ 0 w 2843558"/>
              <a:gd name="connsiteY0" fmla="*/ 178165 h 1781652"/>
              <a:gd name="connsiteX1" fmla="*/ 178165 w 2843558"/>
              <a:gd name="connsiteY1" fmla="*/ 0 h 1781652"/>
              <a:gd name="connsiteX2" fmla="*/ 2665393 w 2843558"/>
              <a:gd name="connsiteY2" fmla="*/ 0 h 1781652"/>
              <a:gd name="connsiteX3" fmla="*/ 2843558 w 2843558"/>
              <a:gd name="connsiteY3" fmla="*/ 178165 h 1781652"/>
              <a:gd name="connsiteX4" fmla="*/ 2843558 w 2843558"/>
              <a:gd name="connsiteY4" fmla="*/ 1603487 h 1781652"/>
              <a:gd name="connsiteX5" fmla="*/ 2665393 w 2843558"/>
              <a:gd name="connsiteY5" fmla="*/ 1781652 h 1781652"/>
              <a:gd name="connsiteX6" fmla="*/ 178165 w 2843558"/>
              <a:gd name="connsiteY6" fmla="*/ 1781652 h 1781652"/>
              <a:gd name="connsiteX7" fmla="*/ 0 w 2843558"/>
              <a:gd name="connsiteY7" fmla="*/ 1603487 h 1781652"/>
              <a:gd name="connsiteX8" fmla="*/ 0 w 2843558"/>
              <a:gd name="connsiteY8" fmla="*/ 178165 h 178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3558" h="1781652">
                <a:moveTo>
                  <a:pt x="0" y="178165"/>
                </a:moveTo>
                <a:cubicBezTo>
                  <a:pt x="0" y="79767"/>
                  <a:pt x="79767" y="0"/>
                  <a:pt x="178165" y="0"/>
                </a:cubicBezTo>
                <a:lnTo>
                  <a:pt x="2665393" y="0"/>
                </a:lnTo>
                <a:cubicBezTo>
                  <a:pt x="2763791" y="0"/>
                  <a:pt x="2843558" y="79767"/>
                  <a:pt x="2843558" y="178165"/>
                </a:cubicBezTo>
                <a:lnTo>
                  <a:pt x="2843558" y="1603487"/>
                </a:lnTo>
                <a:cubicBezTo>
                  <a:pt x="2843558" y="1701885"/>
                  <a:pt x="2763791" y="1781652"/>
                  <a:pt x="2665393" y="1781652"/>
                </a:cubicBezTo>
                <a:lnTo>
                  <a:pt x="178165" y="1781652"/>
                </a:lnTo>
                <a:cubicBezTo>
                  <a:pt x="79767" y="1781652"/>
                  <a:pt x="0" y="1701885"/>
                  <a:pt x="0" y="1603487"/>
                </a:cubicBezTo>
                <a:lnTo>
                  <a:pt x="0" y="178165"/>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6473" tIns="75043" rIns="86473" bIns="75043" numCol="1" spcCol="1270" anchor="ctr" anchorCtr="0">
            <a:noAutofit/>
          </a:bodyPr>
          <a:lstStyle/>
          <a:p>
            <a:pPr marL="0" lvl="0" indent="0" algn="l" defTabSz="800100">
              <a:lnSpc>
                <a:spcPct val="90000"/>
              </a:lnSpc>
              <a:spcBef>
                <a:spcPct val="0"/>
              </a:spcBef>
              <a:spcAft>
                <a:spcPct val="35000"/>
              </a:spcAft>
              <a:buNone/>
            </a:pPr>
            <a:r>
              <a:rPr lang="en-US" sz="2000" b="1" u="none" kern="1200">
                <a:latin typeface="Times New Roman" panose="02020603050405020304" pitchFamily="18" charset="0"/>
                <a:cs typeface="Times New Roman" panose="02020603050405020304" pitchFamily="18" charset="0"/>
              </a:rPr>
              <a:t>Đặc điểm của thông tin số</a:t>
            </a:r>
            <a:r>
              <a:rPr lang="en-US" sz="2000" kern="1200">
                <a:latin typeface="Times New Roman" panose="02020603050405020304" pitchFamily="18" charset="0"/>
                <a:cs typeface="Times New Roman" panose="02020603050405020304" pitchFamily="18" charset="0"/>
              </a:rPr>
              <a:t>: </a:t>
            </a:r>
          </a:p>
          <a:p>
            <a:pPr marL="0" lvl="0" indent="0" algn="l" defTabSz="800100">
              <a:lnSpc>
                <a:spcPct val="90000"/>
              </a:lnSpc>
              <a:spcBef>
                <a:spcPct val="0"/>
              </a:spcBef>
              <a:spcAft>
                <a:spcPct val="35000"/>
              </a:spcAft>
              <a:buNone/>
            </a:pPr>
            <a:r>
              <a:rPr lang="en-US" sz="2000" kern="1200">
                <a:latin typeface="Times New Roman" panose="02020603050405020304" pitchFamily="18" charset="0"/>
                <a:cs typeface="Times New Roman" panose="02020603050405020304" pitchFamily="18" charset="0"/>
              </a:rPr>
              <a:t>- Dễ dàng được nhân bản và lan truyền nhưng khó bị xóa bỏ hoàn toàn</a:t>
            </a:r>
          </a:p>
          <a:p>
            <a:pPr marL="0" lvl="0" indent="0" algn="l" defTabSz="800100">
              <a:lnSpc>
                <a:spcPct val="90000"/>
              </a:lnSpc>
              <a:spcBef>
                <a:spcPct val="0"/>
              </a:spcBef>
              <a:spcAft>
                <a:spcPct val="35000"/>
              </a:spcAft>
              <a:buNone/>
            </a:pPr>
            <a:r>
              <a:rPr lang="en-US" sz="2000" kern="1200">
                <a:latin typeface="Times New Roman" panose="02020603050405020304" pitchFamily="18" charset="0"/>
                <a:cs typeface="Times New Roman" panose="02020603050405020304" pitchFamily="18" charset="0"/>
              </a:rPr>
              <a:t>- Có thể được truy cập từ xa nếu được cho phép</a:t>
            </a:r>
            <a:endParaRPr lang="en-US" sz="2000" kern="1200"/>
          </a:p>
        </p:txBody>
      </p:sp>
      <p:pic>
        <p:nvPicPr>
          <p:cNvPr id="6" name="Picture 4" descr="Nexus 6｜過去の製品｜製品｜Y!mobile - 格安SIM・スマホはワイモバイルで">
            <a:extLst>
              <a:ext uri="{FF2B5EF4-FFF2-40B4-BE49-F238E27FC236}">
                <a16:creationId xmlns:a16="http://schemas.microsoft.com/office/drawing/2014/main" id="{CC92E89F-B18C-8FA6-3B30-9F3CA2307C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552" r="23413"/>
          <a:stretch/>
        </p:blipFill>
        <p:spPr bwMode="auto">
          <a:xfrm>
            <a:off x="6915613" y="948424"/>
            <a:ext cx="2033512" cy="37632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uộng Mù Cang Chải tiếp tục giành chiến thắng ở giải ảnh trên cao">
            <a:extLst>
              <a:ext uri="{FF2B5EF4-FFF2-40B4-BE49-F238E27FC236}">
                <a16:creationId xmlns:a16="http://schemas.microsoft.com/office/drawing/2014/main" id="{E6E139A4-3FB6-D626-15AF-685AC9F904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230" y="2463894"/>
            <a:ext cx="414621" cy="5532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oogle Nexus png images | PNGWing">
            <a:extLst>
              <a:ext uri="{FF2B5EF4-FFF2-40B4-BE49-F238E27FC236}">
                <a16:creationId xmlns:a16="http://schemas.microsoft.com/office/drawing/2014/main" id="{4637813B-F09D-EB52-0F6F-D1C0C697A26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11" b="90000" l="10000" r="90000">
                        <a14:foregroundMark x1="31304" y1="13444" x2="61522" y2="12556"/>
                        <a14:foregroundMark x1="36522" y1="21000" x2="51413" y2="27333"/>
                        <a14:foregroundMark x1="50109" y1="10444" x2="60109" y2="13778"/>
                        <a14:foregroundMark x1="62826" y1="12444" x2="65978" y2="14444"/>
                        <a14:foregroundMark x1="66196" y1="11889" x2="68043" y2="13778"/>
                        <a14:foregroundMark x1="49130" y1="72556" x2="51304" y2="74667"/>
                        <a14:foregroundMark x1="41848" y1="85222" x2="48261" y2="88889"/>
                        <a14:foregroundMark x1="34348" y1="87333" x2="56413" y2="87444"/>
                        <a14:foregroundMark x1="56413" y1="87444" x2="61630" y2="86889"/>
                        <a14:foregroundMark x1="30870" y1="37111" x2="31522" y2="50444"/>
                        <a14:foregroundMark x1="31304" y1="22667" x2="31739" y2="31222"/>
                        <a14:foregroundMark x1="30870" y1="54778" x2="31739" y2="66444"/>
                        <a14:foregroundMark x1="68913" y1="38111" x2="69130" y2="49444"/>
                        <a14:foregroundMark x1="68804" y1="26111" x2="68804" y2="32111"/>
                        <a14:foregroundMark x1="57935" y1="21778" x2="59891" y2="26111"/>
                        <a14:foregroundMark x1="68478" y1="51333" x2="68261" y2="58222"/>
                        <a14:foregroundMark x1="33804" y1="88333" x2="49348" y2="89778"/>
                        <a14:foregroundMark x1="49348" y1="89778" x2="61522" y2="89667"/>
                        <a14:foregroundMark x1="61522" y1="89667" x2="61848" y2="89333"/>
                        <a14:foregroundMark x1="44130" y1="9444" x2="49891" y2="9333"/>
                        <a14:foregroundMark x1="51413" y1="9444" x2="53587" y2="9444"/>
                        <a14:foregroundMark x1="54457" y1="9333" x2="55217" y2="9333"/>
                        <a14:foregroundMark x1="39457" y1="9111" x2="41957" y2="9111"/>
                        <a14:foregroundMark x1="31413" y1="11111" x2="31957" y2="10667"/>
                      </a14:backgroundRemoval>
                    </a14:imgEffect>
                  </a14:imgLayer>
                </a14:imgProps>
              </a:ext>
              <a:ext uri="{28A0092B-C50C-407E-A947-70E740481C1C}">
                <a14:useLocalDpi xmlns:a14="http://schemas.microsoft.com/office/drawing/2010/main" val="0"/>
              </a:ext>
            </a:extLst>
          </a:blip>
          <a:srcRect l="27936" t="7484" r="28586" b="7484"/>
          <a:stretch/>
        </p:blipFill>
        <p:spPr bwMode="auto">
          <a:xfrm>
            <a:off x="5236163" y="626126"/>
            <a:ext cx="580030" cy="11097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pple Tablet PNG Transparent Image | PNG Arts">
            <a:extLst>
              <a:ext uri="{FF2B5EF4-FFF2-40B4-BE49-F238E27FC236}">
                <a16:creationId xmlns:a16="http://schemas.microsoft.com/office/drawing/2014/main" id="{6E5028CD-7A77-D1E9-7478-E52C3054C98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88" t="1327" r="12447" b="2355"/>
          <a:stretch/>
        </p:blipFill>
        <p:spPr bwMode="auto">
          <a:xfrm>
            <a:off x="3891508" y="1951460"/>
            <a:ext cx="1071441" cy="13766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Computer Notebook Laptop Png Image - Laptop Image Transparent Background,  Png Download - 1280x1119(#5704281) - PngFind">
            <a:extLst>
              <a:ext uri="{FF2B5EF4-FFF2-40B4-BE49-F238E27FC236}">
                <a16:creationId xmlns:a16="http://schemas.microsoft.com/office/drawing/2014/main" id="{3026DF0F-688D-066F-5C5A-05711229A39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848" b="91473" l="10000" r="96786">
                        <a14:foregroundMark x1="56190" y1="90181" x2="59405" y2="91860"/>
                        <a14:foregroundMark x1="69643" y1="70543" x2="80595" y2="64341"/>
                        <a14:foregroundMark x1="90714" y1="55943" x2="93571" y2="57235"/>
                        <a14:foregroundMark x1="96786" y1="55814" x2="96786" y2="55814"/>
                        <a14:foregroundMark x1="15238" y1="40568" x2="15476" y2="45995"/>
                        <a14:foregroundMark x1="15595" y1="49742" x2="17143" y2="53876"/>
                        <a14:foregroundMark x1="55833" y1="8915" x2="60714" y2="6848"/>
                        <a14:foregroundMark x1="31310" y1="62661" x2="50595" y2="54522"/>
                        <a14:foregroundMark x1="50595" y1="54522" x2="52381" y2="51550"/>
                        <a14:foregroundMark x1="30714" y1="66925" x2="32619" y2="67054"/>
                        <a14:backgroundMark x1="11190" y1="44574" x2="12381" y2="50904"/>
                        <a14:backgroundMark x1="13929" y1="50904" x2="14524" y2="53747"/>
                        <a14:backgroundMark x1="14524" y1="58140" x2="14643" y2="60336"/>
                        <a14:backgroundMark x1="19762" y1="70155" x2="19762" y2="70155"/>
                      </a14:backgroundRemoval>
                    </a14:imgEffect>
                  </a14:imgLayer>
                </a14:imgProps>
              </a:ext>
              <a:ext uri="{28A0092B-C50C-407E-A947-70E740481C1C}">
                <a14:useLocalDpi xmlns:a14="http://schemas.microsoft.com/office/drawing/2010/main" val="0"/>
              </a:ext>
            </a:extLst>
          </a:blip>
          <a:srcRect l="8922" t="4209" b="4209"/>
          <a:stretch/>
        </p:blipFill>
        <p:spPr bwMode="auto">
          <a:xfrm>
            <a:off x="4871901" y="3460918"/>
            <a:ext cx="1747945" cy="1619637"/>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737C9A3C-684A-5DEA-9A2D-A92848791C49}"/>
              </a:ext>
            </a:extLst>
          </p:cNvPr>
          <p:cNvCxnSpPr>
            <a:cxnSpLocks/>
            <a:stCxn id="10" idx="3"/>
          </p:cNvCxnSpPr>
          <p:nvPr/>
        </p:nvCxnSpPr>
        <p:spPr>
          <a:xfrm>
            <a:off x="5816193" y="1180978"/>
            <a:ext cx="1223704" cy="839328"/>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16CFADB-D649-00B9-055C-1C0747947306}"/>
              </a:ext>
            </a:extLst>
          </p:cNvPr>
          <p:cNvCxnSpPr>
            <a:cxnSpLocks/>
          </p:cNvCxnSpPr>
          <p:nvPr/>
        </p:nvCxnSpPr>
        <p:spPr>
          <a:xfrm>
            <a:off x="4945868" y="2639765"/>
            <a:ext cx="2094029"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B7616F6-27E9-07EE-061B-366DB7C7F261}"/>
              </a:ext>
            </a:extLst>
          </p:cNvPr>
          <p:cNvCxnSpPr>
            <a:cxnSpLocks/>
          </p:cNvCxnSpPr>
          <p:nvPr/>
        </p:nvCxnSpPr>
        <p:spPr>
          <a:xfrm flipV="1">
            <a:off x="5992882" y="3246997"/>
            <a:ext cx="1047015" cy="1020007"/>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2" name="Picture 2" descr="Ruộng Mù Cang Chải tiếp tục giành chiến thắng ở giải ảnh trên cao">
            <a:extLst>
              <a:ext uri="{FF2B5EF4-FFF2-40B4-BE49-F238E27FC236}">
                <a16:creationId xmlns:a16="http://schemas.microsoft.com/office/drawing/2014/main" id="{A6559825-DD7C-790D-C866-B0E3D71EB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5317" y="2467544"/>
            <a:ext cx="414621" cy="5532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Ruộng Mù Cang Chải tiếp tục giành chiến thắng ở giải ảnh trên cao">
            <a:extLst>
              <a:ext uri="{FF2B5EF4-FFF2-40B4-BE49-F238E27FC236}">
                <a16:creationId xmlns:a16="http://schemas.microsoft.com/office/drawing/2014/main" id="{8FA9FECC-5694-44E6-FCC7-690EC8213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4024" y="2465719"/>
            <a:ext cx="414621" cy="5532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Ruộng Mù Cang Chải tiếp tục giành chiến thắng ở giải ảnh trên cao">
            <a:extLst>
              <a:ext uri="{FF2B5EF4-FFF2-40B4-BE49-F238E27FC236}">
                <a16:creationId xmlns:a16="http://schemas.microsoft.com/office/drawing/2014/main" id="{62C95D45-897C-495D-ADA4-1E82F4E4D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230" y="2463894"/>
            <a:ext cx="414621" cy="5532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Beauty Camera - Selfie Camera - Apps on Google Play">
            <a:extLst>
              <a:ext uri="{FF2B5EF4-FFF2-40B4-BE49-F238E27FC236}">
                <a16:creationId xmlns:a16="http://schemas.microsoft.com/office/drawing/2014/main" id="{BE5DD140-D4C1-982D-3523-18227110967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3013" r="23227"/>
          <a:stretch/>
        </p:blipFill>
        <p:spPr bwMode="auto">
          <a:xfrm>
            <a:off x="7724547" y="1129485"/>
            <a:ext cx="366784" cy="341131"/>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192;p33"/>
          <p:cNvSpPr txBox="1">
            <a:spLocks noGrp="1"/>
          </p:cNvSpPr>
          <p:nvPr>
            <p:ph type="title"/>
          </p:nvPr>
        </p:nvSpPr>
        <p:spPr>
          <a:xfrm>
            <a:off x="13936" y="414547"/>
            <a:ext cx="4040828" cy="46306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Times New Roman" panose="02020603050405020304" pitchFamily="18" charset="0"/>
                <a:ea typeface="Open Sans" pitchFamily="2" charset="0"/>
                <a:cs typeface="Times New Roman" panose="02020603050405020304" pitchFamily="18" charset="0"/>
              </a:rPr>
              <a:t>1.Thông tin trong môi trường số </a:t>
            </a:r>
            <a:endParaRPr sz="2000" u="sng">
              <a:latin typeface="Times New Roman" panose="02020603050405020304" pitchFamily="18" charset="0"/>
              <a:ea typeface="Open Sans" pitchFamily="2" charset="0"/>
              <a:cs typeface="Times New Roman" panose="02020603050405020304" pitchFamily="18" charset="0"/>
            </a:endParaRPr>
          </a:p>
        </p:txBody>
      </p:sp>
      <p:sp>
        <p:nvSpPr>
          <p:cNvPr id="21" name="Google Shape;118;p27">
            <a:extLst>
              <a:ext uri="{FF2B5EF4-FFF2-40B4-BE49-F238E27FC236}">
                <a16:creationId xmlns:a16="http://schemas.microsoft.com/office/drawing/2014/main" id="{FA6F81AF-D908-2BAA-077A-EA8E469F30A8}"/>
              </a:ext>
            </a:extLst>
          </p:cNvPr>
          <p:cNvSpPr txBox="1">
            <a:spLocks/>
          </p:cNvSpPr>
          <p:nvPr/>
        </p:nvSpPr>
        <p:spPr>
          <a:xfrm>
            <a:off x="1363188" y="-64656"/>
            <a:ext cx="7067587" cy="6200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pPr algn="ctr"/>
            <a:r>
              <a:rPr lang="en-US" sz="2400">
                <a:solidFill>
                  <a:srgbClr val="FF0000"/>
                </a:solidFill>
                <a:latin typeface="Times New Roman" panose="02020603050405020304" pitchFamily="18" charset="0"/>
                <a:ea typeface="Open Sans" pitchFamily="2" charset="0"/>
                <a:cs typeface="Times New Roman" panose="02020603050405020304" pitchFamily="18" charset="0"/>
              </a:rPr>
              <a:t>BÀI 2: THÔNG TIN TRONG MÔI TRƯỜNG SỐ</a:t>
            </a:r>
            <a:endParaRPr lang="vi-VN" sz="2400">
              <a:solidFill>
                <a:srgbClr val="FF0000"/>
              </a:solidFill>
              <a:latin typeface="Times New Roman" panose="02020603050405020304" pitchFamily="18" charset="0"/>
              <a:ea typeface="Open Sans" pitchFamily="2" charset="0"/>
              <a:cs typeface="Times New Roman" panose="02020603050405020304" pitchFamily="18" charset="0"/>
            </a:endParaRPr>
          </a:p>
        </p:txBody>
      </p:sp>
      <p:cxnSp>
        <p:nvCxnSpPr>
          <p:cNvPr id="25" name="Straight Connector 24"/>
          <p:cNvCxnSpPr/>
          <p:nvPr/>
        </p:nvCxnSpPr>
        <p:spPr>
          <a:xfrm>
            <a:off x="0" y="416815"/>
            <a:ext cx="90608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Freeform: Shape 30">
            <a:extLst>
              <a:ext uri="{FF2B5EF4-FFF2-40B4-BE49-F238E27FC236}">
                <a16:creationId xmlns:a16="http://schemas.microsoft.com/office/drawing/2014/main" id="{EDE40940-8CF3-A70A-8205-2AE1150ED3C2}"/>
              </a:ext>
            </a:extLst>
          </p:cNvPr>
          <p:cNvSpPr/>
          <p:nvPr/>
        </p:nvSpPr>
        <p:spPr>
          <a:xfrm>
            <a:off x="60861" y="703283"/>
            <a:ext cx="1925197" cy="466706"/>
          </a:xfrm>
          <a:custGeom>
            <a:avLst/>
            <a:gdLst>
              <a:gd name="connsiteX0" fmla="*/ 0 w 1925197"/>
              <a:gd name="connsiteY0" fmla="*/ 46671 h 466706"/>
              <a:gd name="connsiteX1" fmla="*/ 46671 w 1925197"/>
              <a:gd name="connsiteY1" fmla="*/ 0 h 466706"/>
              <a:gd name="connsiteX2" fmla="*/ 1878526 w 1925197"/>
              <a:gd name="connsiteY2" fmla="*/ 0 h 466706"/>
              <a:gd name="connsiteX3" fmla="*/ 1925197 w 1925197"/>
              <a:gd name="connsiteY3" fmla="*/ 46671 h 466706"/>
              <a:gd name="connsiteX4" fmla="*/ 1925197 w 1925197"/>
              <a:gd name="connsiteY4" fmla="*/ 420035 h 466706"/>
              <a:gd name="connsiteX5" fmla="*/ 1878526 w 1925197"/>
              <a:gd name="connsiteY5" fmla="*/ 466706 h 466706"/>
              <a:gd name="connsiteX6" fmla="*/ 46671 w 1925197"/>
              <a:gd name="connsiteY6" fmla="*/ 466706 h 466706"/>
              <a:gd name="connsiteX7" fmla="*/ 0 w 1925197"/>
              <a:gd name="connsiteY7" fmla="*/ 420035 h 466706"/>
              <a:gd name="connsiteX8" fmla="*/ 0 w 1925197"/>
              <a:gd name="connsiteY8" fmla="*/ 46671 h 46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197" h="466706">
                <a:moveTo>
                  <a:pt x="0" y="46671"/>
                </a:moveTo>
                <a:cubicBezTo>
                  <a:pt x="0" y="20895"/>
                  <a:pt x="20895" y="0"/>
                  <a:pt x="46671" y="0"/>
                </a:cubicBezTo>
                <a:lnTo>
                  <a:pt x="1878526" y="0"/>
                </a:lnTo>
                <a:cubicBezTo>
                  <a:pt x="1904302" y="0"/>
                  <a:pt x="1925197" y="20895"/>
                  <a:pt x="1925197" y="46671"/>
                </a:cubicBezTo>
                <a:lnTo>
                  <a:pt x="1925197" y="420035"/>
                </a:lnTo>
                <a:cubicBezTo>
                  <a:pt x="1925197" y="445811"/>
                  <a:pt x="1904302" y="466706"/>
                  <a:pt x="1878526" y="466706"/>
                </a:cubicBezTo>
                <a:lnTo>
                  <a:pt x="46671" y="466706"/>
                </a:lnTo>
                <a:cubicBezTo>
                  <a:pt x="20895" y="466706"/>
                  <a:pt x="0" y="445811"/>
                  <a:pt x="0" y="420035"/>
                </a:cubicBezTo>
                <a:lnTo>
                  <a:pt x="0" y="46671"/>
                </a:lnTo>
                <a:close/>
              </a:path>
            </a:pathLst>
          </a:custGeom>
          <a:noFill/>
          <a:ln>
            <a:noFill/>
          </a:ln>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1769" tIns="39069" rIns="51769" bIns="39069" numCol="1" spcCol="1270" anchor="ctr" anchorCtr="0">
            <a:noAutofit/>
          </a:bodyPr>
          <a:lstStyle/>
          <a:p>
            <a:pPr marL="0" lvl="0" indent="0" algn="ctr" defTabSz="889000">
              <a:lnSpc>
                <a:spcPct val="90000"/>
              </a:lnSpc>
              <a:spcBef>
                <a:spcPct val="0"/>
              </a:spcBef>
              <a:spcAft>
                <a:spcPct val="35000"/>
              </a:spcAft>
              <a:buNone/>
            </a:pPr>
            <a:r>
              <a:rPr lang="en-US" sz="2000" b="1" i="1" kern="1200">
                <a:latin typeface="Times New Roman" panose="02020603050405020304" pitchFamily="18" charset="0"/>
                <a:ea typeface="Open Sans" pitchFamily="2" charset="0"/>
                <a:cs typeface="Times New Roman" panose="02020603050405020304" pitchFamily="18" charset="0"/>
              </a:rPr>
              <a:t>a) Thông tin số</a:t>
            </a:r>
            <a:endParaRPr lang="en-US" sz="2000" b="1" i="1" kern="1200"/>
          </a:p>
        </p:txBody>
      </p:sp>
    </p:spTree>
    <p:extLst>
      <p:ext uri="{BB962C8B-B14F-4D97-AF65-F5344CB8AC3E}">
        <p14:creationId xmlns:p14="http://schemas.microsoft.com/office/powerpoint/2010/main" val="90118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xEl>
                                              <p:pRg st="0" end="0"/>
                                            </p:txEl>
                                          </p:spTgt>
                                        </p:tgtEl>
                                        <p:attrNameLst>
                                          <p:attrName>style.visibility</p:attrName>
                                        </p:attrNameLst>
                                      </p:cBhvr>
                                      <p:to>
                                        <p:strVal val="visible"/>
                                      </p:to>
                                    </p:set>
                                    <p:animEffect transition="in" filter="fade">
                                      <p:cBhvr>
                                        <p:cTn id="13" dur="500"/>
                                        <p:tgtEl>
                                          <p:spTgt spid="3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5">
                                            <p:txEl>
                                              <p:pRg st="1" end="1"/>
                                            </p:txEl>
                                          </p:spTgt>
                                        </p:tgtEl>
                                        <p:attrNameLst>
                                          <p:attrName>style.visibility</p:attrName>
                                        </p:attrNameLst>
                                      </p:cBhvr>
                                      <p:to>
                                        <p:strVal val="visible"/>
                                      </p:to>
                                    </p:set>
                                    <p:animEffect transition="in" filter="fade">
                                      <p:cBhvr>
                                        <p:cTn id="18" dur="500"/>
                                        <p:tgtEl>
                                          <p:spTgt spid="3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6" presetClass="entr" presetSubtype="16" repeatCount="indefinite"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6" presetClass="entr" presetSubtype="16" repeatCount="indefinite"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6" presetClass="entr" presetSubtype="16" repeatCount="indefinite"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circle(i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56" presetClass="path" presetSubtype="0" accel="50000" decel="50000" fill="hold" nodeType="withEffect">
                                  <p:stCondLst>
                                    <p:cond delay="0"/>
                                  </p:stCondLst>
                                  <p:childTnLst>
                                    <p:animMotion origin="layout" path="M 2.77778E-7 -3.33333E-6 L -0.26632 -0.3071 " pathEditMode="relative" rAng="0" ptsTypes="AA">
                                      <p:cBhvr>
                                        <p:cTn id="54" dur="500" fill="hold"/>
                                        <p:tgtEl>
                                          <p:spTgt spid="22"/>
                                        </p:tgtEl>
                                        <p:attrNameLst>
                                          <p:attrName>ppt_x</p:attrName>
                                          <p:attrName>ppt_y</p:attrName>
                                        </p:attrNameLst>
                                      </p:cBhvr>
                                      <p:rCtr x="-13316" y="-15370"/>
                                    </p:animMotion>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56" presetClass="path" presetSubtype="0" accel="50000" decel="50000" fill="hold" nodeType="withEffect">
                                  <p:stCondLst>
                                    <p:cond delay="0"/>
                                  </p:stCondLst>
                                  <p:childTnLst>
                                    <p:animMotion origin="layout" path="M -1.38889E-6 -4.69136E-6 L -0.3875 -0.00648 " pathEditMode="relative" rAng="0" ptsTypes="AA">
                                      <p:cBhvr>
                                        <p:cTn id="61" dur="500" fill="hold"/>
                                        <p:tgtEl>
                                          <p:spTgt spid="23"/>
                                        </p:tgtEl>
                                        <p:attrNameLst>
                                          <p:attrName>ppt_x</p:attrName>
                                          <p:attrName>ppt_y</p:attrName>
                                        </p:attrNameLst>
                                      </p:cBhvr>
                                      <p:rCtr x="-19375" y="-340"/>
                                    </p:animMotion>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par>
                                <p:cTn id="67" presetID="56" presetClass="path" presetSubtype="0" accel="50000" decel="50000" fill="hold" nodeType="withEffect">
                                  <p:stCondLst>
                                    <p:cond delay="0"/>
                                  </p:stCondLst>
                                  <p:childTnLst>
                                    <p:animMotion origin="layout" path="M 2.22222E-6 3.95062E-6 L -0.27518 0.26265 " pathEditMode="relative" rAng="0" ptsTypes="AA">
                                      <p:cBhvr>
                                        <p:cTn id="68" dur="500" fill="hold"/>
                                        <p:tgtEl>
                                          <p:spTgt spid="24"/>
                                        </p:tgtEl>
                                        <p:attrNameLst>
                                          <p:attrName>ppt_x</p:attrName>
                                          <p:attrName>ppt_y</p:attrName>
                                        </p:attrNameLst>
                                      </p:cBhvr>
                                      <p:rCtr x="-13767" y="13117"/>
                                    </p:animMotion>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5">
                                            <p:txEl>
                                              <p:pRg st="2" end="2"/>
                                            </p:txEl>
                                          </p:spTgt>
                                        </p:tgtEl>
                                        <p:attrNameLst>
                                          <p:attrName>style.visibility</p:attrName>
                                        </p:attrNameLst>
                                      </p:cBhvr>
                                      <p:to>
                                        <p:strVal val="visible"/>
                                      </p:to>
                                    </p:set>
                                    <p:animEffect transition="in" filter="fade">
                                      <p:cBhvr>
                                        <p:cTn id="73"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92;p33"/>
          <p:cNvSpPr txBox="1">
            <a:spLocks noGrp="1"/>
          </p:cNvSpPr>
          <p:nvPr>
            <p:ph type="title"/>
          </p:nvPr>
        </p:nvSpPr>
        <p:spPr>
          <a:xfrm>
            <a:off x="13936" y="414547"/>
            <a:ext cx="4040828" cy="46306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Times New Roman" panose="02020603050405020304" pitchFamily="18" charset="0"/>
                <a:ea typeface="Open Sans" pitchFamily="2" charset="0"/>
                <a:cs typeface="Times New Roman" panose="02020603050405020304" pitchFamily="18" charset="0"/>
              </a:rPr>
              <a:t>1.Thông tin trong môi trường số </a:t>
            </a:r>
            <a:endParaRPr sz="2000" u="sng">
              <a:latin typeface="Times New Roman" panose="02020603050405020304" pitchFamily="18" charset="0"/>
              <a:ea typeface="Open Sans" pitchFamily="2" charset="0"/>
              <a:cs typeface="Times New Roman" panose="02020603050405020304" pitchFamily="18" charset="0"/>
            </a:endParaRPr>
          </a:p>
        </p:txBody>
      </p:sp>
      <p:sp>
        <p:nvSpPr>
          <p:cNvPr id="4" name="Google Shape;118;p27">
            <a:extLst>
              <a:ext uri="{FF2B5EF4-FFF2-40B4-BE49-F238E27FC236}">
                <a16:creationId xmlns:a16="http://schemas.microsoft.com/office/drawing/2014/main" id="{FA6F81AF-D908-2BAA-077A-EA8E469F30A8}"/>
              </a:ext>
            </a:extLst>
          </p:cNvPr>
          <p:cNvSpPr txBox="1">
            <a:spLocks/>
          </p:cNvSpPr>
          <p:nvPr/>
        </p:nvSpPr>
        <p:spPr>
          <a:xfrm>
            <a:off x="1363188" y="-64656"/>
            <a:ext cx="7067587" cy="6200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pPr algn="ctr"/>
            <a:r>
              <a:rPr lang="en-US" sz="2400">
                <a:solidFill>
                  <a:srgbClr val="FF0000"/>
                </a:solidFill>
                <a:latin typeface="Times New Roman" panose="02020603050405020304" pitchFamily="18" charset="0"/>
                <a:ea typeface="Open Sans" pitchFamily="2" charset="0"/>
                <a:cs typeface="Times New Roman" panose="02020603050405020304" pitchFamily="18" charset="0"/>
              </a:rPr>
              <a:t>BÀI 2: THÔNG TIN TRONG MÔI TRƯỜNG SỐ</a:t>
            </a:r>
            <a:endParaRPr lang="vi-VN" sz="2400">
              <a:solidFill>
                <a:srgbClr val="FF0000"/>
              </a:solidFill>
              <a:latin typeface="Times New Roman" panose="02020603050405020304" pitchFamily="18" charset="0"/>
              <a:ea typeface="Open Sans" pitchFamily="2" charset="0"/>
              <a:cs typeface="Times New Roman" panose="02020603050405020304" pitchFamily="18" charset="0"/>
            </a:endParaRPr>
          </a:p>
        </p:txBody>
      </p:sp>
      <p:cxnSp>
        <p:nvCxnSpPr>
          <p:cNvPr id="5" name="Straight Connector 4"/>
          <p:cNvCxnSpPr/>
          <p:nvPr/>
        </p:nvCxnSpPr>
        <p:spPr>
          <a:xfrm>
            <a:off x="0" y="416815"/>
            <a:ext cx="90608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Freeform: Shape 30">
            <a:extLst>
              <a:ext uri="{FF2B5EF4-FFF2-40B4-BE49-F238E27FC236}">
                <a16:creationId xmlns:a16="http://schemas.microsoft.com/office/drawing/2014/main" id="{EDE40940-8CF3-A70A-8205-2AE1150ED3C2}"/>
              </a:ext>
            </a:extLst>
          </p:cNvPr>
          <p:cNvSpPr/>
          <p:nvPr/>
        </p:nvSpPr>
        <p:spPr>
          <a:xfrm>
            <a:off x="60861" y="703283"/>
            <a:ext cx="1925197" cy="466706"/>
          </a:xfrm>
          <a:custGeom>
            <a:avLst/>
            <a:gdLst>
              <a:gd name="connsiteX0" fmla="*/ 0 w 1925197"/>
              <a:gd name="connsiteY0" fmla="*/ 46671 h 466706"/>
              <a:gd name="connsiteX1" fmla="*/ 46671 w 1925197"/>
              <a:gd name="connsiteY1" fmla="*/ 0 h 466706"/>
              <a:gd name="connsiteX2" fmla="*/ 1878526 w 1925197"/>
              <a:gd name="connsiteY2" fmla="*/ 0 h 466706"/>
              <a:gd name="connsiteX3" fmla="*/ 1925197 w 1925197"/>
              <a:gd name="connsiteY3" fmla="*/ 46671 h 466706"/>
              <a:gd name="connsiteX4" fmla="*/ 1925197 w 1925197"/>
              <a:gd name="connsiteY4" fmla="*/ 420035 h 466706"/>
              <a:gd name="connsiteX5" fmla="*/ 1878526 w 1925197"/>
              <a:gd name="connsiteY5" fmla="*/ 466706 h 466706"/>
              <a:gd name="connsiteX6" fmla="*/ 46671 w 1925197"/>
              <a:gd name="connsiteY6" fmla="*/ 466706 h 466706"/>
              <a:gd name="connsiteX7" fmla="*/ 0 w 1925197"/>
              <a:gd name="connsiteY7" fmla="*/ 420035 h 466706"/>
              <a:gd name="connsiteX8" fmla="*/ 0 w 1925197"/>
              <a:gd name="connsiteY8" fmla="*/ 46671 h 46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197" h="466706">
                <a:moveTo>
                  <a:pt x="0" y="46671"/>
                </a:moveTo>
                <a:cubicBezTo>
                  <a:pt x="0" y="20895"/>
                  <a:pt x="20895" y="0"/>
                  <a:pt x="46671" y="0"/>
                </a:cubicBezTo>
                <a:lnTo>
                  <a:pt x="1878526" y="0"/>
                </a:lnTo>
                <a:cubicBezTo>
                  <a:pt x="1904302" y="0"/>
                  <a:pt x="1925197" y="20895"/>
                  <a:pt x="1925197" y="46671"/>
                </a:cubicBezTo>
                <a:lnTo>
                  <a:pt x="1925197" y="420035"/>
                </a:lnTo>
                <a:cubicBezTo>
                  <a:pt x="1925197" y="445811"/>
                  <a:pt x="1904302" y="466706"/>
                  <a:pt x="1878526" y="466706"/>
                </a:cubicBezTo>
                <a:lnTo>
                  <a:pt x="46671" y="466706"/>
                </a:lnTo>
                <a:cubicBezTo>
                  <a:pt x="20895" y="466706"/>
                  <a:pt x="0" y="445811"/>
                  <a:pt x="0" y="420035"/>
                </a:cubicBezTo>
                <a:lnTo>
                  <a:pt x="0" y="46671"/>
                </a:lnTo>
                <a:close/>
              </a:path>
            </a:pathLst>
          </a:custGeom>
          <a:noFill/>
          <a:ln>
            <a:noFill/>
          </a:ln>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1769" tIns="39069" rIns="51769" bIns="39069" numCol="1" spcCol="1270" anchor="ctr" anchorCtr="0">
            <a:noAutofit/>
          </a:bodyPr>
          <a:lstStyle/>
          <a:p>
            <a:pPr marL="0" lvl="0" indent="0" algn="ctr" defTabSz="889000">
              <a:lnSpc>
                <a:spcPct val="90000"/>
              </a:lnSpc>
              <a:spcBef>
                <a:spcPct val="0"/>
              </a:spcBef>
              <a:spcAft>
                <a:spcPct val="35000"/>
              </a:spcAft>
              <a:buNone/>
            </a:pPr>
            <a:r>
              <a:rPr lang="en-US" sz="2000" b="1" i="1" kern="1200">
                <a:latin typeface="Times New Roman" panose="02020603050405020304" pitchFamily="18" charset="0"/>
                <a:ea typeface="Open Sans" pitchFamily="2" charset="0"/>
                <a:cs typeface="Times New Roman" panose="02020603050405020304" pitchFamily="18" charset="0"/>
              </a:rPr>
              <a:t>a) Thông tin số</a:t>
            </a:r>
            <a:endParaRPr lang="en-US" sz="2000" b="1" i="1" kern="1200"/>
          </a:p>
        </p:txBody>
      </p:sp>
      <p:pic>
        <p:nvPicPr>
          <p:cNvPr id="18" name="Picture 4" descr="Nexus 6｜過去の製品｜製品｜Y!mobile - 格安SIM・スマホはワイモバイルで">
            <a:extLst>
              <a:ext uri="{FF2B5EF4-FFF2-40B4-BE49-F238E27FC236}">
                <a16:creationId xmlns:a16="http://schemas.microsoft.com/office/drawing/2014/main" id="{CC92E89F-B18C-8FA6-3B30-9F3CA2307C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552" r="23413"/>
          <a:stretch/>
        </p:blipFill>
        <p:spPr bwMode="auto">
          <a:xfrm>
            <a:off x="7091097" y="948424"/>
            <a:ext cx="2033512" cy="37632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Ruộng Mù Cang Chải tiếp tục giành chiến thắng ở giải ảnh trên cao">
            <a:extLst>
              <a:ext uri="{FF2B5EF4-FFF2-40B4-BE49-F238E27FC236}">
                <a16:creationId xmlns:a16="http://schemas.microsoft.com/office/drawing/2014/main" id="{E6E139A4-3FB6-D626-15AF-685AC9F904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714" y="2463894"/>
            <a:ext cx="414621" cy="55328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Google Nexus png images | PNGWing">
            <a:extLst>
              <a:ext uri="{FF2B5EF4-FFF2-40B4-BE49-F238E27FC236}">
                <a16:creationId xmlns:a16="http://schemas.microsoft.com/office/drawing/2014/main" id="{4637813B-F09D-EB52-0F6F-D1C0C697A26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11" b="90000" l="10000" r="90000">
                        <a14:foregroundMark x1="31304" y1="13444" x2="61522" y2="12556"/>
                        <a14:foregroundMark x1="36522" y1="21000" x2="51413" y2="27333"/>
                        <a14:foregroundMark x1="50109" y1="10444" x2="60109" y2="13778"/>
                        <a14:foregroundMark x1="62826" y1="12444" x2="65978" y2="14444"/>
                        <a14:foregroundMark x1="66196" y1="11889" x2="68043" y2="13778"/>
                        <a14:foregroundMark x1="49130" y1="72556" x2="51304" y2="74667"/>
                        <a14:foregroundMark x1="41848" y1="85222" x2="48261" y2="88889"/>
                        <a14:foregroundMark x1="34348" y1="87333" x2="56413" y2="87444"/>
                        <a14:foregroundMark x1="56413" y1="87444" x2="61630" y2="86889"/>
                        <a14:foregroundMark x1="30870" y1="37111" x2="31522" y2="50444"/>
                        <a14:foregroundMark x1="31304" y1="22667" x2="31739" y2="31222"/>
                        <a14:foregroundMark x1="30870" y1="54778" x2="31739" y2="66444"/>
                        <a14:foregroundMark x1="68913" y1="38111" x2="69130" y2="49444"/>
                        <a14:foregroundMark x1="68804" y1="26111" x2="68804" y2="32111"/>
                        <a14:foregroundMark x1="57935" y1="21778" x2="59891" y2="26111"/>
                        <a14:foregroundMark x1="68478" y1="51333" x2="68261" y2="58222"/>
                        <a14:foregroundMark x1="33804" y1="88333" x2="49348" y2="89778"/>
                        <a14:foregroundMark x1="49348" y1="89778" x2="61522" y2="89667"/>
                        <a14:foregroundMark x1="61522" y1="89667" x2="61848" y2="89333"/>
                        <a14:foregroundMark x1="44130" y1="9444" x2="49891" y2="9333"/>
                        <a14:foregroundMark x1="51413" y1="9444" x2="53587" y2="9444"/>
                        <a14:foregroundMark x1="54457" y1="9333" x2="55217" y2="9333"/>
                        <a14:foregroundMark x1="39457" y1="9111" x2="41957" y2="9111"/>
                        <a14:foregroundMark x1="31413" y1="11111" x2="31957" y2="10667"/>
                      </a14:backgroundRemoval>
                    </a14:imgEffect>
                  </a14:imgLayer>
                </a14:imgProps>
              </a:ext>
              <a:ext uri="{28A0092B-C50C-407E-A947-70E740481C1C}">
                <a14:useLocalDpi xmlns:a14="http://schemas.microsoft.com/office/drawing/2010/main" val="0"/>
              </a:ext>
            </a:extLst>
          </a:blip>
          <a:srcRect l="27936" t="7484" r="28586" b="7484"/>
          <a:stretch/>
        </p:blipFill>
        <p:spPr bwMode="auto">
          <a:xfrm>
            <a:off x="5411647" y="626126"/>
            <a:ext cx="580030" cy="110970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Apple Tablet PNG Transparent Image | PNG Arts">
            <a:extLst>
              <a:ext uri="{FF2B5EF4-FFF2-40B4-BE49-F238E27FC236}">
                <a16:creationId xmlns:a16="http://schemas.microsoft.com/office/drawing/2014/main" id="{6E5028CD-7A77-D1E9-7478-E52C3054C98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88" t="1327" r="12447" b="2355"/>
          <a:stretch/>
        </p:blipFill>
        <p:spPr bwMode="auto">
          <a:xfrm>
            <a:off x="4849916" y="1945769"/>
            <a:ext cx="1071441" cy="13766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Computer Notebook Laptop Png Image - Laptop Image Transparent Background,  Png Download - 1280x1119(#5704281) - PngFind">
            <a:extLst>
              <a:ext uri="{FF2B5EF4-FFF2-40B4-BE49-F238E27FC236}">
                <a16:creationId xmlns:a16="http://schemas.microsoft.com/office/drawing/2014/main" id="{3026DF0F-688D-066F-5C5A-05711229A39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848" b="91473" l="10000" r="96786">
                        <a14:foregroundMark x1="56190" y1="90181" x2="59405" y2="91860"/>
                        <a14:foregroundMark x1="69643" y1="70543" x2="80595" y2="64341"/>
                        <a14:foregroundMark x1="90714" y1="55943" x2="93571" y2="57235"/>
                        <a14:foregroundMark x1="96786" y1="55814" x2="96786" y2="55814"/>
                        <a14:foregroundMark x1="15238" y1="40568" x2="15476" y2="45995"/>
                        <a14:foregroundMark x1="15595" y1="49742" x2="17143" y2="53876"/>
                        <a14:foregroundMark x1="55833" y1="8915" x2="60714" y2="6848"/>
                        <a14:foregroundMark x1="31310" y1="62661" x2="50595" y2="54522"/>
                        <a14:foregroundMark x1="50595" y1="54522" x2="52381" y2="51550"/>
                        <a14:foregroundMark x1="30714" y1="66925" x2="32619" y2="67054"/>
                        <a14:backgroundMark x1="11190" y1="44574" x2="12381" y2="50904"/>
                        <a14:backgroundMark x1="13929" y1="50904" x2="14524" y2="53747"/>
                        <a14:backgroundMark x1="14524" y1="58140" x2="14643" y2="60336"/>
                        <a14:backgroundMark x1="19762" y1="70155" x2="19762" y2="70155"/>
                      </a14:backgroundRemoval>
                    </a14:imgEffect>
                  </a14:imgLayer>
                </a14:imgProps>
              </a:ext>
              <a:ext uri="{28A0092B-C50C-407E-A947-70E740481C1C}">
                <a14:useLocalDpi xmlns:a14="http://schemas.microsoft.com/office/drawing/2010/main" val="0"/>
              </a:ext>
            </a:extLst>
          </a:blip>
          <a:srcRect l="8922" t="4209" b="4209"/>
          <a:stretch/>
        </p:blipFill>
        <p:spPr bwMode="auto">
          <a:xfrm>
            <a:off x="5047385" y="3460918"/>
            <a:ext cx="1747945" cy="1619637"/>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737C9A3C-684A-5DEA-9A2D-A92848791C49}"/>
              </a:ext>
            </a:extLst>
          </p:cNvPr>
          <p:cNvCxnSpPr>
            <a:cxnSpLocks/>
            <a:stCxn id="20" idx="3"/>
          </p:cNvCxnSpPr>
          <p:nvPr/>
        </p:nvCxnSpPr>
        <p:spPr>
          <a:xfrm>
            <a:off x="5991677" y="1180978"/>
            <a:ext cx="1223704" cy="839328"/>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16CFADB-D649-00B9-055C-1C0747947306}"/>
              </a:ext>
            </a:extLst>
          </p:cNvPr>
          <p:cNvCxnSpPr>
            <a:cxnSpLocks/>
            <a:stCxn id="21" idx="3"/>
          </p:cNvCxnSpPr>
          <p:nvPr/>
        </p:nvCxnSpPr>
        <p:spPr>
          <a:xfrm>
            <a:off x="5921357" y="2634074"/>
            <a:ext cx="1294024" cy="569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B7616F6-27E9-07EE-061B-366DB7C7F261}"/>
              </a:ext>
            </a:extLst>
          </p:cNvPr>
          <p:cNvCxnSpPr>
            <a:cxnSpLocks/>
          </p:cNvCxnSpPr>
          <p:nvPr/>
        </p:nvCxnSpPr>
        <p:spPr>
          <a:xfrm flipV="1">
            <a:off x="6320413" y="3246997"/>
            <a:ext cx="894968" cy="94807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6" name="Picture 2" descr="Ruộng Mù Cang Chải tiếp tục giành chiến thắng ở giải ảnh trên cao">
            <a:extLst>
              <a:ext uri="{FF2B5EF4-FFF2-40B4-BE49-F238E27FC236}">
                <a16:creationId xmlns:a16="http://schemas.microsoft.com/office/drawing/2014/main" id="{A6559825-DD7C-790D-C866-B0E3D71EB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801" y="2467544"/>
            <a:ext cx="414621" cy="5532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Ruộng Mù Cang Chải tiếp tục giành chiến thắng ở giải ảnh trên cao">
            <a:extLst>
              <a:ext uri="{FF2B5EF4-FFF2-40B4-BE49-F238E27FC236}">
                <a16:creationId xmlns:a16="http://schemas.microsoft.com/office/drawing/2014/main" id="{8FA9FECC-5694-44E6-FCC7-690EC8213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9508" y="2465719"/>
            <a:ext cx="414621" cy="5532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Ruộng Mù Cang Chải tiếp tục giành chiến thắng ở giải ảnh trên cao">
            <a:extLst>
              <a:ext uri="{FF2B5EF4-FFF2-40B4-BE49-F238E27FC236}">
                <a16:creationId xmlns:a16="http://schemas.microsoft.com/office/drawing/2014/main" id="{62C95D45-897C-495D-ADA4-1E82F4E4D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714" y="2463894"/>
            <a:ext cx="414621" cy="5532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Beauty Camera - Selfie Camera - Apps on Google Play">
            <a:extLst>
              <a:ext uri="{FF2B5EF4-FFF2-40B4-BE49-F238E27FC236}">
                <a16:creationId xmlns:a16="http://schemas.microsoft.com/office/drawing/2014/main" id="{BE5DD140-D4C1-982D-3523-18227110967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3013" r="23227"/>
          <a:stretch/>
        </p:blipFill>
        <p:spPr bwMode="auto">
          <a:xfrm>
            <a:off x="7900031" y="1129485"/>
            <a:ext cx="366784" cy="34113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0" name="Table 29"/>
          <p:cNvGraphicFramePr>
            <a:graphicFrameLocks noGrp="1"/>
          </p:cNvGraphicFramePr>
          <p:nvPr>
            <p:extLst>
              <p:ext uri="{D42A27DB-BD31-4B8C-83A1-F6EECF244321}">
                <p14:modId xmlns:p14="http://schemas.microsoft.com/office/powerpoint/2010/main" val="413351720"/>
              </p:ext>
            </p:extLst>
          </p:nvPr>
        </p:nvGraphicFramePr>
        <p:xfrm>
          <a:off x="72904" y="952494"/>
          <a:ext cx="4801439" cy="4728210"/>
        </p:xfrm>
        <a:graphic>
          <a:graphicData uri="http://schemas.openxmlformats.org/drawingml/2006/table">
            <a:tbl>
              <a:tblPr firstRow="1" firstCol="1" bandRow="1">
                <a:tableStyleId>{3B66B043-8E9D-437B-99C7-4BC25B6E00E4}</a:tableStyleId>
              </a:tblPr>
              <a:tblGrid>
                <a:gridCol w="4801439">
                  <a:extLst>
                    <a:ext uri="{9D8B030D-6E8A-4147-A177-3AD203B41FA5}">
                      <a16:colId xmlns:a16="http://schemas.microsoft.com/office/drawing/2014/main" val="439575853"/>
                    </a:ext>
                  </a:extLst>
                </a:gridCol>
              </a:tblGrid>
              <a:tr h="3962315">
                <a:tc>
                  <a:txBody>
                    <a:bodyPr/>
                    <a:lstStyle/>
                    <a:p>
                      <a:pPr algn="ctr"/>
                      <a:r>
                        <a:rPr lang="vi-VN" sz="1600" b="1" i="0" u="none" strike="noStrike" cap="none">
                          <a:solidFill>
                            <a:srgbClr val="000000"/>
                          </a:solidFill>
                          <a:effectLst/>
                          <a:latin typeface="Arial"/>
                          <a:ea typeface="Arial"/>
                          <a:cs typeface="Arial"/>
                          <a:sym typeface="Arial"/>
                        </a:rPr>
                        <a:t>PHIỂU HỌC TẬP SỐ 2</a:t>
                      </a:r>
                      <a:endParaRPr lang="en-US" sz="1600" b="0" i="0" u="none" strike="noStrike" cap="none">
                        <a:solidFill>
                          <a:srgbClr val="000000"/>
                        </a:solidFill>
                        <a:effectLst/>
                        <a:latin typeface="Arial"/>
                        <a:ea typeface="Arial"/>
                        <a:cs typeface="Arial"/>
                        <a:sym typeface="Arial"/>
                      </a:endParaRPr>
                    </a:p>
                    <a:p>
                      <a:r>
                        <a:rPr lang="vi-VN" sz="1600" b="0" i="0" u="none" strike="noStrike" cap="none">
                          <a:solidFill>
                            <a:srgbClr val="000000"/>
                          </a:solidFill>
                          <a:effectLst/>
                          <a:latin typeface="Arial"/>
                          <a:ea typeface="Arial"/>
                          <a:cs typeface="Arial"/>
                          <a:sym typeface="Arial"/>
                        </a:rPr>
                        <a:t>Khoa gửi cho An bức ảnh ruộng bậc thang qua thư điện tử. Nhận được, An chỉnh sửa lại ảnh cho đẹp hơn và sử dụng nó làm nền cho ảnh cá nhân của mình rồi đưa lên trang cá nhân trên mạng xã hội. Em hãy cho biết:</a:t>
                      </a:r>
                      <a:endParaRPr lang="en-US" sz="1600" b="0" i="0" u="none" strike="noStrike" cap="none">
                        <a:solidFill>
                          <a:srgbClr val="000000"/>
                        </a:solidFill>
                        <a:effectLst/>
                        <a:latin typeface="Arial"/>
                        <a:ea typeface="Arial"/>
                        <a:cs typeface="Arial"/>
                        <a:sym typeface="Arial"/>
                      </a:endParaRPr>
                    </a:p>
                    <a:p>
                      <a:r>
                        <a:rPr lang="vi-VN" sz="1600" b="0" i="0" u="none" strike="noStrike" cap="none">
                          <a:solidFill>
                            <a:srgbClr val="000000"/>
                          </a:solidFill>
                          <a:effectLst/>
                          <a:latin typeface="Arial"/>
                          <a:ea typeface="Arial"/>
                          <a:cs typeface="Arial"/>
                          <a:sym typeface="Arial"/>
                        </a:rPr>
                        <a:t>1. Máy chủ của dịch vụ thư điện tử có lưu trữ bức ảnh Khoa gửi không?</a:t>
                      </a:r>
                      <a:endParaRPr lang="en-US" sz="1600" b="0" i="0" u="none" strike="noStrike" cap="none">
                        <a:solidFill>
                          <a:srgbClr val="000000"/>
                        </a:solidFill>
                        <a:effectLst/>
                        <a:latin typeface="Arial"/>
                        <a:ea typeface="Arial"/>
                        <a:cs typeface="Arial"/>
                        <a:sym typeface="Arial"/>
                      </a:endParaRPr>
                    </a:p>
                    <a:p>
                      <a:r>
                        <a:rPr lang="vi-VN" sz="1600" b="0" i="0" u="none" strike="noStrike" cap="none">
                          <a:solidFill>
                            <a:srgbClr val="000000"/>
                          </a:solidFill>
                          <a:effectLst/>
                          <a:latin typeface="Arial"/>
                          <a:ea typeface="Arial"/>
                          <a:cs typeface="Arial"/>
                          <a:sym typeface="Arial"/>
                        </a:rPr>
                        <a:t>.....................................................................</a:t>
                      </a:r>
                      <a:endParaRPr lang="en-US" sz="1600" b="0" i="0" u="none" strike="noStrike" cap="none">
                        <a:solidFill>
                          <a:srgbClr val="000000"/>
                        </a:solidFill>
                        <a:effectLst/>
                        <a:latin typeface="Arial"/>
                        <a:ea typeface="Arial"/>
                        <a:cs typeface="Arial"/>
                        <a:sym typeface="Arial"/>
                      </a:endParaRPr>
                    </a:p>
                    <a:p>
                      <a:r>
                        <a:rPr lang="vi-VN" sz="1600" b="0" i="0" u="none" strike="noStrike" cap="none">
                          <a:solidFill>
                            <a:srgbClr val="000000"/>
                          </a:solidFill>
                          <a:effectLst/>
                          <a:latin typeface="Arial"/>
                          <a:ea typeface="Arial"/>
                          <a:cs typeface="Arial"/>
                          <a:sym typeface="Arial"/>
                        </a:rPr>
                        <a:t>.....................................................................</a:t>
                      </a:r>
                      <a:endParaRPr lang="en-US" sz="1600" b="0" i="0" u="none" strike="noStrike" cap="none">
                        <a:solidFill>
                          <a:srgbClr val="000000"/>
                        </a:solidFill>
                        <a:effectLst/>
                        <a:latin typeface="Arial"/>
                        <a:ea typeface="Arial"/>
                        <a:cs typeface="Arial"/>
                        <a:sym typeface="Arial"/>
                      </a:endParaRPr>
                    </a:p>
                    <a:p>
                      <a:r>
                        <a:rPr lang="vi-VN" sz="1600" b="0" i="0" u="none" strike="noStrike" cap="none">
                          <a:solidFill>
                            <a:srgbClr val="000000"/>
                          </a:solidFill>
                          <a:effectLst/>
                          <a:latin typeface="Arial"/>
                          <a:ea typeface="Arial"/>
                          <a:cs typeface="Arial"/>
                          <a:sym typeface="Arial"/>
                        </a:rPr>
                        <a:t>2. Những ai có thể xem được bức ảnh An đưa lên mạng xã hội?</a:t>
                      </a:r>
                      <a:endParaRPr lang="en-US" sz="1600" b="0" i="0" u="none" strike="noStrike" cap="none">
                        <a:solidFill>
                          <a:srgbClr val="000000"/>
                        </a:solidFill>
                        <a:effectLst/>
                        <a:latin typeface="Arial"/>
                        <a:ea typeface="Arial"/>
                        <a:cs typeface="Arial"/>
                        <a:sym typeface="Arial"/>
                      </a:endParaRPr>
                    </a:p>
                    <a:p>
                      <a:r>
                        <a:rPr lang="vi-VN" sz="1600" b="0" i="0" u="none" strike="noStrike" cap="none">
                          <a:solidFill>
                            <a:srgbClr val="000000"/>
                          </a:solidFill>
                          <a:effectLst/>
                          <a:latin typeface="Arial"/>
                          <a:ea typeface="Arial"/>
                          <a:cs typeface="Arial"/>
                          <a:sym typeface="Arial"/>
                        </a:rPr>
                        <a:t>.....................................................................</a:t>
                      </a:r>
                      <a:endParaRPr lang="en-US" sz="1600" b="0" i="0" u="none" strike="noStrike" cap="none">
                        <a:solidFill>
                          <a:srgbClr val="000000"/>
                        </a:solidFill>
                        <a:effectLst/>
                        <a:latin typeface="Arial"/>
                        <a:ea typeface="Arial"/>
                        <a:cs typeface="Arial"/>
                        <a:sym typeface="Arial"/>
                      </a:endParaRPr>
                    </a:p>
                    <a:p>
                      <a:r>
                        <a:rPr lang="vi-VN" sz="1600" b="0" i="0" u="none" strike="noStrike" cap="none">
                          <a:solidFill>
                            <a:srgbClr val="000000"/>
                          </a:solidFill>
                          <a:effectLst/>
                          <a:latin typeface="Arial"/>
                          <a:ea typeface="Arial"/>
                          <a:cs typeface="Arial"/>
                          <a:sym typeface="Arial"/>
                        </a:rPr>
                        <a:t>.....................................................................</a:t>
                      </a:r>
                      <a:endParaRPr lang="en-US" sz="1600" b="0" i="0" u="none" strike="noStrike" cap="none">
                        <a:solidFill>
                          <a:srgbClr val="000000"/>
                        </a:solidFill>
                        <a:effectLst/>
                        <a:latin typeface="Arial"/>
                        <a:ea typeface="Arial"/>
                        <a:cs typeface="Arial"/>
                        <a:sym typeface="Arial"/>
                      </a:endParaRPr>
                    </a:p>
                    <a:p>
                      <a:r>
                        <a:rPr lang="vi-VN" sz="1600" b="0" i="0" u="none" strike="noStrike" cap="none">
                          <a:solidFill>
                            <a:srgbClr val="000000"/>
                          </a:solidFill>
                          <a:effectLst/>
                          <a:latin typeface="Arial"/>
                          <a:ea typeface="Arial"/>
                          <a:cs typeface="Arial"/>
                          <a:sym typeface="Arial"/>
                        </a:rPr>
                        <a:t>3. An có thể gửi ảnh sau khi chỉnh sửa cho Khoa hoặc các bạn khác được không?</a:t>
                      </a:r>
                      <a:endParaRPr lang="en-US" sz="1600" b="0" i="0" u="none" strike="noStrike" cap="none">
                        <a:solidFill>
                          <a:srgbClr val="000000"/>
                        </a:solidFill>
                        <a:effectLst/>
                        <a:latin typeface="Arial"/>
                        <a:ea typeface="Arial"/>
                        <a:cs typeface="Arial"/>
                        <a:sym typeface="Arial"/>
                      </a:endParaRPr>
                    </a:p>
                    <a:p>
                      <a:r>
                        <a:rPr lang="vi-VN" sz="1600" b="0" i="0" u="none" strike="noStrike" cap="none">
                          <a:solidFill>
                            <a:srgbClr val="000000"/>
                          </a:solidFill>
                          <a:effectLst/>
                          <a:latin typeface="Arial"/>
                          <a:ea typeface="Arial"/>
                          <a:cs typeface="Arial"/>
                          <a:sym typeface="Arial"/>
                        </a:rPr>
                        <a:t>.....................................................................</a:t>
                      </a:r>
                      <a:endParaRPr lang="en-US" sz="1600" b="0" i="0" u="none" strike="noStrike" cap="none">
                        <a:solidFill>
                          <a:srgbClr val="000000"/>
                        </a:solidFill>
                        <a:effectLst/>
                        <a:latin typeface="Arial"/>
                        <a:ea typeface="Arial"/>
                        <a:cs typeface="Arial"/>
                        <a:sym typeface="Arial"/>
                      </a:endParaRPr>
                    </a:p>
                    <a:p>
                      <a:r>
                        <a:rPr lang="vi-VN" sz="1600" b="0" i="0" u="none" strike="noStrike" cap="none">
                          <a:solidFill>
                            <a:srgbClr val="000000"/>
                          </a:solidFill>
                          <a:effectLst/>
                          <a:latin typeface="Arial"/>
                          <a:ea typeface="Arial"/>
                          <a:cs typeface="Arial"/>
                          <a:sym typeface="Arial"/>
                        </a:rPr>
                        <a:t>.....................................................................</a:t>
                      </a:r>
                      <a:endParaRPr lang="en-US" sz="1600" b="0" i="0" u="none" strike="noStrike" cap="none">
                        <a:solidFill>
                          <a:srgbClr val="000000"/>
                        </a:solidFill>
                        <a:effectLst/>
                        <a:latin typeface="Arial"/>
                        <a:ea typeface="Arial"/>
                        <a:cs typeface="Arial"/>
                        <a:sym typeface="Arial"/>
                      </a:endParaRPr>
                    </a:p>
                    <a:p>
                      <a:endParaRPr lang="en-US" sz="1600" b="0" i="0" u="none" strike="noStrike" cap="none">
                        <a:solidFill>
                          <a:srgbClr val="000000"/>
                        </a:solidFill>
                        <a:effectLst/>
                        <a:latin typeface="Arial"/>
                        <a:ea typeface="Arial"/>
                        <a:cs typeface="Arial"/>
                        <a:sym typeface="Arial"/>
                      </a:endParaRPr>
                    </a:p>
                  </a:txBody>
                  <a:tcPr marL="0" marR="0" marT="47625" marB="47625"/>
                </a:tc>
                <a:extLst>
                  <a:ext uri="{0D108BD9-81ED-4DB2-BD59-A6C34878D82A}">
                    <a16:rowId xmlns:a16="http://schemas.microsoft.com/office/drawing/2014/main" val="4244868349"/>
                  </a:ext>
                </a:extLst>
              </a:tr>
            </a:tbl>
          </a:graphicData>
        </a:graphic>
      </p:graphicFrame>
    </p:spTree>
    <p:extLst>
      <p:ext uri="{BB962C8B-B14F-4D97-AF65-F5344CB8AC3E}">
        <p14:creationId xmlns:p14="http://schemas.microsoft.com/office/powerpoint/2010/main" val="77365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6" presetClass="entr" presetSubtype="16" repeatCount="indefinite"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6" presetClass="entr" presetSubtype="16" repeatCount="indefinite"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circle(i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6" presetClass="entr" presetSubtype="16" repeatCount="indefinite"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circle(i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56" presetClass="path" presetSubtype="0" accel="50000" decel="50000" fill="hold" nodeType="withEffect">
                                  <p:stCondLst>
                                    <p:cond delay="0"/>
                                  </p:stCondLst>
                                  <p:childTnLst>
                                    <p:animMotion origin="layout" path="M 2.77778E-7 -3.33333E-6 L -0.26632 -0.3071 " pathEditMode="relative" rAng="0" ptsTypes="AA">
                                      <p:cBhvr>
                                        <p:cTn id="38" dur="500" fill="hold"/>
                                        <p:tgtEl>
                                          <p:spTgt spid="26"/>
                                        </p:tgtEl>
                                        <p:attrNameLst>
                                          <p:attrName>ppt_x</p:attrName>
                                          <p:attrName>ppt_y</p:attrName>
                                        </p:attrNameLst>
                                      </p:cBhvr>
                                      <p:rCtr x="-13316" y="-15370"/>
                                    </p:animMotion>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56" presetClass="path" presetSubtype="0" accel="50000" decel="50000" fill="hold" nodeType="withEffect">
                                  <p:stCondLst>
                                    <p:cond delay="0"/>
                                  </p:stCondLst>
                                  <p:childTnLst>
                                    <p:animMotion origin="layout" path="M -1.38889E-6 -4.69136E-6 L -0.3875 -0.00648 " pathEditMode="relative" rAng="0" ptsTypes="AA">
                                      <p:cBhvr>
                                        <p:cTn id="45" dur="500" fill="hold"/>
                                        <p:tgtEl>
                                          <p:spTgt spid="27"/>
                                        </p:tgtEl>
                                        <p:attrNameLst>
                                          <p:attrName>ppt_x</p:attrName>
                                          <p:attrName>ppt_y</p:attrName>
                                        </p:attrNameLst>
                                      </p:cBhvr>
                                      <p:rCtr x="-19375" y="-340"/>
                                    </p:animMotion>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par>
                                <p:cTn id="51" presetID="56" presetClass="path" presetSubtype="0" accel="50000" decel="50000" fill="hold" nodeType="withEffect">
                                  <p:stCondLst>
                                    <p:cond delay="0"/>
                                  </p:stCondLst>
                                  <p:childTnLst>
                                    <p:animMotion origin="layout" path="M 2.22222E-6 3.95062E-6 L -0.27518 0.26265 " pathEditMode="relative" rAng="0" ptsTypes="AA">
                                      <p:cBhvr>
                                        <p:cTn id="52" dur="500" fill="hold"/>
                                        <p:tgtEl>
                                          <p:spTgt spid="28"/>
                                        </p:tgtEl>
                                        <p:attrNameLst>
                                          <p:attrName>ppt_x</p:attrName>
                                          <p:attrName>ppt_y</p:attrName>
                                        </p:attrNameLst>
                                      </p:cBhvr>
                                      <p:rCtr x="-13767" y="13117"/>
                                    </p:animMotion>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1000" fill="hold"/>
                                        <p:tgtEl>
                                          <p:spTgt spid="30"/>
                                        </p:tgtEl>
                                        <p:attrNameLst>
                                          <p:attrName>ppt_w</p:attrName>
                                        </p:attrNameLst>
                                      </p:cBhvr>
                                      <p:tavLst>
                                        <p:tav tm="0">
                                          <p:val>
                                            <p:strVal val="#ppt_w*0.70"/>
                                          </p:val>
                                        </p:tav>
                                        <p:tav tm="100000">
                                          <p:val>
                                            <p:strVal val="#ppt_w"/>
                                          </p:val>
                                        </p:tav>
                                      </p:tavLst>
                                    </p:anim>
                                    <p:anim calcmode="lin" valueType="num">
                                      <p:cBhvr>
                                        <p:cTn id="58" dur="1000" fill="hold"/>
                                        <p:tgtEl>
                                          <p:spTgt spid="30"/>
                                        </p:tgtEl>
                                        <p:attrNameLst>
                                          <p:attrName>ppt_h</p:attrName>
                                        </p:attrNameLst>
                                      </p:cBhvr>
                                      <p:tavLst>
                                        <p:tav tm="0">
                                          <p:val>
                                            <p:strVal val="#ppt_h"/>
                                          </p:val>
                                        </p:tav>
                                        <p:tav tm="100000">
                                          <p:val>
                                            <p:strVal val="#ppt_h"/>
                                          </p:val>
                                        </p:tav>
                                      </p:tavLst>
                                    </p:anim>
                                    <p:animEffect transition="in" filter="fade">
                                      <p:cBhvr>
                                        <p:cTn id="5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73FA9D83-013E-0349-B2EF-11374F5B4F8A}"/>
              </a:ext>
            </a:extLst>
          </p:cNvPr>
          <p:cNvSpPr/>
          <p:nvPr/>
        </p:nvSpPr>
        <p:spPr>
          <a:xfrm>
            <a:off x="-9800" y="988399"/>
            <a:ext cx="3204234" cy="489208"/>
          </a:xfrm>
          <a:custGeom>
            <a:avLst/>
            <a:gdLst>
              <a:gd name="connsiteX0" fmla="*/ 0 w 3204234"/>
              <a:gd name="connsiteY0" fmla="*/ 48921 h 489208"/>
              <a:gd name="connsiteX1" fmla="*/ 48921 w 3204234"/>
              <a:gd name="connsiteY1" fmla="*/ 0 h 489208"/>
              <a:gd name="connsiteX2" fmla="*/ 3155313 w 3204234"/>
              <a:gd name="connsiteY2" fmla="*/ 0 h 489208"/>
              <a:gd name="connsiteX3" fmla="*/ 3204234 w 3204234"/>
              <a:gd name="connsiteY3" fmla="*/ 48921 h 489208"/>
              <a:gd name="connsiteX4" fmla="*/ 3204234 w 3204234"/>
              <a:gd name="connsiteY4" fmla="*/ 440287 h 489208"/>
              <a:gd name="connsiteX5" fmla="*/ 3155313 w 3204234"/>
              <a:gd name="connsiteY5" fmla="*/ 489208 h 489208"/>
              <a:gd name="connsiteX6" fmla="*/ 48921 w 3204234"/>
              <a:gd name="connsiteY6" fmla="*/ 489208 h 489208"/>
              <a:gd name="connsiteX7" fmla="*/ 0 w 3204234"/>
              <a:gd name="connsiteY7" fmla="*/ 440287 h 489208"/>
              <a:gd name="connsiteX8" fmla="*/ 0 w 3204234"/>
              <a:gd name="connsiteY8" fmla="*/ 48921 h 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4" h="489208">
                <a:moveTo>
                  <a:pt x="0" y="48921"/>
                </a:moveTo>
                <a:cubicBezTo>
                  <a:pt x="0" y="21903"/>
                  <a:pt x="21903" y="0"/>
                  <a:pt x="48921" y="0"/>
                </a:cubicBezTo>
                <a:lnTo>
                  <a:pt x="3155313" y="0"/>
                </a:lnTo>
                <a:cubicBezTo>
                  <a:pt x="3182331" y="0"/>
                  <a:pt x="3204234" y="21903"/>
                  <a:pt x="3204234" y="48921"/>
                </a:cubicBezTo>
                <a:lnTo>
                  <a:pt x="3204234" y="440287"/>
                </a:lnTo>
                <a:cubicBezTo>
                  <a:pt x="3204234" y="467305"/>
                  <a:pt x="3182331" y="489208"/>
                  <a:pt x="3155313" y="489208"/>
                </a:cubicBezTo>
                <a:lnTo>
                  <a:pt x="48921" y="489208"/>
                </a:lnTo>
                <a:cubicBezTo>
                  <a:pt x="21903" y="489208"/>
                  <a:pt x="0" y="467305"/>
                  <a:pt x="0" y="440287"/>
                </a:cubicBezTo>
                <a:lnTo>
                  <a:pt x="0" y="48921"/>
                </a:lnTo>
                <a:close/>
              </a:path>
            </a:pathLst>
          </a:custGeom>
          <a:noFill/>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2428" tIns="39728" rIns="52428" bIns="39728" numCol="1" spcCol="1270" anchor="ctr" anchorCtr="0">
            <a:noAutofit/>
          </a:bodyPr>
          <a:lstStyle/>
          <a:p>
            <a:pPr marL="0" lvl="0" indent="0" algn="ctr" defTabSz="889000">
              <a:lnSpc>
                <a:spcPct val="90000"/>
              </a:lnSpc>
              <a:spcBef>
                <a:spcPct val="0"/>
              </a:spcBef>
              <a:spcAft>
                <a:spcPct val="35000"/>
              </a:spcAft>
              <a:buNone/>
            </a:pPr>
            <a:r>
              <a:rPr lang="en-US" sz="2000" b="1" i="1" kern="1200">
                <a:latin typeface="Times New Roman" panose="02020603050405020304" pitchFamily="18" charset="0"/>
                <a:ea typeface="Open Sans" pitchFamily="2" charset="0"/>
                <a:cs typeface="Times New Roman" panose="02020603050405020304" pitchFamily="18" charset="0"/>
              </a:rPr>
              <a:t>b) Thông tin số trong xã hội</a:t>
            </a:r>
            <a:endParaRPr lang="en-US" sz="2000" b="1" i="1" kern="1200"/>
          </a:p>
        </p:txBody>
      </p:sp>
      <p:sp>
        <p:nvSpPr>
          <p:cNvPr id="28" name="Freeform: Shape 27">
            <a:extLst>
              <a:ext uri="{FF2B5EF4-FFF2-40B4-BE49-F238E27FC236}">
                <a16:creationId xmlns:a16="http://schemas.microsoft.com/office/drawing/2014/main" id="{FFB2DF01-3314-AD50-0EEC-5FDCC964887B}"/>
              </a:ext>
            </a:extLst>
          </p:cNvPr>
          <p:cNvSpPr/>
          <p:nvPr/>
        </p:nvSpPr>
        <p:spPr>
          <a:xfrm>
            <a:off x="419952" y="1487547"/>
            <a:ext cx="320423" cy="354485"/>
          </a:xfrm>
          <a:custGeom>
            <a:avLst/>
            <a:gdLst/>
            <a:ahLst/>
            <a:cxnLst/>
            <a:rect l="0" t="0" r="0" b="0"/>
            <a:pathLst>
              <a:path>
                <a:moveTo>
                  <a:pt x="0" y="0"/>
                </a:moveTo>
                <a:lnTo>
                  <a:pt x="0" y="354485"/>
                </a:lnTo>
                <a:lnTo>
                  <a:pt x="320423" y="354485"/>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30" name="Freeform: Shape 29">
            <a:extLst>
              <a:ext uri="{FF2B5EF4-FFF2-40B4-BE49-F238E27FC236}">
                <a16:creationId xmlns:a16="http://schemas.microsoft.com/office/drawing/2014/main" id="{4E4FE5BD-ED9E-E0EA-035E-D5B551C1D630}"/>
              </a:ext>
            </a:extLst>
          </p:cNvPr>
          <p:cNvSpPr/>
          <p:nvPr/>
        </p:nvSpPr>
        <p:spPr>
          <a:xfrm>
            <a:off x="740376" y="1549603"/>
            <a:ext cx="3411062" cy="1064785"/>
          </a:xfrm>
          <a:custGeom>
            <a:avLst/>
            <a:gdLst>
              <a:gd name="connsiteX0" fmla="*/ 0 w 3411062"/>
              <a:gd name="connsiteY0" fmla="*/ 58486 h 584856"/>
              <a:gd name="connsiteX1" fmla="*/ 58486 w 3411062"/>
              <a:gd name="connsiteY1" fmla="*/ 0 h 584856"/>
              <a:gd name="connsiteX2" fmla="*/ 3352576 w 3411062"/>
              <a:gd name="connsiteY2" fmla="*/ 0 h 584856"/>
              <a:gd name="connsiteX3" fmla="*/ 3411062 w 3411062"/>
              <a:gd name="connsiteY3" fmla="*/ 58486 h 584856"/>
              <a:gd name="connsiteX4" fmla="*/ 3411062 w 3411062"/>
              <a:gd name="connsiteY4" fmla="*/ 526370 h 584856"/>
              <a:gd name="connsiteX5" fmla="*/ 3352576 w 3411062"/>
              <a:gd name="connsiteY5" fmla="*/ 584856 h 584856"/>
              <a:gd name="connsiteX6" fmla="*/ 58486 w 3411062"/>
              <a:gd name="connsiteY6" fmla="*/ 584856 h 584856"/>
              <a:gd name="connsiteX7" fmla="*/ 0 w 3411062"/>
              <a:gd name="connsiteY7" fmla="*/ 526370 h 584856"/>
              <a:gd name="connsiteX8" fmla="*/ 0 w 3411062"/>
              <a:gd name="connsiteY8" fmla="*/ 58486 h 5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584856">
                <a:moveTo>
                  <a:pt x="0" y="58486"/>
                </a:moveTo>
                <a:cubicBezTo>
                  <a:pt x="0" y="26185"/>
                  <a:pt x="26185" y="0"/>
                  <a:pt x="58486" y="0"/>
                </a:cubicBezTo>
                <a:lnTo>
                  <a:pt x="3352576" y="0"/>
                </a:lnTo>
                <a:cubicBezTo>
                  <a:pt x="3384877" y="0"/>
                  <a:pt x="3411062" y="26185"/>
                  <a:pt x="3411062" y="58486"/>
                </a:cubicBezTo>
                <a:lnTo>
                  <a:pt x="3411062" y="526370"/>
                </a:lnTo>
                <a:cubicBezTo>
                  <a:pt x="3411062" y="558671"/>
                  <a:pt x="3384877" y="584856"/>
                  <a:pt x="3352576" y="584856"/>
                </a:cubicBezTo>
                <a:lnTo>
                  <a:pt x="58486" y="584856"/>
                </a:lnTo>
                <a:cubicBezTo>
                  <a:pt x="26185" y="584856"/>
                  <a:pt x="0" y="558671"/>
                  <a:pt x="0" y="526370"/>
                </a:cubicBezTo>
                <a:lnTo>
                  <a:pt x="0" y="5848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420" tIns="39990" rIns="51420" bIns="39990" numCol="1" spcCol="1270" anchor="ctr" anchorCtr="0">
            <a:noAutofit/>
          </a:bodyPr>
          <a:lstStyle/>
          <a:p>
            <a:pPr marL="0" lvl="0" indent="0" algn="l" defTabSz="8001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Đa dạng, được thu thập nhanh, được lưu trữ với dung lượng lớn</a:t>
            </a:r>
          </a:p>
        </p:txBody>
      </p:sp>
      <p:sp>
        <p:nvSpPr>
          <p:cNvPr id="31" name="Freeform: Shape 30">
            <a:extLst>
              <a:ext uri="{FF2B5EF4-FFF2-40B4-BE49-F238E27FC236}">
                <a16:creationId xmlns:a16="http://schemas.microsoft.com/office/drawing/2014/main" id="{5991464C-9163-3D66-B12A-DFEB19026F10}"/>
              </a:ext>
            </a:extLst>
          </p:cNvPr>
          <p:cNvSpPr/>
          <p:nvPr/>
        </p:nvSpPr>
        <p:spPr>
          <a:xfrm>
            <a:off x="419952" y="1871856"/>
            <a:ext cx="320423" cy="1555626"/>
          </a:xfrm>
          <a:custGeom>
            <a:avLst/>
            <a:gdLst/>
            <a:ahLst/>
            <a:cxnLst/>
            <a:rect l="0" t="0" r="0" b="0"/>
            <a:pathLst>
              <a:path>
                <a:moveTo>
                  <a:pt x="0" y="0"/>
                </a:moveTo>
                <a:lnTo>
                  <a:pt x="0" y="1068842"/>
                </a:lnTo>
                <a:lnTo>
                  <a:pt x="320423" y="10688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2288" name="Freeform: Shape 12287">
            <a:extLst>
              <a:ext uri="{FF2B5EF4-FFF2-40B4-BE49-F238E27FC236}">
                <a16:creationId xmlns:a16="http://schemas.microsoft.com/office/drawing/2014/main" id="{826FC146-970A-9365-9F37-DA0DAFEDBD5F}"/>
              </a:ext>
            </a:extLst>
          </p:cNvPr>
          <p:cNvSpPr/>
          <p:nvPr/>
        </p:nvSpPr>
        <p:spPr>
          <a:xfrm>
            <a:off x="690610" y="2836280"/>
            <a:ext cx="3411062" cy="1310357"/>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 Có nhiều công cụ hỗ trợ tìm kiếm, truy cập, lưu trữ, xử lí và chia sẻ</a:t>
            </a:r>
          </a:p>
        </p:txBody>
      </p:sp>
      <p:pic>
        <p:nvPicPr>
          <p:cNvPr id="12" name="Picture 6" descr="Icon biểu tượng trên Facebook">
            <a:extLst>
              <a:ext uri="{FF2B5EF4-FFF2-40B4-BE49-F238E27FC236}">
                <a16:creationId xmlns:a16="http://schemas.microsoft.com/office/drawing/2014/main" id="{4671C29B-5969-2DAA-BD48-0D59EB4C8662}"/>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4902" b="95588" l="4412" r="93137">
                        <a14:foregroundMark x1="59804" y1="11275" x2="25000" y2="28431"/>
                        <a14:foregroundMark x1="25000" y1="28431" x2="19608" y2="67647"/>
                        <a14:foregroundMark x1="19608" y1="67647" x2="23529" y2="75000"/>
                        <a14:foregroundMark x1="4902" y1="43627" x2="4412" y2="53922"/>
                        <a14:foregroundMark x1="42647" y1="4902" x2="57843" y2="5882"/>
                        <a14:foregroundMark x1="60784" y1="26471" x2="44118" y2="47549"/>
                        <a14:foregroundMark x1="44118" y1="47549" x2="45098" y2="81863"/>
                        <a14:foregroundMark x1="85784" y1="38725" x2="79412" y2="65686"/>
                        <a14:foregroundMark x1="79412" y1="65686" x2="59314" y2="81863"/>
                        <a14:foregroundMark x1="59314" y1="81863" x2="59314" y2="81863"/>
                        <a14:foregroundMark x1="90196" y1="45098" x2="83824" y2="70098"/>
                        <a14:foregroundMark x1="83824" y1="70098" x2="65686" y2="89216"/>
                        <a14:foregroundMark x1="65686" y1="89216" x2="65686" y2="89216"/>
                        <a14:foregroundMark x1="93627" y1="44608" x2="92647" y2="51961"/>
                        <a14:foregroundMark x1="31373" y1="91176" x2="60784" y2="95588"/>
                        <a14:foregroundMark x1="60784" y1="95588" x2="62255" y2="94118"/>
                        <a14:foregroundMark x1="38235" y1="61765" x2="43137" y2="92647"/>
                        <a14:foregroundMark x1="43137" y1="92647" x2="43137" y2="89706"/>
                        <a14:foregroundMark x1="50980" y1="50490" x2="50490" y2="83824"/>
                        <a14:foregroundMark x1="50490" y1="83824" x2="50490" y2="81373"/>
                        <a14:foregroundMark x1="57353" y1="52451" x2="64706" y2="58824"/>
                        <a14:foregroundMark x1="30392" y1="51471" x2="38235" y2="57843"/>
                        <a14:foregroundMark x1="53922" y1="24020" x2="41176" y2="41176"/>
                        <a14:foregroundMark x1="64216" y1="19118" x2="64216" y2="28431"/>
                      </a14:backgroundRemoval>
                    </a14:imgEffect>
                  </a14:imgLayer>
                </a14:imgProps>
              </a:ext>
              <a:ext uri="{28A0092B-C50C-407E-A947-70E740481C1C}">
                <a14:useLocalDpi xmlns:a14="http://schemas.microsoft.com/office/drawing/2010/main" val="0"/>
              </a:ext>
            </a:extLst>
          </a:blip>
          <a:srcRect/>
          <a:stretch>
            <a:fillRect/>
          </a:stretch>
        </p:blipFill>
        <p:spPr bwMode="auto">
          <a:xfrm>
            <a:off x="4734700" y="4333719"/>
            <a:ext cx="736920" cy="73692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Gmail icon, Gmail Computer Icons Email Google Contacts Google Account, gmail  transparent background PNG clipart | HiClipart">
            <a:extLst>
              <a:ext uri="{FF2B5EF4-FFF2-40B4-BE49-F238E27FC236}">
                <a16:creationId xmlns:a16="http://schemas.microsoft.com/office/drawing/2014/main" id="{EB4E44C2-27D6-2479-60E5-53F00FA36E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7" b="96094" l="2539" r="97461">
                        <a14:foregroundMark x1="19141" y1="16797" x2="71289" y2="84180"/>
                        <a14:foregroundMark x1="71289" y1="84180" x2="71289" y2="84180"/>
                        <a14:foregroundMark x1="46875" y1="15234" x2="67969" y2="20313"/>
                        <a14:foregroundMark x1="76367" y1="23633" x2="85938" y2="50781"/>
                        <a14:foregroundMark x1="88281" y1="33594" x2="93945" y2="49023"/>
                        <a14:foregroundMark x1="13281" y1="44727" x2="14258" y2="60547"/>
                        <a14:foregroundMark x1="14258" y1="60547" x2="24219" y2="83008"/>
                        <a14:foregroundMark x1="24219" y1="83008" x2="53320" y2="83203"/>
                        <a14:foregroundMark x1="53320" y1="83203" x2="64453" y2="80469"/>
                        <a14:foregroundMark x1="64453" y1="80469" x2="65039" y2="79883"/>
                        <a14:foregroundMark x1="34375" y1="76563" x2="43945" y2="83594"/>
                        <a14:foregroundMark x1="43945" y1="83594" x2="67188" y2="82031"/>
                        <a14:foregroundMark x1="67188" y1="82031" x2="70703" y2="78320"/>
                        <a14:foregroundMark x1="44531" y1="89063" x2="56641" y2="87695"/>
                        <a14:foregroundMark x1="56641" y1="87695" x2="78320" y2="75781"/>
                        <a14:foregroundMark x1="78320" y1="75781" x2="81250" y2="67383"/>
                        <a14:foregroundMark x1="87891" y1="57227" x2="87109" y2="68750"/>
                        <a14:foregroundMark x1="87109" y1="68750" x2="78906" y2="81641"/>
                        <a14:foregroundMark x1="78906" y1="81641" x2="60938" y2="89648"/>
                        <a14:foregroundMark x1="9766" y1="66992" x2="28125" y2="86328"/>
                        <a14:foregroundMark x1="28125" y1="86328" x2="41016" y2="91602"/>
                        <a14:foregroundMark x1="41016" y1="91602" x2="50391" y2="92188"/>
                        <a14:foregroundMark x1="16992" y1="27344" x2="10352" y2="50781"/>
                        <a14:foregroundMark x1="26563" y1="17969" x2="78906" y2="22656"/>
                        <a14:foregroundMark x1="27930" y1="25000" x2="61914" y2="22656"/>
                        <a14:foregroundMark x1="41602" y1="8398" x2="66797" y2="11914"/>
                        <a14:foregroundMark x1="66797" y1="11914" x2="85156" y2="32227"/>
                        <a14:foregroundMark x1="57813" y1="5078" x2="76563" y2="13867"/>
                        <a14:foregroundMark x1="76563" y1="13867" x2="80469" y2="18555"/>
                        <a14:foregroundMark x1="80078" y1="15234" x2="92969" y2="33984"/>
                        <a14:foregroundMark x1="93555" y1="40625" x2="93945" y2="68945"/>
                        <a14:foregroundMark x1="93945" y1="68945" x2="93750" y2="69531"/>
                        <a14:foregroundMark x1="96875" y1="47266" x2="97656" y2="54688"/>
                        <a14:foregroundMark x1="89453" y1="72852" x2="79883" y2="84375"/>
                        <a14:foregroundMark x1="79883" y1="84375" x2="61328" y2="93164"/>
                        <a14:foregroundMark x1="11133" y1="76367" x2="23438" y2="88477"/>
                        <a14:foregroundMark x1="23438" y1="88477" x2="32227" y2="91406"/>
                        <a14:foregroundMark x1="41016" y1="96875" x2="58984" y2="96484"/>
                        <a14:foregroundMark x1="58984" y1="96484" x2="59570" y2="96094"/>
                        <a14:foregroundMark x1="10547" y1="29688" x2="7813" y2="52539"/>
                        <a14:foregroundMark x1="7813" y1="52539" x2="8594" y2="56250"/>
                        <a14:foregroundMark x1="2734" y1="43750" x2="2734" y2="50586"/>
                        <a14:foregroundMark x1="48438" y1="977" x2="48438" y2="977"/>
                        <a14:backgroundMark x1="5078" y1="15234" x2="12305" y2="4492"/>
                        <a14:backgroundMark x1="2930" y1="14063" x2="17773" y2="5078"/>
                        <a14:backgroundMark x1="6445" y1="13477" x2="23047" y2="3516"/>
                      </a14:backgroundRemoval>
                    </a14:imgEffect>
                  </a14:imgLayer>
                </a14:imgProps>
              </a:ext>
              <a:ext uri="{28A0092B-C50C-407E-A947-70E740481C1C}">
                <a14:useLocalDpi xmlns:a14="http://schemas.microsoft.com/office/drawing/2010/main" val="0"/>
              </a:ext>
            </a:extLst>
          </a:blip>
          <a:srcRect/>
          <a:stretch>
            <a:fillRect/>
          </a:stretch>
        </p:blipFill>
        <p:spPr bwMode="auto">
          <a:xfrm>
            <a:off x="4719522" y="2557549"/>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Gmail icon, Gmail Computer Icons Email Google Contacts Google Account, gmail  transparent background PNG clipart | HiClipart">
            <a:extLst>
              <a:ext uri="{FF2B5EF4-FFF2-40B4-BE49-F238E27FC236}">
                <a16:creationId xmlns:a16="http://schemas.microsoft.com/office/drawing/2014/main" id="{4008A4C8-46E0-56DC-7EFA-81F2546C0D0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7" b="96094" l="2539" r="97461">
                        <a14:foregroundMark x1="19141" y1="16797" x2="71289" y2="84180"/>
                        <a14:foregroundMark x1="71289" y1="84180" x2="71289" y2="84180"/>
                        <a14:foregroundMark x1="46875" y1="15234" x2="67969" y2="20313"/>
                        <a14:foregroundMark x1="76367" y1="23633" x2="85938" y2="50781"/>
                        <a14:foregroundMark x1="88281" y1="33594" x2="93945" y2="49023"/>
                        <a14:foregroundMark x1="13281" y1="44727" x2="14258" y2="60547"/>
                        <a14:foregroundMark x1="14258" y1="60547" x2="24219" y2="83008"/>
                        <a14:foregroundMark x1="24219" y1="83008" x2="53320" y2="83203"/>
                        <a14:foregroundMark x1="53320" y1="83203" x2="64453" y2="80469"/>
                        <a14:foregroundMark x1="64453" y1="80469" x2="65039" y2="79883"/>
                        <a14:foregroundMark x1="34375" y1="76563" x2="43945" y2="83594"/>
                        <a14:foregroundMark x1="43945" y1="83594" x2="67188" y2="82031"/>
                        <a14:foregroundMark x1="67188" y1="82031" x2="70703" y2="78320"/>
                        <a14:foregroundMark x1="44531" y1="89063" x2="56641" y2="87695"/>
                        <a14:foregroundMark x1="56641" y1="87695" x2="78320" y2="75781"/>
                        <a14:foregroundMark x1="78320" y1="75781" x2="81250" y2="67383"/>
                        <a14:foregroundMark x1="87891" y1="57227" x2="87109" y2="68750"/>
                        <a14:foregroundMark x1="87109" y1="68750" x2="78906" y2="81641"/>
                        <a14:foregroundMark x1="78906" y1="81641" x2="60938" y2="89648"/>
                        <a14:foregroundMark x1="9766" y1="66992" x2="28125" y2="86328"/>
                        <a14:foregroundMark x1="28125" y1="86328" x2="41016" y2="91602"/>
                        <a14:foregroundMark x1="41016" y1="91602" x2="50391" y2="92188"/>
                        <a14:foregroundMark x1="16992" y1="27344" x2="10352" y2="50781"/>
                        <a14:foregroundMark x1="26563" y1="17969" x2="78906" y2="22656"/>
                        <a14:foregroundMark x1="27930" y1="25000" x2="61914" y2="22656"/>
                        <a14:foregroundMark x1="41602" y1="8398" x2="66797" y2="11914"/>
                        <a14:foregroundMark x1="66797" y1="11914" x2="85156" y2="32227"/>
                        <a14:foregroundMark x1="57813" y1="5078" x2="76563" y2="13867"/>
                        <a14:foregroundMark x1="76563" y1="13867" x2="80469" y2="18555"/>
                        <a14:foregroundMark x1="80078" y1="15234" x2="92969" y2="33984"/>
                        <a14:foregroundMark x1="93555" y1="40625" x2="93945" y2="68945"/>
                        <a14:foregroundMark x1="93945" y1="68945" x2="93750" y2="69531"/>
                        <a14:foregroundMark x1="96875" y1="47266" x2="97656" y2="54688"/>
                        <a14:foregroundMark x1="89453" y1="72852" x2="79883" y2="84375"/>
                        <a14:foregroundMark x1="79883" y1="84375" x2="61328" y2="93164"/>
                        <a14:foregroundMark x1="11133" y1="76367" x2="23438" y2="88477"/>
                        <a14:foregroundMark x1="23438" y1="88477" x2="32227" y2="91406"/>
                        <a14:foregroundMark x1="41016" y1="96875" x2="58984" y2="96484"/>
                        <a14:foregroundMark x1="58984" y1="96484" x2="59570" y2="96094"/>
                        <a14:foregroundMark x1="10547" y1="29688" x2="7813" y2="52539"/>
                        <a14:foregroundMark x1="7813" y1="52539" x2="8594" y2="56250"/>
                        <a14:foregroundMark x1="2734" y1="43750" x2="2734" y2="50586"/>
                        <a14:foregroundMark x1="48438" y1="977" x2="48438" y2="977"/>
                        <a14:backgroundMark x1="5078" y1="15234" x2="12305" y2="4492"/>
                        <a14:backgroundMark x1="2930" y1="14063" x2="17773" y2="5078"/>
                        <a14:backgroundMark x1="6445" y1="13477" x2="23047" y2="3516"/>
                      </a14:backgroundRemoval>
                    </a14:imgEffect>
                  </a14:imgLayer>
                </a14:imgProps>
              </a:ext>
              <a:ext uri="{28A0092B-C50C-407E-A947-70E740481C1C}">
                <a14:useLocalDpi xmlns:a14="http://schemas.microsoft.com/office/drawing/2010/main" val="0"/>
              </a:ext>
            </a:extLst>
          </a:blip>
          <a:srcRect/>
          <a:stretch>
            <a:fillRect/>
          </a:stretch>
        </p:blipFill>
        <p:spPr bwMode="auto">
          <a:xfrm>
            <a:off x="8157689" y="3024628"/>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Icon biểu tượng trên Facebook">
            <a:extLst>
              <a:ext uri="{FF2B5EF4-FFF2-40B4-BE49-F238E27FC236}">
                <a16:creationId xmlns:a16="http://schemas.microsoft.com/office/drawing/2014/main" id="{58EA0125-DC52-8430-E0CF-B5A0EA60B7F0}"/>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4902" b="95588" l="4412" r="93137">
                        <a14:foregroundMark x1="59804" y1="11275" x2="25000" y2="28431"/>
                        <a14:foregroundMark x1="25000" y1="28431" x2="19608" y2="67647"/>
                        <a14:foregroundMark x1="19608" y1="67647" x2="23529" y2="75000"/>
                        <a14:foregroundMark x1="4902" y1="43627" x2="4412" y2="53922"/>
                        <a14:foregroundMark x1="42647" y1="4902" x2="57843" y2="5882"/>
                        <a14:foregroundMark x1="60784" y1="26471" x2="44118" y2="47549"/>
                        <a14:foregroundMark x1="44118" y1="47549" x2="45098" y2="81863"/>
                        <a14:foregroundMark x1="85784" y1="38725" x2="79412" y2="65686"/>
                        <a14:foregroundMark x1="79412" y1="65686" x2="59314" y2="81863"/>
                        <a14:foregroundMark x1="59314" y1="81863" x2="59314" y2="81863"/>
                        <a14:foregroundMark x1="90196" y1="45098" x2="83824" y2="70098"/>
                        <a14:foregroundMark x1="83824" y1="70098" x2="65686" y2="89216"/>
                        <a14:foregroundMark x1="65686" y1="89216" x2="65686" y2="89216"/>
                        <a14:foregroundMark x1="93627" y1="44608" x2="92647" y2="51961"/>
                        <a14:foregroundMark x1="31373" y1="91176" x2="60784" y2="95588"/>
                        <a14:foregroundMark x1="60784" y1="95588" x2="62255" y2="94118"/>
                        <a14:foregroundMark x1="38235" y1="61765" x2="43137" y2="92647"/>
                        <a14:foregroundMark x1="43137" y1="92647" x2="43137" y2="89706"/>
                        <a14:foregroundMark x1="50980" y1="50490" x2="50490" y2="83824"/>
                        <a14:foregroundMark x1="50490" y1="83824" x2="50490" y2="81373"/>
                        <a14:foregroundMark x1="57353" y1="52451" x2="64706" y2="58824"/>
                        <a14:foregroundMark x1="30392" y1="51471" x2="38235" y2="57843"/>
                        <a14:foregroundMark x1="53922" y1="24020" x2="41176" y2="41176"/>
                        <a14:foregroundMark x1="64216" y1="19118" x2="64216" y2="28431"/>
                      </a14:backgroundRemoval>
                    </a14:imgEffect>
                  </a14:imgLayer>
                </a14:imgProps>
              </a:ext>
              <a:ext uri="{28A0092B-C50C-407E-A947-70E740481C1C}">
                <a14:useLocalDpi xmlns:a14="http://schemas.microsoft.com/office/drawing/2010/main" val="0"/>
              </a:ext>
            </a:extLst>
          </a:blip>
          <a:srcRect/>
          <a:stretch>
            <a:fillRect/>
          </a:stretch>
        </p:blipFill>
        <p:spPr bwMode="auto">
          <a:xfrm>
            <a:off x="8152289" y="1004838"/>
            <a:ext cx="736920" cy="73692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GIẤY PHÉP XỬ LÝ CHẤT THẢI NGUY HẠI – Môi trường">
            <a:extLst>
              <a:ext uri="{FF2B5EF4-FFF2-40B4-BE49-F238E27FC236}">
                <a16:creationId xmlns:a16="http://schemas.microsoft.com/office/drawing/2014/main" id="{D59F1652-04E9-2AE7-86E8-9809A7EF3C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4209" y="4369414"/>
            <a:ext cx="746575" cy="7369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IẤY PHÉP XỬ LÝ CHẤT THẢI NGUY HẠI – Môi trường">
            <a:extLst>
              <a:ext uri="{FF2B5EF4-FFF2-40B4-BE49-F238E27FC236}">
                <a16:creationId xmlns:a16="http://schemas.microsoft.com/office/drawing/2014/main" id="{F0F84451-69F8-45EB-7702-361A423AE7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9540" y="915603"/>
            <a:ext cx="746575" cy="736921"/>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9F2DC6C-8137-143D-269A-E5B6143954E0}"/>
              </a:ext>
            </a:extLst>
          </p:cNvPr>
          <p:cNvGrpSpPr/>
          <p:nvPr/>
        </p:nvGrpSpPr>
        <p:grpSpPr>
          <a:xfrm>
            <a:off x="4968370" y="2893061"/>
            <a:ext cx="617090" cy="731520"/>
            <a:chOff x="461814" y="792939"/>
            <a:chExt cx="2143125" cy="2143125"/>
          </a:xfrm>
        </p:grpSpPr>
        <p:pic>
          <p:nvPicPr>
            <p:cNvPr id="23" name="Picture 8">
              <a:extLst>
                <a:ext uri="{FF2B5EF4-FFF2-40B4-BE49-F238E27FC236}">
                  <a16:creationId xmlns:a16="http://schemas.microsoft.com/office/drawing/2014/main" id="{45D0D453-4ABF-0B6E-2D27-0F0CD29141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814" y="792939"/>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AD41F73-3488-EAE6-0F3C-0549F8CB08F0}"/>
                </a:ext>
              </a:extLst>
            </p:cNvPr>
            <p:cNvSpPr txBox="1"/>
            <p:nvPr/>
          </p:nvSpPr>
          <p:spPr>
            <a:xfrm>
              <a:off x="691373" y="1111756"/>
              <a:ext cx="1672696" cy="1713208"/>
            </a:xfrm>
            <a:prstGeom prst="rect">
              <a:avLst/>
            </a:prstGeom>
            <a:noFill/>
          </p:spPr>
          <p:txBody>
            <a:bodyPr wrap="square" rtlCol="0">
              <a:spAutoFit/>
            </a:bodyPr>
            <a:lstStyle/>
            <a:p>
              <a:r>
                <a:rPr lang="vi-VN" sz="400">
                  <a:latin typeface="Roboto" panose="02000000000000000000" pitchFamily="2" charset="0"/>
                  <a:ea typeface="Roboto" panose="02000000000000000000" pitchFamily="2" charset="0"/>
                  <a:cs typeface="Roboto" panose="02000000000000000000" pitchFamily="2" charset="0"/>
                </a:rPr>
                <a:t>5,Phạm Như Anh,10,8,4,2,6</a:t>
              </a:r>
            </a:p>
            <a:p>
              <a:r>
                <a:rPr lang="vi-VN" sz="400">
                  <a:latin typeface="Roboto" panose="02000000000000000000" pitchFamily="2" charset="0"/>
                  <a:ea typeface="Roboto" panose="02000000000000000000" pitchFamily="2" charset="0"/>
                  <a:cs typeface="Roboto" panose="02000000000000000000" pitchFamily="2" charset="0"/>
                </a:rPr>
                <a:t>6,Trần Quốc Bình,4,9,6,3,5.5</a:t>
              </a:r>
            </a:p>
            <a:p>
              <a:r>
                <a:rPr lang="vi-VN" sz="400">
                  <a:latin typeface="Roboto" panose="02000000000000000000" pitchFamily="2" charset="0"/>
                  <a:ea typeface="Roboto" panose="02000000000000000000" pitchFamily="2" charset="0"/>
                  <a:cs typeface="Roboto" panose="02000000000000000000" pitchFamily="2" charset="0"/>
                </a:rPr>
                <a:t>7,Lê Thị Hoài An,5,5,4,8,5.5</a:t>
              </a:r>
              <a:endParaRPr lang="en-US" sz="400">
                <a:latin typeface="Roboto" panose="02000000000000000000" pitchFamily="2" charset="0"/>
                <a:ea typeface="Roboto" panose="02000000000000000000" pitchFamily="2" charset="0"/>
                <a:cs typeface="Roboto" panose="02000000000000000000" pitchFamily="2" charset="0"/>
              </a:endParaRPr>
            </a:p>
          </p:txBody>
        </p:sp>
      </p:grpSp>
      <p:pic>
        <p:nvPicPr>
          <p:cNvPr id="8" name="Picture 7">
            <a:extLst>
              <a:ext uri="{FF2B5EF4-FFF2-40B4-BE49-F238E27FC236}">
                <a16:creationId xmlns:a16="http://schemas.microsoft.com/office/drawing/2014/main" id="{46B49AED-D4DC-26B1-4FCB-F7AF3FD50604}"/>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034469" y="4312828"/>
            <a:ext cx="778701" cy="778701"/>
          </a:xfrm>
          <a:prstGeom prst="rect">
            <a:avLst/>
          </a:prstGeom>
        </p:spPr>
      </p:pic>
      <p:pic>
        <p:nvPicPr>
          <p:cNvPr id="10" name="Picture 9">
            <a:extLst>
              <a:ext uri="{FF2B5EF4-FFF2-40B4-BE49-F238E27FC236}">
                <a16:creationId xmlns:a16="http://schemas.microsoft.com/office/drawing/2014/main" id="{1A98F00E-A8CC-0EE6-F097-EDAB14AB4F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38076" y="1182387"/>
            <a:ext cx="876078" cy="876078"/>
          </a:xfrm>
          <a:prstGeom prst="rect">
            <a:avLst/>
          </a:prstGeom>
        </p:spPr>
      </p:pic>
      <p:sp>
        <p:nvSpPr>
          <p:cNvPr id="20" name="Google Shape;192;p33"/>
          <p:cNvSpPr txBox="1">
            <a:spLocks noGrp="1"/>
          </p:cNvSpPr>
          <p:nvPr>
            <p:ph type="title"/>
          </p:nvPr>
        </p:nvSpPr>
        <p:spPr>
          <a:xfrm>
            <a:off x="13936" y="414547"/>
            <a:ext cx="4040828" cy="46306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Times New Roman" panose="02020603050405020304" pitchFamily="18" charset="0"/>
                <a:ea typeface="Open Sans" pitchFamily="2" charset="0"/>
                <a:cs typeface="Times New Roman" panose="02020603050405020304" pitchFamily="18" charset="0"/>
              </a:rPr>
              <a:t>1.Thông tin trong môi trường số </a:t>
            </a:r>
            <a:endParaRPr sz="2000" u="sng">
              <a:latin typeface="Times New Roman" panose="02020603050405020304" pitchFamily="18" charset="0"/>
              <a:ea typeface="Open Sans" pitchFamily="2" charset="0"/>
              <a:cs typeface="Times New Roman" panose="02020603050405020304" pitchFamily="18" charset="0"/>
            </a:endParaRPr>
          </a:p>
        </p:txBody>
      </p:sp>
      <p:sp>
        <p:nvSpPr>
          <p:cNvPr id="21" name="Google Shape;118;p27">
            <a:extLst>
              <a:ext uri="{FF2B5EF4-FFF2-40B4-BE49-F238E27FC236}">
                <a16:creationId xmlns:a16="http://schemas.microsoft.com/office/drawing/2014/main" id="{FA6F81AF-D908-2BAA-077A-EA8E469F30A8}"/>
              </a:ext>
            </a:extLst>
          </p:cNvPr>
          <p:cNvSpPr txBox="1">
            <a:spLocks/>
          </p:cNvSpPr>
          <p:nvPr/>
        </p:nvSpPr>
        <p:spPr>
          <a:xfrm>
            <a:off x="1363188" y="-64656"/>
            <a:ext cx="7067587" cy="6200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pPr algn="ctr"/>
            <a:r>
              <a:rPr lang="en-US" sz="2400">
                <a:solidFill>
                  <a:srgbClr val="FF0000"/>
                </a:solidFill>
                <a:latin typeface="Times New Roman" panose="02020603050405020304" pitchFamily="18" charset="0"/>
                <a:ea typeface="Open Sans" pitchFamily="2" charset="0"/>
                <a:cs typeface="Times New Roman" panose="02020603050405020304" pitchFamily="18" charset="0"/>
              </a:rPr>
              <a:t>BÀI 2: THÔNG TIN TRONG MÔI TRƯỜNG SỐ</a:t>
            </a:r>
            <a:endParaRPr lang="vi-VN" sz="2400">
              <a:solidFill>
                <a:srgbClr val="FF0000"/>
              </a:solidFill>
              <a:latin typeface="Times New Roman" panose="02020603050405020304" pitchFamily="18" charset="0"/>
              <a:ea typeface="Open Sans" pitchFamily="2" charset="0"/>
              <a:cs typeface="Times New Roman" panose="02020603050405020304" pitchFamily="18" charset="0"/>
            </a:endParaRPr>
          </a:p>
        </p:txBody>
      </p:sp>
      <p:cxnSp>
        <p:nvCxnSpPr>
          <p:cNvPr id="25" name="Straight Connector 24"/>
          <p:cNvCxnSpPr/>
          <p:nvPr/>
        </p:nvCxnSpPr>
        <p:spPr>
          <a:xfrm>
            <a:off x="0" y="416815"/>
            <a:ext cx="90608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Freeform: Shape 30">
            <a:extLst>
              <a:ext uri="{FF2B5EF4-FFF2-40B4-BE49-F238E27FC236}">
                <a16:creationId xmlns:a16="http://schemas.microsoft.com/office/drawing/2014/main" id="{EDE40940-8CF3-A70A-8205-2AE1150ED3C2}"/>
              </a:ext>
            </a:extLst>
          </p:cNvPr>
          <p:cNvSpPr/>
          <p:nvPr/>
        </p:nvSpPr>
        <p:spPr>
          <a:xfrm>
            <a:off x="-38529" y="703283"/>
            <a:ext cx="1925197" cy="466706"/>
          </a:xfrm>
          <a:custGeom>
            <a:avLst/>
            <a:gdLst>
              <a:gd name="connsiteX0" fmla="*/ 0 w 1925197"/>
              <a:gd name="connsiteY0" fmla="*/ 46671 h 466706"/>
              <a:gd name="connsiteX1" fmla="*/ 46671 w 1925197"/>
              <a:gd name="connsiteY1" fmla="*/ 0 h 466706"/>
              <a:gd name="connsiteX2" fmla="*/ 1878526 w 1925197"/>
              <a:gd name="connsiteY2" fmla="*/ 0 h 466706"/>
              <a:gd name="connsiteX3" fmla="*/ 1925197 w 1925197"/>
              <a:gd name="connsiteY3" fmla="*/ 46671 h 466706"/>
              <a:gd name="connsiteX4" fmla="*/ 1925197 w 1925197"/>
              <a:gd name="connsiteY4" fmla="*/ 420035 h 466706"/>
              <a:gd name="connsiteX5" fmla="*/ 1878526 w 1925197"/>
              <a:gd name="connsiteY5" fmla="*/ 466706 h 466706"/>
              <a:gd name="connsiteX6" fmla="*/ 46671 w 1925197"/>
              <a:gd name="connsiteY6" fmla="*/ 466706 h 466706"/>
              <a:gd name="connsiteX7" fmla="*/ 0 w 1925197"/>
              <a:gd name="connsiteY7" fmla="*/ 420035 h 466706"/>
              <a:gd name="connsiteX8" fmla="*/ 0 w 1925197"/>
              <a:gd name="connsiteY8" fmla="*/ 46671 h 46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197" h="466706">
                <a:moveTo>
                  <a:pt x="0" y="46671"/>
                </a:moveTo>
                <a:cubicBezTo>
                  <a:pt x="0" y="20895"/>
                  <a:pt x="20895" y="0"/>
                  <a:pt x="46671" y="0"/>
                </a:cubicBezTo>
                <a:lnTo>
                  <a:pt x="1878526" y="0"/>
                </a:lnTo>
                <a:cubicBezTo>
                  <a:pt x="1904302" y="0"/>
                  <a:pt x="1925197" y="20895"/>
                  <a:pt x="1925197" y="46671"/>
                </a:cubicBezTo>
                <a:lnTo>
                  <a:pt x="1925197" y="420035"/>
                </a:lnTo>
                <a:cubicBezTo>
                  <a:pt x="1925197" y="445811"/>
                  <a:pt x="1904302" y="466706"/>
                  <a:pt x="1878526" y="466706"/>
                </a:cubicBezTo>
                <a:lnTo>
                  <a:pt x="46671" y="466706"/>
                </a:lnTo>
                <a:cubicBezTo>
                  <a:pt x="20895" y="466706"/>
                  <a:pt x="0" y="445811"/>
                  <a:pt x="0" y="420035"/>
                </a:cubicBezTo>
                <a:lnTo>
                  <a:pt x="0" y="46671"/>
                </a:lnTo>
                <a:close/>
              </a:path>
            </a:pathLst>
          </a:custGeom>
          <a:noFill/>
          <a:ln>
            <a:noFill/>
          </a:ln>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1769" tIns="39069" rIns="51769" bIns="39069" numCol="1" spcCol="1270" anchor="ctr" anchorCtr="0">
            <a:noAutofit/>
          </a:bodyPr>
          <a:lstStyle/>
          <a:p>
            <a:pPr marL="0" lvl="0" indent="0" algn="ctr" defTabSz="889000">
              <a:lnSpc>
                <a:spcPct val="90000"/>
              </a:lnSpc>
              <a:spcBef>
                <a:spcPct val="0"/>
              </a:spcBef>
              <a:spcAft>
                <a:spcPct val="35000"/>
              </a:spcAft>
              <a:buNone/>
            </a:pPr>
            <a:r>
              <a:rPr lang="en-US" sz="2000" b="1" i="1" kern="1200">
                <a:latin typeface="Times New Roman" panose="02020603050405020304" pitchFamily="18" charset="0"/>
                <a:ea typeface="Open Sans" pitchFamily="2" charset="0"/>
                <a:cs typeface="Times New Roman" panose="02020603050405020304" pitchFamily="18" charset="0"/>
              </a:rPr>
              <a:t>a) Thông tin số</a:t>
            </a:r>
            <a:endParaRPr lang="en-US" sz="2000" b="1" i="1" kern="1200"/>
          </a:p>
        </p:txBody>
      </p:sp>
    </p:spTree>
    <p:extLst>
      <p:ext uri="{BB962C8B-B14F-4D97-AF65-F5344CB8AC3E}">
        <p14:creationId xmlns:p14="http://schemas.microsoft.com/office/powerpoint/2010/main" val="141067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290"/>
                                        </p:tgtEl>
                                        <p:attrNameLst>
                                          <p:attrName>style.visibility</p:attrName>
                                        </p:attrNameLst>
                                      </p:cBhvr>
                                      <p:to>
                                        <p:strVal val="visible"/>
                                      </p:to>
                                    </p:set>
                                    <p:animEffect transition="in" filter="fade">
                                      <p:cBhvr>
                                        <p:cTn id="37" dur="500"/>
                                        <p:tgtEl>
                                          <p:spTgt spid="12290"/>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path" presetSubtype="0" accel="50000" decel="50000" fill="hold" nodeType="clickEffect">
                                  <p:stCondLst>
                                    <p:cond delay="0"/>
                                  </p:stCondLst>
                                  <p:childTnLst>
                                    <p:animMotion origin="layout" path="M -3.33333E-6 -3.33333E-6 L 0.32466 0.06389 " pathEditMode="relative" rAng="0" ptsTypes="AA">
                                      <p:cBhvr>
                                        <p:cTn id="44" dur="500" fill="hold"/>
                                        <p:tgtEl>
                                          <p:spTgt spid="22"/>
                                        </p:tgtEl>
                                        <p:attrNameLst>
                                          <p:attrName>ppt_x</p:attrName>
                                          <p:attrName>ppt_y</p:attrName>
                                        </p:attrNameLst>
                                      </p:cBhvr>
                                      <p:rCtr x="16233" y="3179"/>
                                    </p:animMotion>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par>
                                <p:cTn id="50" presetID="10"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56" presetClass="path" presetSubtype="0" accel="50000" decel="50000" fill="hold" nodeType="clickEffect">
                                  <p:stCondLst>
                                    <p:cond delay="0"/>
                                  </p:stCondLst>
                                  <p:childTnLst>
                                    <p:animMotion origin="layout" path="M 4.44444E-6 2.46914E-6 L 0.30937 -0.60864 " pathEditMode="relative" rAng="0" ptsTypes="AA">
                                      <p:cBhvr>
                                        <p:cTn id="56" dur="500" fill="hold"/>
                                        <p:tgtEl>
                                          <p:spTgt spid="8"/>
                                        </p:tgtEl>
                                        <p:attrNameLst>
                                          <p:attrName>ppt_x</p:attrName>
                                          <p:attrName>ppt_y</p:attrName>
                                        </p:attrNameLst>
                                      </p:cBhvr>
                                      <p:rCtr x="15469" y="-30432"/>
                                    </p:animMotion>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par>
                                <p:cTn id="62" presetID="10" presetClass="entr" presetSubtype="0" fill="hold" nodeType="withEffect">
                                  <p:stCondLst>
                                    <p:cond delay="0"/>
                                  </p:stCondLst>
                                  <p:childTnLst>
                                    <p:set>
                                      <p:cBhvr>
                                        <p:cTn id="63" dur="1" fill="hold">
                                          <p:stCondLst>
                                            <p:cond delay="0"/>
                                          </p:stCondLst>
                                        </p:cTn>
                                        <p:tgtEl>
                                          <p:spTgt spid="12292"/>
                                        </p:tgtEl>
                                        <p:attrNameLst>
                                          <p:attrName>style.visibility</p:attrName>
                                        </p:attrNameLst>
                                      </p:cBhvr>
                                      <p:to>
                                        <p:strVal val="visible"/>
                                      </p:to>
                                    </p:set>
                                    <p:animEffect transition="in" filter="fade">
                                      <p:cBhvr>
                                        <p:cTn id="64" dur="500"/>
                                        <p:tgtEl>
                                          <p:spTgt spid="12292"/>
                                        </p:tgtEl>
                                      </p:cBhvr>
                                    </p:animEffect>
                                  </p:childTnLst>
                                </p:cTn>
                              </p:par>
                            </p:childTnLst>
                          </p:cTn>
                        </p:par>
                      </p:childTnLst>
                    </p:cTn>
                  </p:par>
                  <p:par>
                    <p:cTn id="65" fill="hold">
                      <p:stCondLst>
                        <p:cond delay="indefinite"/>
                      </p:stCondLst>
                      <p:childTnLst>
                        <p:par>
                          <p:cTn id="66" fill="hold">
                            <p:stCondLst>
                              <p:cond delay="0"/>
                            </p:stCondLst>
                            <p:childTnLst>
                              <p:par>
                                <p:cTn id="67" presetID="49" presetClass="path" presetSubtype="0" accel="50000" decel="50000" fill="hold" nodeType="clickEffect">
                                  <p:stCondLst>
                                    <p:cond delay="0"/>
                                  </p:stCondLst>
                                  <p:childTnLst>
                                    <p:animMotion origin="layout" path="M 2.77778E-7 -3.45679E-6 L 0.11319 0.54753 " pathEditMode="relative" rAng="0" ptsTypes="AA">
                                      <p:cBhvr>
                                        <p:cTn id="68" dur="500" fill="hold"/>
                                        <p:tgtEl>
                                          <p:spTgt spid="10"/>
                                        </p:tgtEl>
                                        <p:attrNameLst>
                                          <p:attrName>ppt_x</p:attrName>
                                          <p:attrName>ppt_y</p:attrName>
                                        </p:attrNameLst>
                                      </p:cBhvr>
                                      <p:rCtr x="5660" y="27377"/>
                                    </p:animMotion>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500"/>
                                        <p:tgtEl>
                                          <p:spTgt spid="3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2288"/>
                                        </p:tgtEl>
                                        <p:attrNameLst>
                                          <p:attrName>style.visibility</p:attrName>
                                        </p:attrNameLst>
                                      </p:cBhvr>
                                      <p:to>
                                        <p:strVal val="visible"/>
                                      </p:to>
                                    </p:set>
                                    <p:animEffect transition="in" filter="fade">
                                      <p:cBhvr>
                                        <p:cTn id="78" dur="500"/>
                                        <p:tgtEl>
                                          <p:spTgt spid="12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animBg="1"/>
      <p:bldP spid="1228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0.0&quot;&gt;&lt;object type=&quot;1&quot; unique_id=&quot;10001&quot;&gt;&lt;object type=&quot;2&quot; unique_id=&quot;10275&quot;&gt;&lt;object type=&quot;3&quot; unique_id=&quot;10276&quot;&gt;&lt;property id=&quot;20148&quot; value=&quot;5&quot;/&gt;&lt;property id=&quot;20300&quot; value=&quot;Slide 1&quot;/&gt;&lt;property id=&quot;20307&quot; value=&quot;256&quot;/&gt;&lt;/object&gt;&lt;object type=&quot;3&quot; unique_id=&quot;10277&quot;&gt;&lt;property id=&quot;20148&quot; value=&quot;5&quot;/&gt;&lt;property id=&quot;20300&quot; value=&quot;Slide 2&quot;/&gt;&lt;property id=&quot;20307&quot; value=&quot;339&quot;/&gt;&lt;/object&gt;&lt;object type=&quot;3&quot; unique_id=&quot;10278&quot;&gt;&lt;property id=&quot;20148&quot; value=&quot;5&quot;/&gt;&lt;property id=&quot;20300&quot; value=&quot;Slide 3 - &amp;quot;1.Thông tin trong môi trường số &amp;quot;&quot;/&gt;&lt;property id=&quot;20307&quot; value=&quot;263&quot;/&gt;&lt;/object&gt;&lt;object type=&quot;3&quot; unique_id=&quot;10279&quot;&gt;&lt;property id=&quot;20148&quot; value=&quot;5&quot;/&gt;&lt;property id=&quot;20300&quot; value=&quot;Slide 4 - &amp;quot;1.Thông tin trong môi trường số &amp;quot;&quot;/&gt;&lt;property id=&quot;20307&quot; value=&quot;397&quot;/&gt;&lt;/object&gt;&lt;object type=&quot;3&quot; unique_id=&quot;10280&quot;&gt;&lt;property id=&quot;20148&quot; value=&quot;5&quot;/&gt;&lt;property id=&quot;20300&quot; value=&quot;Slide 5 - &amp;quot;1.Thông tin trong môi trường số &amp;quot;&quot;/&gt;&lt;property id=&quot;20307&quot; value=&quot;399&quot;/&gt;&lt;/object&gt;&lt;object type=&quot;3&quot; unique_id=&quot;10281&quot;&gt;&lt;property id=&quot;20148&quot; value=&quot;5&quot;/&gt;&lt;property id=&quot;20300&quot; value=&quot;Slide 6 - &amp;quot;1.Thông tin trong môi trường số &amp;quot;&quot;/&gt;&lt;property id=&quot;20307&quot; value=&quot;400&quot;/&gt;&lt;/object&gt;&lt;object type=&quot;3&quot; unique_id=&quot;10282&quot;&gt;&lt;property id=&quot;20148&quot; value=&quot;5&quot;/&gt;&lt;property id=&quot;20300&quot; value=&quot;Slide 7 - &amp;quot;1.Thông tin trong môi trường số &amp;quot;&quot;/&gt;&lt;property id=&quot;20307&quot; value=&quot;402&quot;/&gt;&lt;/object&gt;&lt;object type=&quot;3&quot; unique_id=&quot;10283&quot;&gt;&lt;property id=&quot;20148&quot; value=&quot;5&quot;/&gt;&lt;property id=&quot;20300&quot; value=&quot;Slide 8 - &amp;quot;1.Thông tin trong môi trường số &amp;quot;&quot;/&gt;&lt;property id=&quot;20307&quot; value=&quot;409&quot;/&gt;&lt;/object&gt;&lt;object type=&quot;3&quot; unique_id=&quot;10284&quot;&gt;&lt;property id=&quot;20148&quot; value=&quot;5&quot;/&gt;&lt;property id=&quot;20300&quot; value=&quot;Slide 9 - &amp;quot;1.Thông tin trong môi trường số &amp;quot;&quot;/&gt;&lt;property id=&quot;20307&quot; value=&quot;367&quot;/&gt;&lt;/object&gt;&lt;object type=&quot;3&quot; unique_id=&quot;10285&quot;&gt;&lt;property id=&quot;20148&quot; value=&quot;5&quot;/&gt;&lt;property id=&quot;20300&quot; value=&quot;Slide 10 - &amp;quot;1.Thông tin trong môi trường số &amp;quot;&quot;/&gt;&lt;property id=&quot;20307&quot; value=&quot;407&quot;/&gt;&lt;/object&gt;&lt;object type=&quot;3&quot; unique_id=&quot;10286&quot;&gt;&lt;property id=&quot;20148&quot; value=&quot;5&quot;/&gt;&lt;property id=&quot;20300&quot; value=&quot;Slide 11 - &amp;quot;1.Thông tin trong môi trường số &amp;quot;&quot;/&gt;&lt;property id=&quot;20307&quot; value=&quot;373&quot;/&gt;&lt;/object&gt;&lt;object type=&quot;3&quot; unique_id=&quot;10287&quot;&gt;&lt;property id=&quot;20148&quot; value=&quot;5&quot;/&gt;&lt;property id=&quot;20300&quot; value=&quot;Slide 12 - &amp;quot;1.Thông tin trong môi trường số &amp;quot;&quot;/&gt;&lt;property id=&quot;20307&quot; value=&quot;374&quot;/&gt;&lt;/object&gt;&lt;object type=&quot;3&quot; unique_id=&quot;10288&quot;&gt;&lt;property id=&quot;20148&quot; value=&quot;5&quot;/&gt;&lt;property id=&quot;20300&quot; value=&quot;Slide 13 - &amp;quot;1.Thông tin trong môi trường số &amp;quot;&quot;/&gt;&lt;property id=&quot;20307&quot; value=&quot;395&quot;/&gt;&lt;/object&gt;&lt;object type=&quot;3&quot; unique_id=&quot;10289&quot;&gt;&lt;property id=&quot;20148&quot; value=&quot;5&quot;/&gt;&lt;property id=&quot;20300&quot; value=&quot;Slide 14 - &amp;quot;2. Thông tin đáng tin cậy&amp;quot;&quot;/&gt;&lt;property id=&quot;20307&quot; value=&quot;267&quot;/&gt;&lt;/object&gt;&lt;object type=&quot;3&quot; unique_id=&quot;10290&quot;&gt;&lt;property id=&quot;20148&quot; value=&quot;5&quot;/&gt;&lt;property id=&quot;20300&quot; value=&quot;Slide 15 - &amp;quot;2. Thông tin đáng tin cậy&amp;quot;&quot;/&gt;&lt;property id=&quot;20307&quot; value=&quot;384&quot;/&gt;&lt;/object&gt;&lt;object type=&quot;3&quot; unique_id=&quot;10291&quot;&gt;&lt;property id=&quot;20148&quot; value=&quot;5&quot;/&gt;&lt;property id=&quot;20300&quot; value=&quot;Slide 16 - &amp;quot;2. Thông tin đáng tin cậy&amp;quot;&quot;/&gt;&lt;property id=&quot;20307&quot; value=&quot;383&quot;/&gt;&lt;/object&gt;&lt;object type=&quot;3&quot; unique_id=&quot;10292&quot;&gt;&lt;property id=&quot;20148&quot; value=&quot;5&quot;/&gt;&lt;property id=&quot;20300&quot; value=&quot;Slide 17 - &amp;quot;2. Thông tin đáng tin cậy&amp;quot;&quot;/&gt;&lt;property id=&quot;20307&quot; value=&quot;408&quot;/&gt;&lt;/object&gt;&lt;object type=&quot;3&quot; unique_id=&quot;10293&quot;&gt;&lt;property id=&quot;20148&quot; value=&quot;5&quot;/&gt;&lt;property id=&quot;20300&quot; value=&quot;Slide 18 - &amp;quot;2. Thông tin đáng tin cậy&amp;quot;&quot;/&gt;&lt;property id=&quot;20307&quot; value=&quot;376&quot;/&gt;&lt;/object&gt;&lt;object type=&quot;3&quot; unique_id=&quot;10294&quot;&gt;&lt;property id=&quot;20148&quot; value=&quot;5&quot;/&gt;&lt;property id=&quot;20300&quot; value=&quot;Slide 19 - &amp;quot;2. Thông tin đáng tin cậy&amp;quot;&quot;/&gt;&lt;property id=&quot;20307&quot; value=&quot;379&quot;/&gt;&lt;/object&gt;&lt;object type=&quot;3&quot; unique_id=&quot;10295&quot;&gt;&lt;property id=&quot;20148&quot; value=&quot;5&quot;/&gt;&lt;property id=&quot;20300&quot; value=&quot;Slide 20 - &amp;quot;2. Thông tin đáng tin cậy&amp;quot;&quot;/&gt;&lt;property id=&quot;20307&quot; value=&quot;381&quot;/&gt;&lt;/object&gt;&lt;object type=&quot;3&quot; unique_id=&quot;10296&quot;&gt;&lt;property id=&quot;20148&quot; value=&quot;5&quot;/&gt;&lt;property id=&quot;20300&quot; value=&quot;Slide 21 - &amp;quot;2. Thông tin đáng tin cậy&amp;quot;&quot;/&gt;&lt;property id=&quot;20307&quot; value=&quot;382&quot;/&gt;&lt;/object&gt;&lt;object type=&quot;3&quot; unique_id=&quot;10297&quot;&gt;&lt;property id=&quot;20148&quot; value=&quot;5&quot;/&gt;&lt;property id=&quot;20300&quot; value=&quot;Slide 22&quot;/&gt;&lt;property id=&quot;20307&quot; value=&quot;411&quot;/&gt;&lt;/object&gt;&lt;object type=&quot;3&quot; unique_id=&quot;10298&quot;&gt;&lt;property id=&quot;20148&quot; value=&quot;5&quot;/&gt;&lt;property id=&quot;20300&quot; value=&quot;Slide 23&quot;/&gt;&lt;property id=&quot;20307&quot; value=&quot;412&quot;/&gt;&lt;/object&gt;&lt;object type=&quot;3&quot; unique_id=&quot;10299&quot;&gt;&lt;property id=&quot;20148&quot; value=&quot;5&quot;/&gt;&lt;property id=&quot;20300&quot; value=&quot;Slide 24&quot;/&gt;&lt;property id=&quot;20307&quot; value=&quot;413&quot;/&gt;&lt;/object&gt;&lt;object type=&quot;3&quot; unique_id=&quot;10300&quot;&gt;&lt;property id=&quot;20148&quot; value=&quot;5&quot;/&gt;&lt;property id=&quot;20300&quot; value=&quot;Slide 25&quot;/&gt;&lt;property id=&quot;20307&quot; value=&quot;414&quot;/&gt;&lt;/object&gt;&lt;object type=&quot;3&quot; unique_id=&quot;10301&quot;&gt;&lt;property id=&quot;20148&quot; value=&quot;5&quot;/&gt;&lt;property id=&quot;20300&quot; value=&quot;Slide 26&quot;/&gt;&lt;property id=&quot;20307&quot; value=&quot;415&quot;/&gt;&lt;/object&gt;&lt;object type=&quot;3&quot; unique_id=&quot;10302&quot;&gt;&lt;property id=&quot;20148&quot; value=&quot;5&quot;/&gt;&lt;property id=&quot;20300&quot; value=&quot;Slide 27&quot;/&gt;&lt;property id=&quot;20307&quot; value=&quot;388&quot;/&gt;&lt;/object&gt;&lt;object type=&quot;3&quot; unique_id=&quot;10303&quot;&gt;&lt;property id=&quot;20148&quot; value=&quot;5&quot;/&gt;&lt;property id=&quot;20300&quot; value=&quot;Slide 28&quot;/&gt;&lt;property id=&quot;20307&quot; value=&quot;406&quot;/&gt;&lt;/object&gt;&lt;object type=&quot;3&quot; unique_id=&quot;10304&quot;&gt;&lt;property id=&quot;20148&quot; value=&quot;5&quot;/&gt;&lt;property id=&quot;20300&quot; value=&quot;Slide 29&quot;/&gt;&lt;property id=&quot;20307&quot; value=&quot;392&quot;/&gt;&lt;/object&gt;&lt;/object&gt;&lt;object type=&quot;8&quot; unique_id=&quot;10335&quot;&gt;&lt;/object&gt;&lt;/object&gt;&lt;/database&gt;"/>
  <p:tag name="SECTOMILLISECCONVERTED" val="1"/>
  <p:tag name="MMPROD_NEXTUNIQUEID" val="10010"/>
</p:tagLst>
</file>

<file path=ppt/theme/theme1.xml><?xml version="1.0" encoding="utf-8"?>
<a:theme xmlns:a="http://schemas.openxmlformats.org/drawingml/2006/main" name="Ecosystems by Slidesgo">
  <a:themeElements>
    <a:clrScheme name="Simple Light">
      <a:dk1>
        <a:srgbClr val="333333"/>
      </a:dk1>
      <a:lt1>
        <a:srgbClr val="F6F6F6"/>
      </a:lt1>
      <a:dk2>
        <a:srgbClr val="3E996D"/>
      </a:dk2>
      <a:lt2>
        <a:srgbClr val="FF86AF"/>
      </a:lt2>
      <a:accent1>
        <a:srgbClr val="A6D8FD"/>
      </a:accent1>
      <a:accent2>
        <a:srgbClr val="FC9C65"/>
      </a:accent2>
      <a:accent3>
        <a:srgbClr val="C57DE6"/>
      </a:accent3>
      <a:accent4>
        <a:srgbClr val="FFFFFF"/>
      </a:accent4>
      <a:accent5>
        <a:srgbClr val="FFFFFF"/>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7536</TotalTime>
  <Words>2430</Words>
  <Application>Microsoft Office PowerPoint</Application>
  <PresentationFormat>On-screen Show (16:9)</PresentationFormat>
  <Paragraphs>208</Paragraphs>
  <Slides>29</Slides>
  <Notes>11</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VNI-Times</vt:lpstr>
      <vt:lpstr>Times New Roman</vt:lpstr>
      <vt:lpstr>Bodoni MT Black</vt:lpstr>
      <vt:lpstr>Wingdings</vt:lpstr>
      <vt:lpstr>Arial</vt:lpstr>
      <vt:lpstr>Montserrat</vt:lpstr>
      <vt:lpstr>Roboto</vt:lpstr>
      <vt:lpstr>Albert Sans</vt:lpstr>
      <vt:lpstr>Ecosystems by Slidesgo</vt:lpstr>
      <vt:lpstr>PowerPoint Presentation</vt:lpstr>
      <vt:lpstr>PowerPoint Presentation</vt:lpstr>
      <vt:lpstr>1.Thông tin trong môi trường số </vt:lpstr>
      <vt:lpstr>1.Thông tin trong môi trường số </vt:lpstr>
      <vt:lpstr>1.Thông tin trong môi trường số </vt:lpstr>
      <vt:lpstr>1.Thông tin trong môi trường số </vt:lpstr>
      <vt:lpstr>1.Thông tin trong môi trường số </vt:lpstr>
      <vt:lpstr>1.Thông tin trong môi trường số </vt:lpstr>
      <vt:lpstr>1.Thông tin trong môi trường số </vt:lpstr>
      <vt:lpstr>1.Thông tin trong môi trường số </vt:lpstr>
      <vt:lpstr>1.Thông tin trong môi trường số </vt:lpstr>
      <vt:lpstr>1.Thông tin trong môi trường số </vt:lpstr>
      <vt:lpstr>1.Thông tin trong môi trường số </vt:lpstr>
      <vt:lpstr>2. Thông tin đáng tin cậy</vt:lpstr>
      <vt:lpstr>2. Thông tin đáng tin cậy</vt:lpstr>
      <vt:lpstr>2. Thông tin đáng tin cậy</vt:lpstr>
      <vt:lpstr>2. Thông tin đáng tin cậy</vt:lpstr>
      <vt:lpstr>2. Thông tin đáng tin cậy</vt:lpstr>
      <vt:lpstr>2. Thông tin đáng tin cậy</vt:lpstr>
      <vt:lpstr>2. Thông tin đáng tin cậy</vt:lpstr>
      <vt:lpstr>2. Thông tin đáng tin cậy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Kim Đồng THCS</cp:lastModifiedBy>
  <cp:revision>66</cp:revision>
  <dcterms:modified xsi:type="dcterms:W3CDTF">2023-09-15T02:33:43Z</dcterms:modified>
</cp:coreProperties>
</file>