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0.svg" ContentType="image/svg+xml"/>
  <Override PartName="/ppt/media/image102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1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7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5.svg" ContentType="image/svg+xml"/>
  <Override PartName="/ppt/media/image67.svg" ContentType="image/svg+xml"/>
  <Override PartName="/ppt/media/image69.svg" ContentType="image/svg+xml"/>
  <Override PartName="/ppt/media/image71.svg" ContentType="image/svg+xml"/>
  <Override PartName="/ppt/media/image76.svg" ContentType="image/svg+xml"/>
  <Override PartName="/ppt/media/image8.svg" ContentType="image/svg+xml"/>
  <Override PartName="/ppt/media/image88.svg" ContentType="image/svg+xml"/>
  <Override PartName="/ppt/media/image90.svg" ContentType="image/svg+xml"/>
  <Override PartName="/ppt/media/image93.svg" ContentType="image/svg+xml"/>
  <Override PartName="/ppt/media/image95.svg" ContentType="image/svg+xml"/>
  <Override PartName="/ppt/media/image9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3"/>
    <p:sldId id="266" r:id="rId4"/>
    <p:sldId id="256" r:id="rId5"/>
    <p:sldId id="259" r:id="rId6"/>
    <p:sldId id="272" r:id="rId7"/>
    <p:sldId id="273" r:id="rId8"/>
    <p:sldId id="274" r:id="rId9"/>
    <p:sldId id="275" r:id="rId10"/>
    <p:sldId id="276" r:id="rId11"/>
    <p:sldId id="279" r:id="rId12"/>
    <p:sldId id="277" r:id="rId13"/>
    <p:sldId id="284" r:id="rId14"/>
    <p:sldId id="285" r:id="rId15"/>
    <p:sldId id="286" r:id="rId16"/>
    <p:sldId id="278" r:id="rId17"/>
    <p:sldId id="287" r:id="rId18"/>
    <p:sldId id="288" r:id="rId19"/>
    <p:sldId id="289" r:id="rId20"/>
    <p:sldId id="290" r:id="rId21"/>
    <p:sldId id="291" r:id="rId22"/>
    <p:sldId id="281" r:id="rId23"/>
    <p:sldId id="271" r:id="rId24"/>
    <p:sldId id="282" r:id="rId25"/>
    <p:sldId id="265" r:id="rId26"/>
    <p:sldId id="292" r:id="rId27"/>
    <p:sldId id="283" r:id="rId28"/>
    <p:sldId id="270" r:id="rId29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1" d="100"/>
          <a:sy n="51" d="100"/>
        </p:scale>
        <p:origin x="667" y="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image" Target="../media/image16.svg"/><Relationship Id="rId15" Type="http://schemas.openxmlformats.org/officeDocument/2006/relationships/image" Target="../media/image15.png"/><Relationship Id="rId14" Type="http://schemas.openxmlformats.org/officeDocument/2006/relationships/image" Target="../media/image14.svg"/><Relationship Id="rId13" Type="http://schemas.openxmlformats.org/officeDocument/2006/relationships/image" Target="../media/image13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47.svg"/><Relationship Id="rId7" Type="http://schemas.openxmlformats.org/officeDocument/2006/relationships/image" Target="../media/image46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3.png"/><Relationship Id="rId12" Type="http://schemas.openxmlformats.org/officeDocument/2006/relationships/image" Target="../media/image71.svg"/><Relationship Id="rId11" Type="http://schemas.openxmlformats.org/officeDocument/2006/relationships/image" Target="../media/image70.png"/><Relationship Id="rId10" Type="http://schemas.openxmlformats.org/officeDocument/2006/relationships/image" Target="../media/image53.svg"/><Relationship Id="rId1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microsoft.com/office/2007/relationships/media" Target="../media/media3.wmv"/><Relationship Id="rId6" Type="http://schemas.openxmlformats.org/officeDocument/2006/relationships/video" Target="../media/media3.wmv"/><Relationship Id="rId5" Type="http://schemas.openxmlformats.org/officeDocument/2006/relationships/image" Target="../media/image70.png"/><Relationship Id="rId4" Type="http://schemas.openxmlformats.org/officeDocument/2006/relationships/image" Target="../media/image52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6.svg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0.png"/><Relationship Id="rId7" Type="http://schemas.openxmlformats.org/officeDocument/2006/relationships/image" Target="../media/image52.png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3" Type="http://schemas.openxmlformats.org/officeDocument/2006/relationships/image" Target="../media/image77.png"/><Relationship Id="rId2" Type="http://schemas.microsoft.com/office/2007/relationships/media" Target="../media/media4.wmv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6.svg"/><Relationship Id="rId1" Type="http://schemas.openxmlformats.org/officeDocument/2006/relationships/video" Target="../media/media4.wmv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0.png"/><Relationship Id="rId7" Type="http://schemas.openxmlformats.org/officeDocument/2006/relationships/image" Target="../media/image52.png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3" Type="http://schemas.openxmlformats.org/officeDocument/2006/relationships/image" Target="../media/image78.png"/><Relationship Id="rId2" Type="http://schemas.microsoft.com/office/2007/relationships/media" Target="../media/media5.wmv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6.svg"/><Relationship Id="rId1" Type="http://schemas.openxmlformats.org/officeDocument/2006/relationships/video" Target="../media/media5.wmv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9.png"/><Relationship Id="rId7" Type="http://schemas.microsoft.com/office/2007/relationships/media" Target="../media/media6.wmv"/><Relationship Id="rId6" Type="http://schemas.openxmlformats.org/officeDocument/2006/relationships/video" Target="../media/media6.wmv"/><Relationship Id="rId5" Type="http://schemas.openxmlformats.org/officeDocument/2006/relationships/image" Target="../media/image70.png"/><Relationship Id="rId4" Type="http://schemas.openxmlformats.org/officeDocument/2006/relationships/image" Target="../media/image52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76.svg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0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microsoft.com/office/2007/relationships/media" Target="../media/media7.mp3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media8.wmv"/><Relationship Id="rId8" Type="http://schemas.openxmlformats.org/officeDocument/2006/relationships/video" Target="../media/media8.wmv"/><Relationship Id="rId7" Type="http://schemas.openxmlformats.org/officeDocument/2006/relationships/image" Target="../media/image76.svg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52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2.png"/><Relationship Id="rId1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../media/media9.wmv"/><Relationship Id="rId8" Type="http://schemas.openxmlformats.org/officeDocument/2006/relationships/video" Target="../media/media9.wmv"/><Relationship Id="rId7" Type="http://schemas.openxmlformats.org/officeDocument/2006/relationships/image" Target="../media/image76.svg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52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3.png"/><Relationship Id="rId1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../media/media10.wmv"/><Relationship Id="rId8" Type="http://schemas.openxmlformats.org/officeDocument/2006/relationships/video" Target="../media/media10.wmv"/><Relationship Id="rId7" Type="http://schemas.openxmlformats.org/officeDocument/2006/relationships/image" Target="../media/image76.svg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52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4.png"/><Relationship Id="rId1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../media/media11.wmv"/><Relationship Id="rId8" Type="http://schemas.openxmlformats.org/officeDocument/2006/relationships/video" Target="../media/media11.wmv"/><Relationship Id="rId7" Type="http://schemas.openxmlformats.org/officeDocument/2006/relationships/image" Target="../media/image76.svg"/><Relationship Id="rId6" Type="http://schemas.openxmlformats.org/officeDocument/2006/relationships/image" Target="../media/image75.png"/><Relationship Id="rId5" Type="http://schemas.openxmlformats.org/officeDocument/2006/relationships/image" Target="../media/image70.png"/><Relationship Id="rId4" Type="http://schemas.openxmlformats.org/officeDocument/2006/relationships/image" Target="../media/image52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5.pn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35.png"/><Relationship Id="rId22" Type="http://schemas.microsoft.com/office/2007/relationships/media" Target="../media/media1.mp3"/><Relationship Id="rId21" Type="http://schemas.openxmlformats.org/officeDocument/2006/relationships/audio" Target="../media/media1.mp3"/><Relationship Id="rId20" Type="http://schemas.openxmlformats.org/officeDocument/2006/relationships/image" Target="../media/image34.svg"/><Relationship Id="rId2" Type="http://schemas.openxmlformats.org/officeDocument/2006/relationships/image" Target="../media/image20.svg"/><Relationship Id="rId19" Type="http://schemas.openxmlformats.org/officeDocument/2006/relationships/image" Target="../media/image33.png"/><Relationship Id="rId18" Type="http://schemas.openxmlformats.org/officeDocument/2006/relationships/image" Target="../media/image32.svg"/><Relationship Id="rId17" Type="http://schemas.openxmlformats.org/officeDocument/2006/relationships/image" Target="../media/image31.png"/><Relationship Id="rId16" Type="http://schemas.openxmlformats.org/officeDocument/2006/relationships/image" Target="../media/image30.svg"/><Relationship Id="rId15" Type="http://schemas.openxmlformats.org/officeDocument/2006/relationships/image" Target="../media/image29.png"/><Relationship Id="rId14" Type="http://schemas.openxmlformats.org/officeDocument/2006/relationships/image" Target="../media/image28.svg"/><Relationship Id="rId13" Type="http://schemas.openxmlformats.org/officeDocument/2006/relationships/image" Target="../media/image27.png"/><Relationship Id="rId12" Type="http://schemas.openxmlformats.org/officeDocument/2006/relationships/image" Target="../media/image12.svg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media12.mp3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0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microsoft.com/office/2007/relationships/media" Target="../media/media12.mp3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media" Target="../media/media13.mp3"/><Relationship Id="rId8" Type="http://schemas.openxmlformats.org/officeDocument/2006/relationships/audio" Target="../media/media13.mp3"/><Relationship Id="rId7" Type="http://schemas.openxmlformats.org/officeDocument/2006/relationships/image" Target="../media/image86.png"/><Relationship Id="rId6" Type="http://schemas.openxmlformats.org/officeDocument/2006/relationships/image" Target="../media/image70.png"/><Relationship Id="rId5" Type="http://schemas.openxmlformats.org/officeDocument/2006/relationships/image" Target="../media/image52.png"/><Relationship Id="rId4" Type="http://schemas.openxmlformats.org/officeDocument/2006/relationships/image" Target="../media/image46.png"/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46.png"/><Relationship Id="rId7" Type="http://schemas.openxmlformats.org/officeDocument/2006/relationships/image" Target="../media/image38.png"/><Relationship Id="rId6" Type="http://schemas.openxmlformats.org/officeDocument/2006/relationships/image" Target="../media/image56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35.png"/><Relationship Id="rId12" Type="http://schemas.microsoft.com/office/2007/relationships/media" Target="../media/media14.mp3"/><Relationship Id="rId11" Type="http://schemas.openxmlformats.org/officeDocument/2006/relationships/audio" Target="../media/media14.mp3"/><Relationship Id="rId10" Type="http://schemas.openxmlformats.org/officeDocument/2006/relationships/image" Target="../media/image70.png"/><Relationship Id="rId1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46.png"/><Relationship Id="rId7" Type="http://schemas.openxmlformats.org/officeDocument/2006/relationships/image" Target="../media/image38.png"/><Relationship Id="rId6" Type="http://schemas.openxmlformats.org/officeDocument/2006/relationships/image" Target="../media/image56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10" Type="http://schemas.openxmlformats.org/officeDocument/2006/relationships/image" Target="../media/image70.png"/><Relationship Id="rId1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image" Target="../media/image50.png"/><Relationship Id="rId7" Type="http://schemas.openxmlformats.org/officeDocument/2006/relationships/image" Target="../media/image70.png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38.png"/><Relationship Id="rId3" Type="http://schemas.openxmlformats.org/officeDocument/2006/relationships/image" Target="../media/image36.png"/><Relationship Id="rId2" Type="http://schemas.openxmlformats.org/officeDocument/2006/relationships/image" Target="../media/image9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98.png"/><Relationship Id="rId10" Type="http://schemas.openxmlformats.org/officeDocument/2006/relationships/image" Target="../media/image97.svg"/><Relationship Id="rId1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7.svg"/><Relationship Id="rId3" Type="http://schemas.openxmlformats.org/officeDocument/2006/relationships/image" Target="../media/image96.png"/><Relationship Id="rId2" Type="http://schemas.openxmlformats.org/officeDocument/2006/relationships/image" Target="../media/image38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9.png"/><Relationship Id="rId8" Type="http://schemas.openxmlformats.org/officeDocument/2006/relationships/image" Target="../media/image108.svg"/><Relationship Id="rId7" Type="http://schemas.openxmlformats.org/officeDocument/2006/relationships/image" Target="../media/image107.png"/><Relationship Id="rId6" Type="http://schemas.openxmlformats.org/officeDocument/2006/relationships/image" Target="../media/image106.svg"/><Relationship Id="rId5" Type="http://schemas.openxmlformats.org/officeDocument/2006/relationships/image" Target="../media/image105.png"/><Relationship Id="rId4" Type="http://schemas.openxmlformats.org/officeDocument/2006/relationships/image" Target="../media/image104.svg"/><Relationship Id="rId3" Type="http://schemas.openxmlformats.org/officeDocument/2006/relationships/image" Target="../media/image103.png"/><Relationship Id="rId2" Type="http://schemas.openxmlformats.org/officeDocument/2006/relationships/image" Target="../media/image102.sv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90.svg"/><Relationship Id="rId12" Type="http://schemas.openxmlformats.org/officeDocument/2006/relationships/image" Target="../media/image89.png"/><Relationship Id="rId11" Type="http://schemas.openxmlformats.org/officeDocument/2006/relationships/image" Target="../media/image7.png"/><Relationship Id="rId10" Type="http://schemas.openxmlformats.org/officeDocument/2006/relationships/image" Target="../media/image110.svg"/><Relationship Id="rId1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5.png"/><Relationship Id="rId7" Type="http://schemas.openxmlformats.org/officeDocument/2006/relationships/image" Target="../media/image13.png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svg"/><Relationship Id="rId7" Type="http://schemas.openxmlformats.org/officeDocument/2006/relationships/image" Target="../media/image42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53.svg"/><Relationship Id="rId17" Type="http://schemas.openxmlformats.org/officeDocument/2006/relationships/image" Target="../media/image52.png"/><Relationship Id="rId16" Type="http://schemas.openxmlformats.org/officeDocument/2006/relationships/image" Target="../media/image51.svg"/><Relationship Id="rId15" Type="http://schemas.openxmlformats.org/officeDocument/2006/relationships/image" Target="../media/image50.png"/><Relationship Id="rId14" Type="http://schemas.openxmlformats.org/officeDocument/2006/relationships/image" Target="../media/image49.svg"/><Relationship Id="rId13" Type="http://schemas.openxmlformats.org/officeDocument/2006/relationships/image" Target="../media/image48.png"/><Relationship Id="rId12" Type="http://schemas.openxmlformats.org/officeDocument/2006/relationships/image" Target="../media/image47.svg"/><Relationship Id="rId11" Type="http://schemas.openxmlformats.org/officeDocument/2006/relationships/image" Target="../media/image46.png"/><Relationship Id="rId10" Type="http://schemas.openxmlformats.org/officeDocument/2006/relationships/image" Target="../media/image45.svg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microsoft.com/office/2007/relationships/media" Target="../media/media2.mp3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1.jpe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svg"/><Relationship Id="rId7" Type="http://schemas.openxmlformats.org/officeDocument/2006/relationships/image" Target="../media/image6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71.svg"/><Relationship Id="rId17" Type="http://schemas.openxmlformats.org/officeDocument/2006/relationships/image" Target="../media/image70.png"/><Relationship Id="rId16" Type="http://schemas.openxmlformats.org/officeDocument/2006/relationships/image" Target="../media/image53.svg"/><Relationship Id="rId15" Type="http://schemas.openxmlformats.org/officeDocument/2006/relationships/image" Target="../media/image52.png"/><Relationship Id="rId14" Type="http://schemas.openxmlformats.org/officeDocument/2006/relationships/image" Target="../media/image47.svg"/><Relationship Id="rId13" Type="http://schemas.openxmlformats.org/officeDocument/2006/relationships/image" Target="../media/image46.png"/><Relationship Id="rId12" Type="http://schemas.openxmlformats.org/officeDocument/2006/relationships/image" Target="../media/image69.svg"/><Relationship Id="rId11" Type="http://schemas.openxmlformats.org/officeDocument/2006/relationships/image" Target="../media/image68.png"/><Relationship Id="rId10" Type="http://schemas.openxmlformats.org/officeDocument/2006/relationships/image" Target="../media/image67.svg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svg"/><Relationship Id="rId8" Type="http://schemas.openxmlformats.org/officeDocument/2006/relationships/image" Target="../media/image52.png"/><Relationship Id="rId7" Type="http://schemas.openxmlformats.org/officeDocument/2006/relationships/image" Target="../media/image72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7.svg"/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1.svg"/><Relationship Id="rId10" Type="http://schemas.openxmlformats.org/officeDocument/2006/relationships/image" Target="../media/image70.png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066929" y="5912937"/>
            <a:ext cx="6120935" cy="42310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37831" y="1924517"/>
            <a:ext cx="1367885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23292">
            <a:off x="-4494850" y="4634668"/>
            <a:ext cx="9345291" cy="6319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78941">
            <a:off x="13038355" y="-1195228"/>
            <a:ext cx="9672915" cy="6541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854453">
            <a:off x="13835536" y="-760689"/>
            <a:ext cx="7362679" cy="42034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854453" flipH="1" flipV="1">
            <a:off x="-3317203" y="5622474"/>
            <a:ext cx="7362679" cy="42034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95158">
            <a:off x="1480309" y="4132332"/>
            <a:ext cx="533881" cy="51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780729">
            <a:off x="14960316" y="8919673"/>
            <a:ext cx="327164" cy="3170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780729">
            <a:off x="12348840" y="720276"/>
            <a:ext cx="597246" cy="57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14461">
            <a:off x="2248413" y="1173880"/>
            <a:ext cx="378837" cy="3671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20620">
            <a:off x="13214476" y="6710657"/>
            <a:ext cx="500969" cy="4854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54097">
            <a:off x="3252651" y="8535117"/>
            <a:ext cx="501069" cy="4855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08428">
            <a:off x="6513049" y="710030"/>
            <a:ext cx="955958" cy="31285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683650" y="5993931"/>
            <a:ext cx="794850" cy="794850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3244736">
            <a:off x="16426058" y="5155847"/>
            <a:ext cx="498604" cy="431791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6C496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33272" t="32416"/>
          <a:stretch>
            <a:fillRect/>
          </a:stretch>
        </p:blipFill>
        <p:spPr>
          <a:xfrm rot="9919327">
            <a:off x="6123486" y="6852420"/>
            <a:ext cx="529225" cy="51457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33272" t="32416"/>
          <a:stretch>
            <a:fillRect/>
          </a:stretch>
        </p:blipFill>
        <p:spPr>
          <a:xfrm rot="9226163" flipH="1" flipV="1">
            <a:off x="11557123" y="8257644"/>
            <a:ext cx="560208" cy="5447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647700"/>
            <a:ext cx="5896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d) Khởi động giọng</a:t>
            </a:r>
            <a:endParaRPr lang="en-US" sz="4800" b="1" dirty="0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20400" y="9457542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6849982" y="7914520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1263230" y="1760894"/>
            <a:ext cx="74045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500" b="1" dirty="0">
                <a:solidFill>
                  <a:srgbClr val="FF0000"/>
                </a:solidFill>
              </a:rPr>
              <a:t>Cả lớp khởi động giọng</a:t>
            </a:r>
            <a:endParaRPr lang="en-US" sz="45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00" y="2827921"/>
            <a:ext cx="12626821" cy="64033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8002" y="2856663"/>
            <a:ext cx="662579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Hồi trống điểm khai trường.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Lớp mới bè bạn cũ.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âu 1, 2 - Khai trườn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2837122"/>
            <a:ext cx="10331694" cy="581157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6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3,4 - Kha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459567" y="2473236"/>
            <a:ext cx="11306583" cy="63599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3552" y="3408561"/>
            <a:ext cx="601304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Kỉ niệm còn ấp ủ.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 tháng hè trôi qua.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âu 5,6 - Kha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24599" y="2519144"/>
            <a:ext cx="11306585" cy="63599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1976" y="3838596"/>
            <a:ext cx="601304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 sân trường tíu tít.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Râm ran tiếng cười vui.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pic>
        <p:nvPicPr>
          <p:cNvPr id="3" name="Câu 7,8 - Khai trườn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5425" y="2400300"/>
            <a:ext cx="11650133" cy="655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442" y="3696600"/>
            <a:ext cx="506428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Gặp thầy cô gặp bạn.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Như đi xa về nhà.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9315281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7350477" y="9380601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7047111" y="696777"/>
            <a:ext cx="4193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cả đoạn 1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0014" y="1781126"/>
            <a:ext cx="6760819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Hồi trống điểm khai trường.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Lớp mới bè bạn cũ.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Kỉ niệm còn ấp ủ.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 tháng hè trôi qua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Cả sân trường tíu tít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Râm ran tiếng cười vui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Gặp thầy cô gặp bạn.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Như đi xa về nhà.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02886" y="2453098"/>
            <a:ext cx="6595596" cy="6721625"/>
          </a:xfrm>
          <a:prstGeom prst="rect">
            <a:avLst/>
          </a:prstGeom>
        </p:spPr>
      </p:pic>
      <p:pic>
        <p:nvPicPr>
          <p:cNvPr id="1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9598" y="5434412"/>
            <a:ext cx="3288402" cy="4803508"/>
          </a:xfrm>
          <a:prstGeom prst="rect">
            <a:avLst/>
          </a:prstGeom>
        </p:spPr>
      </p:pic>
      <p:pic>
        <p:nvPicPr>
          <p:cNvPr id="11" name="Đoạn 1 - Khai trường (online-audio-converter.com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984,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40888" y="3802062"/>
            <a:ext cx="2682875" cy="2682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65221" y="1024660"/>
            <a:ext cx="535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5343" y="3623928"/>
            <a:ext cx="662579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Khăn đỏ tung trong gió.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Áo trắng hồn trắng trong.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3" name="Câu 9,10 - Khai trườ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45978" y="2518146"/>
            <a:ext cx="10763294" cy="605435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900" y="3468692"/>
            <a:ext cx="656644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Bút mực nguyên chưa viết.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Vở mới thơm sắc hồng.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5" name="Câu 11, 12 - Khai trườ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87167" y="2738423"/>
            <a:ext cx="10430933" cy="5867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1976" y="3838596"/>
            <a:ext cx="649702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Sân trường vàng hoa nắng.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Xôn xao gió mùa thu.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3" name="Câu 13, 14 - Khai trườ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39000" y="2838450"/>
            <a:ext cx="10464800" cy="58864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2442" y="3696600"/>
            <a:ext cx="562215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vào năm học mới</a:t>
            </a:r>
            <a:endParaRPr lang="en-US" sz="40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Tạm xa nhé hè ơi!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5" name="Câu 15, 16 - Khai trườn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5872" y="2797465"/>
            <a:ext cx="11188060" cy="62932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0469142">
            <a:off x="-2250795" y="8664783"/>
            <a:ext cx="6019648" cy="4770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804873">
            <a:off x="14922949" y="-1765173"/>
            <a:ext cx="434853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50828" y="-1486164"/>
            <a:ext cx="7315200" cy="26600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054997">
            <a:off x="-1651071" y="8158363"/>
            <a:ext cx="3984598" cy="30138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4400" y="544774"/>
            <a:ext cx="8595970" cy="1489126"/>
            <a:chOff x="4724400" y="544774"/>
            <a:chExt cx="8595970" cy="1489126"/>
          </a:xfrm>
        </p:grpSpPr>
        <p:grpSp>
          <p:nvGrpSpPr>
            <p:cNvPr id="7" name="Group 7"/>
            <p:cNvGrpSpPr/>
            <p:nvPr/>
          </p:nvGrpSpPr>
          <p:grpSpPr>
            <a:xfrm>
              <a:off x="4724400" y="544774"/>
              <a:ext cx="8595970" cy="1489126"/>
              <a:chOff x="0" y="0"/>
              <a:chExt cx="11710197" cy="202862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4073"/>
                <a:ext cx="11716588" cy="2035222"/>
              </a:xfrm>
              <a:custGeom>
                <a:avLst/>
                <a:gdLst/>
                <a:ahLst/>
                <a:cxnLst/>
                <a:rect l="l" t="t" r="r" b="b"/>
                <a:pathLst>
                  <a:path w="11716588" h="2035222">
                    <a:moveTo>
                      <a:pt x="11088810" y="1980744"/>
                    </a:moveTo>
                    <a:cubicBezTo>
                      <a:pt x="11088810" y="1980744"/>
                      <a:pt x="10357935" y="2035222"/>
                      <a:pt x="8775658" y="2032601"/>
                    </a:cubicBezTo>
                    <a:cubicBezTo>
                      <a:pt x="4335195" y="2030438"/>
                      <a:pt x="1057074" y="2022614"/>
                      <a:pt x="1057074" y="2022614"/>
                    </a:cubicBezTo>
                    <a:cubicBezTo>
                      <a:pt x="812932" y="2013780"/>
                      <a:pt x="449110" y="1992549"/>
                      <a:pt x="282371" y="1934372"/>
                    </a:cubicBezTo>
                    <a:cubicBezTo>
                      <a:pt x="4469" y="1837408"/>
                      <a:pt x="0" y="1664130"/>
                      <a:pt x="0" y="1319250"/>
                    </a:cubicBezTo>
                    <a:lnTo>
                      <a:pt x="0" y="131924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472021" y="15681"/>
                      <a:pt x="7138310" y="7673"/>
                    </a:cubicBezTo>
                    <a:cubicBezTo>
                      <a:pt x="10139007" y="0"/>
                      <a:pt x="10855741" y="6979"/>
                      <a:pt x="10855741" y="6979"/>
                    </a:cubicBezTo>
                    <a:cubicBezTo>
                      <a:pt x="11224049" y="14458"/>
                      <a:pt x="11362309" y="42638"/>
                      <a:pt x="11560049" y="165219"/>
                    </a:cubicBezTo>
                    <a:cubicBezTo>
                      <a:pt x="11711066" y="258836"/>
                      <a:pt x="11716588" y="476157"/>
                      <a:pt x="11707447" y="1319241"/>
                    </a:cubicBezTo>
                    <a:lnTo>
                      <a:pt x="11707447" y="1319250"/>
                    </a:lnTo>
                    <a:cubicBezTo>
                      <a:pt x="11707447" y="1782095"/>
                      <a:pt x="11664662" y="1930682"/>
                      <a:pt x="11088810" y="1980744"/>
                    </a:cubicBezTo>
                    <a:close/>
                  </a:path>
                </a:pathLst>
              </a:custGeom>
              <a:solidFill>
                <a:srgbClr val="FFD5DB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6397553" y="796327"/>
              <a:ext cx="5254354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400" b="1" dirty="0">
                  <a:solidFill>
                    <a:srgbClr val="FF0000"/>
                  </a:solidFill>
                </a:rPr>
                <a:t>KHỞI ĐỘNG</a:t>
              </a:r>
              <a:endParaRPr lang="en-US" sz="6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45365">
            <a:off x="296661" y="4845150"/>
            <a:ext cx="615731" cy="596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10721">
            <a:off x="1946502" y="7436194"/>
            <a:ext cx="535167" cy="5186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14461">
            <a:off x="2030855" y="343842"/>
            <a:ext cx="556555" cy="5393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52014">
            <a:off x="15550133" y="8072476"/>
            <a:ext cx="619832" cy="600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008865">
            <a:off x="17610156" y="4804686"/>
            <a:ext cx="396545" cy="38428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232626">
            <a:off x="14012487" y="1321730"/>
            <a:ext cx="276680" cy="26812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0176" y="2213489"/>
            <a:ext cx="1810764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cảm nhận của em khi nghe bài hát </a:t>
            </a:r>
            <a:r>
              <a:rPr lang="nl-NL" sz="43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Mùa thu ngày khai trường</a:t>
            </a:r>
            <a:endParaRPr lang="en-US" sz="4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16047" y="3533071"/>
            <a:ext cx="2512475" cy="6259333"/>
          </a:xfrm>
          <a:prstGeom prst="rect">
            <a:avLst/>
          </a:prstGeom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344313" y="3533071"/>
            <a:ext cx="2901173" cy="6197432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275688" y="3367327"/>
            <a:ext cx="2701132" cy="6538291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2217185" y="3367327"/>
            <a:ext cx="2215752" cy="6528921"/>
          </a:xfrm>
          <a:prstGeom prst="rect">
            <a:avLst/>
          </a:prstGeom>
        </p:spPr>
      </p:pic>
      <p:pic>
        <p:nvPicPr>
          <p:cNvPr id="5" name="Mùa thu ngày khai trường - âm nhạc lớp 8 - có lời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141192" y="9128125"/>
            <a:ext cx="1158875" cy="1158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34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9315281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7350477" y="9380601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7047111" y="696777"/>
            <a:ext cx="4193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cả đoạn 2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3198" y="1870918"/>
            <a:ext cx="6760819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Khăn đỏ tung trong gió.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Áo trắng hồn trắng trong.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Bút mực nguyên chưa viết.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Vở mới thơm sắc hồng.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Sân trường vàng hoa nắng.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Xôn xao gió mùa thu.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Bước vào năm học mới.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Tạm xa nhé hè ơi!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02886" y="2453098"/>
            <a:ext cx="6595596" cy="6721625"/>
          </a:xfrm>
          <a:prstGeom prst="rect">
            <a:avLst/>
          </a:prstGeom>
        </p:spPr>
      </p:pic>
      <p:pic>
        <p:nvPicPr>
          <p:cNvPr id="1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999598" y="5434412"/>
            <a:ext cx="3288402" cy="4803508"/>
          </a:xfrm>
          <a:prstGeom prst="rect">
            <a:avLst/>
          </a:prstGeom>
        </p:spPr>
      </p:pic>
      <p:pic>
        <p:nvPicPr>
          <p:cNvPr id="2" name="Đoạn 2 - Khai trường (online-audio-converter.com)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7195" y="4010011"/>
            <a:ext cx="2266978" cy="22669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5072" y="9771274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6849982" y="7914520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56734" y="2658537"/>
            <a:ext cx="11343440" cy="76284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8636" y="1024660"/>
            <a:ext cx="3850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h) Hát cả bài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ARAOKE Melody - KHAI TRƯỜNG - CHỦ ĐỀ 1 - NGÀY KHAI TRƯỜNG - ÂM NHẠC 7 - KẾT NỐI TRI THỨC VỚI CUỘC SỐ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71925" y="8753238"/>
            <a:ext cx="1616075" cy="16160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7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343729"/>
            <a:ext cx="5960339" cy="3393525"/>
            <a:chOff x="0" y="0"/>
            <a:chExt cx="3080402" cy="1753830"/>
          </a:xfrm>
        </p:grpSpPr>
        <p:sp>
          <p:nvSpPr>
            <p:cNvPr id="3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6389" y="4688386"/>
            <a:ext cx="4836431" cy="5964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78564" y="8267700"/>
            <a:ext cx="654083" cy="100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72271" y="5691895"/>
            <a:ext cx="760489" cy="11655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19422" y="2595041"/>
            <a:ext cx="5540351" cy="80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vi-VN" sz="6400" b="1" dirty="0"/>
              <a:t>LUYỆN TẬP</a:t>
            </a:r>
            <a:endParaRPr lang="en-US" sz="6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11709" y="1261645"/>
            <a:ext cx="10628707" cy="694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chemeClr val="accent5">
                    <a:lumMod val="50000"/>
                  </a:schemeClr>
                </a:solidFill>
              </a:rPr>
              <a:t>Hát theo hình thức</a:t>
            </a:r>
            <a:endParaRPr lang="vi-VN" sz="45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b="1" dirty="0">
                <a:solidFill>
                  <a:srgbClr val="FF0000"/>
                </a:solidFill>
              </a:rPr>
              <a:t>Nối tiếp:</a:t>
            </a:r>
            <a:endParaRPr lang="vi-VN" sz="4200" b="1" dirty="0">
              <a:solidFill>
                <a:srgbClr val="FF0000"/>
              </a:solidFill>
            </a:endParaRPr>
          </a:p>
          <a:p>
            <a:pPr marL="1600200" lvl="2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/>
              <a:t>Nhóm 1: </a:t>
            </a:r>
            <a:r>
              <a:rPr lang="vi-VN" sz="4200" i="1" dirty="0"/>
              <a:t>Hồi trống điểm khai trường ... trôi qua.</a:t>
            </a:r>
            <a:endParaRPr lang="vi-VN" sz="4200" i="1" dirty="0"/>
          </a:p>
          <a:p>
            <a:pPr marL="1600200" lvl="2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/>
              <a:t>Nhóm 2: </a:t>
            </a:r>
            <a:r>
              <a:rPr lang="vi-VN" sz="4200" i="1" dirty="0"/>
              <a:t>Cả sân trường tíu tít...đi xa về nhà</a:t>
            </a:r>
            <a:endParaRPr lang="vi-VN" sz="4200" i="1" dirty="0"/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b="1" dirty="0">
                <a:solidFill>
                  <a:srgbClr val="FF0000"/>
                </a:solidFill>
              </a:rPr>
              <a:t>Hòa giọng: </a:t>
            </a:r>
            <a:r>
              <a:rPr lang="vi-VN" sz="4200" i="1" dirty="0"/>
              <a:t>Khăn đỏ...tạm xa nhé hè ơi.</a:t>
            </a:r>
            <a:endParaRPr lang="en-US" sz="4200" i="1" dirty="0"/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68200" y="9133592"/>
            <a:ext cx="515726" cy="51572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178352" y="9544266"/>
            <a:ext cx="641982" cy="210103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4243660" y="940224"/>
            <a:ext cx="794850" cy="794850"/>
          </a:xfrm>
          <a:prstGeom prst="rect">
            <a:avLst/>
          </a:prstGeom>
        </p:spPr>
      </p:pic>
      <p:grpSp>
        <p:nvGrpSpPr>
          <p:cNvPr id="26" name="Group 15"/>
          <p:cNvGrpSpPr>
            <a:grpSpLocks noChangeAspect="1"/>
          </p:cNvGrpSpPr>
          <p:nvPr/>
        </p:nvGrpSpPr>
        <p:grpSpPr>
          <a:xfrm rot="-1741362">
            <a:off x="16849981" y="8496676"/>
            <a:ext cx="773220" cy="669608"/>
            <a:chOff x="0" y="0"/>
            <a:chExt cx="6350000" cy="5499100"/>
          </a:xfrm>
        </p:grpSpPr>
        <p:sp>
          <p:nvSpPr>
            <p:cNvPr id="27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5" name="y2mate.com - Karaoke  Khai Trường  Chủ Đề 1  Ngày Khai Trường  Âm Nhạc 7  Kết Nối Tri Thức Với Cuộc Sống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081448" y="8993679"/>
            <a:ext cx="1311275" cy="1311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343729"/>
            <a:ext cx="5960339" cy="3393525"/>
            <a:chOff x="0" y="0"/>
            <a:chExt cx="3080402" cy="1753830"/>
          </a:xfrm>
        </p:grpSpPr>
        <p:sp>
          <p:nvSpPr>
            <p:cNvPr id="3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6389" y="4688386"/>
            <a:ext cx="4836431" cy="5964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78564" y="8267700"/>
            <a:ext cx="654083" cy="100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72271" y="5691895"/>
            <a:ext cx="760489" cy="11655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19422" y="2595041"/>
            <a:ext cx="5540351" cy="80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vi-VN" sz="6400" b="1" dirty="0"/>
              <a:t>LUYỆN TẬP</a:t>
            </a:r>
            <a:endParaRPr lang="en-US" sz="6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169016" y="1397332"/>
            <a:ext cx="871409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 dirty="0">
                <a:solidFill>
                  <a:schemeClr val="accent5">
                    <a:lumMod val="50000"/>
                  </a:schemeClr>
                </a:solidFill>
              </a:rPr>
              <a:t>Hát kết hợp vận động phụ họa</a:t>
            </a:r>
            <a:endParaRPr lang="vi-VN" sz="4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3567" y="9313228"/>
            <a:ext cx="515726" cy="51572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615245">
            <a:off x="9178352" y="9544266"/>
            <a:ext cx="641982" cy="210103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14261619" y="302176"/>
            <a:ext cx="794850" cy="794850"/>
          </a:xfrm>
          <a:prstGeom prst="rect">
            <a:avLst/>
          </a:prstGeom>
        </p:spPr>
      </p:pic>
      <p:grpSp>
        <p:nvGrpSpPr>
          <p:cNvPr id="26" name="Group 15"/>
          <p:cNvGrpSpPr>
            <a:grpSpLocks noChangeAspect="1"/>
          </p:cNvGrpSpPr>
          <p:nvPr/>
        </p:nvGrpSpPr>
        <p:grpSpPr>
          <a:xfrm rot="-1741362">
            <a:off x="17096377" y="9146063"/>
            <a:ext cx="773220" cy="669608"/>
            <a:chOff x="0" y="0"/>
            <a:chExt cx="6350000" cy="5499100"/>
          </a:xfrm>
        </p:grpSpPr>
        <p:sp>
          <p:nvSpPr>
            <p:cNvPr id="27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32" y="2712518"/>
            <a:ext cx="8963660" cy="63018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472356" y="1970397"/>
            <a:ext cx="3850224" cy="44770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897688" y="4944115"/>
            <a:ext cx="2175810" cy="5111193"/>
            <a:chOff x="0" y="0"/>
            <a:chExt cx="1712938" cy="4023861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6C496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679079" y="4720820"/>
            <a:ext cx="2175810" cy="5111193"/>
            <a:chOff x="0" y="0"/>
            <a:chExt cx="1712938" cy="4023861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DE5A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087947">
            <a:off x="-679653" y="-2995045"/>
            <a:ext cx="7434804" cy="65831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211707" y="-3134394"/>
            <a:ext cx="3266549" cy="51775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67183" y="6043659"/>
            <a:ext cx="403743" cy="403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41031">
            <a:off x="5785424" y="9104978"/>
            <a:ext cx="544396" cy="5443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598910">
            <a:off x="5010998" y="1240643"/>
            <a:ext cx="889045" cy="29096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00000">
            <a:off x="16939402" y="5438553"/>
            <a:ext cx="965407" cy="315951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1214619">
            <a:off x="13929962" y="407177"/>
            <a:ext cx="488214" cy="422793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-1214619">
            <a:off x="566963" y="3903929"/>
            <a:ext cx="570211" cy="493803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113553" y="8587617"/>
            <a:ext cx="5931243" cy="4114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-1234084" y="7482220"/>
            <a:ext cx="3266549" cy="517752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76684" y="7052723"/>
            <a:ext cx="4540641" cy="739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vi-VN" sz="6400" b="1" dirty="0"/>
              <a:t>VẬN DỤNG</a:t>
            </a:r>
            <a:endParaRPr lang="en-US" sz="6400" b="1" dirty="0"/>
          </a:p>
        </p:txBody>
      </p:sp>
      <p:sp>
        <p:nvSpPr>
          <p:cNvPr id="28" name="TextBox 28"/>
          <p:cNvSpPr txBox="1"/>
          <p:nvPr/>
        </p:nvSpPr>
        <p:spPr>
          <a:xfrm>
            <a:off x="6359421" y="1144710"/>
            <a:ext cx="10836253" cy="4043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500"/>
              <a:t>Nêu </a:t>
            </a:r>
            <a:r>
              <a:rPr lang="vi-VN" sz="4500" dirty="0"/>
              <a:t>những hình ảnh được nhắc đến trong bài hát </a:t>
            </a:r>
            <a:r>
              <a:rPr lang="vi-VN" sz="4500" b="1" i="1" dirty="0"/>
              <a:t>Khai trường</a:t>
            </a:r>
            <a:r>
              <a:rPr lang="vi-VN" sz="4500"/>
              <a:t>. </a:t>
            </a:r>
            <a:endParaRPr lang="en-US" sz="4500"/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500"/>
              <a:t>Em </a:t>
            </a:r>
            <a:r>
              <a:rPr lang="vi-VN" sz="4500" dirty="0"/>
              <a:t>có ấn tượng với hình ảnh nào nhất? Vì sao?</a:t>
            </a:r>
            <a:endParaRPr lang="en-US" sz="45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>
            <a:fillRect/>
          </a:stretch>
        </p:blipFill>
        <p:spPr>
          <a:xfrm>
            <a:off x="6670926" y="4467589"/>
            <a:ext cx="10524748" cy="5791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087947">
            <a:off x="-679653" y="-2995045"/>
            <a:ext cx="7434804" cy="65831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211707" y="-3134394"/>
            <a:ext cx="3266549" cy="51775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113553" y="8587617"/>
            <a:ext cx="5931243" cy="4114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07488">
            <a:off x="-1234084" y="7482220"/>
            <a:ext cx="3266549" cy="5177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43800" y="1167776"/>
            <a:ext cx="9739642" cy="7725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6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hình ảnh ấn tượng được nhắc đến trong bài hát:</a:t>
            </a:r>
            <a:endParaRPr lang="en-US" sz="3600" b="1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 tốp học sinh túm năm tụm ba trò chuyện bên ghế đá dưới những tán lá cây xanh mát.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Tíu tít nói chuyện cười vui, từng hồi trống trường cười vang lên giòn giã, chiếc khăn đỏ tung bay trên ngực áo, những trang vở còn mùi giấy mới.</a:t>
            </a:r>
            <a:endParaRPr lang="en-US" sz="3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group of women sitting on a bench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495300"/>
            <a:ext cx="6191250" cy="4643438"/>
          </a:xfrm>
          <a:prstGeom prst="rect">
            <a:avLst/>
          </a:prstGeom>
        </p:spPr>
      </p:pic>
      <p:pic>
        <p:nvPicPr>
          <p:cNvPr id="12" name="Picture 11" descr="A picture containing people, group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5306306"/>
            <a:ext cx="6191250" cy="4648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8446261" y="2408703"/>
            <a:ext cx="9368115" cy="7340992"/>
            <a:chOff x="8446261" y="2408703"/>
            <a:chExt cx="9368115" cy="7340992"/>
          </a:xfrm>
        </p:grpSpPr>
        <p:grpSp>
          <p:nvGrpSpPr>
            <p:cNvPr id="22" name="Group 21"/>
            <p:cNvGrpSpPr/>
            <p:nvPr/>
          </p:nvGrpSpPr>
          <p:grpSpPr>
            <a:xfrm>
              <a:off x="8446261" y="3296908"/>
              <a:ext cx="8991600" cy="6452787"/>
              <a:chOff x="179244" y="3780090"/>
              <a:chExt cx="8991600" cy="6452787"/>
            </a:xfrm>
          </p:grpSpPr>
          <p:grpSp>
            <p:nvGrpSpPr>
              <p:cNvPr id="23" name="Group 6"/>
              <p:cNvGrpSpPr/>
              <p:nvPr/>
            </p:nvGrpSpPr>
            <p:grpSpPr>
              <a:xfrm rot="5400000">
                <a:off x="1448650" y="2510684"/>
                <a:ext cx="6452787" cy="8991600"/>
                <a:chOff x="-5580" y="-407780"/>
                <a:chExt cx="3519223" cy="4969666"/>
              </a:xfrm>
            </p:grpSpPr>
            <p:sp>
              <p:nvSpPr>
                <p:cNvPr id="25" name="Freeform 7"/>
                <p:cNvSpPr/>
                <p:nvPr/>
              </p:nvSpPr>
              <p:spPr>
                <a:xfrm>
                  <a:off x="-5580" y="-407780"/>
                  <a:ext cx="3519223" cy="4969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24" name="TextBox 18"/>
              <p:cNvSpPr txBox="1"/>
              <p:nvPr/>
            </p:nvSpPr>
            <p:spPr>
              <a:xfrm>
                <a:off x="722320" y="4745769"/>
                <a:ext cx="8192488" cy="476188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Tìm hiểu nội dung bài sau và trả lời câu hỏi:</a:t>
                </a:r>
                <a:endParaRPr lang="en-US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Thế nào là nhịp lấy đà? Nhịp lấy đà thường xuất hiện ở đâu trong bản nhạc?</a:t>
                </a:r>
                <a:endParaRPr lang="vi-VN" sz="3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000" b="1" i="1">
                    <a:latin typeface="Arial" panose="020B0604020202020204" pitchFamily="34" charset="0"/>
                    <a:cs typeface="Arial" panose="020B0604020202020204" pitchFamily="34" charset="0"/>
                  </a:rPr>
                  <a:t>Bài đọc nhạc số 1 </a:t>
                </a:r>
                <a:r>
                  <a:rPr lang="vi-VN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có những cao độ, trường độ gì, ô nhịp đầu tiên thiếu mấy phách? </a:t>
                </a:r>
                <a:endParaRPr lang="en-US" sz="3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Nếu khái niệm nhịp 4/4 của </a:t>
                </a:r>
                <a:r>
                  <a:rPr lang="vi-VN" sz="3000" b="1" i="1">
                    <a:latin typeface="Arial" panose="020B0604020202020204" pitchFamily="34" charset="0"/>
                    <a:cs typeface="Arial" panose="020B0604020202020204" pitchFamily="34" charset="0"/>
                  </a:rPr>
                  <a:t>Bài đọc nhạc số 1. </a:t>
                </a:r>
                <a:endParaRPr lang="vi-VN" sz="3000" b="1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 rot="555377">
              <a:off x="16667304" y="2408703"/>
              <a:ext cx="1147072" cy="136852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088696" y="2738461"/>
            <a:ext cx="7006250" cy="7011235"/>
            <a:chOff x="1088696" y="2738461"/>
            <a:chExt cx="7006250" cy="7011235"/>
          </a:xfrm>
        </p:grpSpPr>
        <p:grpSp>
          <p:nvGrpSpPr>
            <p:cNvPr id="21" name="Group 20"/>
            <p:cNvGrpSpPr/>
            <p:nvPr/>
          </p:nvGrpSpPr>
          <p:grpSpPr>
            <a:xfrm>
              <a:off x="1106176" y="3296911"/>
              <a:ext cx="6988770" cy="6452785"/>
              <a:chOff x="1106176" y="3296911"/>
              <a:chExt cx="6988770" cy="6452785"/>
            </a:xfrm>
          </p:grpSpPr>
          <p:grpSp>
            <p:nvGrpSpPr>
              <p:cNvPr id="6" name="Group 6"/>
              <p:cNvGrpSpPr/>
              <p:nvPr/>
            </p:nvGrpSpPr>
            <p:grpSpPr>
              <a:xfrm rot="5400000">
                <a:off x="1374168" y="3028919"/>
                <a:ext cx="6452785" cy="6988770"/>
                <a:chOff x="-269096" y="186870"/>
                <a:chExt cx="3519222" cy="3862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269096" y="186870"/>
                  <a:ext cx="3519222" cy="38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1608662" y="4834859"/>
                <a:ext cx="6314908" cy="33768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vi-VN" sz="3000">
                    <a:latin typeface="Arial" panose="020B0604020202020204" pitchFamily="34" charset="0"/>
                    <a:cs typeface="Arial" panose="020B0604020202020204" pitchFamily="34" charset="0"/>
                  </a:rPr>
                  <a:t>uyện hát</a:t>
                </a: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nhuần nhuyễn</a:t>
                </a:r>
                <a:r>
                  <a:rPr lang="vi-VN" sz="3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bài hát </a:t>
                </a:r>
                <a:r>
                  <a:rPr lang="vi-VN" sz="3000" b="1" i="1">
                    <a:latin typeface="Arial" panose="020B0604020202020204" pitchFamily="34" charset="0"/>
                    <a:cs typeface="Arial" panose="020B0604020202020204" pitchFamily="34" charset="0"/>
                  </a:rPr>
                  <a:t>Khai trường</a:t>
                </a: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bằng các hình thức đã học.</a:t>
                </a:r>
                <a:endParaRPr lang="en-US" sz="3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vi-VN" sz="3000">
                    <a:latin typeface="Arial" panose="020B0604020202020204" pitchFamily="34" charset="0"/>
                    <a:cs typeface="Arial" panose="020B0604020202020204" pitchFamily="34" charset="0"/>
                  </a:rPr>
                  <a:t>áng tạo phong phú, đa dạng thể hiện, trình diễn bài hát</a:t>
                </a:r>
                <a:endParaRPr lang="vi-VN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82399">
              <a:off x="1088696" y="2738461"/>
              <a:ext cx="1039933" cy="162952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485464">
            <a:off x="-212478" y="-2980738"/>
            <a:ext cx="2633125" cy="52141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25803">
            <a:off x="16520839" y="9102788"/>
            <a:ext cx="2800294" cy="29169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541832">
            <a:off x="-1741132" y="-114971"/>
            <a:ext cx="4150895" cy="32980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92600" y="8984025"/>
            <a:ext cx="4564560" cy="26059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80693" y="851735"/>
            <a:ext cx="9778307" cy="1872492"/>
            <a:chOff x="5080693" y="851735"/>
            <a:chExt cx="9778307" cy="1872492"/>
          </a:xfrm>
        </p:grpSpPr>
        <p:grpSp>
          <p:nvGrpSpPr>
            <p:cNvPr id="4" name="Group 4"/>
            <p:cNvGrpSpPr/>
            <p:nvPr/>
          </p:nvGrpSpPr>
          <p:grpSpPr>
            <a:xfrm>
              <a:off x="5080693" y="851735"/>
              <a:ext cx="9778307" cy="1872492"/>
              <a:chOff x="0" y="0"/>
              <a:chExt cx="8943693" cy="23617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8950084" cy="2368305"/>
              </a:xfrm>
              <a:custGeom>
                <a:avLst/>
                <a:gdLst/>
                <a:ahLst/>
                <a:cxnLst/>
                <a:rect l="l" t="t" r="r" b="b"/>
                <a:pathLst>
                  <a:path w="8950084" h="2368305">
                    <a:moveTo>
                      <a:pt x="8322306" y="2313827"/>
                    </a:moveTo>
                    <a:cubicBezTo>
                      <a:pt x="8322306" y="2313827"/>
                      <a:pt x="7591431" y="2368305"/>
                      <a:pt x="6406198" y="2365683"/>
                    </a:cubicBezTo>
                    <a:cubicBezTo>
                      <a:pt x="3404966" y="2363520"/>
                      <a:pt x="1057074" y="2355696"/>
                      <a:pt x="1057074" y="2355696"/>
                    </a:cubicBezTo>
                    <a:cubicBezTo>
                      <a:pt x="812932" y="2346862"/>
                      <a:pt x="449110" y="2325631"/>
                      <a:pt x="282371" y="2267454"/>
                    </a:cubicBezTo>
                    <a:cubicBezTo>
                      <a:pt x="4469" y="2170491"/>
                      <a:pt x="0" y="1997212"/>
                      <a:pt x="0" y="1593501"/>
                    </a:cubicBezTo>
                    <a:lnTo>
                      <a:pt x="0" y="1593488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45679" y="15681"/>
                      <a:pt x="5299543" y="7673"/>
                    </a:cubicBezTo>
                    <a:cubicBezTo>
                      <a:pt x="7372503" y="0"/>
                      <a:pt x="8089237" y="6979"/>
                      <a:pt x="8089237" y="6979"/>
                    </a:cubicBezTo>
                    <a:cubicBezTo>
                      <a:pt x="8457544" y="14458"/>
                      <a:pt x="8595804" y="42638"/>
                      <a:pt x="8793545" y="165219"/>
                    </a:cubicBezTo>
                    <a:cubicBezTo>
                      <a:pt x="8944562" y="258836"/>
                      <a:pt x="8950084" y="476157"/>
                      <a:pt x="8940943" y="1593488"/>
                    </a:cubicBezTo>
                    <a:lnTo>
                      <a:pt x="8940943" y="1593501"/>
                    </a:lnTo>
                    <a:cubicBezTo>
                      <a:pt x="8940943" y="2115177"/>
                      <a:pt x="8898158" y="2263765"/>
                      <a:pt x="8322306" y="2313827"/>
                    </a:cubicBezTo>
                    <a:close/>
                  </a:path>
                </a:pathLst>
              </a:custGeom>
              <a:solidFill>
                <a:srgbClr val="EB8198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687436" y="1126148"/>
              <a:ext cx="8883346" cy="133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40"/>
                </a:lnSpc>
              </a:pPr>
              <a:r>
                <a:rPr lang="vi-VN" sz="6400" b="1" dirty="0">
                  <a:solidFill>
                    <a:srgbClr val="F9FFFF"/>
                  </a:solidFill>
                </a:rPr>
                <a:t>HƯỚNG DẪN VỀ NHÀ</a:t>
              </a:r>
              <a:endParaRPr lang="en-US" sz="6400" b="1" dirty="0">
                <a:solidFill>
                  <a:srgbClr val="F9FFFF"/>
                </a:solidFill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81692" y="1652410"/>
            <a:ext cx="654083" cy="10024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111008" y="1223227"/>
            <a:ext cx="760489" cy="11655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6929" y="5912937"/>
            <a:ext cx="6120935" cy="42310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37831" y="1924517"/>
            <a:ext cx="1367885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  <a:endParaRPr lang="vi-VN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523292">
            <a:off x="-4494850" y="4634668"/>
            <a:ext cx="9345291" cy="6319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78941">
            <a:off x="13038355" y="-1195228"/>
            <a:ext cx="9672915" cy="6541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854453">
            <a:off x="13835536" y="-760689"/>
            <a:ext cx="7362679" cy="42034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854453" flipH="1" flipV="1">
            <a:off x="-3317203" y="5622474"/>
            <a:ext cx="7362679" cy="42034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695158">
            <a:off x="1480309" y="4132332"/>
            <a:ext cx="533881" cy="51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780729">
            <a:off x="14960316" y="8919673"/>
            <a:ext cx="327164" cy="3170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5780729">
            <a:off x="12348840" y="720276"/>
            <a:ext cx="597246" cy="57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14461">
            <a:off x="2248413" y="1173880"/>
            <a:ext cx="378837" cy="3671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20620">
            <a:off x="13214476" y="6710657"/>
            <a:ext cx="500969" cy="4854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54097">
            <a:off x="3252651" y="8535117"/>
            <a:ext cx="501069" cy="4855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108428">
            <a:off x="6513049" y="710030"/>
            <a:ext cx="955958" cy="31285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3683650" y="5993931"/>
            <a:ext cx="794850" cy="794850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3244736">
            <a:off x="16426058" y="5155847"/>
            <a:ext cx="498604" cy="431791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6C496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2" t="32416"/>
          <a:stretch>
            <a:fillRect/>
          </a:stretch>
        </p:blipFill>
        <p:spPr>
          <a:xfrm rot="9919327">
            <a:off x="6123486" y="6852420"/>
            <a:ext cx="529225" cy="51457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2" t="32416"/>
          <a:stretch>
            <a:fillRect/>
          </a:stretch>
        </p:blipFill>
        <p:spPr>
          <a:xfrm rot="9226163" flipH="1" flipV="1">
            <a:off x="11557123" y="8257644"/>
            <a:ext cx="560208" cy="5447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012629" y="2140045"/>
            <a:ext cx="14446571" cy="6275642"/>
            <a:chOff x="2012629" y="2140045"/>
            <a:chExt cx="14446571" cy="6275642"/>
          </a:xfrm>
        </p:grpSpPr>
        <p:grpSp>
          <p:nvGrpSpPr>
            <p:cNvPr id="2" name="Group 2"/>
            <p:cNvGrpSpPr/>
            <p:nvPr/>
          </p:nvGrpSpPr>
          <p:grpSpPr>
            <a:xfrm>
              <a:off x="2012629" y="2304360"/>
              <a:ext cx="14446571" cy="6111327"/>
              <a:chOff x="0" y="0"/>
              <a:chExt cx="12878303" cy="1119331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2882516" cy="11193311"/>
              </a:xfrm>
              <a:custGeom>
                <a:avLst/>
                <a:gdLst/>
                <a:ahLst/>
                <a:cxnLst/>
                <a:rect l="l" t="t" r="r" b="b"/>
                <a:pathLst>
                  <a:path w="12882516" h="1119331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99460" y="12454"/>
                    </a:cubicBezTo>
                    <a:cubicBezTo>
                      <a:pt x="10614712" y="12671"/>
                      <a:pt x="12608448" y="0"/>
                      <a:pt x="12608448" y="0"/>
                    </a:cubicBezTo>
                    <a:cubicBezTo>
                      <a:pt x="12675912" y="0"/>
                      <a:pt x="12751849" y="0"/>
                      <a:pt x="12830622" y="85073"/>
                    </a:cubicBezTo>
                    <a:cubicBezTo>
                      <a:pt x="12873600" y="131488"/>
                      <a:pt x="12874668" y="240224"/>
                      <a:pt x="12875073" y="320281"/>
                    </a:cubicBezTo>
                    <a:cubicBezTo>
                      <a:pt x="12875073" y="320281"/>
                      <a:pt x="12873369" y="8638673"/>
                      <a:pt x="12873369" y="10430726"/>
                    </a:cubicBezTo>
                    <a:cubicBezTo>
                      <a:pt x="12873369" y="10644885"/>
                      <a:pt x="12882516" y="10944064"/>
                      <a:pt x="12882516" y="10944064"/>
                    </a:cubicBezTo>
                    <a:cubicBezTo>
                      <a:pt x="12882516" y="11072733"/>
                      <a:pt x="12878347" y="11193311"/>
                      <a:pt x="12625509" y="11185176"/>
                    </a:cubicBezTo>
                    <a:cubicBezTo>
                      <a:pt x="12625509" y="11185176"/>
                      <a:pt x="12249037" y="11164877"/>
                      <a:pt x="10955480" y="11172476"/>
                    </a:cubicBezTo>
                    <a:cubicBezTo>
                      <a:pt x="2921538" y="11180611"/>
                      <a:pt x="304023" y="11193311"/>
                      <a:pt x="304023" y="11193311"/>
                    </a:cubicBezTo>
                    <a:cubicBezTo>
                      <a:pt x="132548" y="11193311"/>
                      <a:pt x="4213" y="11092242"/>
                      <a:pt x="8532" y="10889694"/>
                    </a:cubicBezTo>
                    <a:cubicBezTo>
                      <a:pt x="8532" y="10889694"/>
                      <a:pt x="9630" y="10391153"/>
                      <a:pt x="4815" y="224484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EB8198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2017091" y="2140045"/>
              <a:ext cx="14208140" cy="6083711"/>
              <a:chOff x="0" y="0"/>
              <a:chExt cx="12970164" cy="1114273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2974377" cy="11142730"/>
              </a:xfrm>
              <a:custGeom>
                <a:avLst/>
                <a:gdLst/>
                <a:ahLst/>
                <a:cxnLst/>
                <a:rect l="l" t="t" r="r" b="b"/>
                <a:pathLst>
                  <a:path w="12974377" h="11142730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01096" y="12454"/>
                    </a:cubicBezTo>
                    <a:cubicBezTo>
                      <a:pt x="10694954" y="12671"/>
                      <a:pt x="12700309" y="0"/>
                      <a:pt x="12700309" y="0"/>
                    </a:cubicBezTo>
                    <a:cubicBezTo>
                      <a:pt x="12767773" y="0"/>
                      <a:pt x="12843710" y="0"/>
                      <a:pt x="12922483" y="85073"/>
                    </a:cubicBezTo>
                    <a:cubicBezTo>
                      <a:pt x="12965461" y="131488"/>
                      <a:pt x="12966529" y="240224"/>
                      <a:pt x="12966934" y="320281"/>
                    </a:cubicBezTo>
                    <a:cubicBezTo>
                      <a:pt x="12966934" y="320281"/>
                      <a:pt x="12965230" y="8596824"/>
                      <a:pt x="12965230" y="10380146"/>
                    </a:cubicBezTo>
                    <a:cubicBezTo>
                      <a:pt x="12965230" y="10594304"/>
                      <a:pt x="12974377" y="10893484"/>
                      <a:pt x="12974377" y="10893484"/>
                    </a:cubicBezTo>
                    <a:cubicBezTo>
                      <a:pt x="12974377" y="11022153"/>
                      <a:pt x="12970208" y="11142730"/>
                      <a:pt x="12717370" y="11134596"/>
                    </a:cubicBezTo>
                    <a:cubicBezTo>
                      <a:pt x="12717370" y="11134596"/>
                      <a:pt x="12340897" y="11114298"/>
                      <a:pt x="11038538" y="11121896"/>
                    </a:cubicBezTo>
                    <a:cubicBezTo>
                      <a:pt x="2938226" y="11130030"/>
                      <a:pt x="304023" y="11142730"/>
                      <a:pt x="304023" y="11142730"/>
                    </a:cubicBezTo>
                    <a:cubicBezTo>
                      <a:pt x="132548" y="11142730"/>
                      <a:pt x="4213" y="11041661"/>
                      <a:pt x="8532" y="10839114"/>
                    </a:cubicBezTo>
                    <a:cubicBezTo>
                      <a:pt x="8532" y="10839114"/>
                      <a:pt x="9630" y="10340573"/>
                      <a:pt x="4815" y="223771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E4E8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137379" y="3003939"/>
              <a:ext cx="12192344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vi-VN" sz="5600" b="1" dirty="0">
                  <a:solidFill>
                    <a:schemeClr val="accent5">
                      <a:lumMod val="75000"/>
                    </a:schemeClr>
                  </a:solidFill>
                </a:rPr>
                <a:t>CHỦ ĐỀ 1: NGÀY KHAI TRƯỜNG</a:t>
              </a:r>
              <a:endParaRPr lang="en-US" sz="5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5087710">
            <a:off x="-1259220" y="6131771"/>
            <a:ext cx="7473662" cy="66175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436889">
            <a:off x="-888863" y="6693472"/>
            <a:ext cx="4314579" cy="6838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39509" y="-2286354"/>
            <a:ext cx="5780970" cy="4588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683233">
            <a:off x="14668340" y="-3831125"/>
            <a:ext cx="7336497" cy="458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869" r="34287"/>
          <a:stretch>
            <a:fillRect/>
          </a:stretch>
        </p:blipFill>
        <p:spPr>
          <a:xfrm>
            <a:off x="-111548" y="4061307"/>
            <a:ext cx="3248927" cy="6345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0919" y="1759408"/>
            <a:ext cx="690670" cy="69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515945">
            <a:off x="16960886" y="3326390"/>
            <a:ext cx="587210" cy="5872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598910">
            <a:off x="13243322" y="1619351"/>
            <a:ext cx="1377364" cy="4507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607354">
            <a:off x="5666921" y="9322642"/>
            <a:ext cx="1112015" cy="363932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 rot="-1214619">
            <a:off x="6325625" y="901374"/>
            <a:ext cx="706870" cy="612149"/>
            <a:chOff x="0" y="0"/>
            <a:chExt cx="6350000" cy="5499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1214619">
            <a:off x="14319424" y="9398984"/>
            <a:ext cx="425212" cy="368234"/>
            <a:chOff x="0" y="0"/>
            <a:chExt cx="6350000" cy="5499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6D8EBB"/>
            </a:solidFill>
          </p:spPr>
        </p:sp>
      </p:grpSp>
      <p:pic>
        <p:nvPicPr>
          <p:cNvPr id="22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5043" t="1579" r="-887" b="-1579"/>
          <a:stretch>
            <a:fillRect/>
          </a:stretch>
        </p:blipFill>
        <p:spPr>
          <a:xfrm flipH="1">
            <a:off x="15329723" y="4488349"/>
            <a:ext cx="3189644" cy="591795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100421" y="4235880"/>
            <a:ext cx="10266260" cy="3273775"/>
            <a:chOff x="4100421" y="4235880"/>
            <a:chExt cx="10266260" cy="3273775"/>
          </a:xfrm>
        </p:grpSpPr>
        <p:sp>
          <p:nvSpPr>
            <p:cNvPr id="19" name="TextBox 19"/>
            <p:cNvSpPr txBox="1"/>
            <p:nvPr/>
          </p:nvSpPr>
          <p:spPr>
            <a:xfrm>
              <a:off x="4100421" y="6150309"/>
              <a:ext cx="10266260" cy="13593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560"/>
                </a:lnSpc>
              </a:pPr>
              <a:r>
                <a:rPr lang="vi-VN" sz="10500" b="1" dirty="0">
                  <a:solidFill>
                    <a:srgbClr val="494D4D"/>
                  </a:solidFill>
                </a:rPr>
                <a:t>KHAI TRƯỜNG</a:t>
              </a:r>
              <a:endParaRPr lang="en-US" sz="10500" b="1" dirty="0">
                <a:solidFill>
                  <a:srgbClr val="494D4D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28576" y="4235880"/>
              <a:ext cx="858055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7200" b="1" dirty="0">
                  <a:solidFill>
                    <a:srgbClr val="FF0000"/>
                  </a:solidFill>
                </a:rPr>
                <a:t>Tiết 1 – Học bài hát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87678" y="1125797"/>
            <a:ext cx="871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a) Hát mẫu, cảm thụ âm nhạc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33649" y="2267383"/>
            <a:ext cx="132207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“Khai trường”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5382" y="5212849"/>
            <a:ext cx="15557235" cy="4900529"/>
          </a:xfrm>
          <a:prstGeom prst="rect">
            <a:avLst/>
          </a:prstGeom>
        </p:spPr>
      </p:pic>
      <p:pic>
        <p:nvPicPr>
          <p:cNvPr id="6" name="KHAI TRƯỜNG - ÂM NHẠC LỚP 7 KẾT NỐI TRI THỨC VỚI CUỘC SỐNG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07823" y="9212445"/>
            <a:ext cx="1082675" cy="1082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8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9849" y="885649"/>
            <a:ext cx="5968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b) Giới thiệu tác giả</a:t>
            </a:r>
            <a:endParaRPr lang="en-US" sz="4800" b="1" dirty="0"/>
          </a:p>
        </p:txBody>
      </p:sp>
      <p:sp>
        <p:nvSpPr>
          <p:cNvPr id="23" name="Rectangle 22"/>
          <p:cNvSpPr/>
          <p:nvPr/>
        </p:nvSpPr>
        <p:spPr>
          <a:xfrm>
            <a:off x="10178707" y="3280727"/>
            <a:ext cx="613738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1600" y="4681343"/>
            <a:ext cx="7889986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vài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9" y="1746587"/>
            <a:ext cx="8014144" cy="822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2" y="1964865"/>
            <a:ext cx="5534275" cy="716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3388" y="1964865"/>
            <a:ext cx="10280510" cy="7387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fr-FR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 sinh: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Các chủ đề là: ca khúc thiếu nhi, ca khúc tuổi hồng, ca khúc viết về người lính, truyền thống cách mạng, biển đảo,…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>
                <a:cs typeface="Arial" panose="020B0604020202020204" pitchFamily="34" charset="0"/>
              </a:rPr>
              <a:t>Một số album tiêu biểu của nhạc sĩ: </a:t>
            </a:r>
            <a:r>
              <a:rPr lang="vi-VN" sz="3200" i="1">
                <a:cs typeface="Arial" panose="020B0604020202020204" pitchFamily="34" charset="0"/>
              </a:rPr>
              <a:t>A! Tết đến rồi, Hè về vui sao, Xí…muội ơi, Nơi ta viết tình ca, Dấu chân người lính, Nẻo quê,….</a:t>
            </a:r>
            <a:endParaRPr lang="en-US" sz="3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ca khúc phổ biến: 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Lính đảo đợi mưa, Tìm cha, Tổ quốc nhìn từ biển, Tựu trường, Khai trường,…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9849" y="885649"/>
            <a:ext cx="5968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b) Giới thiệu tác giả</a:t>
            </a:r>
            <a:endParaRPr lang="en-US" sz="48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0" y="1649002"/>
            <a:ext cx="9144000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4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4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46" y="1669613"/>
            <a:ext cx="6934200" cy="8033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>
            <a:fillRect/>
          </a:stretch>
        </p:blipFill>
        <p:spPr>
          <a:xfrm>
            <a:off x="1474444" y="3951346"/>
            <a:ext cx="7669556" cy="5916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4996" y="689668"/>
            <a:ext cx="5598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c) 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20534" y="2335684"/>
            <a:ext cx="358303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27858" y="2718191"/>
            <a:ext cx="6879142" cy="5403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6681" y="3245060"/>
            <a:ext cx="8903746" cy="27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40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83617" y="7065708"/>
            <a:ext cx="2583709" cy="2494453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936403">
            <a:off x="7699336" y="6491444"/>
            <a:ext cx="1826062" cy="2207327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858554" y="9226459"/>
            <a:ext cx="515726" cy="51572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615245">
            <a:off x="1153719" y="8041261"/>
            <a:ext cx="641982" cy="210103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2700000">
            <a:off x="305563" y="2149839"/>
            <a:ext cx="794850" cy="794850"/>
          </a:xfrm>
          <a:prstGeom prst="rect">
            <a:avLst/>
          </a:prstGeom>
        </p:spPr>
      </p:pic>
      <p:grpSp>
        <p:nvGrpSpPr>
          <p:cNvPr id="21" name="Group 15"/>
          <p:cNvGrpSpPr>
            <a:grpSpLocks noChangeAspect="1"/>
          </p:cNvGrpSpPr>
          <p:nvPr/>
        </p:nvGrpSpPr>
        <p:grpSpPr>
          <a:xfrm rot="-1741362">
            <a:off x="10919451" y="7901705"/>
            <a:ext cx="773220" cy="669608"/>
            <a:chOff x="0" y="0"/>
            <a:chExt cx="6350000" cy="5499100"/>
          </a:xfrm>
        </p:grpSpPr>
        <p:sp>
          <p:nvSpPr>
            <p:cNvPr id="23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2" name="TextBox 1"/>
          <p:cNvSpPr txBox="1"/>
          <p:nvPr/>
        </p:nvSpPr>
        <p:spPr>
          <a:xfrm>
            <a:off x="6344996" y="689668"/>
            <a:ext cx="5598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c) 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2" b="19038"/>
          <a:stretch>
            <a:fillRect/>
          </a:stretch>
        </p:blipFill>
        <p:spPr>
          <a:xfrm>
            <a:off x="598324" y="3285043"/>
            <a:ext cx="7110780" cy="4726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29600" y="2162482"/>
            <a:ext cx="8990745" cy="7468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bài hát: vui tươi, trong sáng</a:t>
            </a:r>
            <a:endParaRPr lang="en-US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của bài hát: thể hiện niềm hân hoan, háo hức của các em học sinh ngày đầu tựu trường.</a:t>
            </a:r>
            <a:endParaRPr lang="vi-VN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được chia làm 2 đoạn:</a:t>
            </a:r>
            <a:endParaRPr lang="vi-VN" sz="36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1: </a:t>
            </a:r>
            <a:r>
              <a:rPr lang="vi-VN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 trống điểm ngày khai trường….như đi xa về nhà.</a:t>
            </a:r>
            <a:endParaRPr lang="en-US" sz="3600" i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36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2: </a:t>
            </a:r>
            <a:r>
              <a:rPr lang="vi-VN" sz="36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 đỏ tung trong gió…tạm xa nhé hè ơi. </a:t>
            </a:r>
            <a:endParaRPr lang="vi-VN" sz="3600" i="1" dirty="0" err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615245">
            <a:off x="5522167" y="7768302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700000">
            <a:off x="2807913" y="8046455"/>
            <a:ext cx="794850" cy="794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4996" y="1114477"/>
            <a:ext cx="5598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c) 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3201</Words>
  <Application>WPS Presentation</Application>
  <PresentationFormat>Custom</PresentationFormat>
  <Paragraphs>151</Paragraphs>
  <Slides>27</Slides>
  <Notes>0</Notes>
  <HiddenSlides>0</HiddenSlides>
  <MMClips>14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Ha_PC</dc:creator>
  <cp:lastModifiedBy>PC</cp:lastModifiedBy>
  <cp:revision>18</cp:revision>
  <dcterms:created xsi:type="dcterms:W3CDTF">2006-08-16T00:00:00Z</dcterms:created>
  <dcterms:modified xsi:type="dcterms:W3CDTF">2023-09-24T12:33:12Z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E13BD08B38974903853729F19D31B4D2_13</vt:lpwstr>
  </property>
  <property fmtid="{D5CDD505-2E9C-101B-9397-08002B2CF9AE}" pid="3" name="KSOProductBuildVer">
    <vt:lpwstr>1033-12.2.0.13215</vt:lpwstr>
  </property>
</Properties>
</file>