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28"/>
  </p:notesMasterIdLst>
  <p:sldIdLst>
    <p:sldId id="256" r:id="rId2"/>
    <p:sldId id="258" r:id="rId3"/>
    <p:sldId id="257" r:id="rId4"/>
    <p:sldId id="320" r:id="rId5"/>
    <p:sldId id="260" r:id="rId6"/>
    <p:sldId id="321" r:id="rId7"/>
    <p:sldId id="323" r:id="rId8"/>
    <p:sldId id="340" r:id="rId9"/>
    <p:sldId id="261" r:id="rId10"/>
    <p:sldId id="341" r:id="rId11"/>
    <p:sldId id="324" r:id="rId12"/>
    <p:sldId id="325" r:id="rId13"/>
    <p:sldId id="326" r:id="rId14"/>
    <p:sldId id="342" r:id="rId15"/>
    <p:sldId id="327" r:id="rId16"/>
    <p:sldId id="328" r:id="rId17"/>
    <p:sldId id="329" r:id="rId18"/>
    <p:sldId id="330" r:id="rId19"/>
    <p:sldId id="331" r:id="rId20"/>
    <p:sldId id="343" r:id="rId21"/>
    <p:sldId id="332" r:id="rId22"/>
    <p:sldId id="333" r:id="rId23"/>
    <p:sldId id="334" r:id="rId24"/>
    <p:sldId id="335" r:id="rId25"/>
    <p:sldId id="337" r:id="rId26"/>
    <p:sldId id="338"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Comic Sans MS" panose="030F0702030302020204" pitchFamily="66" charset="0"/>
      <p:regular r:id="rId37"/>
      <p:bold r:id="rId38"/>
      <p:italic r:id="rId39"/>
      <p:boldItalic r:id="rId40"/>
    </p:embeddedFont>
    <p:embeddedFont>
      <p:font typeface="Roboto Condensed Light" panose="020B0604020202020204" charset="0"/>
      <p:regular r:id="rId41"/>
      <p:italic r:id="rId42"/>
    </p:embeddedFont>
    <p:embeddedFont>
      <p:font typeface="Calibri Light" panose="020F0302020204030204" pitchFamily="34" charset="0"/>
      <p:regular r:id="rId43"/>
      <p:italic r:id="rId44"/>
    </p:embeddedFont>
    <p:embeddedFont>
      <p:font typeface="Segoe UI Symbol" panose="020B0502040204020203" pitchFamily="34" charset="0"/>
      <p:regular r:id="rId45"/>
    </p:embeddedFont>
    <p:embeddedFont>
      <p:font typeface="Lato" panose="020B0604020202020204" charset="0"/>
      <p:regular r:id="rId46"/>
      <p:bold r:id="rId47"/>
      <p:italic r:id="rId48"/>
      <p:boldItalic r:id="rId49"/>
    </p:embeddedFont>
    <p:embeddedFont>
      <p:font typeface="Patrick Hand"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103E81-17ED-4167-B3DD-2E5AC374A328}">
  <a:tblStyle styleId="{C6103E81-17ED-4167-B3DD-2E5AC374A3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48"/>
  </p:normalViewPr>
  <p:slideViewPr>
    <p:cSldViewPr snapToGrid="0">
      <p:cViewPr varScale="1">
        <p:scale>
          <a:sx n="93" d="100"/>
          <a:sy n="93" d="100"/>
        </p:scale>
        <p:origin x="504" y="66"/>
      </p:cViewPr>
      <p:guideLst>
        <p:guide orient="horz" pos="307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705942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91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0965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860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909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315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186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557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5503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094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384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80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7cf0412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77cf0412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31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808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33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77cf0412cd_0_4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77cf0412cd_0_4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83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524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80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77cf0412cd_0_1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77cf0412cd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95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69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663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77cf0412cd_0_1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77cf0412cd_0_1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621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C536B5-7C93-4EE8-8705-ACA6704D8B33}" type="datetimeFigureOut">
              <a:rPr lang="en-US" smtClean="0"/>
              <a:t>09-Sep-23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2C809-53A7-47DB-ABC7-7390CE4350BC}" type="slidenum">
              <a:rPr lang="en-US" smtClean="0"/>
              <a:t>‹#›</a:t>
            </a:fld>
            <a:endParaRPr lang="en-US"/>
          </a:p>
        </p:txBody>
      </p:sp>
    </p:spTree>
    <p:extLst>
      <p:ext uri="{BB962C8B-B14F-4D97-AF65-F5344CB8AC3E}">
        <p14:creationId xmlns:p14="http://schemas.microsoft.com/office/powerpoint/2010/main" val="624912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536B5-7C93-4EE8-8705-ACA6704D8B33}" type="datetimeFigureOut">
              <a:rPr lang="en-US" smtClean="0"/>
              <a:t>09-Sep-23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2C809-53A7-47DB-ABC7-7390CE4350BC}" type="slidenum">
              <a:rPr lang="en-US" smtClean="0"/>
              <a:t>‹#›</a:t>
            </a:fld>
            <a:endParaRPr lang="en-US"/>
          </a:p>
        </p:txBody>
      </p:sp>
    </p:spTree>
    <p:extLst>
      <p:ext uri="{BB962C8B-B14F-4D97-AF65-F5344CB8AC3E}">
        <p14:creationId xmlns:p14="http://schemas.microsoft.com/office/powerpoint/2010/main" val="10943629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536B5-7C93-4EE8-8705-ACA6704D8B33}" type="datetimeFigureOut">
              <a:rPr lang="en-US" smtClean="0"/>
              <a:t>09-Sep-23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2C809-53A7-47DB-ABC7-7390CE4350BC}" type="slidenum">
              <a:rPr lang="en-US" smtClean="0"/>
              <a:t>‹#›</a:t>
            </a:fld>
            <a:endParaRPr lang="en-US"/>
          </a:p>
        </p:txBody>
      </p:sp>
    </p:spTree>
    <p:extLst>
      <p:ext uri="{BB962C8B-B14F-4D97-AF65-F5344CB8AC3E}">
        <p14:creationId xmlns:p14="http://schemas.microsoft.com/office/powerpoint/2010/main" val="6910669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4" name="Google Shape;74;p18">
            <a:hlinkClick r:id="" action="ppaction://noaction"/>
          </p:cNvPr>
          <p:cNvSpPr txBox="1">
            <a:spLocks noGrp="1"/>
          </p:cNvSpPr>
          <p:nvPr>
            <p:ph type="title" idx="2"/>
          </p:nvPr>
        </p:nvSpPr>
        <p:spPr>
          <a:xfrm>
            <a:off x="72090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5" name="Google Shape;75;p18">
            <a:hlinkClick r:id="" action="ppaction://noaction"/>
          </p:cNvPr>
          <p:cNvSpPr txBox="1">
            <a:spLocks noGrp="1"/>
          </p:cNvSpPr>
          <p:nvPr>
            <p:ph type="title" idx="3"/>
          </p:nvPr>
        </p:nvSpPr>
        <p:spPr>
          <a:xfrm>
            <a:off x="2715175"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6" name="Google Shape;76;p18">
            <a:hlinkClick r:id="" action="ppaction://noaction"/>
          </p:cNvPr>
          <p:cNvSpPr txBox="1">
            <a:spLocks noGrp="1"/>
          </p:cNvSpPr>
          <p:nvPr>
            <p:ph type="title" idx="4"/>
          </p:nvPr>
        </p:nvSpPr>
        <p:spPr>
          <a:xfrm>
            <a:off x="4709450"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7" name="Google Shape;77;p18">
            <a:hlinkClick r:id="" action="ppaction://noaction"/>
          </p:cNvPr>
          <p:cNvSpPr txBox="1">
            <a:spLocks noGrp="1"/>
          </p:cNvSpPr>
          <p:nvPr>
            <p:ph type="title" idx="5"/>
          </p:nvPr>
        </p:nvSpPr>
        <p:spPr>
          <a:xfrm>
            <a:off x="6703726" y="1668925"/>
            <a:ext cx="1728300" cy="4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lnSpc>
                <a:spcPct val="80000"/>
              </a:lnSpc>
              <a:spcBef>
                <a:spcPts val="0"/>
              </a:spcBef>
              <a:spcAft>
                <a:spcPts val="0"/>
              </a:spcAft>
              <a:buSzPts val="2400"/>
              <a:buNone/>
              <a:defRPr sz="2400"/>
            </a:lvl2pPr>
            <a:lvl3pPr lvl="2" algn="ctr" rtl="0">
              <a:lnSpc>
                <a:spcPct val="80000"/>
              </a:lnSpc>
              <a:spcBef>
                <a:spcPts val="0"/>
              </a:spcBef>
              <a:spcAft>
                <a:spcPts val="0"/>
              </a:spcAft>
              <a:buSzPts val="2400"/>
              <a:buNone/>
              <a:defRPr sz="2400"/>
            </a:lvl3pPr>
            <a:lvl4pPr lvl="3" algn="ctr" rtl="0">
              <a:lnSpc>
                <a:spcPct val="80000"/>
              </a:lnSpc>
              <a:spcBef>
                <a:spcPts val="0"/>
              </a:spcBef>
              <a:spcAft>
                <a:spcPts val="0"/>
              </a:spcAft>
              <a:buSzPts val="2400"/>
              <a:buNone/>
              <a:defRPr sz="2400"/>
            </a:lvl4pPr>
            <a:lvl5pPr lvl="4" algn="ctr" rtl="0">
              <a:lnSpc>
                <a:spcPct val="80000"/>
              </a:lnSpc>
              <a:spcBef>
                <a:spcPts val="0"/>
              </a:spcBef>
              <a:spcAft>
                <a:spcPts val="0"/>
              </a:spcAft>
              <a:buSzPts val="2400"/>
              <a:buNone/>
              <a:defRPr sz="2400"/>
            </a:lvl5pPr>
            <a:lvl6pPr lvl="5" algn="ctr" rtl="0">
              <a:lnSpc>
                <a:spcPct val="80000"/>
              </a:lnSpc>
              <a:spcBef>
                <a:spcPts val="0"/>
              </a:spcBef>
              <a:spcAft>
                <a:spcPts val="0"/>
              </a:spcAft>
              <a:buSzPts val="2400"/>
              <a:buNone/>
              <a:defRPr sz="2400"/>
            </a:lvl6pPr>
            <a:lvl7pPr lvl="6" algn="ctr" rtl="0">
              <a:lnSpc>
                <a:spcPct val="80000"/>
              </a:lnSpc>
              <a:spcBef>
                <a:spcPts val="0"/>
              </a:spcBef>
              <a:spcAft>
                <a:spcPts val="0"/>
              </a:spcAft>
              <a:buSzPts val="2400"/>
              <a:buNone/>
              <a:defRPr sz="2400"/>
            </a:lvl7pPr>
            <a:lvl8pPr lvl="7" algn="ctr" rtl="0">
              <a:lnSpc>
                <a:spcPct val="80000"/>
              </a:lnSpc>
              <a:spcBef>
                <a:spcPts val="0"/>
              </a:spcBef>
              <a:spcAft>
                <a:spcPts val="0"/>
              </a:spcAft>
              <a:buSzPts val="2400"/>
              <a:buNone/>
              <a:defRPr sz="2400"/>
            </a:lvl8pPr>
            <a:lvl9pPr lvl="8" algn="ctr" rtl="0">
              <a:lnSpc>
                <a:spcPct val="80000"/>
              </a:lnSpc>
              <a:spcBef>
                <a:spcPts val="0"/>
              </a:spcBef>
              <a:spcAft>
                <a:spcPts val="0"/>
              </a:spcAft>
              <a:buSzPts val="2400"/>
              <a:buNone/>
              <a:defRPr sz="2400"/>
            </a:lvl9pPr>
          </a:lstStyle>
          <a:p>
            <a:endParaRPr/>
          </a:p>
        </p:txBody>
      </p:sp>
      <p:sp>
        <p:nvSpPr>
          <p:cNvPr id="78" name="Google Shape;78;p18">
            <a:hlinkClick r:id="" action="ppaction://noaction"/>
          </p:cNvPr>
          <p:cNvSpPr txBox="1">
            <a:spLocks noGrp="1"/>
          </p:cNvSpPr>
          <p:nvPr>
            <p:ph type="subTitle" idx="1"/>
          </p:nvPr>
        </p:nvSpPr>
        <p:spPr>
          <a:xfrm>
            <a:off x="1599200" y="4008300"/>
            <a:ext cx="5956800" cy="5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2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84690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5" name="Google Shape;25;p4"/>
          <p:cNvSpPr txBox="1">
            <a:spLocks noGrp="1"/>
          </p:cNvSpPr>
          <p:nvPr>
            <p:ph type="body" idx="1"/>
          </p:nvPr>
        </p:nvSpPr>
        <p:spPr>
          <a:xfrm>
            <a:off x="613050" y="1323875"/>
            <a:ext cx="7929300" cy="287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sz="1200"/>
            </a:lvl2pPr>
            <a:lvl3pPr marL="1371600" lvl="2" indent="-304800" rtl="0">
              <a:spcBef>
                <a:spcPts val="1600"/>
              </a:spcBef>
              <a:spcAft>
                <a:spcPts val="0"/>
              </a:spcAft>
              <a:buClr>
                <a:srgbClr val="434343"/>
              </a:buClr>
              <a:buSzPts val="1200"/>
              <a:buFont typeface="Roboto Condensed Light"/>
              <a:buAutoNum type="romanLcPeriod"/>
              <a:defRPr sz="1200"/>
            </a:lvl3pPr>
            <a:lvl4pPr marL="1828800" lvl="3" indent="-304800" rtl="0">
              <a:spcBef>
                <a:spcPts val="1600"/>
              </a:spcBef>
              <a:spcAft>
                <a:spcPts val="0"/>
              </a:spcAft>
              <a:buClr>
                <a:srgbClr val="434343"/>
              </a:buClr>
              <a:buSzPts val="1200"/>
              <a:buFont typeface="Roboto Condensed Light"/>
              <a:buAutoNum type="arabicPeriod"/>
              <a:defRPr sz="1200"/>
            </a:lvl4pPr>
            <a:lvl5pPr marL="2286000" lvl="4" indent="-304800" rtl="0">
              <a:spcBef>
                <a:spcPts val="1600"/>
              </a:spcBef>
              <a:spcAft>
                <a:spcPts val="0"/>
              </a:spcAft>
              <a:buClr>
                <a:srgbClr val="434343"/>
              </a:buClr>
              <a:buSzPts val="1200"/>
              <a:buFont typeface="Roboto Condensed Light"/>
              <a:buAutoNum type="alphaLcPeriod"/>
              <a:defRPr sz="1200"/>
            </a:lvl5pPr>
            <a:lvl6pPr marL="2743200" lvl="5" indent="-304800" rtl="0">
              <a:spcBef>
                <a:spcPts val="1600"/>
              </a:spcBef>
              <a:spcAft>
                <a:spcPts val="0"/>
              </a:spcAft>
              <a:buClr>
                <a:srgbClr val="434343"/>
              </a:buClr>
              <a:buSzPts val="1200"/>
              <a:buFont typeface="Roboto Condensed Light"/>
              <a:buAutoNum type="romanLcPeriod"/>
              <a:defRPr sz="1200"/>
            </a:lvl6pPr>
            <a:lvl7pPr marL="3200400" lvl="6" indent="-304800" rtl="0">
              <a:spcBef>
                <a:spcPts val="1600"/>
              </a:spcBef>
              <a:spcAft>
                <a:spcPts val="0"/>
              </a:spcAft>
              <a:buClr>
                <a:srgbClr val="434343"/>
              </a:buClr>
              <a:buSzPts val="1200"/>
              <a:buFont typeface="Roboto Condensed Light"/>
              <a:buAutoNum type="arabicPeriod"/>
              <a:defRPr sz="1200"/>
            </a:lvl7pPr>
            <a:lvl8pPr marL="3657600" lvl="7" indent="-304800" rtl="0">
              <a:spcBef>
                <a:spcPts val="1600"/>
              </a:spcBef>
              <a:spcAft>
                <a:spcPts val="0"/>
              </a:spcAft>
              <a:buClr>
                <a:srgbClr val="434343"/>
              </a:buClr>
              <a:buSzPts val="1200"/>
              <a:buFont typeface="Roboto Condensed Light"/>
              <a:buAutoNum type="alphaLcPeriod"/>
              <a:defRPr sz="1200"/>
            </a:lvl8pPr>
            <a:lvl9pPr marL="4114800" lvl="8" indent="-304800" rtl="0">
              <a:spcBef>
                <a:spcPts val="1600"/>
              </a:spcBef>
              <a:spcAft>
                <a:spcPts val="160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extLst>
      <p:ext uri="{BB962C8B-B14F-4D97-AF65-F5344CB8AC3E}">
        <p14:creationId xmlns:p14="http://schemas.microsoft.com/office/powerpoint/2010/main" val="4121725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720900" y="609759"/>
            <a:ext cx="7713600" cy="57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4000" b="1"/>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endParaRPr/>
          </a:p>
        </p:txBody>
      </p:sp>
      <p:sp>
        <p:nvSpPr>
          <p:cNvPr id="49" name="Google Shape;49;p7"/>
          <p:cNvSpPr txBox="1">
            <a:spLocks noGrp="1"/>
          </p:cNvSpPr>
          <p:nvPr>
            <p:ph type="title" idx="2"/>
          </p:nvPr>
        </p:nvSpPr>
        <p:spPr>
          <a:xfrm>
            <a:off x="1448975" y="1873750"/>
            <a:ext cx="6246300" cy="2124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2500"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3882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101" name="Google Shape;101;p21">
            <a:hlinkClick r:id="" action="ppaction://noaction"/>
          </p:cNvPr>
          <p:cNvSpPr txBox="1">
            <a:spLocks noGrp="1"/>
          </p:cNvSpPr>
          <p:nvPr>
            <p:ph type="title"/>
          </p:nvPr>
        </p:nvSpPr>
        <p:spPr>
          <a:xfrm>
            <a:off x="5104875" y="2218200"/>
            <a:ext cx="2164800" cy="113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1586850" y="640375"/>
            <a:ext cx="59703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9965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536B5-7C93-4EE8-8705-ACA6704D8B33}" type="datetimeFigureOut">
              <a:rPr lang="en-US" smtClean="0"/>
              <a:t>09-Sep-23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2C809-53A7-47DB-ABC7-7390CE4350BC}" type="slidenum">
              <a:rPr lang="en-US" smtClean="0"/>
              <a:t>‹#›</a:t>
            </a:fld>
            <a:endParaRPr lang="en-US"/>
          </a:p>
        </p:txBody>
      </p:sp>
    </p:spTree>
    <p:extLst>
      <p:ext uri="{BB962C8B-B14F-4D97-AF65-F5344CB8AC3E}">
        <p14:creationId xmlns:p14="http://schemas.microsoft.com/office/powerpoint/2010/main" val="40376760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536B5-7C93-4EE8-8705-ACA6704D8B33}" type="datetimeFigureOut">
              <a:rPr lang="en-US" smtClean="0"/>
              <a:t>09-Sep-23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2C809-53A7-47DB-ABC7-7390CE4350BC}" type="slidenum">
              <a:rPr lang="en-US" smtClean="0"/>
              <a:t>‹#›</a:t>
            </a:fld>
            <a:endParaRPr lang="en-US"/>
          </a:p>
        </p:txBody>
      </p:sp>
    </p:spTree>
    <p:extLst>
      <p:ext uri="{BB962C8B-B14F-4D97-AF65-F5344CB8AC3E}">
        <p14:creationId xmlns:p14="http://schemas.microsoft.com/office/powerpoint/2010/main" val="3299156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C536B5-7C93-4EE8-8705-ACA6704D8B33}" type="datetimeFigureOut">
              <a:rPr lang="en-US" smtClean="0"/>
              <a:t>09-Sep-23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2C809-53A7-47DB-ABC7-7390CE4350BC}" type="slidenum">
              <a:rPr lang="en-US" smtClean="0"/>
              <a:t>‹#›</a:t>
            </a:fld>
            <a:endParaRPr lang="en-US"/>
          </a:p>
        </p:txBody>
      </p:sp>
    </p:spTree>
    <p:extLst>
      <p:ext uri="{BB962C8B-B14F-4D97-AF65-F5344CB8AC3E}">
        <p14:creationId xmlns:p14="http://schemas.microsoft.com/office/powerpoint/2010/main" val="411577350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C536B5-7C93-4EE8-8705-ACA6704D8B33}" type="datetimeFigureOut">
              <a:rPr lang="en-US" smtClean="0"/>
              <a:t>09-Sep-23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2C809-53A7-47DB-ABC7-7390CE4350BC}" type="slidenum">
              <a:rPr lang="en-US" smtClean="0"/>
              <a:t>‹#›</a:t>
            </a:fld>
            <a:endParaRPr lang="en-US"/>
          </a:p>
        </p:txBody>
      </p:sp>
    </p:spTree>
    <p:extLst>
      <p:ext uri="{BB962C8B-B14F-4D97-AF65-F5344CB8AC3E}">
        <p14:creationId xmlns:p14="http://schemas.microsoft.com/office/powerpoint/2010/main" val="17524685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C536B5-7C93-4EE8-8705-ACA6704D8B33}" type="datetimeFigureOut">
              <a:rPr lang="en-US" smtClean="0"/>
              <a:t>09-Sep-23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2C809-53A7-47DB-ABC7-7390CE4350BC}" type="slidenum">
              <a:rPr lang="en-US" smtClean="0"/>
              <a:t>‹#›</a:t>
            </a:fld>
            <a:endParaRPr lang="en-US"/>
          </a:p>
        </p:txBody>
      </p:sp>
    </p:spTree>
    <p:extLst>
      <p:ext uri="{BB962C8B-B14F-4D97-AF65-F5344CB8AC3E}">
        <p14:creationId xmlns:p14="http://schemas.microsoft.com/office/powerpoint/2010/main" val="32494003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536B5-7C93-4EE8-8705-ACA6704D8B33}" type="datetimeFigureOut">
              <a:rPr lang="en-US" smtClean="0"/>
              <a:t>09-Sep-23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2C809-53A7-47DB-ABC7-7390CE4350BC}" type="slidenum">
              <a:rPr lang="en-US" smtClean="0"/>
              <a:t>‹#›</a:t>
            </a:fld>
            <a:endParaRPr lang="en-US"/>
          </a:p>
        </p:txBody>
      </p:sp>
    </p:spTree>
    <p:extLst>
      <p:ext uri="{BB962C8B-B14F-4D97-AF65-F5344CB8AC3E}">
        <p14:creationId xmlns:p14="http://schemas.microsoft.com/office/powerpoint/2010/main" val="9668911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536B5-7C93-4EE8-8705-ACA6704D8B33}" type="datetimeFigureOut">
              <a:rPr lang="en-US" smtClean="0"/>
              <a:t>09-Sep-23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2C809-53A7-47DB-ABC7-7390CE4350BC}" type="slidenum">
              <a:rPr lang="en-US" smtClean="0"/>
              <a:t>‹#›</a:t>
            </a:fld>
            <a:endParaRPr lang="en-US"/>
          </a:p>
        </p:txBody>
      </p:sp>
    </p:spTree>
    <p:extLst>
      <p:ext uri="{BB962C8B-B14F-4D97-AF65-F5344CB8AC3E}">
        <p14:creationId xmlns:p14="http://schemas.microsoft.com/office/powerpoint/2010/main" val="41223295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536B5-7C93-4EE8-8705-ACA6704D8B33}" type="datetimeFigureOut">
              <a:rPr lang="en-US" smtClean="0"/>
              <a:t>09-Sep-23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2C809-53A7-47DB-ABC7-7390CE4350BC}" type="slidenum">
              <a:rPr lang="en-US" smtClean="0"/>
              <a:t>‹#›</a:t>
            </a:fld>
            <a:endParaRPr lang="en-US"/>
          </a:p>
        </p:txBody>
      </p:sp>
    </p:spTree>
    <p:extLst>
      <p:ext uri="{BB962C8B-B14F-4D97-AF65-F5344CB8AC3E}">
        <p14:creationId xmlns:p14="http://schemas.microsoft.com/office/powerpoint/2010/main" val="3910760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CC536B5-7C93-4EE8-8705-ACA6704D8B33}" type="datetimeFigureOut">
              <a:rPr lang="en-US" smtClean="0"/>
              <a:t>09-Sep-23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C92C809-53A7-47DB-ABC7-7390CE4350BC}" type="slidenum">
              <a:rPr lang="en-US" smtClean="0"/>
              <a:t>‹#›</a:t>
            </a:fld>
            <a:endParaRPr lang="en-US"/>
          </a:p>
        </p:txBody>
      </p:sp>
    </p:spTree>
    <p:extLst>
      <p:ext uri="{BB962C8B-B14F-4D97-AF65-F5344CB8AC3E}">
        <p14:creationId xmlns:p14="http://schemas.microsoft.com/office/powerpoint/2010/main" val="23475572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5.tm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17.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7" name="Google Shape;227;p40"/>
          <p:cNvGrpSpPr/>
          <p:nvPr/>
        </p:nvGrpSpPr>
        <p:grpSpPr>
          <a:xfrm>
            <a:off x="322845" y="1399711"/>
            <a:ext cx="1941885" cy="2248761"/>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40"/>
          <p:cNvGrpSpPr/>
          <p:nvPr/>
        </p:nvGrpSpPr>
        <p:grpSpPr>
          <a:xfrm>
            <a:off x="6789213" y="1221136"/>
            <a:ext cx="2012471" cy="2391463"/>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40"/>
          <p:cNvSpPr/>
          <p:nvPr/>
        </p:nvSpPr>
        <p:spPr>
          <a:xfrm>
            <a:off x="490225" y="449803"/>
            <a:ext cx="1170794" cy="679970"/>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40"/>
          <p:cNvGrpSpPr/>
          <p:nvPr/>
        </p:nvGrpSpPr>
        <p:grpSpPr>
          <a:xfrm>
            <a:off x="-1208" y="3506288"/>
            <a:ext cx="9144294" cy="1637222"/>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40"/>
          <p:cNvGrpSpPr/>
          <p:nvPr/>
        </p:nvGrpSpPr>
        <p:grpSpPr>
          <a:xfrm>
            <a:off x="3572082" y="3023058"/>
            <a:ext cx="1999791" cy="956170"/>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 name="Google Shape;489;p40">
            <a:hlinkClick r:id="rId3" action="ppaction://hlinksldjump"/>
          </p:cNvPr>
          <p:cNvSpPr/>
          <p:nvPr/>
        </p:nvSpPr>
        <p:spPr>
          <a:xfrm>
            <a:off x="3297700" y="3851225"/>
            <a:ext cx="2548500" cy="572700"/>
          </a:xfrm>
          <a:prstGeom prst="roundRect">
            <a:avLst>
              <a:gd name="adj" fmla="val 30219"/>
            </a:avLst>
          </a:prstGeom>
          <a:solidFill>
            <a:schemeClr val="lt2"/>
          </a:solidFill>
          <a:ln>
            <a:noFill/>
          </a:ln>
          <a:effectLst>
            <a:outerShdw blurRad="57150" dist="28575" dir="762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a:off x="6542212" y="3762350"/>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14225" y="3762361"/>
            <a:ext cx="2616038" cy="888818"/>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txBox="1">
            <a:spLocks noGrp="1"/>
          </p:cNvSpPr>
          <p:nvPr>
            <p:ph type="ctrTitle"/>
          </p:nvPr>
        </p:nvSpPr>
        <p:spPr>
          <a:xfrm>
            <a:off x="2336586" y="968488"/>
            <a:ext cx="4528941" cy="184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rgbClr val="FF0000"/>
                </a:solidFill>
                <a:latin typeface="Times New Roman" panose="02020603050405020304" pitchFamily="18" charset="0"/>
                <a:cs typeface="Times New Roman" panose="02020603050405020304" pitchFamily="18" charset="0"/>
              </a:rPr>
              <a:t>BÀI 1: SỬ DỤNG MỘT SỐ HOÁ CHẤT, THIẾT BỊ C</a:t>
            </a:r>
            <a:r>
              <a:rPr lang="vi-VN" sz="2400" b="1" dirty="0">
                <a:solidFill>
                  <a:srgbClr val="FF0000"/>
                </a:solidFill>
                <a:latin typeface="Times New Roman" panose="02020603050405020304" pitchFamily="18" charset="0"/>
                <a:cs typeface="Times New Roman" panose="02020603050405020304" pitchFamily="18" charset="0"/>
              </a:rPr>
              <a:t>Ơ</a:t>
            </a:r>
            <a:r>
              <a:rPr lang="en-US" sz="2400" b="1" dirty="0">
                <a:solidFill>
                  <a:srgbClr val="FF0000"/>
                </a:solidFill>
                <a:latin typeface="Times New Roman" panose="02020603050405020304" pitchFamily="18" charset="0"/>
                <a:cs typeface="Times New Roman" panose="02020603050405020304" pitchFamily="18" charset="0"/>
              </a:rPr>
              <a:t> BẢN TRONG PHÒNG THÍ NGHIỆM </a:t>
            </a:r>
            <a:endParaRPr sz="2400" b="1" dirty="0">
              <a:solidFill>
                <a:srgbClr val="FF0000"/>
              </a:solidFill>
              <a:latin typeface="Times New Roman" panose="02020603050405020304" pitchFamily="18" charset="0"/>
              <a:cs typeface="Times New Roman" panose="02020603050405020304" pitchFamily="18" charset="0"/>
            </a:endParaRPr>
          </a:p>
        </p:txBody>
      </p:sp>
      <p:sp>
        <p:nvSpPr>
          <p:cNvPr id="612" name="Google Shape;612;p40"/>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Start!</a:t>
            </a:r>
            <a:endParaRPr/>
          </a:p>
        </p:txBody>
      </p:sp>
      <p:pic>
        <p:nvPicPr>
          <p:cNvPr id="614" name="Google Shape;259;p59">
            <a:extLst>
              <a:ext uri="{FF2B5EF4-FFF2-40B4-BE49-F238E27FC236}">
                <a16:creationId xmlns="" xmlns:a16="http://schemas.microsoft.com/office/drawing/2014/main" id="{ECAEFC9C-35F7-408A-B6DD-AB2D43EC977F}"/>
              </a:ext>
            </a:extLst>
          </p:cNvPr>
          <p:cNvPicPr preferRelativeResize="0"/>
          <p:nvPr/>
        </p:nvPicPr>
        <p:blipFill rotWithShape="1">
          <a:blip r:embed="rId4">
            <a:alphaModFix/>
          </a:blip>
          <a:srcRect/>
          <a:stretch/>
        </p:blipFill>
        <p:spPr>
          <a:xfrm>
            <a:off x="7626277" y="2379562"/>
            <a:ext cx="1547120" cy="27655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EBB1401-F090-4E8B-8432-8E0293BB755E}"/>
              </a:ext>
            </a:extLst>
          </p:cNvPr>
          <p:cNvSpPr/>
          <p:nvPr/>
        </p:nvSpPr>
        <p:spPr>
          <a:xfrm>
            <a:off x="238991" y="83128"/>
            <a:ext cx="8478982" cy="4893647"/>
          </a:xfrm>
          <a:prstGeom prst="rect">
            <a:avLst/>
          </a:prstGeom>
        </p:spPr>
        <p:txBody>
          <a:bodyPr wrap="square">
            <a:spAutoFit/>
          </a:bodyPr>
          <a:lstStyle/>
          <a:p>
            <a:r>
              <a:rPr lang="en-US" sz="2400" dirty="0">
                <a:solidFill>
                  <a:schemeClr val="tx1"/>
                </a:solidFill>
                <a:latin typeface="Open Sans"/>
              </a:rPr>
              <a:t>Câu 2:</a:t>
            </a:r>
          </a:p>
          <a:p>
            <a:r>
              <a:rPr lang="vi-VN" sz="2400" dirty="0">
                <a:solidFill>
                  <a:schemeClr val="tx1"/>
                </a:solidFill>
              </a:rPr>
              <a:t>- Cách lấy hoá chất rắn: Không được dùng tay trực tiếp lấy hoá chất. Khi lấy hoá chất rắn ở dạng hạt nhỏ hay bột ra khỏi lọ phải dùng thìa kim loại hoặc thuỷ tinh để xúc. Lấy hoá chất rắn ở dạng hạt to, dây, thanh có thể dùng panh để gắp. Không được đặt lại thìa, panh vào các lọ đựng hoá chất sau khi đã sử dụng.</a:t>
            </a:r>
          </a:p>
          <a:p>
            <a:r>
              <a:rPr lang="vi-VN" sz="2400" dirty="0">
                <a:solidFill>
                  <a:schemeClr val="tx1"/>
                </a:solidFill>
              </a:rPr>
              <a:t>- Cách lấy hoá chất lỏng: Không được dùng tay trực tiếp lấy hoá chất. Lấy hoá chất lỏng từ chai miệng nhỏ thường phải rót qua phễu hoặc qua cốc, ống đong có mỏ, lấy lượng nhỏ dung dịch thường dùng ống hút nhỏ giọt; rót hoá chất lỏng từ lọ cần hướng nhãn hoá chất lên phía trên tránh để các giọt hoá chất dính vào nhãn làm hỏng nhãn.</a:t>
            </a:r>
          </a:p>
        </p:txBody>
      </p:sp>
    </p:spTree>
    <p:extLst>
      <p:ext uri="{BB962C8B-B14F-4D97-AF65-F5344CB8AC3E}">
        <p14:creationId xmlns:p14="http://schemas.microsoft.com/office/powerpoint/2010/main" val="126794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grpSp>
        <p:nvGrpSpPr>
          <p:cNvPr id="873" name="Google Shape;873;p45"/>
          <p:cNvGrpSpPr/>
          <p:nvPr/>
        </p:nvGrpSpPr>
        <p:grpSpPr>
          <a:xfrm>
            <a:off x="-881420" y="4538775"/>
            <a:ext cx="392872" cy="469301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844;p44">
            <a:extLst>
              <a:ext uri="{FF2B5EF4-FFF2-40B4-BE49-F238E27FC236}">
                <a16:creationId xmlns="" xmlns:a16="http://schemas.microsoft.com/office/drawing/2014/main" id="{F1B69BCA-CA3D-4492-A61D-26D7D467A7E0}"/>
              </a:ext>
            </a:extLst>
          </p:cNvPr>
          <p:cNvSpPr txBox="1">
            <a:spLocks/>
          </p:cNvSpPr>
          <p:nvPr/>
        </p:nvSpPr>
        <p:spPr>
          <a:xfrm>
            <a:off x="715182" y="130204"/>
            <a:ext cx="6746848"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000" dirty="0">
                <a:solidFill>
                  <a:srgbClr val="FF0000"/>
                </a:solidFill>
                <a:latin typeface="Patrick Hand" panose="020B0604020202020204" charset="0"/>
                <a:cs typeface="Times New Roman" pitchFamily="18" charset="0"/>
              </a:rPr>
              <a:t>2. Quy tắc sử dụng hoá chất an toàn trong phòng thí nghiệm</a:t>
            </a:r>
            <a:endParaRPr lang="en-US" sz="2000" dirty="0">
              <a:solidFill>
                <a:srgbClr val="FF0000"/>
              </a:solidFill>
              <a:latin typeface="Patrick Hand" panose="020B0604020202020204" charset="0"/>
            </a:endParaRPr>
          </a:p>
        </p:txBody>
      </p:sp>
      <p:grpSp>
        <p:nvGrpSpPr>
          <p:cNvPr id="80" name="Group 79">
            <a:extLst>
              <a:ext uri="{FF2B5EF4-FFF2-40B4-BE49-F238E27FC236}">
                <a16:creationId xmlns="" xmlns:a16="http://schemas.microsoft.com/office/drawing/2014/main" id="{E402ED84-996F-4E63-810B-7563343AB770}"/>
              </a:ext>
            </a:extLst>
          </p:cNvPr>
          <p:cNvGrpSpPr/>
          <p:nvPr/>
        </p:nvGrpSpPr>
        <p:grpSpPr>
          <a:xfrm>
            <a:off x="355149" y="260778"/>
            <a:ext cx="8591424" cy="5204520"/>
            <a:chOff x="870025" y="1465614"/>
            <a:chExt cx="6923875" cy="1317612"/>
          </a:xfrm>
          <a:noFill/>
        </p:grpSpPr>
        <p:grpSp>
          <p:nvGrpSpPr>
            <p:cNvPr id="81" name="Group 80">
              <a:extLst>
                <a:ext uri="{FF2B5EF4-FFF2-40B4-BE49-F238E27FC236}">
                  <a16:creationId xmlns="" xmlns:a16="http://schemas.microsoft.com/office/drawing/2014/main" id="{5C2704FB-C0D1-4BD1-9C4F-F9D8BBC092B6}"/>
                </a:ext>
              </a:extLst>
            </p:cNvPr>
            <p:cNvGrpSpPr/>
            <p:nvPr/>
          </p:nvGrpSpPr>
          <p:grpSpPr>
            <a:xfrm>
              <a:off x="870025" y="1465614"/>
              <a:ext cx="6923875" cy="1317612"/>
              <a:chOff x="853954" y="1231613"/>
              <a:chExt cx="6923875" cy="1317612"/>
            </a:xfrm>
            <a:grpFill/>
          </p:grpSpPr>
          <p:sp>
            <p:nvSpPr>
              <p:cNvPr id="88" name="Freeform 7306">
                <a:extLst>
                  <a:ext uri="{FF2B5EF4-FFF2-40B4-BE49-F238E27FC236}">
                    <a16:creationId xmlns="" xmlns:a16="http://schemas.microsoft.com/office/drawing/2014/main" id="{434F431F-4A61-4337-9B87-A3D4D42606F9}"/>
                  </a:ext>
                </a:extLst>
              </p:cNvPr>
              <p:cNvSpPr>
                <a:spLocks/>
              </p:cNvSpPr>
              <p:nvPr/>
            </p:nvSpPr>
            <p:spPr bwMode="auto">
              <a:xfrm>
                <a:off x="853954" y="1363682"/>
                <a:ext cx="6923875" cy="1185543"/>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800" dirty="0"/>
                  <a:t>      </a:t>
                </a:r>
                <a:r>
                  <a:rPr lang="vi-VN" sz="2800" dirty="0"/>
                  <a:t>- Không sử dụng hoá chất không có nhãn hoặc nhãn mờ. Đọc kĩ nhãn hoá chất và tìm hiểu tính chất, lưu ý, cảnh báo của mỗi loại hoá chất trước khi sử dụng. </a:t>
                </a:r>
              </a:p>
              <a:p>
                <a:r>
                  <a:rPr lang="en-US" sz="2800" dirty="0"/>
                  <a:t>      </a:t>
                </a:r>
                <a:r>
                  <a:rPr lang="vi-VN" sz="2800" dirty="0"/>
                  <a:t>- Không lấy hoá chất bằng tay trực tiếp, sử dụng các dụng cụ thích hợp như thìa, panh, phễu, cốc... tùy từng trường hợp. </a:t>
                </a:r>
              </a:p>
              <a:p>
                <a:r>
                  <a:rPr lang="en-US" sz="2800" dirty="0"/>
                  <a:t>      </a:t>
                </a:r>
                <a:r>
                  <a:rPr lang="vi-VN" sz="2800" dirty="0"/>
                  <a:t>- Không đặt lại các dụng cụ vào lọ đựng hoá chất sau khi sử dụng.</a:t>
                </a:r>
              </a:p>
              <a:p>
                <a:endParaRPr lang="en-US" sz="2800" dirty="0"/>
              </a:p>
            </p:txBody>
          </p:sp>
          <p:pic>
            <p:nvPicPr>
              <p:cNvPr id="90" name="Picture 89">
                <a:extLst>
                  <a:ext uri="{FF2B5EF4-FFF2-40B4-BE49-F238E27FC236}">
                    <a16:creationId xmlns="" xmlns:a16="http://schemas.microsoft.com/office/drawing/2014/main" id="{D9F3DE5D-AC1E-4C5A-9488-D8E9976A0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1" name="AutoShape 7304">
                <a:extLst>
                  <a:ext uri="{FF2B5EF4-FFF2-40B4-BE49-F238E27FC236}">
                    <a16:creationId xmlns="" xmlns:a16="http://schemas.microsoft.com/office/drawing/2014/main" id="{C64D99B1-6AF2-4D7E-A495-305155C4376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800"/>
              </a:p>
            </p:txBody>
          </p:sp>
        </p:grpSp>
        <p:pic>
          <p:nvPicPr>
            <p:cNvPr id="87" name="Picture 86">
              <a:extLst>
                <a:ext uri="{FF2B5EF4-FFF2-40B4-BE49-F238E27FC236}">
                  <a16:creationId xmlns="" xmlns:a16="http://schemas.microsoft.com/office/drawing/2014/main" id="{3B6A2A2D-747A-44E7-BF97-F50666B79B0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394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xfrm>
            <a:off x="73629" y="96806"/>
            <a:ext cx="7713600" cy="575400"/>
          </a:xfrm>
          <a:prstGeom prst="rect">
            <a:avLst/>
          </a:prstGeom>
        </p:spPr>
        <p:txBody>
          <a:bodyPr spcFirstLastPara="1" wrap="square" lIns="91425" tIns="91425" rIns="91425" bIns="91425" anchor="ctr" anchorCtr="0">
            <a:noAutofit/>
          </a:bodyPr>
          <a:lstStyle/>
          <a:p>
            <a:pPr>
              <a:buNone/>
            </a:pPr>
            <a:r>
              <a:rPr lang="en-US" sz="2400" dirty="0">
                <a:solidFill>
                  <a:srgbClr val="FFC000"/>
                </a:solidFill>
                <a:latin typeface="Patrick Hand" panose="020B0604020202020204" charset="0"/>
                <a:cs typeface="Times New Roman" pitchFamily="18" charset="0"/>
              </a:rPr>
              <a:t>II. </a:t>
            </a:r>
            <a:r>
              <a:rPr lang="en-US" sz="2400" dirty="0">
                <a:solidFill>
                  <a:srgbClr val="FFC000"/>
                </a:solidFill>
                <a:latin typeface="Patrick Hand" panose="020B0604020202020204" charset="0"/>
              </a:rPr>
              <a:t>GIỚI THIỆU MỘT SỐ DỤNG CỤ THÍ NGHIỆM VÀ CÁCH SỬ DỤNG</a:t>
            </a:r>
            <a:endParaRPr sz="2400" dirty="0">
              <a:solidFill>
                <a:srgbClr val="FFC000"/>
              </a:solidFill>
              <a:latin typeface="Patrick Hand" panose="020B0604020202020204" charset="0"/>
            </a:endParaRPr>
          </a:p>
        </p:txBody>
      </p:sp>
      <p:sp>
        <p:nvSpPr>
          <p:cNvPr id="14" name="Google Shape;844;p44">
            <a:extLst>
              <a:ext uri="{FF2B5EF4-FFF2-40B4-BE49-F238E27FC236}">
                <a16:creationId xmlns="" xmlns:a16="http://schemas.microsoft.com/office/drawing/2014/main" id="{4F24BE1D-D12E-469A-A640-7B0E1B89E1DA}"/>
              </a:ext>
            </a:extLst>
          </p:cNvPr>
          <p:cNvSpPr txBox="1">
            <a:spLocks/>
          </p:cNvSpPr>
          <p:nvPr/>
        </p:nvSpPr>
        <p:spPr>
          <a:xfrm>
            <a:off x="382203" y="606613"/>
            <a:ext cx="7405026"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800" dirty="0">
                <a:solidFill>
                  <a:srgbClr val="92D050"/>
                </a:solidFill>
                <a:latin typeface="Times New Roman" panose="02020603050405020304" pitchFamily="18" charset="0"/>
                <a:cs typeface="Times New Roman" panose="02020603050405020304" pitchFamily="18" charset="0"/>
              </a:rPr>
              <a:t>1. Một số dụng cụ thí nghiệm thông dụng </a:t>
            </a:r>
          </a:p>
        </p:txBody>
      </p:sp>
      <p:sp>
        <p:nvSpPr>
          <p:cNvPr id="27" name="Freeform 7306">
            <a:extLst>
              <a:ext uri="{FF2B5EF4-FFF2-40B4-BE49-F238E27FC236}">
                <a16:creationId xmlns="" xmlns:a16="http://schemas.microsoft.com/office/drawing/2014/main" id="{8DAB0562-1E4A-4C6B-AB95-C6CE0FA94842}"/>
              </a:ext>
            </a:extLst>
          </p:cNvPr>
          <p:cNvSpPr>
            <a:spLocks/>
          </p:cNvSpPr>
          <p:nvPr/>
        </p:nvSpPr>
        <p:spPr bwMode="auto">
          <a:xfrm>
            <a:off x="622778" y="1404120"/>
            <a:ext cx="8428755" cy="57540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noFill/>
          <a:ln>
            <a:noFill/>
          </a:ln>
          <a:extLst/>
        </p:spPr>
        <p:txBody>
          <a:bodyPr rot="0" vert="horz" wrap="square" lIns="91440" tIns="45720" rIns="91440" bIns="45720" anchor="t" anchorCtr="0" upright="1">
            <a:noAutofit/>
          </a:bodyPr>
          <a:lstStyle/>
          <a:p>
            <a:r>
              <a:rPr lang="en-US" sz="2800" dirty="0"/>
              <a:t>      Một số dụng cụ thí nghiệm thông dụng nh</a:t>
            </a:r>
            <a:r>
              <a:rPr lang="vi-VN" sz="2800" dirty="0"/>
              <a:t>ư</a:t>
            </a:r>
            <a:r>
              <a:rPr lang="en-US" sz="2800" dirty="0"/>
              <a:t>: Ống nghiệm, Cốc thuỷ tinh, Bình tam giác, Phễu lọc, Ống đong (bình chia độ), Ống hút nhỏ giọt, Kẹp gỗ,…</a:t>
            </a:r>
          </a:p>
        </p:txBody>
      </p:sp>
      <p:pic>
        <p:nvPicPr>
          <p:cNvPr id="5" name="Picture 4">
            <a:extLst>
              <a:ext uri="{FF2B5EF4-FFF2-40B4-BE49-F238E27FC236}">
                <a16:creationId xmlns="" xmlns:a16="http://schemas.microsoft.com/office/drawing/2014/main" id="{AFC3CAA8-E3A3-4765-871B-F8914B0FCCED}"/>
              </a:ext>
            </a:extLst>
          </p:cNvPr>
          <p:cNvPicPr>
            <a:picLocks noChangeAspect="1"/>
          </p:cNvPicPr>
          <p:nvPr/>
        </p:nvPicPr>
        <p:blipFill>
          <a:blip r:embed="rId3"/>
          <a:stretch>
            <a:fillRect/>
          </a:stretch>
        </p:blipFill>
        <p:spPr>
          <a:xfrm>
            <a:off x="2301167" y="2919183"/>
            <a:ext cx="4229690" cy="2029108"/>
          </a:xfrm>
          <a:prstGeom prst="rect">
            <a:avLst/>
          </a:prstGeom>
        </p:spPr>
      </p:pic>
    </p:spTree>
    <p:extLst>
      <p:ext uri="{BB962C8B-B14F-4D97-AF65-F5344CB8AC3E}">
        <p14:creationId xmlns:p14="http://schemas.microsoft.com/office/powerpoint/2010/main" val="339315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xfrm>
            <a:off x="0" y="148579"/>
            <a:ext cx="9000162" cy="575400"/>
          </a:xfrm>
          <a:prstGeom prst="rect">
            <a:avLst/>
          </a:prstGeom>
        </p:spPr>
        <p:txBody>
          <a:bodyPr spcFirstLastPara="1" wrap="square" lIns="91425" tIns="91425" rIns="91425" bIns="91425" anchor="ctr" anchorCtr="0">
            <a:noAutofit/>
          </a:bodyPr>
          <a:lstStyle/>
          <a:p>
            <a:pPr>
              <a:buNone/>
            </a:pPr>
            <a:r>
              <a:rPr lang="en-US" sz="2800" dirty="0">
                <a:solidFill>
                  <a:srgbClr val="FFC000"/>
                </a:solidFill>
                <a:latin typeface="Patrick Hand" panose="020B0604020202020204" charset="0"/>
                <a:cs typeface="Times New Roman" pitchFamily="18" charset="0"/>
              </a:rPr>
              <a:t>II. </a:t>
            </a:r>
            <a:r>
              <a:rPr lang="en-US" sz="2800" dirty="0">
                <a:solidFill>
                  <a:srgbClr val="FFC000"/>
                </a:solidFill>
                <a:latin typeface="Patrick Hand" panose="020B0604020202020204" charset="0"/>
              </a:rPr>
              <a:t>GIỚI THIỆU MỘT SỐ DỤNG CỤ THÍ NGHIỆM VÀ CÁCH SỬ DỤNG</a:t>
            </a:r>
            <a:endParaRPr sz="2800" dirty="0">
              <a:solidFill>
                <a:srgbClr val="FFC000"/>
              </a:solidFill>
              <a:latin typeface="Patrick Hand" panose="020B0604020202020204" charset="0"/>
            </a:endParaRPr>
          </a:p>
        </p:txBody>
      </p:sp>
      <p:sp>
        <p:nvSpPr>
          <p:cNvPr id="14" name="Google Shape;844;p44">
            <a:extLst>
              <a:ext uri="{FF2B5EF4-FFF2-40B4-BE49-F238E27FC236}">
                <a16:creationId xmlns="" xmlns:a16="http://schemas.microsoft.com/office/drawing/2014/main" id="{4F24BE1D-D12E-469A-A640-7B0E1B89E1DA}"/>
              </a:ext>
            </a:extLst>
          </p:cNvPr>
          <p:cNvSpPr txBox="1">
            <a:spLocks/>
          </p:cNvSpPr>
          <p:nvPr/>
        </p:nvSpPr>
        <p:spPr>
          <a:xfrm>
            <a:off x="320559" y="721956"/>
            <a:ext cx="6532304"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800" dirty="0">
                <a:solidFill>
                  <a:srgbClr val="92D050"/>
                </a:solidFill>
                <a:latin typeface="Patrick Hand" panose="020B0604020202020204" charset="0"/>
                <a:cs typeface="Times New Roman" pitchFamily="18" charset="0"/>
              </a:rPr>
              <a:t>2. Cách sử dụng một số dụng cụ thí nghiệm</a:t>
            </a:r>
            <a:endParaRPr lang="en-US" sz="2800" dirty="0">
              <a:solidFill>
                <a:srgbClr val="92D050"/>
              </a:solidFill>
              <a:latin typeface="Patrick Hand" panose="020B0604020202020204" charset="0"/>
            </a:endParaRPr>
          </a:p>
        </p:txBody>
      </p:sp>
      <p:sp>
        <p:nvSpPr>
          <p:cNvPr id="27" name="Freeform 7306">
            <a:extLst>
              <a:ext uri="{FF2B5EF4-FFF2-40B4-BE49-F238E27FC236}">
                <a16:creationId xmlns="" xmlns:a16="http://schemas.microsoft.com/office/drawing/2014/main" id="{8DAB0562-1E4A-4C6B-AB95-C6CE0FA94842}"/>
              </a:ext>
            </a:extLst>
          </p:cNvPr>
          <p:cNvSpPr>
            <a:spLocks/>
          </p:cNvSpPr>
          <p:nvPr/>
        </p:nvSpPr>
        <p:spPr bwMode="auto">
          <a:xfrm>
            <a:off x="176721" y="1122240"/>
            <a:ext cx="8823441" cy="381963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noFill/>
          <a:ln w="9525">
            <a:noFill/>
            <a:round/>
            <a:headEnd/>
            <a:tailEnd/>
          </a:ln>
          <a:extLst/>
        </p:spPr>
        <p:txBody>
          <a:bodyPr rot="0" vert="horz" wrap="square" lIns="91440" tIns="45720" rIns="91440" bIns="45720" anchor="t" anchorCtr="0" upright="1">
            <a:noAutofit/>
          </a:bodyPr>
          <a:lstStyle/>
          <a:p>
            <a:r>
              <a:rPr lang="en-US" sz="2400" dirty="0"/>
              <a:t>   a) Ống nghiệm</a:t>
            </a:r>
          </a:p>
          <a:p>
            <a:r>
              <a:rPr lang="vi-VN" sz="2400" dirty="0"/>
              <a:t>+ Khi thực hiện thí nghiệm, giữ ống nghiệm bằng tay không thuận, dùng tay thuận để thêm hoá chất vào ống nghiệm.</a:t>
            </a:r>
          </a:p>
          <a:p>
            <a:r>
              <a:rPr lang="vi-VN" sz="2400" dirty="0"/>
              <a:t>+ Khi đun nóng hoá chất trong ống nghiệm cần kẹp ống nghiệm bằng kẹp ở khoảng 1/3 ống nghiệm tính từ miệng ống. Từ từ đưa đáy ống nghiệm vào ngọn lửa đèn cồn, miệng ống nghiêng về phía không có người, làm nóng đều đáy ống nghiệm rồi mới đun trực tiếp tại nơi có hoá chất. Điều chỉnh đáy ống nghiệm vào vị trí nóng nhất của ngọn lửa (khoảng 2/3 ngọn lửa từ dưới lên), không để đáy ống nghiệm sát vào bấc đèn cồn.</a:t>
            </a:r>
          </a:p>
          <a:p>
            <a:endParaRPr lang="en-US" sz="2400" dirty="0"/>
          </a:p>
        </p:txBody>
      </p:sp>
    </p:spTree>
    <p:extLst>
      <p:ext uri="{BB962C8B-B14F-4D97-AF65-F5344CB8AC3E}">
        <p14:creationId xmlns:p14="http://schemas.microsoft.com/office/powerpoint/2010/main" val="34832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306">
            <a:extLst>
              <a:ext uri="{FF2B5EF4-FFF2-40B4-BE49-F238E27FC236}">
                <a16:creationId xmlns="" xmlns:a16="http://schemas.microsoft.com/office/drawing/2014/main" id="{EFDA2CB9-EB95-4EBB-AE99-84AF2B13D14B}"/>
              </a:ext>
            </a:extLst>
          </p:cNvPr>
          <p:cNvSpPr>
            <a:spLocks/>
          </p:cNvSpPr>
          <p:nvPr/>
        </p:nvSpPr>
        <p:spPr bwMode="auto">
          <a:xfrm>
            <a:off x="102741" y="431516"/>
            <a:ext cx="8928243" cy="3431568"/>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noFill/>
          <a:ln>
            <a:noFill/>
          </a:ln>
          <a:extLst/>
        </p:spPr>
        <p:txBody>
          <a:bodyPr rot="0" vert="horz" wrap="square" lIns="91440" tIns="45720" rIns="91440" bIns="45720" anchor="t" anchorCtr="0" upright="1">
            <a:noAutofit/>
          </a:bodyPr>
          <a:lstStyle/>
          <a:p>
            <a:r>
              <a:rPr lang="en-US" sz="2800" dirty="0"/>
              <a:t>   b) Ống hút nhỏ giọt</a:t>
            </a:r>
          </a:p>
          <a:p>
            <a:r>
              <a:rPr lang="vi-VN" sz="2800" dirty="0"/>
              <a:t>+ Ống hút nhỏ giọt thường có quả bóp cao su để lấy chất lỏng với lượng nhỏ.</a:t>
            </a:r>
          </a:p>
          <a:p>
            <a:r>
              <a:rPr lang="vi-VN" sz="2800" dirty="0"/>
              <a:t>+ Khi lấy chất lòng, bóp chặt và giữ quả bóp cao su, đưa ống hút nhỏ giọt vào lọ đựng hoá chất, thả chậm quả bóp cao su để hút chất lỏng lên.</a:t>
            </a:r>
          </a:p>
          <a:p>
            <a:r>
              <a:rPr lang="vi-VN" sz="2800" dirty="0"/>
              <a:t>+ Chuyển ống hút nhỏ giọt đến ống nghiệm và bóp nhẹ quả bóp cao su để chuyển từng giọt dung dịch vào ống nghiệm. Không chạm đầu ống hút nhỏ giọt vào thành ống nghiệm.</a:t>
            </a:r>
          </a:p>
        </p:txBody>
      </p:sp>
    </p:spTree>
    <p:extLst>
      <p:ext uri="{BB962C8B-B14F-4D97-AF65-F5344CB8AC3E}">
        <p14:creationId xmlns:p14="http://schemas.microsoft.com/office/powerpoint/2010/main" val="2326182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xfrm>
            <a:off x="226887" y="108675"/>
            <a:ext cx="7713600" cy="575400"/>
          </a:xfrm>
          <a:prstGeom prst="rect">
            <a:avLst/>
          </a:prstGeom>
        </p:spPr>
        <p:txBody>
          <a:bodyPr spcFirstLastPara="1" wrap="square" lIns="91425" tIns="91425" rIns="91425" bIns="91425" anchor="ctr" anchorCtr="0">
            <a:noAutofit/>
          </a:bodyPr>
          <a:lstStyle/>
          <a:p>
            <a:pPr>
              <a:buNone/>
            </a:pPr>
            <a:r>
              <a:rPr lang="en-US" sz="2800">
                <a:solidFill>
                  <a:srgbClr val="FFC000"/>
                </a:solidFill>
                <a:latin typeface="Patrick Hand" panose="020B0604020202020204" charset="0"/>
                <a:cs typeface="Times New Roman" pitchFamily="18" charset="0"/>
              </a:rPr>
              <a:t>III. </a:t>
            </a:r>
            <a:r>
              <a:rPr lang="en-US" sz="2800">
                <a:solidFill>
                  <a:srgbClr val="FFC000"/>
                </a:solidFill>
                <a:latin typeface="Patrick Hand" panose="020B0604020202020204" charset="0"/>
              </a:rPr>
              <a:t>GIỚI THIỆU MỘT SỐ THIẾT BỊ VÀ CÁCH SỬ DỤNG</a:t>
            </a:r>
            <a:endParaRPr sz="2800">
              <a:solidFill>
                <a:srgbClr val="FFC000"/>
              </a:solidFill>
              <a:latin typeface="Patrick Hand" panose="020B0604020202020204" charset="0"/>
            </a:endParaRPr>
          </a:p>
        </p:txBody>
      </p:sp>
      <p:sp>
        <p:nvSpPr>
          <p:cNvPr id="14" name="Google Shape;844;p44">
            <a:extLst>
              <a:ext uri="{FF2B5EF4-FFF2-40B4-BE49-F238E27FC236}">
                <a16:creationId xmlns="" xmlns:a16="http://schemas.microsoft.com/office/drawing/2014/main" id="{4F24BE1D-D12E-469A-A640-7B0E1B89E1DA}"/>
              </a:ext>
            </a:extLst>
          </p:cNvPr>
          <p:cNvSpPr txBox="1">
            <a:spLocks/>
          </p:cNvSpPr>
          <p:nvPr/>
        </p:nvSpPr>
        <p:spPr>
          <a:xfrm>
            <a:off x="266415" y="641821"/>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800" dirty="0">
                <a:solidFill>
                  <a:srgbClr val="92D050"/>
                </a:solidFill>
                <a:latin typeface="Patrick Hand" panose="020B0604020202020204" charset="0"/>
                <a:cs typeface="Times New Roman" pitchFamily="18" charset="0"/>
              </a:rPr>
              <a:t>1. Thiết bị đo pH</a:t>
            </a:r>
            <a:endParaRPr lang="en-US" sz="2800" dirty="0">
              <a:solidFill>
                <a:srgbClr val="92D050"/>
              </a:solidFill>
              <a:latin typeface="Patrick Hand" panose="020B0604020202020204" charset="0"/>
            </a:endParaRPr>
          </a:p>
        </p:txBody>
      </p:sp>
      <p:sp>
        <p:nvSpPr>
          <p:cNvPr id="35" name="Freeform 7306">
            <a:extLst>
              <a:ext uri="{FF2B5EF4-FFF2-40B4-BE49-F238E27FC236}">
                <a16:creationId xmlns="" xmlns:a16="http://schemas.microsoft.com/office/drawing/2014/main" id="{5AF64C1B-BC3E-47CE-8385-7A52FEFDCA9D}"/>
              </a:ext>
            </a:extLst>
          </p:cNvPr>
          <p:cNvSpPr>
            <a:spLocks/>
          </p:cNvSpPr>
          <p:nvPr/>
        </p:nvSpPr>
        <p:spPr bwMode="auto">
          <a:xfrm>
            <a:off x="474023" y="1142447"/>
            <a:ext cx="7825955" cy="941729"/>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noFill/>
          <a:ln>
            <a:noFill/>
          </a:ln>
        </p:spPr>
        <p:txBody>
          <a:bodyPr rot="0" vert="horz" wrap="square" lIns="91440" tIns="45720" rIns="91440" bIns="45720" anchor="t" anchorCtr="0" upright="1">
            <a:noAutofit/>
          </a:bodyPr>
          <a:lstStyle/>
          <a:p>
            <a:r>
              <a:rPr lang="en-US" sz="2000" dirty="0"/>
              <a:t>      Sử dụng thiết bị đo pH để xác định pH của các mẫu sau: a) n</a:t>
            </a:r>
            <a:r>
              <a:rPr lang="vi-VN" sz="2000" dirty="0"/>
              <a:t>ư</a:t>
            </a:r>
            <a:r>
              <a:rPr lang="en-US" sz="2000" dirty="0"/>
              <a:t>ớc máy; b) n</a:t>
            </a:r>
            <a:r>
              <a:rPr lang="vi-VN" sz="2000" dirty="0"/>
              <a:t>ư</a:t>
            </a:r>
            <a:r>
              <a:rPr lang="en-US" sz="2000" dirty="0"/>
              <a:t>ớc m</a:t>
            </a:r>
            <a:r>
              <a:rPr lang="vi-VN" sz="2000" dirty="0"/>
              <a:t>ư</a:t>
            </a:r>
            <a:r>
              <a:rPr lang="en-US" sz="2000" dirty="0"/>
              <a:t>a; c) n</a:t>
            </a:r>
            <a:r>
              <a:rPr lang="vi-VN" sz="2000" dirty="0"/>
              <a:t>ư</a:t>
            </a:r>
            <a:r>
              <a:rPr lang="en-US" sz="2000" dirty="0"/>
              <a:t>ớc hồ/ao; d) n</a:t>
            </a:r>
            <a:r>
              <a:rPr lang="vi-VN" sz="2000" dirty="0"/>
              <a:t>ư</a:t>
            </a:r>
            <a:r>
              <a:rPr lang="en-US" sz="2000" dirty="0"/>
              <a:t>ớc chanh; e) n</a:t>
            </a:r>
            <a:r>
              <a:rPr lang="vi-VN" sz="2000" dirty="0"/>
              <a:t>ư</a:t>
            </a:r>
            <a:r>
              <a:rPr lang="en-US" sz="2000" dirty="0"/>
              <a:t>ớc cam; g) n</a:t>
            </a:r>
            <a:r>
              <a:rPr lang="vi-VN" sz="2000" dirty="0"/>
              <a:t>ư</a:t>
            </a:r>
            <a:r>
              <a:rPr lang="en-US" sz="2000" dirty="0"/>
              <a:t>ớc vôi trong</a:t>
            </a:r>
          </a:p>
        </p:txBody>
      </p:sp>
      <p:sp>
        <p:nvSpPr>
          <p:cNvPr id="48" name="Text Placeholder 1">
            <a:extLst>
              <a:ext uri="{FF2B5EF4-FFF2-40B4-BE49-F238E27FC236}">
                <a16:creationId xmlns="" xmlns:a16="http://schemas.microsoft.com/office/drawing/2014/main" id="{269B6F92-5941-49F8-9170-BC4E252CC395}"/>
              </a:ext>
            </a:extLst>
          </p:cNvPr>
          <p:cNvSpPr txBox="1">
            <a:spLocks/>
          </p:cNvSpPr>
          <p:nvPr/>
        </p:nvSpPr>
        <p:spPr>
          <a:xfrm>
            <a:off x="474023" y="2146458"/>
            <a:ext cx="8474768" cy="785926"/>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2800" b="1" i="1" u="sng" dirty="0">
                <a:solidFill>
                  <a:srgbClr val="FF0000"/>
                </a:solidFill>
                <a:latin typeface="Comic Sans MS" panose="030F0702030302020204" pitchFamily="66" charset="0"/>
                <a:cs typeface="Times New Roman" pitchFamily="18" charset="0"/>
              </a:rPr>
              <a:t>Gợi ý</a:t>
            </a:r>
            <a:r>
              <a:rPr lang="en-US" sz="2800" i="1" dirty="0">
                <a:solidFill>
                  <a:srgbClr val="FF0000"/>
                </a:solidFill>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2800" i="1" dirty="0">
                <a:solidFill>
                  <a:srgbClr val="FF0000"/>
                </a:solidFill>
                <a:latin typeface="Comic Sans MS" panose="030F0702030302020204" pitchFamily="66" charset="0"/>
                <a:cs typeface="Times New Roman" pitchFamily="18" charset="0"/>
              </a:rPr>
              <a:t>HS thực hành tại lớp và ghi lại kết quả</a:t>
            </a:r>
          </a:p>
          <a:p>
            <a:pPr marL="152400" indent="0">
              <a:lnSpc>
                <a:spcPct val="100000"/>
              </a:lnSpc>
              <a:buFont typeface="Arial" panose="020B0604020202020204" pitchFamily="34" charset="0"/>
              <a:buNone/>
            </a:pPr>
            <a:r>
              <a:rPr lang="en-US" sz="2800" i="1" dirty="0">
                <a:solidFill>
                  <a:srgbClr val="FF0000"/>
                </a:solidFill>
                <a:latin typeface="Comic Sans MS" panose="030F0702030302020204" pitchFamily="66" charset="0"/>
                <a:cs typeface="Times New Roman" pitchFamily="18" charset="0"/>
              </a:rPr>
              <a:t>Tham khảo:</a:t>
            </a:r>
          </a:p>
        </p:txBody>
      </p:sp>
      <p:pic>
        <p:nvPicPr>
          <p:cNvPr id="9" name="Picture 8">
            <a:extLst>
              <a:ext uri="{FF2B5EF4-FFF2-40B4-BE49-F238E27FC236}">
                <a16:creationId xmlns="" xmlns:a16="http://schemas.microsoft.com/office/drawing/2014/main" id="{E8F9423F-34F8-474E-B0A5-5E228164B9CB}"/>
              </a:ext>
            </a:extLst>
          </p:cNvPr>
          <p:cNvPicPr>
            <a:picLocks noChangeAspect="1"/>
          </p:cNvPicPr>
          <p:nvPr/>
        </p:nvPicPr>
        <p:blipFill>
          <a:blip r:embed="rId3"/>
          <a:stretch>
            <a:fillRect/>
          </a:stretch>
        </p:blipFill>
        <p:spPr>
          <a:xfrm>
            <a:off x="4882088" y="3143313"/>
            <a:ext cx="3737929" cy="1755082"/>
          </a:xfrm>
          <a:prstGeom prst="rect">
            <a:avLst/>
          </a:prstGeom>
        </p:spPr>
      </p:pic>
    </p:spTree>
    <p:extLst>
      <p:ext uri="{BB962C8B-B14F-4D97-AF65-F5344CB8AC3E}">
        <p14:creationId xmlns:p14="http://schemas.microsoft.com/office/powerpoint/2010/main" val="25897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arn(inVertic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xfrm>
            <a:off x="-411709" y="0"/>
            <a:ext cx="7713600" cy="575400"/>
          </a:xfrm>
          <a:prstGeom prst="rect">
            <a:avLst/>
          </a:prstGeom>
        </p:spPr>
        <p:txBody>
          <a:bodyPr spcFirstLastPara="1" wrap="square" lIns="91425" tIns="91425" rIns="91425" bIns="91425" anchor="ctr" anchorCtr="0">
            <a:noAutofit/>
          </a:bodyPr>
          <a:lstStyle/>
          <a:p>
            <a:pPr>
              <a:buNone/>
            </a:pPr>
            <a:r>
              <a:rPr lang="en-US" sz="2400" dirty="0">
                <a:solidFill>
                  <a:srgbClr val="FF0000"/>
                </a:solidFill>
                <a:latin typeface="Patrick Hand" panose="020B0604020202020204" charset="0"/>
                <a:cs typeface="Times New Roman" pitchFamily="18" charset="0"/>
              </a:rPr>
              <a:t>III. </a:t>
            </a:r>
            <a:r>
              <a:rPr lang="en-US" sz="2400" dirty="0">
                <a:solidFill>
                  <a:srgbClr val="FF0000"/>
                </a:solidFill>
                <a:latin typeface="Patrick Hand" panose="020B0604020202020204" charset="0"/>
              </a:rPr>
              <a:t>GIỚI THIỆU MỘT SỐ THIẾT BỊ VÀ CÁCH SỬ DỤNG</a:t>
            </a:r>
            <a:endParaRPr sz="2400" dirty="0">
              <a:solidFill>
                <a:srgbClr val="FF0000"/>
              </a:solidFill>
              <a:latin typeface="Patrick Hand" panose="020B0604020202020204" charset="0"/>
            </a:endParaRPr>
          </a:p>
        </p:txBody>
      </p:sp>
      <p:sp>
        <p:nvSpPr>
          <p:cNvPr id="14" name="Google Shape;844;p44">
            <a:extLst>
              <a:ext uri="{FF2B5EF4-FFF2-40B4-BE49-F238E27FC236}">
                <a16:creationId xmlns="" xmlns:a16="http://schemas.microsoft.com/office/drawing/2014/main" id="{4F24BE1D-D12E-469A-A640-7B0E1B89E1DA}"/>
              </a:ext>
            </a:extLst>
          </p:cNvPr>
          <p:cNvSpPr txBox="1">
            <a:spLocks/>
          </p:cNvSpPr>
          <p:nvPr/>
        </p:nvSpPr>
        <p:spPr>
          <a:xfrm>
            <a:off x="535733" y="628622"/>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800" dirty="0">
                <a:latin typeface="Patrick Hand" panose="020B0604020202020204" charset="0"/>
                <a:cs typeface="Times New Roman" pitchFamily="18" charset="0"/>
              </a:rPr>
              <a:t>1. Thiết bị đo pH</a:t>
            </a:r>
            <a:endParaRPr lang="en-US" sz="2800" dirty="0">
              <a:latin typeface="Patrick Hand" panose="020B0604020202020204" charset="0"/>
            </a:endParaRPr>
          </a:p>
        </p:txBody>
      </p:sp>
      <p:grpSp>
        <p:nvGrpSpPr>
          <p:cNvPr id="11" name="Group 10">
            <a:extLst>
              <a:ext uri="{FF2B5EF4-FFF2-40B4-BE49-F238E27FC236}">
                <a16:creationId xmlns="" xmlns:a16="http://schemas.microsoft.com/office/drawing/2014/main" id="{36B75FE7-A949-4309-A440-60FD05346633}"/>
              </a:ext>
            </a:extLst>
          </p:cNvPr>
          <p:cNvGrpSpPr/>
          <p:nvPr/>
        </p:nvGrpSpPr>
        <p:grpSpPr>
          <a:xfrm>
            <a:off x="761190" y="1525059"/>
            <a:ext cx="3726143" cy="1108074"/>
            <a:chOff x="870025" y="1465614"/>
            <a:chExt cx="3726143" cy="1108074"/>
          </a:xfrm>
          <a:noFill/>
        </p:grpSpPr>
        <p:grpSp>
          <p:nvGrpSpPr>
            <p:cNvPr id="12" name="Group 11">
              <a:extLst>
                <a:ext uri="{FF2B5EF4-FFF2-40B4-BE49-F238E27FC236}">
                  <a16:creationId xmlns="" xmlns:a16="http://schemas.microsoft.com/office/drawing/2014/main" id="{FD373EA7-1C79-4B72-80BE-FD308F154E79}"/>
                </a:ext>
              </a:extLst>
            </p:cNvPr>
            <p:cNvGrpSpPr/>
            <p:nvPr/>
          </p:nvGrpSpPr>
          <p:grpSpPr>
            <a:xfrm>
              <a:off x="870025" y="1465614"/>
              <a:ext cx="3726143" cy="1108074"/>
              <a:chOff x="853954" y="1231613"/>
              <a:chExt cx="3726143" cy="1108074"/>
            </a:xfrm>
            <a:grpFill/>
          </p:grpSpPr>
          <p:sp>
            <p:nvSpPr>
              <p:cNvPr id="15" name="Freeform 7306">
                <a:extLst>
                  <a:ext uri="{FF2B5EF4-FFF2-40B4-BE49-F238E27FC236}">
                    <a16:creationId xmlns="" xmlns:a16="http://schemas.microsoft.com/office/drawing/2014/main" id="{9BA02D7A-A11B-4A09-B25A-A6F03443AF10}"/>
                  </a:ext>
                </a:extLst>
              </p:cNvPr>
              <p:cNvSpPr>
                <a:spLocks/>
              </p:cNvSpPr>
              <p:nvPr/>
            </p:nvSpPr>
            <p:spPr bwMode="auto">
              <a:xfrm>
                <a:off x="853954" y="1363683"/>
                <a:ext cx="3726143" cy="976004"/>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800"/>
                  <a:t>      Cách sử dụng thiết bị đo pH: Cho điện cực của thiết bị vào dung dịch cần đo pH. Giá trị pH của dung dịch sẽ xuất hiện trên thiết bị đo.</a:t>
                </a:r>
              </a:p>
            </p:txBody>
          </p:sp>
          <p:pic>
            <p:nvPicPr>
              <p:cNvPr id="16" name="Picture 15">
                <a:extLst>
                  <a:ext uri="{FF2B5EF4-FFF2-40B4-BE49-F238E27FC236}">
                    <a16:creationId xmlns="" xmlns:a16="http://schemas.microsoft.com/office/drawing/2014/main" id="{3D9FB7BB-C4EF-446C-8A3F-CB923D69E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 xmlns:a16="http://schemas.microsoft.com/office/drawing/2014/main" id="{EFA2FD4B-C7FA-485C-A43D-7FBC8052DA4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800"/>
              </a:p>
            </p:txBody>
          </p:sp>
        </p:grpSp>
        <p:pic>
          <p:nvPicPr>
            <p:cNvPr id="13" name="Picture 12">
              <a:extLst>
                <a:ext uri="{FF2B5EF4-FFF2-40B4-BE49-F238E27FC236}">
                  <a16:creationId xmlns="" xmlns:a16="http://schemas.microsoft.com/office/drawing/2014/main" id="{C7910E4E-6C0B-47BD-9DDB-CDA0AE0FE23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 xmlns:a16="http://schemas.microsoft.com/office/drawing/2014/main" id="{F20456D6-1D0D-465A-883A-FA73EFDC848A}"/>
              </a:ext>
            </a:extLst>
          </p:cNvPr>
          <p:cNvGrpSpPr/>
          <p:nvPr/>
        </p:nvGrpSpPr>
        <p:grpSpPr>
          <a:xfrm>
            <a:off x="4750697" y="1604434"/>
            <a:ext cx="4216658" cy="2489584"/>
            <a:chOff x="2520337" y="2412414"/>
            <a:chExt cx="3493643" cy="1164922"/>
          </a:xfrm>
        </p:grpSpPr>
        <p:pic>
          <p:nvPicPr>
            <p:cNvPr id="3" name="Picture 2">
              <a:extLst>
                <a:ext uri="{FF2B5EF4-FFF2-40B4-BE49-F238E27FC236}">
                  <a16:creationId xmlns="" xmlns:a16="http://schemas.microsoft.com/office/drawing/2014/main" id="{66C8BFDC-78BA-4488-9F8E-B4C6978A6BB0}"/>
                </a:ext>
              </a:extLst>
            </p:cNvPr>
            <p:cNvPicPr>
              <a:picLocks noChangeAspect="1"/>
            </p:cNvPicPr>
            <p:nvPr/>
          </p:nvPicPr>
          <p:blipFill>
            <a:blip r:embed="rId5"/>
            <a:stretch>
              <a:fillRect/>
            </a:stretch>
          </p:blipFill>
          <p:spPr>
            <a:xfrm>
              <a:off x="2520337" y="2431466"/>
              <a:ext cx="1190791" cy="771633"/>
            </a:xfrm>
            <a:prstGeom prst="rect">
              <a:avLst/>
            </a:prstGeom>
          </p:spPr>
        </p:pic>
        <p:pic>
          <p:nvPicPr>
            <p:cNvPr id="5" name="Picture 4">
              <a:extLst>
                <a:ext uri="{FF2B5EF4-FFF2-40B4-BE49-F238E27FC236}">
                  <a16:creationId xmlns="" xmlns:a16="http://schemas.microsoft.com/office/drawing/2014/main" id="{4F2E2286-F001-4987-819F-A6BB482EC782}"/>
                </a:ext>
              </a:extLst>
            </p:cNvPr>
            <p:cNvPicPr>
              <a:picLocks noChangeAspect="1"/>
            </p:cNvPicPr>
            <p:nvPr/>
          </p:nvPicPr>
          <p:blipFill>
            <a:blip r:embed="rId6"/>
            <a:stretch>
              <a:fillRect/>
            </a:stretch>
          </p:blipFill>
          <p:spPr>
            <a:xfrm>
              <a:off x="4851768" y="2412414"/>
              <a:ext cx="1162212" cy="790685"/>
            </a:xfrm>
            <a:prstGeom prst="rect">
              <a:avLst/>
            </a:prstGeom>
          </p:spPr>
        </p:pic>
        <p:sp>
          <p:nvSpPr>
            <p:cNvPr id="8" name="TextBox 7">
              <a:extLst>
                <a:ext uri="{FF2B5EF4-FFF2-40B4-BE49-F238E27FC236}">
                  <a16:creationId xmlns="" xmlns:a16="http://schemas.microsoft.com/office/drawing/2014/main" id="{9A63C101-034E-4FFC-957A-3E4681B5C9C1}"/>
                </a:ext>
              </a:extLst>
            </p:cNvPr>
            <p:cNvSpPr txBox="1"/>
            <p:nvPr/>
          </p:nvSpPr>
          <p:spPr>
            <a:xfrm>
              <a:off x="2895599" y="3269559"/>
              <a:ext cx="2887133" cy="307777"/>
            </a:xfrm>
            <a:prstGeom prst="rect">
              <a:avLst/>
            </a:prstGeom>
            <a:noFill/>
          </p:spPr>
          <p:txBody>
            <a:bodyPr wrap="square" rtlCol="0">
              <a:spAutoFit/>
            </a:bodyPr>
            <a:lstStyle/>
            <a:p>
              <a:pPr algn="ctr"/>
              <a:r>
                <a:rPr lang="en-US">
                  <a:solidFill>
                    <a:schemeClr val="bg1"/>
                  </a:solidFill>
                </a:rPr>
                <a:t>Hình 1.3: Một số thiết bị đo pH</a:t>
              </a:r>
            </a:p>
          </p:txBody>
        </p:sp>
      </p:grpSp>
    </p:spTree>
    <p:extLst>
      <p:ext uri="{BB962C8B-B14F-4D97-AF65-F5344CB8AC3E}">
        <p14:creationId xmlns:p14="http://schemas.microsoft.com/office/powerpoint/2010/main" val="40635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14" name="Google Shape;844;p44">
            <a:extLst>
              <a:ext uri="{FF2B5EF4-FFF2-40B4-BE49-F238E27FC236}">
                <a16:creationId xmlns="" xmlns:a16="http://schemas.microsoft.com/office/drawing/2014/main" id="{4F24BE1D-D12E-469A-A640-7B0E1B89E1DA}"/>
              </a:ext>
            </a:extLst>
          </p:cNvPr>
          <p:cNvSpPr txBox="1">
            <a:spLocks/>
          </p:cNvSpPr>
          <p:nvPr/>
        </p:nvSpPr>
        <p:spPr>
          <a:xfrm>
            <a:off x="1314302" y="413681"/>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3200" dirty="0">
                <a:latin typeface="Patrick Hand" panose="020B0604020202020204" charset="0"/>
                <a:cs typeface="Times New Roman" pitchFamily="18" charset="0"/>
              </a:rPr>
              <a:t>2. Huyết áp kế</a:t>
            </a:r>
            <a:endParaRPr lang="en-US" sz="3200" dirty="0">
              <a:latin typeface="Patrick Hand" panose="020B0604020202020204" charset="0"/>
            </a:endParaRPr>
          </a:p>
        </p:txBody>
      </p:sp>
      <p:grpSp>
        <p:nvGrpSpPr>
          <p:cNvPr id="11" name="Group 10">
            <a:extLst>
              <a:ext uri="{FF2B5EF4-FFF2-40B4-BE49-F238E27FC236}">
                <a16:creationId xmlns="" xmlns:a16="http://schemas.microsoft.com/office/drawing/2014/main" id="{36B75FE7-A949-4309-A440-60FD05346633}"/>
              </a:ext>
            </a:extLst>
          </p:cNvPr>
          <p:cNvGrpSpPr/>
          <p:nvPr/>
        </p:nvGrpSpPr>
        <p:grpSpPr>
          <a:xfrm>
            <a:off x="345553" y="989081"/>
            <a:ext cx="3929343" cy="3379450"/>
            <a:chOff x="870025" y="1465614"/>
            <a:chExt cx="3929343" cy="707470"/>
          </a:xfrm>
          <a:noFill/>
        </p:grpSpPr>
        <p:grpSp>
          <p:nvGrpSpPr>
            <p:cNvPr id="12" name="Group 11">
              <a:extLst>
                <a:ext uri="{FF2B5EF4-FFF2-40B4-BE49-F238E27FC236}">
                  <a16:creationId xmlns="" xmlns:a16="http://schemas.microsoft.com/office/drawing/2014/main" id="{FD373EA7-1C79-4B72-80BE-FD308F154E79}"/>
                </a:ext>
              </a:extLst>
            </p:cNvPr>
            <p:cNvGrpSpPr/>
            <p:nvPr/>
          </p:nvGrpSpPr>
          <p:grpSpPr>
            <a:xfrm>
              <a:off x="870025" y="1465614"/>
              <a:ext cx="3929343" cy="707470"/>
              <a:chOff x="853954" y="1231613"/>
              <a:chExt cx="3929343" cy="707470"/>
            </a:xfrm>
            <a:grpFill/>
          </p:grpSpPr>
          <p:sp>
            <p:nvSpPr>
              <p:cNvPr id="15" name="Freeform 7306">
                <a:extLst>
                  <a:ext uri="{FF2B5EF4-FFF2-40B4-BE49-F238E27FC236}">
                    <a16:creationId xmlns="" xmlns:a16="http://schemas.microsoft.com/office/drawing/2014/main" id="{9BA02D7A-A11B-4A09-B25A-A6F03443AF10}"/>
                  </a:ext>
                </a:extLst>
              </p:cNvPr>
              <p:cNvSpPr>
                <a:spLocks/>
              </p:cNvSpPr>
              <p:nvPr/>
            </p:nvSpPr>
            <p:spPr bwMode="auto">
              <a:xfrm>
                <a:off x="853954" y="1363683"/>
                <a:ext cx="3929343" cy="57540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800"/>
                  <a:t>      Huyết áp kế dùng để đo huyết áp gồm huyết áp kế đồng hồ, huyết áp kế thuỷ ngân…</a:t>
                </a:r>
              </a:p>
            </p:txBody>
          </p:sp>
          <p:pic>
            <p:nvPicPr>
              <p:cNvPr id="16" name="Picture 15">
                <a:extLst>
                  <a:ext uri="{FF2B5EF4-FFF2-40B4-BE49-F238E27FC236}">
                    <a16:creationId xmlns="" xmlns:a16="http://schemas.microsoft.com/office/drawing/2014/main" id="{3D9FB7BB-C4EF-446C-8A3F-CB923D69E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 xmlns:a16="http://schemas.microsoft.com/office/drawing/2014/main" id="{EFA2FD4B-C7FA-485C-A43D-7FBC8052DA49}"/>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800"/>
              </a:p>
            </p:txBody>
          </p:sp>
        </p:grpSp>
        <p:pic>
          <p:nvPicPr>
            <p:cNvPr id="13" name="Picture 12">
              <a:extLst>
                <a:ext uri="{FF2B5EF4-FFF2-40B4-BE49-F238E27FC236}">
                  <a16:creationId xmlns="" xmlns:a16="http://schemas.microsoft.com/office/drawing/2014/main" id="{C7910E4E-6C0B-47BD-9DDB-CDA0AE0FE23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 xmlns:a16="http://schemas.microsoft.com/office/drawing/2014/main" id="{BF511982-315D-42AA-9AF9-0FE10E72EE82}"/>
              </a:ext>
            </a:extLst>
          </p:cNvPr>
          <p:cNvGrpSpPr/>
          <p:nvPr/>
        </p:nvGrpSpPr>
        <p:grpSpPr>
          <a:xfrm>
            <a:off x="4462382" y="1503647"/>
            <a:ext cx="4093931" cy="2065792"/>
            <a:chOff x="2433869" y="2369105"/>
            <a:chExt cx="4093931" cy="2065792"/>
          </a:xfrm>
        </p:grpSpPr>
        <p:pic>
          <p:nvPicPr>
            <p:cNvPr id="10242" name="Picture 2" descr="https://static.tuoitre.vn/tto/i/s626/2017/08/21/hinh-4-1503309554.jpg">
              <a:extLst>
                <a:ext uri="{FF2B5EF4-FFF2-40B4-BE49-F238E27FC236}">
                  <a16:creationId xmlns="" xmlns:a16="http://schemas.microsoft.com/office/drawing/2014/main" id="{E646AFDA-5F66-462B-A20B-6C44A270E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2806" y="2369105"/>
              <a:ext cx="2658994" cy="177532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 xmlns:a16="http://schemas.microsoft.com/office/drawing/2014/main" id="{CA29D6FA-9E9C-4396-A045-BF94AE8ED8F0}"/>
                </a:ext>
              </a:extLst>
            </p:cNvPr>
            <p:cNvSpPr txBox="1"/>
            <p:nvPr/>
          </p:nvSpPr>
          <p:spPr>
            <a:xfrm>
              <a:off x="2433869" y="4127120"/>
              <a:ext cx="4093931" cy="307777"/>
            </a:xfrm>
            <a:prstGeom prst="rect">
              <a:avLst/>
            </a:prstGeom>
            <a:noFill/>
          </p:spPr>
          <p:txBody>
            <a:bodyPr wrap="square" rtlCol="0">
              <a:spAutoFit/>
            </a:bodyPr>
            <a:lstStyle/>
            <a:p>
              <a:pPr algn="ctr"/>
              <a:r>
                <a:rPr lang="en-US">
                  <a:solidFill>
                    <a:schemeClr val="bg1"/>
                  </a:solidFill>
                </a:rPr>
                <a:t>Hình 1.4: Đo huyết áp bằng huyết áp kế đồng hồ</a:t>
              </a:r>
            </a:p>
          </p:txBody>
        </p:sp>
      </p:grpSp>
    </p:spTree>
    <p:extLst>
      <p:ext uri="{BB962C8B-B14F-4D97-AF65-F5344CB8AC3E}">
        <p14:creationId xmlns:p14="http://schemas.microsoft.com/office/powerpoint/2010/main" val="380832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14" name="Google Shape;844;p44">
            <a:extLst>
              <a:ext uri="{FF2B5EF4-FFF2-40B4-BE49-F238E27FC236}">
                <a16:creationId xmlns="" xmlns:a16="http://schemas.microsoft.com/office/drawing/2014/main" id="{4F24BE1D-D12E-469A-A640-7B0E1B89E1DA}"/>
              </a:ext>
            </a:extLst>
          </p:cNvPr>
          <p:cNvSpPr txBox="1">
            <a:spLocks/>
          </p:cNvSpPr>
          <p:nvPr/>
        </p:nvSpPr>
        <p:spPr>
          <a:xfrm>
            <a:off x="338305" y="128485"/>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3200" dirty="0">
                <a:latin typeface="Patrick Hand" panose="020B0604020202020204" charset="0"/>
                <a:cs typeface="Times New Roman" pitchFamily="18" charset="0"/>
              </a:rPr>
              <a:t>3. Thiết bị điện và cách sử dụng</a:t>
            </a:r>
            <a:endParaRPr lang="en-US" sz="3200" dirty="0">
              <a:latin typeface="Patrick Hand" panose="020B0604020202020204" charset="0"/>
            </a:endParaRPr>
          </a:p>
        </p:txBody>
      </p:sp>
      <p:grpSp>
        <p:nvGrpSpPr>
          <p:cNvPr id="12" name="Group 11">
            <a:extLst>
              <a:ext uri="{FF2B5EF4-FFF2-40B4-BE49-F238E27FC236}">
                <a16:creationId xmlns="" xmlns:a16="http://schemas.microsoft.com/office/drawing/2014/main" id="{FD373EA7-1C79-4B72-80BE-FD308F154E79}"/>
              </a:ext>
            </a:extLst>
          </p:cNvPr>
          <p:cNvGrpSpPr/>
          <p:nvPr/>
        </p:nvGrpSpPr>
        <p:grpSpPr>
          <a:xfrm>
            <a:off x="262426" y="373740"/>
            <a:ext cx="7925610" cy="4090475"/>
            <a:chOff x="355190" y="80294"/>
            <a:chExt cx="7925610" cy="4090475"/>
          </a:xfrm>
        </p:grpSpPr>
        <p:sp>
          <p:nvSpPr>
            <p:cNvPr id="15" name="Freeform 7306">
              <a:extLst>
                <a:ext uri="{FF2B5EF4-FFF2-40B4-BE49-F238E27FC236}">
                  <a16:creationId xmlns="" xmlns:a16="http://schemas.microsoft.com/office/drawing/2014/main" id="{9BA02D7A-A11B-4A09-B25A-A6F03443AF10}"/>
                </a:ext>
              </a:extLst>
            </p:cNvPr>
            <p:cNvSpPr>
              <a:spLocks/>
            </p:cNvSpPr>
            <p:nvPr/>
          </p:nvSpPr>
          <p:spPr bwMode="auto">
            <a:xfrm>
              <a:off x="355190" y="655694"/>
              <a:ext cx="7925610" cy="3515075"/>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400" dirty="0">
                  <a:solidFill>
                    <a:schemeClr val="tx1"/>
                  </a:solidFill>
                </a:rPr>
                <a:t>      </a:t>
              </a:r>
              <a:r>
                <a:rPr lang="vi-VN" sz="2400" dirty="0">
                  <a:solidFill>
                    <a:schemeClr val="tx1"/>
                  </a:solidFill>
                </a:rPr>
                <a:t> </a:t>
              </a:r>
              <a:r>
                <a:rPr lang="en-US" sz="2400" b="1" i="1" dirty="0">
                  <a:solidFill>
                    <a:schemeClr val="tx1"/>
                  </a:solidFill>
                </a:rPr>
                <a:t>a) Thiết bị cung cấp điện (nguồn điện) </a:t>
              </a:r>
            </a:p>
            <a:p>
              <a:r>
                <a:rPr lang="en-US" sz="2400" dirty="0">
                  <a:solidFill>
                    <a:schemeClr val="tx1"/>
                  </a:solidFill>
                </a:rPr>
                <a:t>- </a:t>
              </a:r>
              <a:r>
                <a:rPr lang="vi-VN" sz="2400" dirty="0">
                  <a:solidFill>
                    <a:schemeClr val="tx1"/>
                  </a:solidFill>
                </a:rPr>
                <a:t>Các thí nghiệm về điện ở môn Khoa học tự nhiên thường dùng nguồn điện là pin 1,5 V. Để có bộ nguồn 3 V thì dùng hai pin, để có bộ nguồn 6 V thì dừng bán pin.</a:t>
              </a:r>
              <a:endParaRPr lang="en-US" sz="2400" dirty="0">
                <a:solidFill>
                  <a:schemeClr val="tx1"/>
                </a:solidFill>
              </a:endParaRPr>
            </a:p>
            <a:p>
              <a:r>
                <a:rPr lang="en-US" sz="2400" dirty="0">
                  <a:solidFill>
                    <a:schemeClr val="tx1"/>
                  </a:solidFill>
                </a:rPr>
                <a:t>       </a:t>
              </a:r>
              <a:r>
                <a:rPr lang="en-US" sz="2400" b="1" i="1" dirty="0">
                  <a:solidFill>
                    <a:schemeClr val="tx1"/>
                  </a:solidFill>
                </a:rPr>
                <a:t>b) Biến áp nguồn</a:t>
              </a:r>
            </a:p>
            <a:p>
              <a:r>
                <a:rPr lang="en-US" sz="2400" dirty="0">
                  <a:solidFill>
                    <a:schemeClr val="tx1"/>
                  </a:solidFill>
                </a:rPr>
                <a:t>- Biến áp nguồn  là thiết bị có chức năng chuyển đổi điện áp xoay chiều có giá trị 220 V thành điện áp xoay chiều (AC) hoặc điện áp một chiều (DC) có giá trị nhỏ, đảm bảo an toàn khi tiến hành thí nghiệm</a:t>
              </a:r>
            </a:p>
          </p:txBody>
        </p:sp>
        <p:pic>
          <p:nvPicPr>
            <p:cNvPr id="16" name="Picture 15">
              <a:extLst>
                <a:ext uri="{FF2B5EF4-FFF2-40B4-BE49-F238E27FC236}">
                  <a16:creationId xmlns="" xmlns:a16="http://schemas.microsoft.com/office/drawing/2014/main" id="{3D9FB7BB-C4EF-446C-8A3F-CB923D69E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490" y="8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 xmlns:a16="http://schemas.microsoft.com/office/drawing/2014/main" id="{5F9F773D-C1EF-4135-9320-B0DEB32B2695}"/>
              </a:ext>
            </a:extLst>
          </p:cNvPr>
          <p:cNvGrpSpPr/>
          <p:nvPr/>
        </p:nvGrpSpPr>
        <p:grpSpPr>
          <a:xfrm>
            <a:off x="6513988" y="128485"/>
            <a:ext cx="2834366" cy="1374726"/>
            <a:chOff x="2948366" y="3325209"/>
            <a:chExt cx="2834366" cy="1374726"/>
          </a:xfrm>
        </p:grpSpPr>
        <p:pic>
          <p:nvPicPr>
            <p:cNvPr id="3" name="Picture 2">
              <a:extLst>
                <a:ext uri="{FF2B5EF4-FFF2-40B4-BE49-F238E27FC236}">
                  <a16:creationId xmlns="" xmlns:a16="http://schemas.microsoft.com/office/drawing/2014/main" id="{BEC0A273-F4A4-44E5-9C28-645119015F00}"/>
                </a:ext>
              </a:extLst>
            </p:cNvPr>
            <p:cNvPicPr>
              <a:picLocks noChangeAspect="1"/>
            </p:cNvPicPr>
            <p:nvPr/>
          </p:nvPicPr>
          <p:blipFill>
            <a:blip r:embed="rId4"/>
            <a:stretch>
              <a:fillRect/>
            </a:stretch>
          </p:blipFill>
          <p:spPr>
            <a:xfrm>
              <a:off x="3413513" y="3325209"/>
              <a:ext cx="2029108" cy="1066949"/>
            </a:xfrm>
            <a:prstGeom prst="rect">
              <a:avLst/>
            </a:prstGeom>
          </p:spPr>
        </p:pic>
        <p:sp>
          <p:nvSpPr>
            <p:cNvPr id="18" name="TextBox 17">
              <a:extLst>
                <a:ext uri="{FF2B5EF4-FFF2-40B4-BE49-F238E27FC236}">
                  <a16:creationId xmlns="" xmlns:a16="http://schemas.microsoft.com/office/drawing/2014/main" id="{1B9AFDE5-A9CE-4A88-9B88-D21C1908324B}"/>
                </a:ext>
              </a:extLst>
            </p:cNvPr>
            <p:cNvSpPr txBox="1"/>
            <p:nvPr/>
          </p:nvSpPr>
          <p:spPr>
            <a:xfrm>
              <a:off x="2948366" y="4392158"/>
              <a:ext cx="2834366" cy="307777"/>
            </a:xfrm>
            <a:prstGeom prst="rect">
              <a:avLst/>
            </a:prstGeom>
            <a:noFill/>
          </p:spPr>
          <p:txBody>
            <a:bodyPr wrap="square" rtlCol="0">
              <a:spAutoFit/>
            </a:bodyPr>
            <a:lstStyle/>
            <a:p>
              <a:pPr algn="ctr"/>
              <a:r>
                <a:rPr lang="en-US">
                  <a:solidFill>
                    <a:schemeClr val="bg1"/>
                  </a:solidFill>
                </a:rPr>
                <a:t>  Hình 1.5: Biến áp nguồn</a:t>
              </a:r>
            </a:p>
          </p:txBody>
        </p:sp>
      </p:grpSp>
    </p:spTree>
    <p:extLst>
      <p:ext uri="{BB962C8B-B14F-4D97-AF65-F5344CB8AC3E}">
        <p14:creationId xmlns:p14="http://schemas.microsoft.com/office/powerpoint/2010/main" val="35106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grpSp>
        <p:nvGrpSpPr>
          <p:cNvPr id="10" name="Group 9">
            <a:extLst>
              <a:ext uri="{FF2B5EF4-FFF2-40B4-BE49-F238E27FC236}">
                <a16:creationId xmlns="" xmlns:a16="http://schemas.microsoft.com/office/drawing/2014/main" id="{18C5A1B8-D769-4F24-B843-814CCA2C2388}"/>
              </a:ext>
            </a:extLst>
          </p:cNvPr>
          <p:cNvGrpSpPr/>
          <p:nvPr/>
        </p:nvGrpSpPr>
        <p:grpSpPr>
          <a:xfrm>
            <a:off x="329913" y="314296"/>
            <a:ext cx="8647832" cy="1016299"/>
            <a:chOff x="714377" y="1405342"/>
            <a:chExt cx="6970688" cy="1016299"/>
          </a:xfrm>
          <a:noFill/>
        </p:grpSpPr>
        <p:sp>
          <p:nvSpPr>
            <p:cNvPr id="35" name="Freeform 7306">
              <a:extLst>
                <a:ext uri="{FF2B5EF4-FFF2-40B4-BE49-F238E27FC236}">
                  <a16:creationId xmlns="" xmlns:a16="http://schemas.microsoft.com/office/drawing/2014/main" id="{5AF64C1B-BC3E-47CE-8385-7A52FEFDCA9D}"/>
                </a:ext>
              </a:extLst>
            </p:cNvPr>
            <p:cNvSpPr>
              <a:spLocks/>
            </p:cNvSpPr>
            <p:nvPr/>
          </p:nvSpPr>
          <p:spPr bwMode="auto">
            <a:xfrm>
              <a:off x="761190" y="1635716"/>
              <a:ext cx="6923875" cy="785925"/>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grpFill/>
            <a:ln>
              <a:noFill/>
            </a:ln>
          </p:spPr>
          <p:txBody>
            <a:bodyPr rot="0" vert="horz" wrap="square" lIns="91440" tIns="45720" rIns="91440" bIns="45720" anchor="t" anchorCtr="0" upright="1">
              <a:noAutofit/>
            </a:bodyPr>
            <a:lstStyle/>
            <a:p>
              <a:r>
                <a:rPr lang="en-US" sz="2800" dirty="0"/>
                <a:t>      Quan sát ampe kế, vôn kế trong hình 1.6:</a:t>
              </a:r>
            </a:p>
            <a:p>
              <a:r>
                <a:rPr lang="en-US" sz="2800" dirty="0"/>
                <a:t>1. Chỉ ra các điểm đặc tr</a:t>
              </a:r>
              <a:r>
                <a:rPr lang="vi-VN" sz="2800" dirty="0"/>
                <a:t>ư</a:t>
              </a:r>
              <a:r>
                <a:rPr lang="en-US" sz="2800" dirty="0"/>
                <a:t>ng của ampe kế và vôn kế.</a:t>
              </a:r>
            </a:p>
            <a:p>
              <a:r>
                <a:rPr lang="en-US" sz="2800" dirty="0"/>
                <a:t>2. Chỉ ra sự khác nhau giữa hai dụng cụ này</a:t>
              </a:r>
            </a:p>
          </p:txBody>
        </p:sp>
        <p:pic>
          <p:nvPicPr>
            <p:cNvPr id="7" name="Graphic 6" descr="Raised hand">
              <a:extLst>
                <a:ext uri="{FF2B5EF4-FFF2-40B4-BE49-F238E27FC236}">
                  <a16:creationId xmlns="" xmlns:a16="http://schemas.microsoft.com/office/drawing/2014/main" id="{176CEB88-0A99-4B7E-9FA2-A2262B9F0BF5}"/>
                </a:ext>
              </a:extLst>
            </p:cNvPr>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714377" y="1405342"/>
              <a:ext cx="535093" cy="535093"/>
            </a:xfrm>
            <a:prstGeom prst="rect">
              <a:avLst/>
            </a:prstGeom>
            <a:grpFill/>
          </p:spPr>
        </p:pic>
      </p:grpSp>
      <p:sp>
        <p:nvSpPr>
          <p:cNvPr id="48" name="Text Placeholder 1">
            <a:extLst>
              <a:ext uri="{FF2B5EF4-FFF2-40B4-BE49-F238E27FC236}">
                <a16:creationId xmlns="" xmlns:a16="http://schemas.microsoft.com/office/drawing/2014/main" id="{269B6F92-5941-49F8-9170-BC4E252CC395}"/>
              </a:ext>
            </a:extLst>
          </p:cNvPr>
          <p:cNvSpPr txBox="1">
            <a:spLocks/>
          </p:cNvSpPr>
          <p:nvPr/>
        </p:nvSpPr>
        <p:spPr>
          <a:xfrm>
            <a:off x="329913" y="1940065"/>
            <a:ext cx="6776322" cy="2524432"/>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2400" b="1" i="1" u="sng" dirty="0">
                <a:latin typeface="Comic Sans MS" panose="030F0702030302020204" pitchFamily="66" charset="0"/>
                <a:cs typeface="Times New Roman" pitchFamily="18" charset="0"/>
              </a:rPr>
              <a:t>Gợi ý</a:t>
            </a:r>
            <a:r>
              <a:rPr lang="en-US" sz="2400" i="1" dirty="0">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2400" dirty="0">
                <a:latin typeface="Comic Sans MS" panose="030F0702030302020204" pitchFamily="66" charset="0"/>
                <a:cs typeface="Times New Roman" pitchFamily="18" charset="0"/>
              </a:rPr>
              <a:t>Câu 1:</a:t>
            </a:r>
          </a:p>
          <a:p>
            <a:pPr marL="152400" indent="0">
              <a:lnSpc>
                <a:spcPct val="100000"/>
              </a:lnSpc>
              <a:buFont typeface="Arial" panose="020B0604020202020204" pitchFamily="34" charset="0"/>
              <a:buNone/>
            </a:pPr>
            <a:r>
              <a:rPr lang="en-US" sz="2400" dirty="0">
                <a:latin typeface="Comic Sans MS" panose="030F0702030302020204" pitchFamily="66" charset="0"/>
                <a:cs typeface="Times New Roman" pitchFamily="18" charset="0"/>
              </a:rPr>
              <a:t>- Các đặc trưng của ampe kế: màn hình của ampe có chữ gì?, các chốt được ghi bởi dấu gì,…</a:t>
            </a:r>
          </a:p>
          <a:p>
            <a:pPr marL="152400" indent="0">
              <a:lnSpc>
                <a:spcPct val="100000"/>
              </a:lnSpc>
              <a:buFont typeface="Arial" panose="020B0604020202020204" pitchFamily="34" charset="0"/>
              <a:buNone/>
            </a:pPr>
            <a:r>
              <a:rPr lang="en-US" sz="2400" dirty="0">
                <a:latin typeface="Comic Sans MS" panose="030F0702030302020204" pitchFamily="66" charset="0"/>
                <a:cs typeface="Times New Roman" pitchFamily="18" charset="0"/>
              </a:rPr>
              <a:t>Câu 2:</a:t>
            </a:r>
          </a:p>
          <a:p>
            <a:pPr marL="152400" indent="0">
              <a:lnSpc>
                <a:spcPct val="100000"/>
              </a:lnSpc>
              <a:buFont typeface="Arial" panose="020B0604020202020204" pitchFamily="34" charset="0"/>
              <a:buNone/>
            </a:pPr>
            <a:r>
              <a:rPr lang="en-US" sz="2400" dirty="0">
                <a:latin typeface="Comic Sans MS" panose="030F0702030302020204" pitchFamily="66" charset="0"/>
                <a:cs typeface="Times New Roman" pitchFamily="18" charset="0"/>
              </a:rPr>
              <a:t>- So sánh sự khác nhau giữa hai dụng cụ: khác về chức năng, cách mắc, điện trở,…</a:t>
            </a:r>
          </a:p>
        </p:txBody>
      </p:sp>
      <p:pic>
        <p:nvPicPr>
          <p:cNvPr id="16386" name="Picture 2" descr="Quan sát ampe kế, vôn kế trong Hình 1.6:">
            <a:extLst>
              <a:ext uri="{FF2B5EF4-FFF2-40B4-BE49-F238E27FC236}">
                <a16:creationId xmlns="" xmlns:a16="http://schemas.microsoft.com/office/drawing/2014/main" id="{AE1FF02A-1DFD-4B38-A371-A4351D9859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2048" y="1867328"/>
            <a:ext cx="2399215" cy="148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9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barn(inVertical)">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23"/>
        <p:cNvGrpSpPr/>
        <p:nvPr/>
      </p:nvGrpSpPr>
      <p:grpSpPr>
        <a:xfrm>
          <a:off x="0" y="0"/>
          <a:ext cx="0" cy="0"/>
          <a:chOff x="0" y="0"/>
          <a:chExt cx="0" cy="0"/>
        </a:xfrm>
      </p:grpSpPr>
      <p:sp>
        <p:nvSpPr>
          <p:cNvPr id="647" name="Google Shape;647;p42"/>
          <p:cNvSpPr txBox="1">
            <a:spLocks noGrp="1"/>
          </p:cNvSpPr>
          <p:nvPr>
            <p:ph type="title"/>
          </p:nvPr>
        </p:nvSpPr>
        <p:spPr>
          <a:xfrm>
            <a:off x="546580" y="412747"/>
            <a:ext cx="7713600" cy="575400"/>
          </a:xfrm>
          <a:prstGeom prst="rect">
            <a:avLst/>
          </a:prstGeom>
        </p:spPr>
        <p:txBody>
          <a:bodyPr spcFirstLastPara="1" wrap="square" lIns="91425" tIns="91425" rIns="91425" bIns="91425" anchor="ctr" anchorCtr="0">
            <a:noAutofit/>
          </a:bodyPr>
          <a:lstStyle/>
          <a:p>
            <a:r>
              <a:rPr lang="en-US" sz="3200" dirty="0">
                <a:ln w="0"/>
                <a:solidFill>
                  <a:srgbClr val="FF0000"/>
                </a:solidFill>
                <a:effectLst>
                  <a:outerShdw blurRad="38100" dist="19050" dir="2700000" algn="tl" rotWithShape="0">
                    <a:schemeClr val="dk1">
                      <a:alpha val="40000"/>
                    </a:schemeClr>
                  </a:outerShdw>
                </a:effectLst>
              </a:rPr>
              <a:t>MỤC TIÊU</a:t>
            </a:r>
          </a:p>
        </p:txBody>
      </p:sp>
      <p:sp>
        <p:nvSpPr>
          <p:cNvPr id="81" name="Freeform 7306">
            <a:extLst>
              <a:ext uri="{FF2B5EF4-FFF2-40B4-BE49-F238E27FC236}">
                <a16:creationId xmlns="" xmlns:a16="http://schemas.microsoft.com/office/drawing/2014/main" id="{82A6728E-D405-418F-B6D6-F6BE7D16FBA2}"/>
              </a:ext>
            </a:extLst>
          </p:cNvPr>
          <p:cNvSpPr>
            <a:spLocks/>
          </p:cNvSpPr>
          <p:nvPr/>
        </p:nvSpPr>
        <p:spPr bwMode="auto">
          <a:xfrm>
            <a:off x="870025" y="1282853"/>
            <a:ext cx="7079020" cy="1359695"/>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ln/>
          <a:extLst/>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upright="1">
            <a:noAutofit/>
          </a:bodyPr>
          <a:lstStyle/>
          <a:p>
            <a:r>
              <a:rPr lang="en-US" sz="2800" dirty="0">
                <a:solidFill>
                  <a:schemeClr val="tx1"/>
                </a:solidFill>
              </a:rPr>
              <a:t>       Nhận biết đ</a:t>
            </a:r>
            <a:r>
              <a:rPr lang="vi-VN" sz="2800" dirty="0">
                <a:solidFill>
                  <a:schemeClr val="tx1"/>
                </a:solidFill>
              </a:rPr>
              <a:t>ư</a:t>
            </a:r>
            <a:r>
              <a:rPr lang="en-US" sz="2800" dirty="0">
                <a:solidFill>
                  <a:schemeClr val="tx1"/>
                </a:solidFill>
              </a:rPr>
              <a:t>ợc một số dụng cụ, hoá chất và nêu đ</a:t>
            </a:r>
            <a:r>
              <a:rPr lang="vi-VN" sz="2800" dirty="0">
                <a:solidFill>
                  <a:schemeClr val="tx1"/>
                </a:solidFill>
              </a:rPr>
              <a:t>ư</a:t>
            </a:r>
            <a:r>
              <a:rPr lang="en-US" sz="2800" dirty="0">
                <a:solidFill>
                  <a:schemeClr val="tx1"/>
                </a:solidFill>
              </a:rPr>
              <a:t>ợc quy tắc sử dụng hoá chất an toàn.</a:t>
            </a:r>
          </a:p>
        </p:txBody>
      </p:sp>
      <p:sp>
        <p:nvSpPr>
          <p:cNvPr id="86" name="Freeform 7306">
            <a:extLst>
              <a:ext uri="{FF2B5EF4-FFF2-40B4-BE49-F238E27FC236}">
                <a16:creationId xmlns="" xmlns:a16="http://schemas.microsoft.com/office/drawing/2014/main" id="{37F3D7C2-280C-4805-A337-83032EE3D5BB}"/>
              </a:ext>
            </a:extLst>
          </p:cNvPr>
          <p:cNvSpPr>
            <a:spLocks/>
          </p:cNvSpPr>
          <p:nvPr/>
        </p:nvSpPr>
        <p:spPr bwMode="auto">
          <a:xfrm>
            <a:off x="791618" y="2929386"/>
            <a:ext cx="7341655" cy="1393139"/>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ln/>
          <a:extLst/>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upright="1">
            <a:noAutofit/>
          </a:bodyPr>
          <a:lstStyle/>
          <a:p>
            <a:r>
              <a:rPr lang="en-US" sz="2800" dirty="0">
                <a:solidFill>
                  <a:schemeClr val="tx1"/>
                </a:solidFill>
              </a:rPr>
              <a:t>       </a:t>
            </a:r>
            <a:r>
              <a:rPr lang="vi-VN" sz="2800" dirty="0">
                <a:solidFill>
                  <a:schemeClr val="tx1"/>
                </a:solidFill>
              </a:rPr>
              <a:t>Nhận biết được các thiết bị điện trong môn Khoa học tự nhiên 8 và trình bày được cách sử dụng điện an toàn</a:t>
            </a:r>
            <a:r>
              <a:rPr lang="en-US" sz="2800" dirty="0">
                <a:solidFill>
                  <a:schemeClr val="tx1"/>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088" y="164386"/>
            <a:ext cx="7936786" cy="4893647"/>
          </a:xfrm>
          <a:prstGeom prst="rect">
            <a:avLst/>
          </a:prstGeom>
        </p:spPr>
        <p:txBody>
          <a:bodyPr wrap="square">
            <a:spAutoFit/>
          </a:bodyPr>
          <a:lstStyle/>
          <a:p>
            <a:pPr algn="just"/>
            <a:r>
              <a:rPr lang="vi-VN" sz="2400" dirty="0" smtClean="0">
                <a:solidFill>
                  <a:srgbClr val="262626"/>
                </a:solidFill>
                <a:latin typeface="Open Sans" panose="020B0606030504020204" pitchFamily="34" charset="0"/>
              </a:rPr>
              <a:t>Câu 1.</a:t>
            </a:r>
          </a:p>
          <a:p>
            <a:pPr algn="just"/>
            <a:r>
              <a:rPr lang="vi-VN" sz="2400" dirty="0" smtClean="0">
                <a:solidFill>
                  <a:srgbClr val="262626"/>
                </a:solidFill>
                <a:latin typeface="Open Sans" panose="020B0606030504020204" pitchFamily="34" charset="0"/>
              </a:rPr>
              <a:t>Đặc </a:t>
            </a:r>
            <a:r>
              <a:rPr lang="vi-VN" sz="2400" dirty="0">
                <a:solidFill>
                  <a:srgbClr val="262626"/>
                </a:solidFill>
                <a:latin typeface="Open Sans" panose="020B0606030504020204" pitchFamily="34" charset="0"/>
              </a:rPr>
              <a:t>trưng của ampe kế: đo cường độ dòng điện chạy qua đoạn mạch (đơn vị ampe), giới hạn đo từ </a:t>
            </a:r>
            <a:r>
              <a:rPr lang="vi-VN" sz="2400" dirty="0" smtClean="0">
                <a:solidFill>
                  <a:srgbClr val="262626"/>
                </a:solidFill>
                <a:latin typeface="MJXc-TeX-main-R"/>
              </a:rPr>
              <a:t>−</a:t>
            </a:r>
            <a:r>
              <a:rPr lang="vi-VN" sz="2400" dirty="0" smtClean="0">
                <a:solidFill>
                  <a:srgbClr val="262626"/>
                </a:solidFill>
                <a:latin typeface="Open Sans" panose="020B0606030504020204" pitchFamily="34" charset="0"/>
              </a:rPr>
              <a:t>0,2</a:t>
            </a:r>
            <a:r>
              <a:rPr lang="vi-VN" sz="2400" dirty="0">
                <a:solidFill>
                  <a:srgbClr val="262626"/>
                </a:solidFill>
                <a:latin typeface="Open Sans" panose="020B0606030504020204" pitchFamily="34" charset="0"/>
              </a:rPr>
              <a:t> đến </a:t>
            </a:r>
            <a:r>
              <a:rPr lang="vi-VN" sz="2400" dirty="0" smtClean="0">
                <a:solidFill>
                  <a:srgbClr val="262626"/>
                </a:solidFill>
                <a:latin typeface="MJXc-TeX-main-R"/>
              </a:rPr>
              <a:t>0,6</a:t>
            </a:r>
            <a:r>
              <a:rPr lang="vi-VN" sz="2400" dirty="0" smtClean="0">
                <a:solidFill>
                  <a:srgbClr val="262626"/>
                </a:solidFill>
                <a:latin typeface="Open Sans" panose="020B0606030504020204" pitchFamily="34" charset="0"/>
              </a:rPr>
              <a:t>, </a:t>
            </a:r>
            <a:r>
              <a:rPr lang="vi-VN" sz="2400" dirty="0">
                <a:solidFill>
                  <a:srgbClr val="262626"/>
                </a:solidFill>
                <a:latin typeface="Open Sans" panose="020B0606030504020204" pitchFamily="34" charset="0"/>
              </a:rPr>
              <a:t>độ chia nhỏ nhất </a:t>
            </a:r>
            <a:r>
              <a:rPr lang="vi-VN" sz="2400" dirty="0" smtClean="0">
                <a:solidFill>
                  <a:srgbClr val="262626"/>
                </a:solidFill>
                <a:latin typeface="MJXc-TeX-main-R"/>
              </a:rPr>
              <a:t>0,02</a:t>
            </a:r>
            <a:r>
              <a:rPr lang="vi-VN" sz="2400" dirty="0">
                <a:solidFill>
                  <a:srgbClr val="262626"/>
                </a:solidFill>
                <a:latin typeface="Open Sans" panose="020B0606030504020204" pitchFamily="34" charset="0"/>
              </a:rPr>
              <a:t> </a:t>
            </a:r>
          </a:p>
          <a:p>
            <a:pPr algn="just"/>
            <a:r>
              <a:rPr lang="vi-VN" sz="2400" dirty="0">
                <a:solidFill>
                  <a:srgbClr val="262626"/>
                </a:solidFill>
                <a:latin typeface="Open Sans" panose="020B0606030504020204" pitchFamily="34" charset="0"/>
              </a:rPr>
              <a:t>Đặc trưng của vôn kế: đo hiệu điện thế giữa hai đầu đoạn mạch (đơn vị vôn), giới hạn đo từ </a:t>
            </a:r>
            <a:r>
              <a:rPr lang="vi-VN" sz="2400" dirty="0">
                <a:solidFill>
                  <a:srgbClr val="262626"/>
                </a:solidFill>
                <a:latin typeface="MJXc-TeX-main-R"/>
              </a:rPr>
              <a:t>−</a:t>
            </a:r>
            <a:r>
              <a:rPr lang="vi-VN" sz="2400" dirty="0" smtClean="0">
                <a:solidFill>
                  <a:srgbClr val="262626"/>
                </a:solidFill>
                <a:latin typeface="MJXc-TeX-main-R"/>
              </a:rPr>
              <a:t>1</a:t>
            </a:r>
            <a:r>
              <a:rPr lang="vi-VN" sz="2400" dirty="0">
                <a:solidFill>
                  <a:srgbClr val="262626"/>
                </a:solidFill>
                <a:latin typeface="Open Sans" panose="020B0606030504020204" pitchFamily="34" charset="0"/>
              </a:rPr>
              <a:t> đến </a:t>
            </a:r>
            <a:r>
              <a:rPr lang="vi-VN" sz="2400" dirty="0" smtClean="0">
                <a:solidFill>
                  <a:srgbClr val="262626"/>
                </a:solidFill>
                <a:latin typeface="MJXc-TeX-main-R"/>
              </a:rPr>
              <a:t>3</a:t>
            </a:r>
            <a:r>
              <a:rPr lang="vi-VN" sz="2400" dirty="0" smtClean="0">
                <a:solidFill>
                  <a:srgbClr val="262626"/>
                </a:solidFill>
                <a:latin typeface="MJXc-TeX-math-I"/>
              </a:rPr>
              <a:t>V</a:t>
            </a:r>
            <a:r>
              <a:rPr lang="vi-VN" sz="2400" dirty="0" smtClean="0">
                <a:solidFill>
                  <a:srgbClr val="262626"/>
                </a:solidFill>
                <a:latin typeface="Open Sans" panose="020B0606030504020204" pitchFamily="34" charset="0"/>
              </a:rPr>
              <a:t>, </a:t>
            </a:r>
            <a:r>
              <a:rPr lang="vi-VN" sz="2400" dirty="0">
                <a:solidFill>
                  <a:srgbClr val="262626"/>
                </a:solidFill>
                <a:latin typeface="Open Sans" panose="020B0606030504020204" pitchFamily="34" charset="0"/>
              </a:rPr>
              <a:t>độ chia nhỏ nhất </a:t>
            </a:r>
            <a:r>
              <a:rPr lang="vi-VN" sz="2400" dirty="0" smtClean="0">
                <a:solidFill>
                  <a:srgbClr val="262626"/>
                </a:solidFill>
                <a:latin typeface="MJXc-TeX-main-R"/>
              </a:rPr>
              <a:t>0,1</a:t>
            </a:r>
            <a:r>
              <a:rPr lang="vi-VN" sz="2400" dirty="0">
                <a:solidFill>
                  <a:srgbClr val="262626"/>
                </a:solidFill>
                <a:latin typeface="MJXc-TeX-math-I"/>
              </a:rPr>
              <a:t>V</a:t>
            </a:r>
            <a:endParaRPr lang="vi-VN" sz="2400" dirty="0">
              <a:solidFill>
                <a:srgbClr val="262626"/>
              </a:solidFill>
              <a:latin typeface="Open Sans" panose="020B0606030504020204" pitchFamily="34" charset="0"/>
            </a:endParaRPr>
          </a:p>
          <a:p>
            <a:pPr algn="just"/>
            <a:r>
              <a:rPr lang="vi-VN" sz="2400" dirty="0" smtClean="0">
                <a:solidFill>
                  <a:srgbClr val="262626"/>
                </a:solidFill>
                <a:latin typeface="Open Sans" panose="020B0606030504020204" pitchFamily="34" charset="0"/>
              </a:rPr>
              <a:t>Câu 2</a:t>
            </a:r>
            <a:r>
              <a:rPr lang="vi-VN" sz="2400" dirty="0">
                <a:solidFill>
                  <a:srgbClr val="262626"/>
                </a:solidFill>
                <a:latin typeface="Open Sans" panose="020B0606030504020204" pitchFamily="34" charset="0"/>
              </a:rPr>
              <a:t>.</a:t>
            </a:r>
          </a:p>
          <a:p>
            <a:pPr algn="just"/>
            <a:r>
              <a:rPr lang="vi-VN" sz="2400" dirty="0">
                <a:solidFill>
                  <a:srgbClr val="262626"/>
                </a:solidFill>
                <a:latin typeface="Open Sans" panose="020B0606030504020204" pitchFamily="34" charset="0"/>
              </a:rPr>
              <a:t>+ Ampe kế đo cường độ dòng điện còn vôn kế đo hiệu điện thế.</a:t>
            </a:r>
          </a:p>
          <a:p>
            <a:pPr algn="just"/>
            <a:r>
              <a:rPr lang="vi-VN" sz="2400" dirty="0">
                <a:solidFill>
                  <a:srgbClr val="262626"/>
                </a:solidFill>
                <a:latin typeface="Open Sans" panose="020B0606030504020204" pitchFamily="34" charset="0"/>
              </a:rPr>
              <a:t>+ Ampe kế được mắc nối tiếp với đoạn mạch cần đo cường độ dòng điện. Vôn kế được mắc song song với cường độ dòng điện do có điện trở rất lớn.</a:t>
            </a:r>
          </a:p>
        </p:txBody>
      </p:sp>
    </p:spTree>
    <p:extLst>
      <p:ext uri="{BB962C8B-B14F-4D97-AF65-F5344CB8AC3E}">
        <p14:creationId xmlns:p14="http://schemas.microsoft.com/office/powerpoint/2010/main" val="1568780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14" name="Google Shape;844;p44">
            <a:extLst>
              <a:ext uri="{FF2B5EF4-FFF2-40B4-BE49-F238E27FC236}">
                <a16:creationId xmlns="" xmlns:a16="http://schemas.microsoft.com/office/drawing/2014/main" id="{4F24BE1D-D12E-469A-A640-7B0E1B89E1DA}"/>
              </a:ext>
            </a:extLst>
          </p:cNvPr>
          <p:cNvSpPr txBox="1">
            <a:spLocks/>
          </p:cNvSpPr>
          <p:nvPr/>
        </p:nvSpPr>
        <p:spPr>
          <a:xfrm>
            <a:off x="327915" y="223318"/>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800" dirty="0">
                <a:latin typeface="Patrick Hand" panose="020B0604020202020204" charset="0"/>
                <a:cs typeface="Times New Roman" pitchFamily="18" charset="0"/>
              </a:rPr>
              <a:t>3. Thiết bị điện và cách sử dụng</a:t>
            </a:r>
            <a:endParaRPr lang="en-US" sz="2800" dirty="0">
              <a:latin typeface="Patrick Hand" panose="020B0604020202020204" charset="0"/>
            </a:endParaRPr>
          </a:p>
        </p:txBody>
      </p:sp>
      <p:grpSp>
        <p:nvGrpSpPr>
          <p:cNvPr id="11" name="Group 10">
            <a:extLst>
              <a:ext uri="{FF2B5EF4-FFF2-40B4-BE49-F238E27FC236}">
                <a16:creationId xmlns="" xmlns:a16="http://schemas.microsoft.com/office/drawing/2014/main" id="{0E7FB811-C444-4FCC-A7E1-AF3CFC58FEC5}"/>
              </a:ext>
            </a:extLst>
          </p:cNvPr>
          <p:cNvGrpSpPr/>
          <p:nvPr/>
        </p:nvGrpSpPr>
        <p:grpSpPr>
          <a:xfrm>
            <a:off x="519069" y="966359"/>
            <a:ext cx="7755210" cy="4177142"/>
            <a:chOff x="893129" y="1465614"/>
            <a:chExt cx="4886077" cy="1893336"/>
          </a:xfrm>
        </p:grpSpPr>
        <p:grpSp>
          <p:nvGrpSpPr>
            <p:cNvPr id="12" name="Group 11">
              <a:extLst>
                <a:ext uri="{FF2B5EF4-FFF2-40B4-BE49-F238E27FC236}">
                  <a16:creationId xmlns="" xmlns:a16="http://schemas.microsoft.com/office/drawing/2014/main" id="{C55CB7BF-9409-4F27-B574-41DA05F6C201}"/>
                </a:ext>
              </a:extLst>
            </p:cNvPr>
            <p:cNvGrpSpPr/>
            <p:nvPr/>
          </p:nvGrpSpPr>
          <p:grpSpPr>
            <a:xfrm>
              <a:off x="893129" y="1465614"/>
              <a:ext cx="4886077" cy="1893336"/>
              <a:chOff x="877058" y="1231613"/>
              <a:chExt cx="4886077" cy="1893336"/>
            </a:xfrm>
          </p:grpSpPr>
          <p:sp>
            <p:nvSpPr>
              <p:cNvPr id="15" name="Freeform 7306">
                <a:extLst>
                  <a:ext uri="{FF2B5EF4-FFF2-40B4-BE49-F238E27FC236}">
                    <a16:creationId xmlns="" xmlns:a16="http://schemas.microsoft.com/office/drawing/2014/main" id="{38A3E3E1-4CC0-4A4D-9D75-14C8FB906D17}"/>
                  </a:ext>
                </a:extLst>
              </p:cNvPr>
              <p:cNvSpPr>
                <a:spLocks/>
              </p:cNvSpPr>
              <p:nvPr/>
            </p:nvSpPr>
            <p:spPr bwMode="auto">
              <a:xfrm>
                <a:off x="877058" y="1700211"/>
                <a:ext cx="4886077" cy="1424738"/>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800" dirty="0"/>
                  <a:t>      </a:t>
                </a:r>
                <a:r>
                  <a:rPr lang="vi-VN" sz="2800" dirty="0"/>
                  <a:t> </a:t>
                </a:r>
                <a:r>
                  <a:rPr lang="vi-VN" sz="2800" dirty="0" smtClean="0"/>
                  <a:t>-</a:t>
                </a:r>
                <a:r>
                  <a:rPr lang="vi-VN" sz="2800" dirty="0"/>
                  <a:t> Thiết bị đo điện bao gồm ampe kế và vôn kế, trong đó ampe kế đo cường độ dòng điện và vôn kế đo hiệu điện thế. Cần chú ý kết nối chốt âm và chốt dương ứng với các thang đo của thiết bị, và lựa chọn thang đo hợp lí để đảm bảo không vượt quá giá trị tối đa.</a:t>
                </a:r>
                <a:endParaRPr lang="en-US" sz="2800" dirty="0"/>
              </a:p>
            </p:txBody>
          </p:sp>
          <p:pic>
            <p:nvPicPr>
              <p:cNvPr id="16" name="Picture 15">
                <a:extLst>
                  <a:ext uri="{FF2B5EF4-FFF2-40B4-BE49-F238E27FC236}">
                    <a16:creationId xmlns="" xmlns:a16="http://schemas.microsoft.com/office/drawing/2014/main" id="{852BCDC1-4313-4D1F-A81D-DEF0EC779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72" y="1240294"/>
                <a:ext cx="372440" cy="24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7304">
                <a:extLst>
                  <a:ext uri="{FF2B5EF4-FFF2-40B4-BE49-F238E27FC236}">
                    <a16:creationId xmlns="" xmlns:a16="http://schemas.microsoft.com/office/drawing/2014/main" id="{B1BD9EFD-842D-4D8D-8C5B-42FAFFCB6D92}"/>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3" name="Picture 12">
              <a:extLst>
                <a:ext uri="{FF2B5EF4-FFF2-40B4-BE49-F238E27FC236}">
                  <a16:creationId xmlns="" xmlns:a16="http://schemas.microsoft.com/office/drawing/2014/main" id="{CA926BFA-19CE-4A4E-AE8C-B9F8FCDA3B1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8495" y="1531009"/>
              <a:ext cx="16573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 descr="Quan sát ampe kế, vôn kế trong Hình 1.6:">
            <a:extLst>
              <a:ext uri="{FF2B5EF4-FFF2-40B4-BE49-F238E27FC236}">
                <a16:creationId xmlns="" xmlns:a16="http://schemas.microsoft.com/office/drawing/2014/main" id="{D6792374-4F7D-44F2-97FD-3689F566AE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2960" y="158733"/>
            <a:ext cx="2399215" cy="1486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12388" y="1154100"/>
            <a:ext cx="3259226" cy="523220"/>
          </a:xfrm>
          <a:prstGeom prst="rect">
            <a:avLst/>
          </a:prstGeom>
        </p:spPr>
        <p:txBody>
          <a:bodyPr wrap="none">
            <a:spAutoFit/>
          </a:bodyPr>
          <a:lstStyle/>
          <a:p>
            <a:r>
              <a:rPr lang="en-US" sz="2800" b="1" i="1" dirty="0">
                <a:solidFill>
                  <a:srgbClr val="FF0000"/>
                </a:solidFill>
              </a:rPr>
              <a:t>c) Thiết bị đo điện</a:t>
            </a:r>
          </a:p>
        </p:txBody>
      </p:sp>
    </p:spTree>
    <p:extLst>
      <p:ext uri="{BB962C8B-B14F-4D97-AF65-F5344CB8AC3E}">
        <p14:creationId xmlns:p14="http://schemas.microsoft.com/office/powerpoint/2010/main" val="251620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14" name="Google Shape;844;p44">
            <a:extLst>
              <a:ext uri="{FF2B5EF4-FFF2-40B4-BE49-F238E27FC236}">
                <a16:creationId xmlns="" xmlns:a16="http://schemas.microsoft.com/office/drawing/2014/main" id="{4F24BE1D-D12E-469A-A640-7B0E1B89E1DA}"/>
              </a:ext>
            </a:extLst>
          </p:cNvPr>
          <p:cNvSpPr txBox="1">
            <a:spLocks/>
          </p:cNvSpPr>
          <p:nvPr/>
        </p:nvSpPr>
        <p:spPr>
          <a:xfrm>
            <a:off x="442214" y="308785"/>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800" dirty="0">
                <a:latin typeface="Patrick Hand" panose="020B0604020202020204" charset="0"/>
                <a:cs typeface="Times New Roman" pitchFamily="18" charset="0"/>
              </a:rPr>
              <a:t>3. Thiết bị điện và cách sử dụng</a:t>
            </a:r>
            <a:endParaRPr lang="en-US" sz="2800" dirty="0">
              <a:latin typeface="Patrick Hand" panose="020B0604020202020204" charset="0"/>
            </a:endParaRPr>
          </a:p>
        </p:txBody>
      </p:sp>
      <p:sp>
        <p:nvSpPr>
          <p:cNvPr id="15" name="Freeform 7306">
            <a:extLst>
              <a:ext uri="{FF2B5EF4-FFF2-40B4-BE49-F238E27FC236}">
                <a16:creationId xmlns="" xmlns:a16="http://schemas.microsoft.com/office/drawing/2014/main" id="{38A3E3E1-4CC0-4A4D-9D75-14C8FB906D17}"/>
              </a:ext>
            </a:extLst>
          </p:cNvPr>
          <p:cNvSpPr>
            <a:spLocks/>
          </p:cNvSpPr>
          <p:nvPr/>
        </p:nvSpPr>
        <p:spPr bwMode="auto">
          <a:xfrm>
            <a:off x="528965" y="1485258"/>
            <a:ext cx="6183562" cy="2957430"/>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800" dirty="0">
                <a:solidFill>
                  <a:schemeClr val="tx1"/>
                </a:solidFill>
              </a:rPr>
              <a:t>      </a:t>
            </a:r>
            <a:r>
              <a:rPr lang="vi-VN" sz="2800" dirty="0">
                <a:solidFill>
                  <a:schemeClr val="tx1"/>
                </a:solidFill>
              </a:rPr>
              <a:t> </a:t>
            </a:r>
            <a:r>
              <a:rPr lang="en-US" sz="2800" b="1" i="1" dirty="0">
                <a:solidFill>
                  <a:schemeClr val="tx1"/>
                </a:solidFill>
              </a:rPr>
              <a:t>d) Joulemeter</a:t>
            </a:r>
          </a:p>
          <a:p>
            <a:r>
              <a:rPr lang="vi-VN" sz="2800" dirty="0" smtClean="0">
                <a:solidFill>
                  <a:schemeClr val="tx1"/>
                </a:solidFill>
              </a:rPr>
              <a:t>- Joulemeter </a:t>
            </a:r>
            <a:r>
              <a:rPr lang="vi-VN" sz="2800" dirty="0">
                <a:solidFill>
                  <a:schemeClr val="tx1"/>
                </a:solidFill>
              </a:rPr>
              <a:t>là thiết bị đo dòng điện, điện áp, công suất và năng lượng điện cung cấp cho mạch điện. Các giá trị đo được hiển thị trên màn hình LED. </a:t>
            </a:r>
            <a:endParaRPr lang="en-US" sz="2800" dirty="0">
              <a:solidFill>
                <a:schemeClr val="tx1"/>
              </a:solidFill>
            </a:endParaRPr>
          </a:p>
        </p:txBody>
      </p:sp>
      <p:grpSp>
        <p:nvGrpSpPr>
          <p:cNvPr id="5" name="Group 4">
            <a:extLst>
              <a:ext uri="{FF2B5EF4-FFF2-40B4-BE49-F238E27FC236}">
                <a16:creationId xmlns="" xmlns:a16="http://schemas.microsoft.com/office/drawing/2014/main" id="{3E55F756-1AB2-4183-A488-FE30E739AFA6}"/>
              </a:ext>
            </a:extLst>
          </p:cNvPr>
          <p:cNvGrpSpPr/>
          <p:nvPr/>
        </p:nvGrpSpPr>
        <p:grpSpPr>
          <a:xfrm>
            <a:off x="6260364" y="470330"/>
            <a:ext cx="2281376" cy="1782818"/>
            <a:chOff x="5956232" y="1365413"/>
            <a:chExt cx="2281376" cy="1782818"/>
          </a:xfrm>
        </p:grpSpPr>
        <p:pic>
          <p:nvPicPr>
            <p:cNvPr id="18434" name="Picture 2" descr="https://mindsetsonline.co.uk/wp-content/uploads/2017/09/SEP-044.jpg">
              <a:extLst>
                <a:ext uri="{FF2B5EF4-FFF2-40B4-BE49-F238E27FC236}">
                  <a16:creationId xmlns="" xmlns:a16="http://schemas.microsoft.com/office/drawing/2014/main" id="{DF1E2F57-0F4D-40BD-8C23-18A903B1BDD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56232" y="1365413"/>
              <a:ext cx="2212160" cy="1659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89A87102-0A13-4268-95C3-8F87438C9513}"/>
                </a:ext>
              </a:extLst>
            </p:cNvPr>
            <p:cNvSpPr/>
            <p:nvPr/>
          </p:nvSpPr>
          <p:spPr>
            <a:xfrm>
              <a:off x="6352155" y="2840454"/>
              <a:ext cx="1885453" cy="307777"/>
            </a:xfrm>
            <a:prstGeom prst="rect">
              <a:avLst/>
            </a:prstGeom>
          </p:spPr>
          <p:txBody>
            <a:bodyPr wrap="none">
              <a:spAutoFit/>
            </a:bodyPr>
            <a:lstStyle/>
            <a:p>
              <a:r>
                <a:rPr lang="en-US" b="1" i="1">
                  <a:solidFill>
                    <a:schemeClr val="bg1"/>
                  </a:solidFill>
                </a:rPr>
                <a:t>Hình 1.7 Joulemeter</a:t>
              </a:r>
              <a:endParaRPr lang="en-US"/>
            </a:p>
          </p:txBody>
        </p:sp>
      </p:grpSp>
    </p:spTree>
    <p:extLst>
      <p:ext uri="{BB962C8B-B14F-4D97-AF65-F5344CB8AC3E}">
        <p14:creationId xmlns:p14="http://schemas.microsoft.com/office/powerpoint/2010/main" val="208999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14" name="Google Shape;844;p44">
            <a:extLst>
              <a:ext uri="{FF2B5EF4-FFF2-40B4-BE49-F238E27FC236}">
                <a16:creationId xmlns="" xmlns:a16="http://schemas.microsoft.com/office/drawing/2014/main" id="{4F24BE1D-D12E-469A-A640-7B0E1B89E1DA}"/>
              </a:ext>
            </a:extLst>
          </p:cNvPr>
          <p:cNvSpPr txBox="1">
            <a:spLocks/>
          </p:cNvSpPr>
          <p:nvPr/>
        </p:nvSpPr>
        <p:spPr>
          <a:xfrm>
            <a:off x="359087" y="152923"/>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800" dirty="0">
                <a:solidFill>
                  <a:srgbClr val="FF0000"/>
                </a:solidFill>
                <a:latin typeface="Patrick Hand" panose="020B0604020202020204" charset="0"/>
                <a:cs typeface="Times New Roman" pitchFamily="18" charset="0"/>
              </a:rPr>
              <a:t>3. Thiết bị điện và cách sử dụng</a:t>
            </a:r>
            <a:endParaRPr lang="en-US" sz="2800" dirty="0">
              <a:solidFill>
                <a:srgbClr val="FF0000"/>
              </a:solidFill>
              <a:latin typeface="Patrick Hand" panose="020B0604020202020204" charset="0"/>
            </a:endParaRPr>
          </a:p>
        </p:txBody>
      </p:sp>
      <p:sp>
        <p:nvSpPr>
          <p:cNvPr id="15" name="Freeform 7306">
            <a:extLst>
              <a:ext uri="{FF2B5EF4-FFF2-40B4-BE49-F238E27FC236}">
                <a16:creationId xmlns="" xmlns:a16="http://schemas.microsoft.com/office/drawing/2014/main" id="{38A3E3E1-4CC0-4A4D-9D75-14C8FB906D17}"/>
              </a:ext>
            </a:extLst>
          </p:cNvPr>
          <p:cNvSpPr>
            <a:spLocks/>
          </p:cNvSpPr>
          <p:nvPr/>
        </p:nvSpPr>
        <p:spPr bwMode="auto">
          <a:xfrm>
            <a:off x="359087" y="693083"/>
            <a:ext cx="8652973" cy="4430662"/>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800" dirty="0">
                <a:solidFill>
                  <a:schemeClr val="tx1"/>
                </a:solidFill>
              </a:rPr>
              <a:t>      </a:t>
            </a:r>
            <a:r>
              <a:rPr lang="vi-VN" sz="2800" dirty="0">
                <a:solidFill>
                  <a:schemeClr val="tx1"/>
                </a:solidFill>
              </a:rPr>
              <a:t> </a:t>
            </a:r>
            <a:r>
              <a:rPr lang="en-US" sz="2800" b="1" i="1" dirty="0">
                <a:solidFill>
                  <a:schemeClr val="tx1"/>
                </a:solidFill>
              </a:rPr>
              <a:t>e) Thiết bị sử dụng điện</a:t>
            </a:r>
          </a:p>
          <a:p>
            <a:r>
              <a:rPr lang="vi-VN" sz="2800" dirty="0">
                <a:solidFill>
                  <a:schemeClr val="tx1"/>
                </a:solidFill>
              </a:rPr>
              <a:t>- Biến trở</a:t>
            </a:r>
          </a:p>
          <a:p>
            <a:r>
              <a:rPr lang="vi-VN" sz="2800" dirty="0">
                <a:solidFill>
                  <a:schemeClr val="tx1"/>
                </a:solidFill>
              </a:rPr>
              <a:t>- Đèn phát quang (kèm điện trở bảo vệ)</a:t>
            </a:r>
          </a:p>
          <a:p>
            <a:r>
              <a:rPr lang="vi-VN" sz="2800" dirty="0">
                <a:solidFill>
                  <a:schemeClr val="tx1"/>
                </a:solidFill>
              </a:rPr>
              <a:t>- Bóng đèn pin </a:t>
            </a:r>
            <a:r>
              <a:rPr lang="vi-VN" sz="2800">
                <a:solidFill>
                  <a:schemeClr val="tx1"/>
                </a:solidFill>
              </a:rPr>
              <a:t>kèm </a:t>
            </a:r>
            <a:r>
              <a:rPr lang="vi-VN" sz="2800" smtClean="0">
                <a:solidFill>
                  <a:schemeClr val="tx1"/>
                </a:solidFill>
              </a:rPr>
              <a:t>đui </a:t>
            </a:r>
            <a:r>
              <a:rPr lang="vi-VN" sz="2800" dirty="0">
                <a:solidFill>
                  <a:schemeClr val="tx1"/>
                </a:solidFill>
              </a:rPr>
              <a:t>3V</a:t>
            </a:r>
          </a:p>
          <a:p>
            <a:r>
              <a:rPr lang="vi-VN" sz="2800" dirty="0">
                <a:solidFill>
                  <a:schemeClr val="tx1"/>
                </a:solidFill>
              </a:rPr>
              <a:t>- Khi sử dụng đèn phát quang (LED), cần kết nối cực dương (+) với cực dương của nguồn điện và cực âm (-) với cực âm của nguồn điện. Để đèn LED không bị hỏng, cần mắc nối tiếp với đèn một điện trở có giá trị thích hợp.</a:t>
            </a:r>
          </a:p>
        </p:txBody>
      </p:sp>
      <p:grpSp>
        <p:nvGrpSpPr>
          <p:cNvPr id="6" name="Group 5">
            <a:extLst>
              <a:ext uri="{FF2B5EF4-FFF2-40B4-BE49-F238E27FC236}">
                <a16:creationId xmlns="" xmlns:a16="http://schemas.microsoft.com/office/drawing/2014/main" id="{5860ECC7-BFD8-4AA6-A697-1C09C6016717}"/>
              </a:ext>
            </a:extLst>
          </p:cNvPr>
          <p:cNvGrpSpPr/>
          <p:nvPr/>
        </p:nvGrpSpPr>
        <p:grpSpPr>
          <a:xfrm>
            <a:off x="6248656" y="233739"/>
            <a:ext cx="2895344" cy="1291320"/>
            <a:chOff x="5979136" y="1782794"/>
            <a:chExt cx="2895344" cy="1291320"/>
          </a:xfrm>
        </p:grpSpPr>
        <p:sp>
          <p:nvSpPr>
            <p:cNvPr id="4" name="Rectangle 3">
              <a:extLst>
                <a:ext uri="{FF2B5EF4-FFF2-40B4-BE49-F238E27FC236}">
                  <a16:creationId xmlns="" xmlns:a16="http://schemas.microsoft.com/office/drawing/2014/main" id="{89A87102-0A13-4268-95C3-8F87438C9513}"/>
                </a:ext>
              </a:extLst>
            </p:cNvPr>
            <p:cNvSpPr/>
            <p:nvPr/>
          </p:nvSpPr>
          <p:spPr>
            <a:xfrm>
              <a:off x="5979136" y="2797115"/>
              <a:ext cx="2895344" cy="276999"/>
            </a:xfrm>
            <a:prstGeom prst="rect">
              <a:avLst/>
            </a:prstGeom>
          </p:spPr>
          <p:txBody>
            <a:bodyPr wrap="none">
              <a:spAutoFit/>
            </a:bodyPr>
            <a:lstStyle/>
            <a:p>
              <a:pPr algn="ctr"/>
              <a:r>
                <a:rPr lang="en-US" sz="1200" b="1" i="1">
                  <a:solidFill>
                    <a:schemeClr val="bg1"/>
                  </a:solidFill>
                </a:rPr>
                <a:t>Hình 1.8 Một số thiết bị sử dụng điện</a:t>
              </a:r>
              <a:endParaRPr lang="en-US" sz="1200"/>
            </a:p>
          </p:txBody>
        </p:sp>
        <p:pic>
          <p:nvPicPr>
            <p:cNvPr id="3" name="Picture 2">
              <a:extLst>
                <a:ext uri="{FF2B5EF4-FFF2-40B4-BE49-F238E27FC236}">
                  <a16:creationId xmlns="" xmlns:a16="http://schemas.microsoft.com/office/drawing/2014/main" id="{07D22E5B-E8D3-4357-99E6-4922A8038999}"/>
                </a:ext>
              </a:extLst>
            </p:cNvPr>
            <p:cNvPicPr>
              <a:picLocks noChangeAspect="1"/>
            </p:cNvPicPr>
            <p:nvPr/>
          </p:nvPicPr>
          <p:blipFill>
            <a:blip r:embed="rId3"/>
            <a:stretch>
              <a:fillRect/>
            </a:stretch>
          </p:blipFill>
          <p:spPr>
            <a:xfrm>
              <a:off x="6275745" y="1782794"/>
              <a:ext cx="2057687" cy="1019317"/>
            </a:xfrm>
            <a:prstGeom prst="rect">
              <a:avLst/>
            </a:prstGeom>
          </p:spPr>
        </p:pic>
      </p:grpSp>
    </p:spTree>
    <p:extLst>
      <p:ext uri="{BB962C8B-B14F-4D97-AF65-F5344CB8AC3E}">
        <p14:creationId xmlns:p14="http://schemas.microsoft.com/office/powerpoint/2010/main" val="19509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14" name="Google Shape;844;p44">
            <a:extLst>
              <a:ext uri="{FF2B5EF4-FFF2-40B4-BE49-F238E27FC236}">
                <a16:creationId xmlns="" xmlns:a16="http://schemas.microsoft.com/office/drawing/2014/main" id="{4F24BE1D-D12E-469A-A640-7B0E1B89E1DA}"/>
              </a:ext>
            </a:extLst>
          </p:cNvPr>
          <p:cNvSpPr txBox="1">
            <a:spLocks/>
          </p:cNvSpPr>
          <p:nvPr/>
        </p:nvSpPr>
        <p:spPr>
          <a:xfrm>
            <a:off x="521542" y="225658"/>
            <a:ext cx="5195045"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800" dirty="0">
                <a:solidFill>
                  <a:srgbClr val="FF0000"/>
                </a:solidFill>
                <a:latin typeface="Patrick Hand" panose="020B0604020202020204" charset="0"/>
                <a:cs typeface="Times New Roman" pitchFamily="18" charset="0"/>
              </a:rPr>
              <a:t>3. Thiết bị điện và cách sử dụng</a:t>
            </a:r>
            <a:endParaRPr lang="en-US" sz="2800" dirty="0">
              <a:solidFill>
                <a:srgbClr val="FF0000"/>
              </a:solidFill>
              <a:latin typeface="Patrick Hand" panose="020B0604020202020204" charset="0"/>
            </a:endParaRPr>
          </a:p>
        </p:txBody>
      </p:sp>
      <p:sp>
        <p:nvSpPr>
          <p:cNvPr id="15" name="Freeform 7306">
            <a:extLst>
              <a:ext uri="{FF2B5EF4-FFF2-40B4-BE49-F238E27FC236}">
                <a16:creationId xmlns="" xmlns:a16="http://schemas.microsoft.com/office/drawing/2014/main" id="{38A3E3E1-4CC0-4A4D-9D75-14C8FB906D17}"/>
              </a:ext>
            </a:extLst>
          </p:cNvPr>
          <p:cNvSpPr>
            <a:spLocks/>
          </p:cNvSpPr>
          <p:nvPr/>
        </p:nvSpPr>
        <p:spPr bwMode="auto">
          <a:xfrm>
            <a:off x="428681" y="1068199"/>
            <a:ext cx="5287905" cy="2194545"/>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noFill/>
          <a:ln>
            <a:noFill/>
          </a:ln>
          <a:extLst/>
        </p:spPr>
        <p:txBody>
          <a:bodyPr rot="0" vert="horz" wrap="square" lIns="91440" tIns="45720" rIns="91440" bIns="45720" anchor="t" anchorCtr="0" upright="1">
            <a:noAutofit/>
          </a:bodyPr>
          <a:lstStyle/>
          <a:p>
            <a:r>
              <a:rPr lang="en-US" sz="2800" dirty="0">
                <a:solidFill>
                  <a:schemeClr val="tx1"/>
                </a:solidFill>
              </a:rPr>
              <a:t>      </a:t>
            </a:r>
            <a:r>
              <a:rPr lang="vi-VN" sz="2800" dirty="0">
                <a:solidFill>
                  <a:schemeClr val="tx1"/>
                </a:solidFill>
              </a:rPr>
              <a:t> </a:t>
            </a:r>
            <a:r>
              <a:rPr lang="en-US" sz="2800" b="1" i="1" dirty="0">
                <a:solidFill>
                  <a:schemeClr val="tx1"/>
                </a:solidFill>
              </a:rPr>
              <a:t>g) Thiết bị điện hỗ trợ</a:t>
            </a:r>
          </a:p>
          <a:p>
            <a:r>
              <a:rPr lang="vi-VN" sz="2800" dirty="0">
                <a:solidFill>
                  <a:schemeClr val="tx1"/>
                </a:solidFill>
              </a:rPr>
              <a:t>- </a:t>
            </a:r>
            <a:r>
              <a:rPr lang="en-US" sz="2800" dirty="0">
                <a:solidFill>
                  <a:schemeClr val="tx1"/>
                </a:solidFill>
              </a:rPr>
              <a:t>Thiết bị điện hỗ trợ trong phòng thí nghiệm là: Công tắc, cầu chì </a:t>
            </a:r>
            <a:r>
              <a:rPr lang="en-US" sz="2800" dirty="0" smtClean="0">
                <a:solidFill>
                  <a:schemeClr val="tx1"/>
                </a:solidFill>
              </a:rPr>
              <a:t>ống</a:t>
            </a:r>
            <a:r>
              <a:rPr lang="vi-VN" sz="2800" dirty="0" smtClean="0">
                <a:solidFill>
                  <a:schemeClr val="tx1"/>
                </a:solidFill>
              </a:rPr>
              <a:t>, dây nối...</a:t>
            </a:r>
            <a:endParaRPr lang="vi-VN" sz="2800" dirty="0">
              <a:solidFill>
                <a:schemeClr val="tx1"/>
              </a:solidFill>
            </a:endParaRPr>
          </a:p>
        </p:txBody>
      </p:sp>
      <p:grpSp>
        <p:nvGrpSpPr>
          <p:cNvPr id="7" name="Group 6">
            <a:extLst>
              <a:ext uri="{FF2B5EF4-FFF2-40B4-BE49-F238E27FC236}">
                <a16:creationId xmlns="" xmlns:a16="http://schemas.microsoft.com/office/drawing/2014/main" id="{A6A4250F-2372-49B3-AF3D-4F8723B29854}"/>
              </a:ext>
            </a:extLst>
          </p:cNvPr>
          <p:cNvGrpSpPr/>
          <p:nvPr/>
        </p:nvGrpSpPr>
        <p:grpSpPr>
          <a:xfrm>
            <a:off x="6017308" y="1808550"/>
            <a:ext cx="2715808" cy="1324746"/>
            <a:chOff x="6017308" y="1808550"/>
            <a:chExt cx="2715808" cy="1324746"/>
          </a:xfrm>
        </p:grpSpPr>
        <p:sp>
          <p:nvSpPr>
            <p:cNvPr id="4" name="Rectangle 3">
              <a:extLst>
                <a:ext uri="{FF2B5EF4-FFF2-40B4-BE49-F238E27FC236}">
                  <a16:creationId xmlns="" xmlns:a16="http://schemas.microsoft.com/office/drawing/2014/main" id="{89A87102-0A13-4268-95C3-8F87438C9513}"/>
                </a:ext>
              </a:extLst>
            </p:cNvPr>
            <p:cNvSpPr/>
            <p:nvPr/>
          </p:nvSpPr>
          <p:spPr>
            <a:xfrm>
              <a:off x="6017308" y="2856297"/>
              <a:ext cx="2715808" cy="276999"/>
            </a:xfrm>
            <a:prstGeom prst="rect">
              <a:avLst/>
            </a:prstGeom>
          </p:spPr>
          <p:txBody>
            <a:bodyPr wrap="none">
              <a:spAutoFit/>
            </a:bodyPr>
            <a:lstStyle/>
            <a:p>
              <a:pPr algn="ctr"/>
              <a:r>
                <a:rPr lang="en-US" sz="1200" b="1" i="1">
                  <a:solidFill>
                    <a:schemeClr val="bg1"/>
                  </a:solidFill>
                </a:rPr>
                <a:t>Hình 1.9 Một số thiết bị điện hỗ trợ</a:t>
              </a:r>
              <a:endParaRPr lang="en-US" sz="1200"/>
            </a:p>
          </p:txBody>
        </p:sp>
        <p:pic>
          <p:nvPicPr>
            <p:cNvPr id="216" name="Picture 215">
              <a:extLst>
                <a:ext uri="{FF2B5EF4-FFF2-40B4-BE49-F238E27FC236}">
                  <a16:creationId xmlns="" xmlns:a16="http://schemas.microsoft.com/office/drawing/2014/main" id="{529AC205-50CC-4467-B0D5-B64FC63E0769}"/>
                </a:ext>
              </a:extLst>
            </p:cNvPr>
            <p:cNvPicPr>
              <a:picLocks noChangeAspect="1"/>
            </p:cNvPicPr>
            <p:nvPr/>
          </p:nvPicPr>
          <p:blipFill>
            <a:blip r:embed="rId3"/>
            <a:stretch>
              <a:fillRect/>
            </a:stretch>
          </p:blipFill>
          <p:spPr>
            <a:xfrm>
              <a:off x="6137031" y="1808550"/>
              <a:ext cx="2591183" cy="1044043"/>
            </a:xfrm>
            <a:prstGeom prst="rect">
              <a:avLst/>
            </a:prstGeom>
          </p:spPr>
        </p:pic>
      </p:grpSp>
    </p:spTree>
    <p:extLst>
      <p:ext uri="{BB962C8B-B14F-4D97-AF65-F5344CB8AC3E}">
        <p14:creationId xmlns:p14="http://schemas.microsoft.com/office/powerpoint/2010/main" val="156129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grpSp>
        <p:nvGrpSpPr>
          <p:cNvPr id="217" name="Group 216">
            <a:extLst>
              <a:ext uri="{FF2B5EF4-FFF2-40B4-BE49-F238E27FC236}">
                <a16:creationId xmlns="" xmlns:a16="http://schemas.microsoft.com/office/drawing/2014/main" id="{23360470-5A42-419C-9438-3FE74C63E91E}"/>
              </a:ext>
            </a:extLst>
          </p:cNvPr>
          <p:cNvGrpSpPr/>
          <p:nvPr/>
        </p:nvGrpSpPr>
        <p:grpSpPr>
          <a:xfrm>
            <a:off x="502691" y="337987"/>
            <a:ext cx="8443882" cy="1676525"/>
            <a:chOff x="714377" y="1405342"/>
            <a:chExt cx="5341412" cy="1676525"/>
          </a:xfrm>
          <a:noFill/>
        </p:grpSpPr>
        <p:sp>
          <p:nvSpPr>
            <p:cNvPr id="218" name="Freeform 7306">
              <a:extLst>
                <a:ext uri="{FF2B5EF4-FFF2-40B4-BE49-F238E27FC236}">
                  <a16:creationId xmlns="" xmlns:a16="http://schemas.microsoft.com/office/drawing/2014/main" id="{487DFAAC-6442-4CF2-9E11-CFA3E8C03FD7}"/>
                </a:ext>
              </a:extLst>
            </p:cNvPr>
            <p:cNvSpPr>
              <a:spLocks/>
            </p:cNvSpPr>
            <p:nvPr/>
          </p:nvSpPr>
          <p:spPr bwMode="auto">
            <a:xfrm>
              <a:off x="761190" y="1635716"/>
              <a:ext cx="5294599" cy="1446151"/>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grpFill/>
            <a:ln>
              <a:noFill/>
            </a:ln>
          </p:spPr>
          <p:txBody>
            <a:bodyPr rot="0" vert="horz" wrap="square" lIns="91440" tIns="45720" rIns="91440" bIns="45720" anchor="t" anchorCtr="0" upright="1">
              <a:noAutofit/>
            </a:bodyPr>
            <a:lstStyle/>
            <a:p>
              <a:r>
                <a:rPr lang="en-US" sz="2800" dirty="0">
                  <a:solidFill>
                    <a:schemeClr val="tx1"/>
                  </a:solidFill>
                </a:rPr>
                <a:t>      Hãy thảo luận nhóm về cách sử dụng điện an toàn trong phòng thí nghiệm</a:t>
              </a:r>
              <a:br>
                <a:rPr lang="en-US" sz="2800" dirty="0">
                  <a:solidFill>
                    <a:schemeClr val="tx1"/>
                  </a:solidFill>
                </a:rPr>
              </a:br>
              <a:r>
                <a:rPr lang="en-US" sz="2800" dirty="0">
                  <a:solidFill>
                    <a:schemeClr val="tx1"/>
                  </a:solidFill>
                </a:rPr>
                <a:t>- Khi sử dụng thiết bị đo (ampe kế, vôn kế, joulemeter,…) cần l</a:t>
              </a:r>
              <a:r>
                <a:rPr lang="vi-VN" sz="2800" dirty="0">
                  <a:solidFill>
                    <a:schemeClr val="tx1"/>
                  </a:solidFill>
                </a:rPr>
                <a:t>ư</a:t>
              </a:r>
              <a:r>
                <a:rPr lang="en-US" sz="2800" dirty="0">
                  <a:solidFill>
                    <a:schemeClr val="tx1"/>
                  </a:solidFill>
                </a:rPr>
                <a:t>u ý điều gì để đảm bảo an toàn cho thiết bị và ng</a:t>
              </a:r>
              <a:r>
                <a:rPr lang="vi-VN" sz="2800" dirty="0">
                  <a:solidFill>
                    <a:schemeClr val="tx1"/>
                  </a:solidFill>
                </a:rPr>
                <a:t>ư</a:t>
              </a:r>
              <a:r>
                <a:rPr lang="en-US" sz="2800" dirty="0">
                  <a:solidFill>
                    <a:schemeClr val="tx1"/>
                  </a:solidFill>
                </a:rPr>
                <a:t>ời sử dụng?</a:t>
              </a:r>
            </a:p>
            <a:p>
              <a:r>
                <a:rPr lang="en-US" sz="2800" dirty="0">
                  <a:solidFill>
                    <a:schemeClr val="tx1"/>
                  </a:solidFill>
                </a:rPr>
                <a:t>- Khi sử dụng nguồn điện là biến áp nguồn cần l</a:t>
              </a:r>
              <a:r>
                <a:rPr lang="vi-VN" sz="2800" dirty="0">
                  <a:solidFill>
                    <a:schemeClr val="tx1"/>
                  </a:solidFill>
                </a:rPr>
                <a:t>ư</a:t>
              </a:r>
              <a:r>
                <a:rPr lang="en-US" sz="2800" dirty="0">
                  <a:solidFill>
                    <a:schemeClr val="tx1"/>
                  </a:solidFill>
                </a:rPr>
                <a:t>u ý điều gì</a:t>
              </a:r>
            </a:p>
            <a:p>
              <a:r>
                <a:rPr lang="en-US" sz="2800" dirty="0">
                  <a:solidFill>
                    <a:schemeClr val="tx1"/>
                  </a:solidFill>
                </a:rPr>
                <a:t>- Trình bày cách sử dụng an toàn các thiết bị điện.</a:t>
              </a:r>
            </a:p>
          </p:txBody>
        </p:sp>
        <p:pic>
          <p:nvPicPr>
            <p:cNvPr id="219" name="Graphic 218" descr="Raised hand">
              <a:extLst>
                <a:ext uri="{FF2B5EF4-FFF2-40B4-BE49-F238E27FC236}">
                  <a16:creationId xmlns="" xmlns:a16="http://schemas.microsoft.com/office/drawing/2014/main" id="{6D09303F-7268-4462-951D-1E5D6DA38DF4}"/>
                </a:ext>
              </a:extLst>
            </p:cNvPr>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714377" y="1405342"/>
              <a:ext cx="535093" cy="535093"/>
            </a:xfrm>
            <a:prstGeom prst="rect">
              <a:avLst/>
            </a:prstGeom>
            <a:grpFill/>
          </p:spPr>
        </p:pic>
      </p:grpSp>
    </p:spTree>
    <p:extLst>
      <p:ext uri="{BB962C8B-B14F-4D97-AF65-F5344CB8AC3E}">
        <p14:creationId xmlns:p14="http://schemas.microsoft.com/office/powerpoint/2010/main" val="32585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barn(inVertical)">
                                      <p:cBhvr>
                                        <p:cTn id="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EC9390-CD13-2372-C363-708B4B55591C}"/>
              </a:ext>
            </a:extLst>
          </p:cNvPr>
          <p:cNvSpPr>
            <a:spLocks noGrp="1"/>
          </p:cNvSpPr>
          <p:nvPr>
            <p:ph type="title"/>
          </p:nvPr>
        </p:nvSpPr>
        <p:spPr/>
        <p:txBody>
          <a:bodyPr/>
          <a:lstStyle/>
          <a:p>
            <a:pPr>
              <a:buNone/>
            </a:pPr>
            <a:r>
              <a:rPr lang="x-none" dirty="0">
                <a:solidFill>
                  <a:schemeClr val="bg1"/>
                </a:solidFill>
              </a:rPr>
              <a:t>Ghi nhớ</a:t>
            </a:r>
          </a:p>
        </p:txBody>
      </p:sp>
      <p:sp>
        <p:nvSpPr>
          <p:cNvPr id="3" name="Title 2">
            <a:extLst>
              <a:ext uri="{FF2B5EF4-FFF2-40B4-BE49-F238E27FC236}">
                <a16:creationId xmlns="" xmlns:a16="http://schemas.microsoft.com/office/drawing/2014/main" id="{ECA68D8D-99C1-4247-82B1-1FAB57884CDA}"/>
              </a:ext>
            </a:extLst>
          </p:cNvPr>
          <p:cNvSpPr>
            <a:spLocks noGrp="1"/>
          </p:cNvSpPr>
          <p:nvPr>
            <p:ph type="title" idx="2"/>
          </p:nvPr>
        </p:nvSpPr>
        <p:spPr>
          <a:xfrm>
            <a:off x="857250" y="2061300"/>
            <a:ext cx="7911193" cy="2511850"/>
          </a:xfrm>
        </p:spPr>
        <p:txBody>
          <a:bodyPr/>
          <a:lstStyle/>
          <a:p>
            <a:pPr marL="342900" marR="0" lvl="0" indent="-342900">
              <a:spcBef>
                <a:spcPts val="0"/>
              </a:spcBef>
              <a:spcAft>
                <a:spcPts val="200"/>
              </a:spcAft>
              <a:tabLst>
                <a:tab pos="361950" algn="l"/>
              </a:tabLst>
            </a:pP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Trong học tập môn Khoa học tự nhiên 8, nhi</a:t>
            </a:r>
            <a:r>
              <a:rPr lang="en-US" sz="2000" u="none" strike="noStrike" spc="0" dirty="0" err="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ề</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u dụng cụ, hoá chất và thiết bị được sử dụng như:</a:t>
            </a:r>
            <a: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Dụng cụ: dụng cụ đo thể tích, khối lượng, nhiệt độ; dụng cụ chứa hoá chất; dụng cụ để đun nóng, lấy hoá chất, khuấy chất rắn trong dung dịch; dụng cụ để giữ cố định ống nghiệm và đặt ống nghiệm.</a:t>
            </a:r>
            <a: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
            </a:r>
            <a:br>
              <a:rPr lang="en-US"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Hoá chất: hoá chất dạng rắn, lỏng, khí; hoá chất nguy </a:t>
            </a:r>
            <a:r>
              <a:rPr lang="vi-VN" sz="2000" u="none" strike="noStrike" spc="0" dirty="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7</a:t>
            </a:r>
            <a:br>
              <a:rPr lang="vi-VN" sz="2000" u="none" strike="noStrike" spc="0" dirty="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u="none" strike="noStrike" spc="0" dirty="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Thiết </a:t>
            </a:r>
            <a:r>
              <a:rPr lang="vi-VN" sz="2000" u="none" strike="noStrike" spc="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rPr>
              <a:t>bị điện: pin, điện tử, công tắc,...</a:t>
            </a:r>
            <a:r>
              <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r>
            <a:br>
              <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br>
            <a:endParaRPr lang="x-none" dirty="0">
              <a:solidFill>
                <a:schemeClr val="bg1"/>
              </a:solidFill>
            </a:endParaRPr>
          </a:p>
        </p:txBody>
      </p:sp>
      <p:sp>
        <p:nvSpPr>
          <p:cNvPr id="4" name="Text Placeholder 1">
            <a:extLst>
              <a:ext uri="{FF2B5EF4-FFF2-40B4-BE49-F238E27FC236}">
                <a16:creationId xmlns="" xmlns:a16="http://schemas.microsoft.com/office/drawing/2014/main" id="{113A3D2B-CFE3-4364-AF62-9E82D4050EC6}"/>
              </a:ext>
            </a:extLst>
          </p:cNvPr>
          <p:cNvSpPr txBox="1">
            <a:spLocks/>
          </p:cNvSpPr>
          <p:nvPr/>
        </p:nvSpPr>
        <p:spPr>
          <a:xfrm>
            <a:off x="345343" y="502605"/>
            <a:ext cx="8423100" cy="3352423"/>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00000"/>
              </a:lnSpc>
              <a:buFont typeface="Arial" panose="020B0604020202020204" pitchFamily="34" charset="0"/>
              <a:buNone/>
            </a:pPr>
            <a:r>
              <a:rPr lang="en-US" sz="3200" b="1" i="1" u="sng" dirty="0">
                <a:latin typeface="Comic Sans MS" panose="030F0702030302020204" pitchFamily="66" charset="0"/>
                <a:cs typeface="Times New Roman" pitchFamily="18" charset="0"/>
              </a:rPr>
              <a:t>Gợi ý</a:t>
            </a:r>
            <a:r>
              <a:rPr lang="en-US" sz="3200" i="1" dirty="0">
                <a:latin typeface="Comic Sans MS" panose="030F0702030302020204" pitchFamily="66" charset="0"/>
                <a:cs typeface="Times New Roman" pitchFamily="18" charset="0"/>
              </a:rPr>
              <a:t>:</a:t>
            </a:r>
          </a:p>
          <a:p>
            <a:pPr marL="152400" indent="0">
              <a:lnSpc>
                <a:spcPct val="100000"/>
              </a:lnSpc>
              <a:buFont typeface="Arial" panose="020B0604020202020204" pitchFamily="34" charset="0"/>
              <a:buNone/>
            </a:pPr>
            <a:r>
              <a:rPr lang="en-US" sz="3200" i="1" dirty="0">
                <a:latin typeface="Comic Sans MS" panose="030F0702030302020204" pitchFamily="66" charset="0"/>
                <a:cs typeface="Times New Roman" pitchFamily="18" charset="0"/>
              </a:rPr>
              <a:t>- Để đảm bảo an toàn cho thiết bị và người sử dụng khi sử dụng thiết bị đo (ampe kế, vôn kế,..) ta lưu ý: Chọn đúng điện áp, ….</a:t>
            </a:r>
            <a:r>
              <a:rPr lang="en-US" sz="3200" dirty="0">
                <a:latin typeface="Comic Sans MS" panose="030F0702030302020204" pitchFamily="66" charset="0"/>
                <a:cs typeface="Times New Roman" pitchFamily="18" charset="0"/>
              </a:rPr>
              <a:t> </a:t>
            </a:r>
          </a:p>
          <a:p>
            <a:pPr marL="152400" indent="0">
              <a:lnSpc>
                <a:spcPct val="100000"/>
              </a:lnSpc>
              <a:buFont typeface="Arial" panose="020B0604020202020204" pitchFamily="34" charset="0"/>
              <a:buNone/>
            </a:pPr>
            <a:r>
              <a:rPr lang="en-US" sz="3200" i="1" dirty="0">
                <a:latin typeface="Comic Sans MS" panose="030F0702030302020204" pitchFamily="66" charset="0"/>
                <a:cs typeface="Times New Roman" pitchFamily="18" charset="0"/>
              </a:rPr>
              <a:t>- Cách sử dụng an toàn các thiết bị điện: tránh xa nơi điện thế </a:t>
            </a:r>
            <a:r>
              <a:rPr lang="en-US" sz="3200" i="1" dirty="0" smtClean="0">
                <a:latin typeface="Comic Sans MS" panose="030F0702030302020204" pitchFamily="66" charset="0"/>
                <a:cs typeface="Times New Roman" pitchFamily="18" charset="0"/>
              </a:rPr>
              <a:t>ngu</a:t>
            </a:r>
            <a:r>
              <a:rPr lang="vi-VN" sz="3200" i="1" dirty="0" smtClean="0">
                <a:latin typeface="Comic Sans MS" panose="030F0702030302020204" pitchFamily="66" charset="0"/>
                <a:cs typeface="Times New Roman" pitchFamily="18" charset="0"/>
              </a:rPr>
              <a:t>y</a:t>
            </a:r>
            <a:r>
              <a:rPr lang="en-US" sz="3200" i="1" dirty="0" smtClean="0">
                <a:latin typeface="Comic Sans MS" panose="030F0702030302020204" pitchFamily="66" charset="0"/>
                <a:cs typeface="Times New Roman" pitchFamily="18" charset="0"/>
              </a:rPr>
              <a:t> </a:t>
            </a:r>
            <a:r>
              <a:rPr lang="en-US" sz="3200" i="1" dirty="0">
                <a:latin typeface="Comic Sans MS" panose="030F0702030302020204" pitchFamily="66" charset="0"/>
                <a:cs typeface="Times New Roman" pitchFamily="18" charset="0"/>
              </a:rPr>
              <a:t>hiểm,…</a:t>
            </a:r>
          </a:p>
        </p:txBody>
      </p:sp>
    </p:spTree>
    <p:extLst>
      <p:ext uri="{BB962C8B-B14F-4D97-AF65-F5344CB8AC3E}">
        <p14:creationId xmlns:p14="http://schemas.microsoft.com/office/powerpoint/2010/main" val="462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2" name="Text Placeholder 1"/>
          <p:cNvSpPr>
            <a:spLocks noGrp="1"/>
          </p:cNvSpPr>
          <p:nvPr>
            <p:ph type="body" idx="1"/>
          </p:nvPr>
        </p:nvSpPr>
        <p:spPr>
          <a:xfrm>
            <a:off x="812602" y="1182985"/>
            <a:ext cx="4779831" cy="1688761"/>
          </a:xfrm>
        </p:spPr>
        <p:txBody>
          <a:bodyPr/>
          <a:lstStyle/>
          <a:p>
            <a:pPr marL="152400" indent="0">
              <a:lnSpc>
                <a:spcPct val="130000"/>
              </a:lnSpc>
              <a:buNone/>
            </a:pPr>
            <a:r>
              <a:rPr lang="en-US" sz="1800" i="1" dirty="0">
                <a:latin typeface="Comic Sans MS" panose="030F0702030302020204" pitchFamily="66" charset="0"/>
                <a:cs typeface="Times New Roman" pitchFamily="18" charset="0"/>
              </a:rPr>
              <a:t>Trong thực hành, học sinh cần chú ý những điều gì các dụng cụ thí nghiệm, thiết bị đo và hoá chất để đam bảo thành công và an toàn?</a:t>
            </a:r>
          </a:p>
        </p:txBody>
      </p:sp>
      <p:sp>
        <p:nvSpPr>
          <p:cNvPr id="618" name="Google Shape;618;p41"/>
          <p:cNvSpPr txBox="1">
            <a:spLocks noGrp="1"/>
          </p:cNvSpPr>
          <p:nvPr>
            <p:ph type="title"/>
          </p:nvPr>
        </p:nvSpPr>
        <p:spPr>
          <a:xfrm>
            <a:off x="625456" y="527897"/>
            <a:ext cx="7713600" cy="5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F0000"/>
                </a:solidFill>
              </a:rPr>
              <a:t>KHỞI ĐỘNG</a:t>
            </a:r>
            <a:endParaRPr dirty="0">
              <a:solidFill>
                <a:srgbClr val="FF0000"/>
              </a:solidFill>
            </a:endParaRPr>
          </a:p>
        </p:txBody>
      </p:sp>
      <p:pic>
        <p:nvPicPr>
          <p:cNvPr id="10" name="Picture 2" descr="10 dụng cụ thí nghiệm hóa học thông dụng (Phần 1) – Dụng cụ thí nghiệm ...">
            <a:extLst>
              <a:ext uri="{FF2B5EF4-FFF2-40B4-BE49-F238E27FC236}">
                <a16:creationId xmlns="" xmlns:a16="http://schemas.microsoft.com/office/drawing/2014/main" id="{71526977-6764-4766-A4E6-2B584E5CE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868" y="1051182"/>
            <a:ext cx="2325946" cy="19523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
            <a:extLst>
              <a:ext uri="{FF2B5EF4-FFF2-40B4-BE49-F238E27FC236}">
                <a16:creationId xmlns="" xmlns:a16="http://schemas.microsoft.com/office/drawing/2014/main" id="{2A93D693-E86B-4AB8-95C0-7E2E7765FAEA}"/>
              </a:ext>
            </a:extLst>
          </p:cNvPr>
          <p:cNvSpPr txBox="1">
            <a:spLocks/>
          </p:cNvSpPr>
          <p:nvPr/>
        </p:nvSpPr>
        <p:spPr>
          <a:xfrm>
            <a:off x="1017819" y="2718370"/>
            <a:ext cx="4779831" cy="1267545"/>
          </a:xfrm>
          <a:prstGeom prst="rect">
            <a:avLst/>
          </a:prstGeom>
        </p:spPr>
        <p:txBody>
          <a:bodyPr spcFirstLastPara="1" wrap="square" lIns="91425" tIns="91425" rIns="91425" bIns="91425" anchor="t" anchorCtr="0">
            <a:noAutofit/>
          </a:bodyPr>
          <a:lstStyle>
            <a:lvl1pPr marL="457200" lvl="0" indent="-304800" algn="l" defTabSz="685800" rtl="0" eaLnBrk="1" latinLnBrk="0" hangingPunct="1">
              <a:lnSpc>
                <a:spcPct val="90000"/>
              </a:lnSpc>
              <a:spcBef>
                <a:spcPts val="0"/>
              </a:spcBef>
              <a:spcAft>
                <a:spcPts val="0"/>
              </a:spcAft>
              <a:buClr>
                <a:srgbClr val="434343"/>
              </a:buClr>
              <a:buSzPts val="1200"/>
              <a:buFont typeface="Arial" panose="020B0604020202020204" pitchFamily="34" charset="0"/>
              <a:buAutoNum type="arabicPeriod"/>
              <a:defRPr sz="1200" kern="1200">
                <a:solidFill>
                  <a:schemeClr val="tx1"/>
                </a:solidFill>
                <a:latin typeface="+mn-lt"/>
                <a:ea typeface="+mn-ea"/>
                <a:cs typeface="+mn-cs"/>
              </a:defRPr>
            </a:lvl1pPr>
            <a:lvl2pPr marL="914400" lvl="1"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2pPr>
            <a:lvl3pPr marL="1371600" lvl="2"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3pPr>
            <a:lvl4pPr marL="1828800" lvl="3"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4pPr>
            <a:lvl5pPr marL="2286000" lvl="4"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5pPr>
            <a:lvl6pPr marL="2743200" lvl="5" indent="-304800" algn="l" defTabSz="685800" rtl="0" eaLnBrk="1" latinLnBrk="0" hangingPunct="1">
              <a:lnSpc>
                <a:spcPct val="90000"/>
              </a:lnSpc>
              <a:spcBef>
                <a:spcPts val="1600"/>
              </a:spcBef>
              <a:spcAft>
                <a:spcPts val="0"/>
              </a:spcAft>
              <a:buClr>
                <a:srgbClr val="434343"/>
              </a:buClr>
              <a:buSzPts val="1200"/>
              <a:buFont typeface="Roboto Condensed Light"/>
              <a:buAutoNum type="romanLcPeriod"/>
              <a:defRPr sz="1200" kern="1200">
                <a:solidFill>
                  <a:schemeClr val="tx1"/>
                </a:solidFill>
                <a:latin typeface="+mn-lt"/>
                <a:ea typeface="+mn-ea"/>
                <a:cs typeface="+mn-cs"/>
              </a:defRPr>
            </a:lvl6pPr>
            <a:lvl7pPr marL="3200400" lvl="6" indent="-304800" algn="l" defTabSz="685800" rtl="0" eaLnBrk="1" latinLnBrk="0" hangingPunct="1">
              <a:lnSpc>
                <a:spcPct val="90000"/>
              </a:lnSpc>
              <a:spcBef>
                <a:spcPts val="1600"/>
              </a:spcBef>
              <a:spcAft>
                <a:spcPts val="0"/>
              </a:spcAft>
              <a:buClr>
                <a:srgbClr val="434343"/>
              </a:buClr>
              <a:buSzPts val="1200"/>
              <a:buFont typeface="Roboto Condensed Light"/>
              <a:buAutoNum type="arabicPeriod"/>
              <a:defRPr sz="1200" kern="1200">
                <a:solidFill>
                  <a:schemeClr val="tx1"/>
                </a:solidFill>
                <a:latin typeface="+mn-lt"/>
                <a:ea typeface="+mn-ea"/>
                <a:cs typeface="+mn-cs"/>
              </a:defRPr>
            </a:lvl7pPr>
            <a:lvl8pPr marL="3657600" lvl="7" indent="-304800" algn="l" defTabSz="685800" rtl="0" eaLnBrk="1" latinLnBrk="0" hangingPunct="1">
              <a:lnSpc>
                <a:spcPct val="90000"/>
              </a:lnSpc>
              <a:spcBef>
                <a:spcPts val="1600"/>
              </a:spcBef>
              <a:spcAft>
                <a:spcPts val="0"/>
              </a:spcAft>
              <a:buClr>
                <a:srgbClr val="434343"/>
              </a:buClr>
              <a:buSzPts val="1200"/>
              <a:buFont typeface="Roboto Condensed Light"/>
              <a:buAutoNum type="alphaLcPeriod"/>
              <a:defRPr sz="1200" kern="1200">
                <a:solidFill>
                  <a:schemeClr val="tx1"/>
                </a:solidFill>
                <a:latin typeface="+mn-lt"/>
                <a:ea typeface="+mn-ea"/>
                <a:cs typeface="+mn-cs"/>
              </a:defRPr>
            </a:lvl8pPr>
            <a:lvl9pPr marL="4114800" lvl="8" indent="-304800" algn="l" defTabSz="685800" rtl="0" eaLnBrk="1" latinLnBrk="0" hangingPunct="1">
              <a:lnSpc>
                <a:spcPct val="90000"/>
              </a:lnSpc>
              <a:spcBef>
                <a:spcPts val="1600"/>
              </a:spcBef>
              <a:spcAft>
                <a:spcPts val="1600"/>
              </a:spcAft>
              <a:buClr>
                <a:srgbClr val="434343"/>
              </a:buClr>
              <a:buSzPts val="1200"/>
              <a:buFont typeface="Roboto Condensed Light"/>
              <a:buAutoNum type="romanLcPeriod"/>
              <a:defRPr sz="1200" kern="1200">
                <a:solidFill>
                  <a:schemeClr val="tx1"/>
                </a:solidFill>
                <a:latin typeface="+mn-lt"/>
                <a:ea typeface="+mn-ea"/>
                <a:cs typeface="+mn-cs"/>
              </a:defRPr>
            </a:lvl9pPr>
          </a:lstStyle>
          <a:p>
            <a:pPr marL="152400" indent="0">
              <a:lnSpc>
                <a:spcPct val="130000"/>
              </a:lnSpc>
              <a:buFont typeface="Arial" panose="020B0604020202020204" pitchFamily="34" charset="0"/>
              <a:buNone/>
            </a:pPr>
            <a:r>
              <a:rPr lang="en-US" sz="1800" b="1" i="1" u="sng" dirty="0">
                <a:solidFill>
                  <a:srgbClr val="FF0000"/>
                </a:solidFill>
                <a:latin typeface="Comic Sans MS" panose="030F0702030302020204" pitchFamily="66" charset="0"/>
                <a:cs typeface="Times New Roman" pitchFamily="18" charset="0"/>
              </a:rPr>
              <a:t>Gợi ý</a:t>
            </a:r>
            <a:r>
              <a:rPr lang="en-US" sz="1800" i="1" dirty="0">
                <a:solidFill>
                  <a:srgbClr val="FF0000"/>
                </a:solidFill>
                <a:latin typeface="Comic Sans MS" panose="030F0702030302020204" pitchFamily="66" charset="0"/>
                <a:cs typeface="Times New Roman" pitchFamily="18" charset="0"/>
              </a:rPr>
              <a:t>: </a:t>
            </a:r>
          </a:p>
          <a:p>
            <a:pPr marL="152400" indent="0">
              <a:lnSpc>
                <a:spcPct val="130000"/>
              </a:lnSpc>
              <a:buFont typeface="Arial" panose="020B0604020202020204" pitchFamily="34" charset="0"/>
              <a:buNone/>
            </a:pPr>
            <a:r>
              <a:rPr lang="en-US" sz="1800" i="1" dirty="0">
                <a:solidFill>
                  <a:srgbClr val="FF0000"/>
                </a:solidFill>
                <a:latin typeface="Comic Sans MS" panose="030F0702030302020204" pitchFamily="66" charset="0"/>
                <a:cs typeface="Times New Roman" pitchFamily="18" charset="0"/>
              </a:rPr>
              <a:t>HS tuân thủ nội quy, nghe theo hướng dẫn của giáo viên,…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barn(inVertical)">
                                      <p:cBhvr>
                                        <p:cTn id="7" dur="500"/>
                                        <p:tgtEl>
                                          <p:spTgt spid="6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down)">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down)">
                                      <p:cBhvr>
                                        <p:cTn id="2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 xmlns:a16="http://schemas.microsoft.com/office/drawing/2014/main" id="{03E9F8F6-BD70-49F9-83A2-751681669702}"/>
              </a:ext>
            </a:extLst>
          </p:cNvPr>
          <p:cNvSpPr/>
          <p:nvPr/>
        </p:nvSpPr>
        <p:spPr>
          <a:xfrm>
            <a:off x="277253" y="705718"/>
            <a:ext cx="8783619" cy="134129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dirty="0">
                <a:solidFill>
                  <a:schemeClr val="tx1"/>
                </a:solidFill>
                <a:latin typeface="Times New Roman" panose="02020603050405020304" pitchFamily="18" charset="0"/>
                <a:ea typeface="Segoe UI Symbol" panose="020B0502040204020203" pitchFamily="34" charset="0"/>
                <a:cs typeface="Times New Roman" panose="02020603050405020304" pitchFamily="18" charset="0"/>
              </a:rPr>
              <a:t>I – NHẬN BIẾT HOÁ CHẤT VÀ QUY TẮC SỬ DỤNG HOÁ CHẤT AN TOÀN TRONG PHÒNG THÍ NGHIỆM</a:t>
            </a:r>
          </a:p>
        </p:txBody>
      </p:sp>
      <p:sp>
        <p:nvSpPr>
          <p:cNvPr id="20" name="Rectangle: Rounded Corners 19">
            <a:extLst>
              <a:ext uri="{FF2B5EF4-FFF2-40B4-BE49-F238E27FC236}">
                <a16:creationId xmlns="" xmlns:a16="http://schemas.microsoft.com/office/drawing/2014/main" id="{29523EDA-9CAE-49B4-B697-27FD22834262}"/>
              </a:ext>
            </a:extLst>
          </p:cNvPr>
          <p:cNvSpPr/>
          <p:nvPr/>
        </p:nvSpPr>
        <p:spPr>
          <a:xfrm>
            <a:off x="277253" y="1837601"/>
            <a:ext cx="8704036" cy="16087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ea typeface="Segoe UI Symbol" panose="020B0502040204020203" pitchFamily="34" charset="0"/>
                <a:cs typeface="Times New Roman" panose="02020603050405020304" pitchFamily="18" charset="0"/>
              </a:rPr>
              <a:t>II – GIỚI THIỆU MỘT SỐ DỤNG CỤ THÍ NGHIỆM VÀ CÁCH SỬ DỤNG</a:t>
            </a:r>
          </a:p>
        </p:txBody>
      </p:sp>
      <p:sp>
        <p:nvSpPr>
          <p:cNvPr id="22" name="Rectangle: Rounded Corners 21">
            <a:extLst>
              <a:ext uri="{FF2B5EF4-FFF2-40B4-BE49-F238E27FC236}">
                <a16:creationId xmlns="" xmlns:a16="http://schemas.microsoft.com/office/drawing/2014/main" id="{CC93900A-B6A9-45B5-977D-39BB9C3DA492}"/>
              </a:ext>
            </a:extLst>
          </p:cNvPr>
          <p:cNvSpPr/>
          <p:nvPr/>
        </p:nvSpPr>
        <p:spPr>
          <a:xfrm>
            <a:off x="197670" y="2550432"/>
            <a:ext cx="8783619" cy="26895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ea typeface="Segoe UI Symbol" panose="020B0502040204020203" pitchFamily="34" charset="0"/>
                <a:cs typeface="Times New Roman" panose="02020603050405020304" pitchFamily="18" charset="0"/>
              </a:rPr>
              <a:t>III – GIỚI THIỆU MỘT SỐ THIẾT BỊ VÀ CÁCH SỬ DỤNG</a:t>
            </a:r>
          </a:p>
        </p:txBody>
      </p:sp>
      <p:sp>
        <p:nvSpPr>
          <p:cNvPr id="11" name="TextBox 10"/>
          <p:cNvSpPr txBox="1"/>
          <p:nvPr/>
        </p:nvSpPr>
        <p:spPr>
          <a:xfrm>
            <a:off x="3036869" y="317552"/>
            <a:ext cx="3645550" cy="954107"/>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NỘI DUNG BÀI HỌC</a:t>
            </a:r>
          </a:p>
          <a:p>
            <a:endParaRPr lang="en-US" sz="2800" dirty="0"/>
          </a:p>
        </p:txBody>
      </p:sp>
    </p:spTree>
    <p:extLst>
      <p:ext uri="{BB962C8B-B14F-4D97-AF65-F5344CB8AC3E}">
        <p14:creationId xmlns:p14="http://schemas.microsoft.com/office/powerpoint/2010/main" val="102681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xfrm>
            <a:off x="587687" y="276601"/>
            <a:ext cx="7713600" cy="575400"/>
          </a:xfrm>
          <a:prstGeom prst="rect">
            <a:avLst/>
          </a:prstGeom>
        </p:spPr>
        <p:txBody>
          <a:bodyPr spcFirstLastPara="1" wrap="square" lIns="91425" tIns="91425" rIns="91425" bIns="91425" anchor="ctr" anchorCtr="0">
            <a:noAutofit/>
          </a:bodyPr>
          <a:lstStyle/>
          <a:p>
            <a:pPr>
              <a:buNone/>
            </a:pPr>
            <a:r>
              <a:rPr lang="en-US" sz="2400" dirty="0">
                <a:solidFill>
                  <a:srgbClr val="FF0000"/>
                </a:solidFill>
                <a:latin typeface="Patrick Hand" panose="020B0604020202020204" charset="0"/>
                <a:cs typeface="Times New Roman" pitchFamily="18" charset="0"/>
              </a:rPr>
              <a:t>I. </a:t>
            </a:r>
            <a:r>
              <a:rPr lang="en-US" sz="2400" dirty="0">
                <a:solidFill>
                  <a:srgbClr val="FF0000"/>
                </a:solidFill>
                <a:latin typeface="Patrick Hand" panose="020B0604020202020204" charset="0"/>
              </a:rPr>
              <a:t>NHẬN BIẾT HOÁ CHẤT VÀ QUY TẮC SỬ DỤNG HOÁ CHẤT AN TOÀN TRONG PHÒNG THÍ NGHIỆM</a:t>
            </a:r>
            <a:endParaRPr sz="2400" dirty="0">
              <a:solidFill>
                <a:srgbClr val="FF0000"/>
              </a:solidFill>
              <a:latin typeface="Patrick Hand" panose="020B0604020202020204" charset="0"/>
            </a:endParaRPr>
          </a:p>
        </p:txBody>
      </p:sp>
      <p:sp>
        <p:nvSpPr>
          <p:cNvPr id="14" name="Google Shape;844;p44">
            <a:extLst>
              <a:ext uri="{FF2B5EF4-FFF2-40B4-BE49-F238E27FC236}">
                <a16:creationId xmlns="" xmlns:a16="http://schemas.microsoft.com/office/drawing/2014/main" id="{4F24BE1D-D12E-469A-A640-7B0E1B89E1DA}"/>
              </a:ext>
            </a:extLst>
          </p:cNvPr>
          <p:cNvSpPr txBox="1">
            <a:spLocks/>
          </p:cNvSpPr>
          <p:nvPr/>
        </p:nvSpPr>
        <p:spPr>
          <a:xfrm>
            <a:off x="587687" y="1077713"/>
            <a:ext cx="3745321"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3200" dirty="0">
                <a:latin typeface="Patrick Hand" panose="020B0604020202020204" charset="0"/>
                <a:cs typeface="Times New Roman" pitchFamily="18" charset="0"/>
              </a:rPr>
              <a:t>1. Nhận biết hoá chất</a:t>
            </a:r>
            <a:endParaRPr lang="en-US" sz="3200" dirty="0">
              <a:latin typeface="Patrick Hand" panose="020B0604020202020204" charset="0"/>
            </a:endParaRPr>
          </a:p>
        </p:txBody>
      </p:sp>
      <p:sp>
        <p:nvSpPr>
          <p:cNvPr id="20" name="Rectangle 19">
            <a:extLst>
              <a:ext uri="{FF2B5EF4-FFF2-40B4-BE49-F238E27FC236}">
                <a16:creationId xmlns="" xmlns:a16="http://schemas.microsoft.com/office/drawing/2014/main" id="{3B17268A-87FD-4C1D-B937-4A0ED378DE3F}"/>
              </a:ext>
            </a:extLst>
          </p:cNvPr>
          <p:cNvSpPr>
            <a:spLocks noChangeArrowheads="1"/>
          </p:cNvSpPr>
          <p:nvPr/>
        </p:nvSpPr>
        <p:spPr bwMode="auto">
          <a:xfrm>
            <a:off x="5797174" y="1765227"/>
            <a:ext cx="2853666" cy="1955732"/>
          </a:xfrm>
          <a:prstGeom prst="rect">
            <a:avLst/>
          </a:prstGeom>
          <a:solidFill>
            <a:srgbClr val="E7F3E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sz="2800" dirty="0"/>
              <a:t>    Hãy cho biết  thông tin có trên nhãn các hoá chất ở Hình 1.1</a:t>
            </a:r>
          </a:p>
        </p:txBody>
      </p:sp>
      <p:pic>
        <p:nvPicPr>
          <p:cNvPr id="10" name="Picture 9">
            <a:extLst>
              <a:ext uri="{FF2B5EF4-FFF2-40B4-BE49-F238E27FC236}">
                <a16:creationId xmlns="" xmlns:a16="http://schemas.microsoft.com/office/drawing/2014/main" id="{2A4D45CE-3EBA-462E-89C2-473CCE88B257}"/>
              </a:ext>
            </a:extLst>
          </p:cNvPr>
          <p:cNvPicPr>
            <a:picLocks noChangeAspect="1"/>
          </p:cNvPicPr>
          <p:nvPr/>
        </p:nvPicPr>
        <p:blipFill>
          <a:blip r:embed="rId3"/>
          <a:stretch>
            <a:fillRect/>
          </a:stretch>
        </p:blipFill>
        <p:spPr>
          <a:xfrm>
            <a:off x="497145" y="1789418"/>
            <a:ext cx="4699743" cy="2445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10" name="Picture 9">
            <a:extLst>
              <a:ext uri="{FF2B5EF4-FFF2-40B4-BE49-F238E27FC236}">
                <a16:creationId xmlns="" xmlns:a16="http://schemas.microsoft.com/office/drawing/2014/main" id="{2A4D45CE-3EBA-462E-89C2-473CCE88B257}"/>
              </a:ext>
            </a:extLst>
          </p:cNvPr>
          <p:cNvPicPr>
            <a:picLocks noChangeAspect="1"/>
          </p:cNvPicPr>
          <p:nvPr/>
        </p:nvPicPr>
        <p:blipFill>
          <a:blip r:embed="rId3"/>
          <a:stretch>
            <a:fillRect/>
          </a:stretch>
        </p:blipFill>
        <p:spPr>
          <a:xfrm>
            <a:off x="2406547" y="322144"/>
            <a:ext cx="4328741" cy="1690894"/>
          </a:xfrm>
          <a:prstGeom prst="rect">
            <a:avLst/>
          </a:prstGeom>
        </p:spPr>
      </p:pic>
      <p:graphicFrame>
        <p:nvGraphicFramePr>
          <p:cNvPr id="2" name="Table 1">
            <a:extLst>
              <a:ext uri="{FF2B5EF4-FFF2-40B4-BE49-F238E27FC236}">
                <a16:creationId xmlns="" xmlns:a16="http://schemas.microsoft.com/office/drawing/2014/main" id="{912E8AD0-CAE0-4516-8C9E-155005DB5D24}"/>
              </a:ext>
            </a:extLst>
          </p:cNvPr>
          <p:cNvGraphicFramePr>
            <a:graphicFrameLocks noGrp="1"/>
          </p:cNvGraphicFramePr>
          <p:nvPr>
            <p:extLst>
              <p:ext uri="{D42A27DB-BD31-4B8C-83A1-F6EECF244321}">
                <p14:modId xmlns:p14="http://schemas.microsoft.com/office/powerpoint/2010/main" val="3542531903"/>
              </p:ext>
            </p:extLst>
          </p:nvPr>
        </p:nvGraphicFramePr>
        <p:xfrm>
          <a:off x="720899" y="2223655"/>
          <a:ext cx="7569408" cy="2730127"/>
        </p:xfrm>
        <a:graphic>
          <a:graphicData uri="http://schemas.openxmlformats.org/drawingml/2006/table">
            <a:tbl>
              <a:tblPr firstRow="1" bandRow="1">
                <a:tableStyleId>{8799B23B-EC83-4686-B30A-512413B5E67A}</a:tableStyleId>
              </a:tblPr>
              <a:tblGrid>
                <a:gridCol w="2523136">
                  <a:extLst>
                    <a:ext uri="{9D8B030D-6E8A-4147-A177-3AD203B41FA5}">
                      <a16:colId xmlns="" xmlns:a16="http://schemas.microsoft.com/office/drawing/2014/main" val="2019994780"/>
                    </a:ext>
                  </a:extLst>
                </a:gridCol>
                <a:gridCol w="2523136">
                  <a:extLst>
                    <a:ext uri="{9D8B030D-6E8A-4147-A177-3AD203B41FA5}">
                      <a16:colId xmlns="" xmlns:a16="http://schemas.microsoft.com/office/drawing/2014/main" val="2743450795"/>
                    </a:ext>
                  </a:extLst>
                </a:gridCol>
                <a:gridCol w="2523136">
                  <a:extLst>
                    <a:ext uri="{9D8B030D-6E8A-4147-A177-3AD203B41FA5}">
                      <a16:colId xmlns="" xmlns:a16="http://schemas.microsoft.com/office/drawing/2014/main" val="955802073"/>
                    </a:ext>
                  </a:extLst>
                </a:gridCol>
              </a:tblGrid>
              <a:tr h="433259">
                <a:tc>
                  <a:txBody>
                    <a:bodyPr/>
                    <a:lstStyle/>
                    <a:p>
                      <a:pPr algn="ctr"/>
                      <a:r>
                        <a:rPr lang="en-US" dirty="0">
                          <a:solidFill>
                            <a:schemeClr val="tx1"/>
                          </a:solidFill>
                        </a:rPr>
                        <a:t>Nhãn a</a:t>
                      </a:r>
                    </a:p>
                  </a:txBody>
                  <a:tcPr/>
                </a:tc>
                <a:tc>
                  <a:txBody>
                    <a:bodyPr/>
                    <a:lstStyle/>
                    <a:p>
                      <a:pPr algn="ctr"/>
                      <a:r>
                        <a:rPr lang="en-US">
                          <a:solidFill>
                            <a:schemeClr val="tx1"/>
                          </a:solidFill>
                        </a:rPr>
                        <a:t>Nhãn b</a:t>
                      </a:r>
                    </a:p>
                  </a:txBody>
                  <a:tcPr/>
                </a:tc>
                <a:tc>
                  <a:txBody>
                    <a:bodyPr/>
                    <a:lstStyle/>
                    <a:p>
                      <a:pPr algn="ctr"/>
                      <a:r>
                        <a:rPr lang="en-US">
                          <a:solidFill>
                            <a:schemeClr val="tx1"/>
                          </a:solidFill>
                        </a:rPr>
                        <a:t>Nhãn c</a:t>
                      </a:r>
                    </a:p>
                  </a:txBody>
                  <a:tcPr/>
                </a:tc>
                <a:extLst>
                  <a:ext uri="{0D108BD9-81ED-4DB2-BD59-A6C34878D82A}">
                    <a16:rowId xmlns="" xmlns:a16="http://schemas.microsoft.com/office/drawing/2014/main" val="4038473212"/>
                  </a:ext>
                </a:extLst>
              </a:tr>
              <a:tr h="2296868">
                <a:tc>
                  <a:txBody>
                    <a:bodyPr/>
                    <a:lstStyle/>
                    <a:p>
                      <a:r>
                        <a:rPr lang="vi-VN" sz="1200" b="0" i="0" kern="1200" dirty="0">
                          <a:solidFill>
                            <a:schemeClr val="tx1"/>
                          </a:solidFill>
                          <a:effectLst/>
                          <a:latin typeface="+mn-lt"/>
                          <a:ea typeface="+mn-ea"/>
                          <a:cs typeface="+mn-cs"/>
                        </a:rPr>
                        <a:t>+ Tên hoá chất: sodium hydroxide.</a:t>
                      </a:r>
                    </a:p>
                    <a:p>
                      <a:r>
                        <a:rPr lang="vi-VN" sz="1200" b="0" i="0" kern="1200" dirty="0">
                          <a:solidFill>
                            <a:schemeClr val="tx1"/>
                          </a:solidFill>
                          <a:effectLst/>
                          <a:latin typeface="+mn-lt"/>
                          <a:ea typeface="+mn-ea"/>
                          <a:cs typeface="+mn-cs"/>
                        </a:rPr>
                        <a:t>+ Công thức hoá học: NaOH.</a:t>
                      </a:r>
                    </a:p>
                    <a:p>
                      <a:r>
                        <a:rPr lang="vi-VN" sz="1200" b="0" i="0" kern="1200" dirty="0">
                          <a:solidFill>
                            <a:schemeClr val="tx1"/>
                          </a:solidFill>
                          <a:effectLst/>
                          <a:latin typeface="+mn-lt"/>
                          <a:ea typeface="+mn-ea"/>
                          <a:cs typeface="+mn-cs"/>
                        </a:rPr>
                        <a:t>+ Độ tinh khiết: AR – hoá chất tinh khiết.</a:t>
                      </a:r>
                    </a:p>
                    <a:p>
                      <a:r>
                        <a:rPr lang="vi-VN" sz="1200" b="0" i="0" kern="1200" dirty="0">
                          <a:solidFill>
                            <a:schemeClr val="tx1"/>
                          </a:solidFill>
                          <a:effectLst/>
                          <a:latin typeface="+mn-lt"/>
                          <a:ea typeface="+mn-ea"/>
                          <a:cs typeface="+mn-cs"/>
                        </a:rPr>
                        <a:t>+ Khối lượng: 500g.</a:t>
                      </a:r>
                    </a:p>
                    <a:p>
                      <a:r>
                        <a:rPr lang="vi-VN" sz="1200" b="0" i="0" kern="1200" dirty="0">
                          <a:solidFill>
                            <a:schemeClr val="tx1"/>
                          </a:solidFill>
                          <a:effectLst/>
                          <a:latin typeface="+mn-lt"/>
                          <a:ea typeface="+mn-ea"/>
                          <a:cs typeface="+mn-cs"/>
                        </a:rPr>
                        <a:t>+ Tiêu chuẩn chất lượng: TCCS 51/2008/HCĐG.</a:t>
                      </a:r>
                    </a:p>
                    <a:p>
                      <a:r>
                        <a:rPr lang="vi-VN" sz="1200" b="0" i="0" kern="1200" dirty="0">
                          <a:solidFill>
                            <a:schemeClr val="tx1"/>
                          </a:solidFill>
                          <a:effectLst/>
                          <a:latin typeface="+mn-lt"/>
                          <a:ea typeface="+mn-ea"/>
                          <a:cs typeface="+mn-cs"/>
                        </a:rPr>
                        <a:t>+ Hạn sử dụng: 3 năm kể từ ngày sản xuất.</a:t>
                      </a:r>
                    </a:p>
                  </a:txBody>
                  <a:tcPr/>
                </a:tc>
                <a:tc>
                  <a:txBody>
                    <a:bodyPr/>
                    <a:lstStyle/>
                    <a:p>
                      <a:r>
                        <a:rPr lang="vi-VN" sz="1350" b="0" i="0" kern="1200" dirty="0">
                          <a:solidFill>
                            <a:schemeClr val="tx1"/>
                          </a:solidFill>
                          <a:effectLst/>
                          <a:latin typeface="+mn-lt"/>
                          <a:ea typeface="+mn-ea"/>
                          <a:cs typeface="+mn-cs"/>
                        </a:rPr>
                        <a:t>+ Tên hoá chất: Hydrochloric acid.</a:t>
                      </a:r>
                    </a:p>
                    <a:p>
                      <a:r>
                        <a:rPr lang="vi-VN" sz="1350" b="0" i="0" kern="1200" dirty="0">
                          <a:solidFill>
                            <a:schemeClr val="tx1"/>
                          </a:solidFill>
                          <a:effectLst/>
                          <a:latin typeface="+mn-lt"/>
                          <a:ea typeface="+mn-ea"/>
                          <a:cs typeface="+mn-cs"/>
                        </a:rPr>
                        <a:t>+ Nồng độ chất tan: 37%.</a:t>
                      </a:r>
                    </a:p>
                    <a:p>
                      <a:r>
                        <a:rPr lang="vi-VN" sz="1350" b="0" i="0" kern="1200" dirty="0">
                          <a:solidFill>
                            <a:schemeClr val="tx1"/>
                          </a:solidFill>
                          <a:effectLst/>
                          <a:latin typeface="+mn-lt"/>
                          <a:ea typeface="+mn-ea"/>
                          <a:cs typeface="+mn-cs"/>
                        </a:rPr>
                        <a:t>+ Công thức hoá học: HCl.</a:t>
                      </a:r>
                    </a:p>
                    <a:p>
                      <a:r>
                        <a:rPr lang="vi-VN" sz="1350" b="0" i="0" kern="1200" dirty="0">
                          <a:solidFill>
                            <a:schemeClr val="tx1"/>
                          </a:solidFill>
                          <a:effectLst/>
                          <a:latin typeface="+mn-lt"/>
                          <a:ea typeface="+mn-ea"/>
                          <a:cs typeface="+mn-cs"/>
                        </a:rPr>
                        <a:t>+ Khối lượng mol: 36,46 g/mol.</a:t>
                      </a:r>
                    </a:p>
                    <a:p>
                      <a:r>
                        <a:rPr lang="vi-VN" sz="1350" b="0" i="0" kern="1200" dirty="0">
                          <a:solidFill>
                            <a:schemeClr val="tx1"/>
                          </a:solidFill>
                          <a:effectLst/>
                          <a:latin typeface="+mn-lt"/>
                          <a:ea typeface="+mn-ea"/>
                          <a:cs typeface="+mn-cs"/>
                        </a:rPr>
                        <a:t>+ Các kí hiệu cảnh báo:</a:t>
                      </a:r>
                    </a:p>
                    <a:p>
                      <a:pPr algn="ctr"/>
                      <a:endParaRPr lang="en-US" dirty="0">
                        <a:solidFill>
                          <a:schemeClr val="tx1"/>
                        </a:solidFill>
                      </a:endParaRPr>
                    </a:p>
                  </a:txBody>
                  <a:tcPr/>
                </a:tc>
                <a:tc>
                  <a:txBody>
                    <a:bodyPr/>
                    <a:lstStyle/>
                    <a:p>
                      <a:r>
                        <a:rPr lang="vi-VN" sz="1350" b="0" i="0" kern="1200" dirty="0">
                          <a:solidFill>
                            <a:schemeClr val="tx1"/>
                          </a:solidFill>
                          <a:effectLst/>
                          <a:latin typeface="+mn-lt"/>
                          <a:ea typeface="+mn-ea"/>
                          <a:cs typeface="+mn-cs"/>
                        </a:rPr>
                        <a:t> </a:t>
                      </a:r>
                      <a:r>
                        <a:rPr lang="en-US" sz="1350" b="0" i="0"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 Lưu ý khi vận chuyển, hoá chất nguy hiểm.</a:t>
                      </a:r>
                    </a:p>
                    <a:p>
                      <a:r>
                        <a:rPr lang="vi-VN" sz="1200" b="1" i="0"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Oxidizing: có tính oxi hoá.</a:t>
                      </a:r>
                    </a:p>
                    <a:p>
                      <a:r>
                        <a:rPr lang="vi-VN" sz="1200" b="0" i="0" kern="1200" dirty="0">
                          <a:solidFill>
                            <a:schemeClr val="tx1"/>
                          </a:solidFill>
                          <a:effectLst/>
                          <a:latin typeface="+mn-lt"/>
                          <a:ea typeface="+mn-ea"/>
                          <a:cs typeface="+mn-cs"/>
                        </a:rPr>
                        <a:t>+ Gas: thể khí.</a:t>
                      </a:r>
                    </a:p>
                    <a:p>
                      <a:r>
                        <a:rPr lang="vi-VN" sz="1200" b="0" i="0" kern="1200" dirty="0">
                          <a:solidFill>
                            <a:schemeClr val="tx1"/>
                          </a:solidFill>
                          <a:effectLst/>
                          <a:latin typeface="+mn-lt"/>
                          <a:ea typeface="+mn-ea"/>
                          <a:cs typeface="+mn-cs"/>
                        </a:rPr>
                        <a:t>+ Tên chất: oxygen.</a:t>
                      </a:r>
                    </a:p>
                    <a:p>
                      <a:r>
                        <a:rPr lang="vi-VN" sz="1200" b="0" i="0" kern="1200" dirty="0">
                          <a:solidFill>
                            <a:schemeClr val="tx1"/>
                          </a:solidFill>
                          <a:effectLst/>
                          <a:latin typeface="+mn-lt"/>
                          <a:ea typeface="+mn-ea"/>
                          <a:cs typeface="+mn-cs"/>
                        </a:rPr>
                        <a:t>+ Mã số: UN 1072 – mã số này là danh mục để xác định hoá chất nguy hiểm oxygen, nén.</a:t>
                      </a:r>
                    </a:p>
                    <a:p>
                      <a:r>
                        <a:rPr lang="vi-VN" sz="1200" b="0" i="0" kern="1200" dirty="0">
                          <a:solidFill>
                            <a:schemeClr val="tx1"/>
                          </a:solidFill>
                          <a:effectLst/>
                          <a:latin typeface="+mn-lt"/>
                          <a:ea typeface="+mn-ea"/>
                          <a:cs typeface="+mn-cs"/>
                        </a:rPr>
                        <a:t>+ Khối lượng: 25 kg.</a:t>
                      </a:r>
                    </a:p>
                    <a:p>
                      <a:pPr algn="ctr"/>
                      <a:endParaRPr lang="en-US" dirty="0">
                        <a:solidFill>
                          <a:schemeClr val="tx1"/>
                        </a:solidFill>
                      </a:endParaRPr>
                    </a:p>
                  </a:txBody>
                  <a:tcPr/>
                </a:tc>
                <a:extLst>
                  <a:ext uri="{0D108BD9-81ED-4DB2-BD59-A6C34878D82A}">
                    <a16:rowId xmlns="" xmlns:a16="http://schemas.microsoft.com/office/drawing/2014/main" val="2531479488"/>
                  </a:ext>
                </a:extLst>
              </a:tr>
            </a:tbl>
          </a:graphicData>
        </a:graphic>
      </p:graphicFrame>
      <p:sp>
        <p:nvSpPr>
          <p:cNvPr id="28" name="Title 1">
            <a:extLst>
              <a:ext uri="{FF2B5EF4-FFF2-40B4-BE49-F238E27FC236}">
                <a16:creationId xmlns="" xmlns:a16="http://schemas.microsoft.com/office/drawing/2014/main" id="{21F8AB0D-2425-497A-9A32-776C7F4E235B}"/>
              </a:ext>
            </a:extLst>
          </p:cNvPr>
          <p:cNvSpPr txBox="1">
            <a:spLocks/>
          </p:cNvSpPr>
          <p:nvPr/>
        </p:nvSpPr>
        <p:spPr>
          <a:xfrm>
            <a:off x="3236756" y="2365356"/>
            <a:ext cx="2164800" cy="243399"/>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buClrTx/>
              <a:buNone/>
            </a:pPr>
            <a:r>
              <a:rPr lang="en-US" sz="1800" b="0">
                <a:solidFill>
                  <a:schemeClr val="bg1"/>
                </a:solidFill>
                <a:latin typeface="Comic Sans MS" panose="030F0702030302020204" pitchFamily="66" charset="0"/>
              </a:rPr>
              <a:t>BÀI GIẢI</a:t>
            </a:r>
          </a:p>
        </p:txBody>
      </p:sp>
      <p:pic>
        <p:nvPicPr>
          <p:cNvPr id="7170" name="Picture 2" descr="Hãy cho biết thông tin có trên các nhãn hoá chất ở Hình 1.1">
            <a:extLst>
              <a:ext uri="{FF2B5EF4-FFF2-40B4-BE49-F238E27FC236}">
                <a16:creationId xmlns="" xmlns:a16="http://schemas.microsoft.com/office/drawing/2014/main" id="{7497B284-21E6-4517-8716-812441194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618" y="4176750"/>
            <a:ext cx="2246600" cy="6549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ãy cho biết thông tin có trên các nhãn hoá chất ở Hình 1.1">
            <a:extLst>
              <a:ext uri="{FF2B5EF4-FFF2-40B4-BE49-F238E27FC236}">
                <a16:creationId xmlns="" xmlns:a16="http://schemas.microsoft.com/office/drawing/2014/main" id="{7D757A7E-5A4D-4415-8E23-A600186FDA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1352" y="2707475"/>
            <a:ext cx="318056" cy="2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fade">
                                      <p:cBhvr>
                                        <p:cTn id="15" dur="1000"/>
                                        <p:tgtEl>
                                          <p:spTgt spid="7172"/>
                                        </p:tgtEl>
                                      </p:cBhvr>
                                    </p:animEffect>
                                    <p:anim calcmode="lin" valueType="num">
                                      <p:cBhvr>
                                        <p:cTn id="16" dur="1000" fill="hold"/>
                                        <p:tgtEl>
                                          <p:spTgt spid="7172"/>
                                        </p:tgtEl>
                                        <p:attrNameLst>
                                          <p:attrName>ppt_x</p:attrName>
                                        </p:attrNameLst>
                                      </p:cBhvr>
                                      <p:tavLst>
                                        <p:tav tm="0">
                                          <p:val>
                                            <p:strVal val="#ppt_x"/>
                                          </p:val>
                                        </p:tav>
                                        <p:tav tm="100000">
                                          <p:val>
                                            <p:strVal val="#ppt_x"/>
                                          </p:val>
                                        </p:tav>
                                      </p:tavLst>
                                    </p:anim>
                                    <p:anim calcmode="lin" valueType="num">
                                      <p:cBhvr>
                                        <p:cTn id="17" dur="1000" fill="hold"/>
                                        <p:tgtEl>
                                          <p:spTgt spid="717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1000"/>
                                        <p:tgtEl>
                                          <p:spTgt spid="7170"/>
                                        </p:tgtEl>
                                      </p:cBhvr>
                                    </p:animEffect>
                                    <p:anim calcmode="lin" valueType="num">
                                      <p:cBhvr>
                                        <p:cTn id="22" dur="1000" fill="hold"/>
                                        <p:tgtEl>
                                          <p:spTgt spid="7170"/>
                                        </p:tgtEl>
                                        <p:attrNameLst>
                                          <p:attrName>ppt_x</p:attrName>
                                        </p:attrNameLst>
                                      </p:cBhvr>
                                      <p:tavLst>
                                        <p:tav tm="0">
                                          <p:val>
                                            <p:strVal val="#ppt_x"/>
                                          </p:val>
                                        </p:tav>
                                        <p:tav tm="100000">
                                          <p:val>
                                            <p:strVal val="#ppt_x"/>
                                          </p:val>
                                        </p:tav>
                                      </p:tavLst>
                                    </p:anim>
                                    <p:anim calcmode="lin" valueType="num">
                                      <p:cBhvr>
                                        <p:cTn id="23"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14" name="Google Shape;844;p44">
            <a:extLst>
              <a:ext uri="{FF2B5EF4-FFF2-40B4-BE49-F238E27FC236}">
                <a16:creationId xmlns="" xmlns:a16="http://schemas.microsoft.com/office/drawing/2014/main" id="{4F24BE1D-D12E-469A-A640-7B0E1B89E1DA}"/>
              </a:ext>
            </a:extLst>
          </p:cNvPr>
          <p:cNvSpPr txBox="1">
            <a:spLocks/>
          </p:cNvSpPr>
          <p:nvPr/>
        </p:nvSpPr>
        <p:spPr>
          <a:xfrm>
            <a:off x="546125" y="256831"/>
            <a:ext cx="2972480"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400" dirty="0">
                <a:solidFill>
                  <a:srgbClr val="FF0000"/>
                </a:solidFill>
                <a:latin typeface="Patrick Hand" panose="020B0604020202020204" charset="0"/>
                <a:cs typeface="Times New Roman" pitchFamily="18" charset="0"/>
              </a:rPr>
              <a:t>1. Nhận biết hoá chất</a:t>
            </a:r>
            <a:endParaRPr lang="en-US" sz="2400" dirty="0">
              <a:solidFill>
                <a:srgbClr val="FF0000"/>
              </a:solidFill>
              <a:latin typeface="Patrick Hand" panose="020B0604020202020204" charset="0"/>
            </a:endParaRPr>
          </a:p>
        </p:txBody>
      </p:sp>
      <p:grpSp>
        <p:nvGrpSpPr>
          <p:cNvPr id="24" name="Group 23">
            <a:extLst>
              <a:ext uri="{FF2B5EF4-FFF2-40B4-BE49-F238E27FC236}">
                <a16:creationId xmlns="" xmlns:a16="http://schemas.microsoft.com/office/drawing/2014/main" id="{A2D4937B-46ED-418E-B06C-6028F617B9EC}"/>
              </a:ext>
            </a:extLst>
          </p:cNvPr>
          <p:cNvGrpSpPr/>
          <p:nvPr/>
        </p:nvGrpSpPr>
        <p:grpSpPr>
          <a:xfrm>
            <a:off x="355944" y="1123537"/>
            <a:ext cx="6923875" cy="3068428"/>
            <a:chOff x="464779" y="1343053"/>
            <a:chExt cx="6923875" cy="989372"/>
          </a:xfrm>
          <a:noFill/>
        </p:grpSpPr>
        <p:grpSp>
          <p:nvGrpSpPr>
            <p:cNvPr id="25" name="Group 24">
              <a:extLst>
                <a:ext uri="{FF2B5EF4-FFF2-40B4-BE49-F238E27FC236}">
                  <a16:creationId xmlns="" xmlns:a16="http://schemas.microsoft.com/office/drawing/2014/main" id="{72CE0C47-4FD3-43C1-9489-3D02ABCE9C7E}"/>
                </a:ext>
              </a:extLst>
            </p:cNvPr>
            <p:cNvGrpSpPr/>
            <p:nvPr/>
          </p:nvGrpSpPr>
          <p:grpSpPr>
            <a:xfrm>
              <a:off x="464779" y="1343053"/>
              <a:ext cx="6923875" cy="989372"/>
              <a:chOff x="448708" y="1109052"/>
              <a:chExt cx="6923875" cy="989372"/>
            </a:xfrm>
            <a:grpFill/>
          </p:grpSpPr>
          <p:sp>
            <p:nvSpPr>
              <p:cNvPr id="27" name="Freeform 7306">
                <a:extLst>
                  <a:ext uri="{FF2B5EF4-FFF2-40B4-BE49-F238E27FC236}">
                    <a16:creationId xmlns="" xmlns:a16="http://schemas.microsoft.com/office/drawing/2014/main" id="{8DAB0562-1E4A-4C6B-AB95-C6CE0FA94842}"/>
                  </a:ext>
                </a:extLst>
              </p:cNvPr>
              <p:cNvSpPr>
                <a:spLocks/>
              </p:cNvSpPr>
              <p:nvPr/>
            </p:nvSpPr>
            <p:spPr bwMode="auto">
              <a:xfrm>
                <a:off x="448708" y="1109052"/>
                <a:ext cx="6923875" cy="989372"/>
              </a:xfrm>
              <a:custGeom>
                <a:avLst/>
                <a:gdLst>
                  <a:gd name="T0" fmla="*/ 7208 w 7492"/>
                  <a:gd name="T1" fmla="+- 0 185 185"/>
                  <a:gd name="T2" fmla="*/ 185 h 1632"/>
                  <a:gd name="T3" fmla="*/ 283 w 7492"/>
                  <a:gd name="T4" fmla="+- 0 185 185"/>
                  <a:gd name="T5" fmla="*/ 185 h 1632"/>
                  <a:gd name="T6" fmla="*/ 120 w 7492"/>
                  <a:gd name="T7" fmla="+- 0 189 185"/>
                  <a:gd name="T8" fmla="*/ 189 h 1632"/>
                  <a:gd name="T9" fmla="*/ 35 w 7492"/>
                  <a:gd name="T10" fmla="+- 0 220 185"/>
                  <a:gd name="T11" fmla="*/ 220 h 1632"/>
                  <a:gd name="T12" fmla="*/ 4 w 7492"/>
                  <a:gd name="T13" fmla="+- 0 304 185"/>
                  <a:gd name="T14" fmla="*/ 304 h 1632"/>
                  <a:gd name="T15" fmla="*/ 0 w 7492"/>
                  <a:gd name="T16" fmla="+- 0 468 185"/>
                  <a:gd name="T17" fmla="*/ 468 h 1632"/>
                  <a:gd name="T18" fmla="*/ 0 w 7492"/>
                  <a:gd name="T19" fmla="+- 0 1533 185"/>
                  <a:gd name="T20" fmla="*/ 1533 h 1632"/>
                  <a:gd name="T21" fmla="*/ 4 w 7492"/>
                  <a:gd name="T22" fmla="+- 0 1697 185"/>
                  <a:gd name="T23" fmla="*/ 1697 h 1632"/>
                  <a:gd name="T24" fmla="*/ 35 w 7492"/>
                  <a:gd name="T25" fmla="+- 0 1781 185"/>
                  <a:gd name="T26" fmla="*/ 1781 h 1632"/>
                  <a:gd name="T27" fmla="*/ 120 w 7492"/>
                  <a:gd name="T28" fmla="+- 0 1812 185"/>
                  <a:gd name="T29" fmla="*/ 1812 h 1632"/>
                  <a:gd name="T30" fmla="*/ 283 w 7492"/>
                  <a:gd name="T31" fmla="+- 0 1816 185"/>
                  <a:gd name="T32" fmla="*/ 1816 h 1632"/>
                  <a:gd name="T33" fmla="*/ 7208 w 7492"/>
                  <a:gd name="T34" fmla="+- 0 1816 185"/>
                  <a:gd name="T35" fmla="*/ 1816 h 1632"/>
                  <a:gd name="T36" fmla="*/ 7372 w 7492"/>
                  <a:gd name="T37" fmla="+- 0 1812 185"/>
                  <a:gd name="T38" fmla="*/ 1812 h 1632"/>
                  <a:gd name="T39" fmla="*/ 7456 w 7492"/>
                  <a:gd name="T40" fmla="+- 0 1781 185"/>
                  <a:gd name="T41" fmla="*/ 1781 h 1632"/>
                  <a:gd name="T42" fmla="*/ 7487 w 7492"/>
                  <a:gd name="T43" fmla="+- 0 1697 185"/>
                  <a:gd name="T44" fmla="*/ 1697 h 1632"/>
                  <a:gd name="T45" fmla="*/ 7492 w 7492"/>
                  <a:gd name="T46" fmla="+- 0 1533 185"/>
                  <a:gd name="T47" fmla="*/ 1533 h 1632"/>
                  <a:gd name="T48" fmla="*/ 7492 w 7492"/>
                  <a:gd name="T49" fmla="+- 0 468 185"/>
                  <a:gd name="T50" fmla="*/ 468 h 1632"/>
                  <a:gd name="T51" fmla="*/ 7487 w 7492"/>
                  <a:gd name="T52" fmla="+- 0 304 185"/>
                  <a:gd name="T53" fmla="*/ 304 h 1632"/>
                  <a:gd name="T54" fmla="*/ 7456 w 7492"/>
                  <a:gd name="T55" fmla="+- 0 220 185"/>
                  <a:gd name="T56" fmla="*/ 220 h 1632"/>
                  <a:gd name="T57" fmla="*/ 7372 w 7492"/>
                  <a:gd name="T58" fmla="+- 0 189 185"/>
                  <a:gd name="T59" fmla="*/ 189 h 1632"/>
                  <a:gd name="T60" fmla="*/ 7208 w 7492"/>
                  <a:gd name="T61" fmla="+- 0 185 185"/>
                  <a:gd name="T62" fmla="*/ 185 h 1632"/>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Lst>
                <a:rect l="0" t="0" r="r" b="b"/>
                <a:pathLst>
                  <a:path w="7492" h="1632">
                    <a:moveTo>
                      <a:pt x="7208" y="0"/>
                    </a:moveTo>
                    <a:lnTo>
                      <a:pt x="283" y="0"/>
                    </a:lnTo>
                    <a:lnTo>
                      <a:pt x="120" y="4"/>
                    </a:lnTo>
                    <a:lnTo>
                      <a:pt x="35" y="35"/>
                    </a:lnTo>
                    <a:lnTo>
                      <a:pt x="4" y="119"/>
                    </a:lnTo>
                    <a:lnTo>
                      <a:pt x="0" y="283"/>
                    </a:lnTo>
                    <a:lnTo>
                      <a:pt x="0" y="1348"/>
                    </a:lnTo>
                    <a:lnTo>
                      <a:pt x="4" y="1512"/>
                    </a:lnTo>
                    <a:lnTo>
                      <a:pt x="35" y="1596"/>
                    </a:lnTo>
                    <a:lnTo>
                      <a:pt x="120" y="1627"/>
                    </a:lnTo>
                    <a:lnTo>
                      <a:pt x="283" y="1631"/>
                    </a:lnTo>
                    <a:lnTo>
                      <a:pt x="7208" y="1631"/>
                    </a:lnTo>
                    <a:lnTo>
                      <a:pt x="7372" y="1627"/>
                    </a:lnTo>
                    <a:lnTo>
                      <a:pt x="7456" y="1596"/>
                    </a:lnTo>
                    <a:lnTo>
                      <a:pt x="7487" y="1512"/>
                    </a:lnTo>
                    <a:lnTo>
                      <a:pt x="7492" y="1348"/>
                    </a:lnTo>
                    <a:lnTo>
                      <a:pt x="7492" y="283"/>
                    </a:lnTo>
                    <a:lnTo>
                      <a:pt x="7487" y="119"/>
                    </a:lnTo>
                    <a:lnTo>
                      <a:pt x="7456" y="35"/>
                    </a:lnTo>
                    <a:lnTo>
                      <a:pt x="7372" y="4"/>
                    </a:lnTo>
                    <a:lnTo>
                      <a:pt x="72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2800" dirty="0"/>
                  <a:t>      </a:t>
                </a:r>
                <a:r>
                  <a:rPr lang="vi-VN" sz="2800" dirty="0"/>
                  <a:t>Nhận biết hoá chất: Các hoá chất được đựng trong chai hoặc lọ kín và có dán nhãn ghi đầy đủ thông tin, bao gồm tên, công thức, trọng lượng hoặc thể tích, độ tinh khiết, nhà sản xuất, cảnh báo và điều kiện bảo quản. Các dụng dịch cần ghi rõ nồng độ của chất tan.</a:t>
                </a:r>
                <a:endParaRPr lang="en-US" sz="2800" dirty="0"/>
              </a:p>
            </p:txBody>
          </p:sp>
          <p:sp>
            <p:nvSpPr>
              <p:cNvPr id="30" name="AutoShape 7304">
                <a:extLst>
                  <a:ext uri="{FF2B5EF4-FFF2-40B4-BE49-F238E27FC236}">
                    <a16:creationId xmlns="" xmlns:a16="http://schemas.microsoft.com/office/drawing/2014/main" id="{AF44E5AF-41B2-4C7A-8723-13F59073DF9A}"/>
                  </a:ext>
                </a:extLst>
              </p:cNvPr>
              <p:cNvSpPr>
                <a:spLocks/>
              </p:cNvSpPr>
              <p:nvPr/>
            </p:nvSpPr>
            <p:spPr bwMode="auto">
              <a:xfrm>
                <a:off x="877058" y="1231613"/>
                <a:ext cx="396469" cy="301963"/>
              </a:xfrm>
              <a:custGeom>
                <a:avLst/>
                <a:gdLst>
                  <a:gd name="T0" fmla="+- 0 234 25"/>
                  <a:gd name="T1" fmla="*/ T0 w 429"/>
                  <a:gd name="T2" fmla="*/ 0 h 487"/>
                  <a:gd name="T3" fmla="+- 0 169 25"/>
                  <a:gd name="T4" fmla="*/ T3 w 429"/>
                  <a:gd name="T5" fmla="*/ 12 h 487"/>
                  <a:gd name="T6" fmla="+- 0 111 25"/>
                  <a:gd name="T7" fmla="*/ T6 w 429"/>
                  <a:gd name="T8" fmla="*/ 43 h 487"/>
                  <a:gd name="T9" fmla="+- 0 65 25"/>
                  <a:gd name="T10" fmla="*/ T9 w 429"/>
                  <a:gd name="T11" fmla="*/ 90 h 487"/>
                  <a:gd name="T12" fmla="+- 0 35 25"/>
                  <a:gd name="T13" fmla="*/ T12 w 429"/>
                  <a:gd name="T14" fmla="*/ 151 h 487"/>
                  <a:gd name="T15" fmla="+- 0 25 25"/>
                  <a:gd name="T16" fmla="*/ T15 w 429"/>
                  <a:gd name="T17" fmla="*/ 219 h 487"/>
                  <a:gd name="T18" fmla="+- 0 37 25"/>
                  <a:gd name="T19" fmla="*/ T18 w 429"/>
                  <a:gd name="T20" fmla="*/ 284 h 487"/>
                  <a:gd name="T21" fmla="+- 0 68 25"/>
                  <a:gd name="T22" fmla="*/ T21 w 429"/>
                  <a:gd name="T23" fmla="*/ 342 h 487"/>
                  <a:gd name="T24" fmla="+- 0 115 25"/>
                  <a:gd name="T25" fmla="*/ T24 w 429"/>
                  <a:gd name="T26" fmla="*/ 389 h 487"/>
                  <a:gd name="T27" fmla="+- 0 177 25"/>
                  <a:gd name="T28" fmla="*/ T27 w 429"/>
                  <a:gd name="T29" fmla="*/ 419 h 487"/>
                  <a:gd name="T30" fmla="+- 0 187 25"/>
                  <a:gd name="T31" fmla="*/ T30 w 429"/>
                  <a:gd name="T32" fmla="*/ 422 h 487"/>
                  <a:gd name="T33" fmla="+- 0 198 25"/>
                  <a:gd name="T34" fmla="*/ T33 w 429"/>
                  <a:gd name="T35" fmla="*/ 425 h 487"/>
                  <a:gd name="T36" fmla="+- 0 209 25"/>
                  <a:gd name="T37" fmla="*/ T36 w 429"/>
                  <a:gd name="T38" fmla="*/ 426 h 487"/>
                  <a:gd name="T39" fmla="+- 0 241 25"/>
                  <a:gd name="T40" fmla="*/ T39 w 429"/>
                  <a:gd name="T41" fmla="*/ 487 h 487"/>
                  <a:gd name="T42" fmla="+- 0 271 25"/>
                  <a:gd name="T43" fmla="*/ T42 w 429"/>
                  <a:gd name="T44" fmla="*/ 426 h 487"/>
                  <a:gd name="T45" fmla="+- 0 328 25"/>
                  <a:gd name="T46" fmla="*/ T45 w 429"/>
                  <a:gd name="T47" fmla="*/ 409 h 487"/>
                  <a:gd name="T48" fmla="+- 0 378 25"/>
                  <a:gd name="T49" fmla="*/ T48 w 429"/>
                  <a:gd name="T50" fmla="*/ 378 h 487"/>
                  <a:gd name="T51" fmla="+- 0 381 25"/>
                  <a:gd name="T52" fmla="*/ T51 w 429"/>
                  <a:gd name="T53" fmla="*/ 374 h 487"/>
                  <a:gd name="T54" fmla="+- 0 228 25"/>
                  <a:gd name="T55" fmla="*/ T54 w 429"/>
                  <a:gd name="T56" fmla="*/ 374 h 487"/>
                  <a:gd name="T57" fmla="+- 0 167 25"/>
                  <a:gd name="T58" fmla="*/ T57 w 429"/>
                  <a:gd name="T59" fmla="*/ 358 h 487"/>
                  <a:gd name="T60" fmla="+- 0 117 25"/>
                  <a:gd name="T61" fmla="*/ T60 w 429"/>
                  <a:gd name="T62" fmla="*/ 321 h 487"/>
                  <a:gd name="T63" fmla="+- 0 84 25"/>
                  <a:gd name="T64" fmla="*/ T63 w 429"/>
                  <a:gd name="T65" fmla="*/ 266 h 487"/>
                  <a:gd name="T66" fmla="+- 0 75 25"/>
                  <a:gd name="T67" fmla="*/ T66 w 429"/>
                  <a:gd name="T68" fmla="*/ 202 h 487"/>
                  <a:gd name="T69" fmla="+- 0 90 25"/>
                  <a:gd name="T70" fmla="*/ T69 w 429"/>
                  <a:gd name="T71" fmla="*/ 141 h 487"/>
                  <a:gd name="T72" fmla="+- 0 127 25"/>
                  <a:gd name="T73" fmla="*/ T72 w 429"/>
                  <a:gd name="T74" fmla="*/ 91 h 487"/>
                  <a:gd name="T75" fmla="+- 0 183 25"/>
                  <a:gd name="T76" fmla="*/ T75 w 429"/>
                  <a:gd name="T77" fmla="*/ 58 h 487"/>
                  <a:gd name="T78" fmla="+- 0 247 25"/>
                  <a:gd name="T79" fmla="*/ T78 w 429"/>
                  <a:gd name="T80" fmla="*/ 49 h 487"/>
                  <a:gd name="T81" fmla="+- 0 375 25"/>
                  <a:gd name="T82" fmla="*/ T81 w 429"/>
                  <a:gd name="T83" fmla="*/ 49 h 487"/>
                  <a:gd name="T84" fmla="+- 0 356 25"/>
                  <a:gd name="T85" fmla="*/ T84 w 429"/>
                  <a:gd name="T86" fmla="*/ 35 h 487"/>
                  <a:gd name="T87" fmla="+- 0 330 25"/>
                  <a:gd name="T88" fmla="*/ T87 w 429"/>
                  <a:gd name="T89" fmla="*/ 20 h 487"/>
                  <a:gd name="T90" fmla="+- 0 302 25"/>
                  <a:gd name="T91" fmla="*/ T90 w 429"/>
                  <a:gd name="T92" fmla="*/ 9 h 487"/>
                  <a:gd name="T93" fmla="+- 0 234 25"/>
                  <a:gd name="T94" fmla="*/ T93 w 429"/>
                  <a:gd name="T95" fmla="*/ 0 h 487"/>
                  <a:gd name="T96" fmla="+- 0 375 25"/>
                  <a:gd name="T97" fmla="*/ T96 w 429"/>
                  <a:gd name="T98" fmla="*/ 49 h 487"/>
                  <a:gd name="T99" fmla="+- 0 247 25"/>
                  <a:gd name="T100" fmla="*/ T99 w 429"/>
                  <a:gd name="T101" fmla="*/ 49 h 487"/>
                  <a:gd name="T102" fmla="+- 0 307 25"/>
                  <a:gd name="T103" fmla="*/ T102 w 429"/>
                  <a:gd name="T104" fmla="*/ 64 h 487"/>
                  <a:gd name="T105" fmla="+- 0 358 25"/>
                  <a:gd name="T106" fmla="*/ T105 w 429"/>
                  <a:gd name="T107" fmla="*/ 101 h 487"/>
                  <a:gd name="T108" fmla="+- 0 391 25"/>
                  <a:gd name="T109" fmla="*/ T108 w 429"/>
                  <a:gd name="T110" fmla="*/ 157 h 487"/>
                  <a:gd name="T111" fmla="+- 0 400 25"/>
                  <a:gd name="T112" fmla="*/ T111 w 429"/>
                  <a:gd name="T113" fmla="*/ 221 h 487"/>
                  <a:gd name="T114" fmla="+- 0 384 25"/>
                  <a:gd name="T115" fmla="*/ T114 w 429"/>
                  <a:gd name="T116" fmla="*/ 281 h 487"/>
                  <a:gd name="T117" fmla="+- 0 347 25"/>
                  <a:gd name="T118" fmla="*/ T117 w 429"/>
                  <a:gd name="T119" fmla="*/ 332 h 487"/>
                  <a:gd name="T120" fmla="+- 0 292 25"/>
                  <a:gd name="T121" fmla="*/ T120 w 429"/>
                  <a:gd name="T122" fmla="*/ 365 h 487"/>
                  <a:gd name="T123" fmla="+- 0 228 25"/>
                  <a:gd name="T124" fmla="*/ T123 w 429"/>
                  <a:gd name="T125" fmla="*/ 374 h 487"/>
                  <a:gd name="T126" fmla="+- 0 381 25"/>
                  <a:gd name="T127" fmla="*/ T126 w 429"/>
                  <a:gd name="T128" fmla="*/ 374 h 487"/>
                  <a:gd name="T129" fmla="+- 0 418 25"/>
                  <a:gd name="T130" fmla="*/ T129 w 429"/>
                  <a:gd name="T131" fmla="*/ 333 h 487"/>
                  <a:gd name="T132" fmla="+- 0 444 25"/>
                  <a:gd name="T133" fmla="*/ T132 w 429"/>
                  <a:gd name="T134" fmla="*/ 277 h 487"/>
                  <a:gd name="T135" fmla="+- 0 448 25"/>
                  <a:gd name="T136" fmla="*/ T135 w 429"/>
                  <a:gd name="T137" fmla="*/ 261 h 487"/>
                  <a:gd name="T138" fmla="+- 0 451 25"/>
                  <a:gd name="T139" fmla="*/ T138 w 429"/>
                  <a:gd name="T140" fmla="*/ 245 h 487"/>
                  <a:gd name="T141" fmla="+- 0 453 25"/>
                  <a:gd name="T142" fmla="*/ T141 w 429"/>
                  <a:gd name="T143" fmla="*/ 230 h 487"/>
                  <a:gd name="T144" fmla="+- 0 454 25"/>
                  <a:gd name="T145" fmla="*/ T144 w 429"/>
                  <a:gd name="T146" fmla="*/ 214 h 487"/>
                  <a:gd name="T147" fmla="+- 0 450 25"/>
                  <a:gd name="T148" fmla="*/ T147 w 429"/>
                  <a:gd name="T149" fmla="*/ 175 h 487"/>
                  <a:gd name="T150" fmla="+- 0 439 25"/>
                  <a:gd name="T151" fmla="*/ T150 w 429"/>
                  <a:gd name="T152" fmla="*/ 138 h 487"/>
                  <a:gd name="T153" fmla="+- 0 423 25"/>
                  <a:gd name="T154" fmla="*/ T153 w 429"/>
                  <a:gd name="T155" fmla="*/ 103 h 487"/>
                  <a:gd name="T156" fmla="+- 0 400 25"/>
                  <a:gd name="T157" fmla="*/ T156 w 429"/>
                  <a:gd name="T158" fmla="*/ 72 h 487"/>
                  <a:gd name="T159" fmla="+- 0 379 25"/>
                  <a:gd name="T160" fmla="*/ T159 w 429"/>
                  <a:gd name="T161" fmla="*/ 52 h 487"/>
                  <a:gd name="T162" fmla="+- 0 375 25"/>
                  <a:gd name="T163" fmla="*/ T162 w 429"/>
                  <a:gd name="T164" fmla="*/ 49 h 487"/>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 ang="0">
                    <a:pos x="T34" y="T35"/>
                  </a:cxn>
                  <a:cxn ang="0">
                    <a:pos x="T37" y="T38"/>
                  </a:cxn>
                  <a:cxn ang="0">
                    <a:pos x="T40" y="T41"/>
                  </a:cxn>
                  <a:cxn ang="0">
                    <a:pos x="T43" y="T44"/>
                  </a:cxn>
                  <a:cxn ang="0">
                    <a:pos x="T46" y="T47"/>
                  </a:cxn>
                  <a:cxn ang="0">
                    <a:pos x="T49" y="T50"/>
                  </a:cxn>
                  <a:cxn ang="0">
                    <a:pos x="T52" y="T53"/>
                  </a:cxn>
                  <a:cxn ang="0">
                    <a:pos x="T55" y="T56"/>
                  </a:cxn>
                  <a:cxn ang="0">
                    <a:pos x="T58" y="T59"/>
                  </a:cxn>
                  <a:cxn ang="0">
                    <a:pos x="T61" y="T62"/>
                  </a:cxn>
                  <a:cxn ang="0">
                    <a:pos x="T64" y="T65"/>
                  </a:cxn>
                  <a:cxn ang="0">
                    <a:pos x="T67" y="T68"/>
                  </a:cxn>
                  <a:cxn ang="0">
                    <a:pos x="T70" y="T71"/>
                  </a:cxn>
                  <a:cxn ang="0">
                    <a:pos x="T73" y="T74"/>
                  </a:cxn>
                  <a:cxn ang="0">
                    <a:pos x="T76" y="T77"/>
                  </a:cxn>
                  <a:cxn ang="0">
                    <a:pos x="T79" y="T80"/>
                  </a:cxn>
                  <a:cxn ang="0">
                    <a:pos x="T82" y="T83"/>
                  </a:cxn>
                  <a:cxn ang="0">
                    <a:pos x="T85" y="T86"/>
                  </a:cxn>
                  <a:cxn ang="0">
                    <a:pos x="T88" y="T89"/>
                  </a:cxn>
                  <a:cxn ang="0">
                    <a:pos x="T91" y="T92"/>
                  </a:cxn>
                  <a:cxn ang="0">
                    <a:pos x="T94" y="T95"/>
                  </a:cxn>
                  <a:cxn ang="0">
                    <a:pos x="T97" y="T98"/>
                  </a:cxn>
                  <a:cxn ang="0">
                    <a:pos x="T100" y="T101"/>
                  </a:cxn>
                  <a:cxn ang="0">
                    <a:pos x="T103" y="T104"/>
                  </a:cxn>
                  <a:cxn ang="0">
                    <a:pos x="T106" y="T107"/>
                  </a:cxn>
                  <a:cxn ang="0">
                    <a:pos x="T109" y="T110"/>
                  </a:cxn>
                  <a:cxn ang="0">
                    <a:pos x="T112" y="T113"/>
                  </a:cxn>
                  <a:cxn ang="0">
                    <a:pos x="T115" y="T116"/>
                  </a:cxn>
                  <a:cxn ang="0">
                    <a:pos x="T118" y="T119"/>
                  </a:cxn>
                  <a:cxn ang="0">
                    <a:pos x="T121" y="T122"/>
                  </a:cxn>
                  <a:cxn ang="0">
                    <a:pos x="T124" y="T125"/>
                  </a:cxn>
                  <a:cxn ang="0">
                    <a:pos x="T127" y="T128"/>
                  </a:cxn>
                  <a:cxn ang="0">
                    <a:pos x="T130" y="T131"/>
                  </a:cxn>
                  <a:cxn ang="0">
                    <a:pos x="T133" y="T134"/>
                  </a:cxn>
                  <a:cxn ang="0">
                    <a:pos x="T136" y="T137"/>
                  </a:cxn>
                  <a:cxn ang="0">
                    <a:pos x="T139" y="T140"/>
                  </a:cxn>
                  <a:cxn ang="0">
                    <a:pos x="T142" y="T143"/>
                  </a:cxn>
                  <a:cxn ang="0">
                    <a:pos x="T145" y="T146"/>
                  </a:cxn>
                  <a:cxn ang="0">
                    <a:pos x="T148" y="T149"/>
                  </a:cxn>
                  <a:cxn ang="0">
                    <a:pos x="T151" y="T152"/>
                  </a:cxn>
                  <a:cxn ang="0">
                    <a:pos x="T154" y="T155"/>
                  </a:cxn>
                  <a:cxn ang="0">
                    <a:pos x="T157" y="T158"/>
                  </a:cxn>
                  <a:cxn ang="0">
                    <a:pos x="T160" y="T161"/>
                  </a:cxn>
                  <a:cxn ang="0">
                    <a:pos x="T163" y="T164"/>
                  </a:cxn>
                </a:cxnLst>
                <a:rect l="0" t="0" r="r" b="b"/>
                <a:pathLst>
                  <a:path w="429" h="487">
                    <a:moveTo>
                      <a:pt x="209" y="0"/>
                    </a:moveTo>
                    <a:lnTo>
                      <a:pt x="144" y="12"/>
                    </a:lnTo>
                    <a:lnTo>
                      <a:pt x="86" y="43"/>
                    </a:lnTo>
                    <a:lnTo>
                      <a:pt x="40" y="90"/>
                    </a:lnTo>
                    <a:lnTo>
                      <a:pt x="10" y="151"/>
                    </a:lnTo>
                    <a:lnTo>
                      <a:pt x="0" y="219"/>
                    </a:lnTo>
                    <a:lnTo>
                      <a:pt x="12" y="284"/>
                    </a:lnTo>
                    <a:lnTo>
                      <a:pt x="43" y="342"/>
                    </a:lnTo>
                    <a:lnTo>
                      <a:pt x="90" y="389"/>
                    </a:lnTo>
                    <a:lnTo>
                      <a:pt x="152" y="419"/>
                    </a:lnTo>
                    <a:lnTo>
                      <a:pt x="162" y="422"/>
                    </a:lnTo>
                    <a:lnTo>
                      <a:pt x="173" y="425"/>
                    </a:lnTo>
                    <a:lnTo>
                      <a:pt x="184" y="426"/>
                    </a:lnTo>
                    <a:lnTo>
                      <a:pt x="216" y="487"/>
                    </a:lnTo>
                    <a:lnTo>
                      <a:pt x="246" y="426"/>
                    </a:lnTo>
                    <a:lnTo>
                      <a:pt x="303" y="409"/>
                    </a:lnTo>
                    <a:lnTo>
                      <a:pt x="353" y="378"/>
                    </a:lnTo>
                    <a:lnTo>
                      <a:pt x="356" y="374"/>
                    </a:lnTo>
                    <a:lnTo>
                      <a:pt x="203" y="374"/>
                    </a:lnTo>
                    <a:lnTo>
                      <a:pt x="142" y="358"/>
                    </a:lnTo>
                    <a:lnTo>
                      <a:pt x="92" y="321"/>
                    </a:lnTo>
                    <a:lnTo>
                      <a:pt x="59" y="266"/>
                    </a:lnTo>
                    <a:lnTo>
                      <a:pt x="50" y="202"/>
                    </a:lnTo>
                    <a:lnTo>
                      <a:pt x="65" y="141"/>
                    </a:lnTo>
                    <a:lnTo>
                      <a:pt x="102" y="91"/>
                    </a:lnTo>
                    <a:lnTo>
                      <a:pt x="158" y="58"/>
                    </a:lnTo>
                    <a:lnTo>
                      <a:pt x="222" y="49"/>
                    </a:lnTo>
                    <a:lnTo>
                      <a:pt x="350" y="49"/>
                    </a:lnTo>
                    <a:lnTo>
                      <a:pt x="331" y="35"/>
                    </a:lnTo>
                    <a:lnTo>
                      <a:pt x="305" y="20"/>
                    </a:lnTo>
                    <a:lnTo>
                      <a:pt x="277" y="9"/>
                    </a:lnTo>
                    <a:lnTo>
                      <a:pt x="209" y="0"/>
                    </a:lnTo>
                    <a:close/>
                    <a:moveTo>
                      <a:pt x="350" y="49"/>
                    </a:moveTo>
                    <a:lnTo>
                      <a:pt x="222" y="49"/>
                    </a:lnTo>
                    <a:lnTo>
                      <a:pt x="282" y="64"/>
                    </a:lnTo>
                    <a:lnTo>
                      <a:pt x="333" y="101"/>
                    </a:lnTo>
                    <a:lnTo>
                      <a:pt x="366" y="157"/>
                    </a:lnTo>
                    <a:lnTo>
                      <a:pt x="375" y="221"/>
                    </a:lnTo>
                    <a:lnTo>
                      <a:pt x="359" y="281"/>
                    </a:lnTo>
                    <a:lnTo>
                      <a:pt x="322" y="332"/>
                    </a:lnTo>
                    <a:lnTo>
                      <a:pt x="267" y="365"/>
                    </a:lnTo>
                    <a:lnTo>
                      <a:pt x="203" y="374"/>
                    </a:lnTo>
                    <a:lnTo>
                      <a:pt x="356" y="374"/>
                    </a:lnTo>
                    <a:lnTo>
                      <a:pt x="393" y="333"/>
                    </a:lnTo>
                    <a:lnTo>
                      <a:pt x="419" y="277"/>
                    </a:lnTo>
                    <a:lnTo>
                      <a:pt x="423" y="261"/>
                    </a:lnTo>
                    <a:lnTo>
                      <a:pt x="426" y="245"/>
                    </a:lnTo>
                    <a:lnTo>
                      <a:pt x="428" y="230"/>
                    </a:lnTo>
                    <a:lnTo>
                      <a:pt x="429" y="214"/>
                    </a:lnTo>
                    <a:lnTo>
                      <a:pt x="425" y="175"/>
                    </a:lnTo>
                    <a:lnTo>
                      <a:pt x="414" y="138"/>
                    </a:lnTo>
                    <a:lnTo>
                      <a:pt x="398" y="103"/>
                    </a:lnTo>
                    <a:lnTo>
                      <a:pt x="375" y="72"/>
                    </a:lnTo>
                    <a:lnTo>
                      <a:pt x="354" y="52"/>
                    </a:lnTo>
                    <a:lnTo>
                      <a:pt x="35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2800"/>
              </a:p>
            </p:txBody>
          </p:sp>
        </p:grpSp>
        <p:pic>
          <p:nvPicPr>
            <p:cNvPr id="26" name="Picture 25">
              <a:extLst>
                <a:ext uri="{FF2B5EF4-FFF2-40B4-BE49-F238E27FC236}">
                  <a16:creationId xmlns="" xmlns:a16="http://schemas.microsoft.com/office/drawing/2014/main" id="{9D94195D-0C64-4196-937E-E87B57A78B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93658" y="1475683"/>
              <a:ext cx="165735"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2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grpSp>
        <p:nvGrpSpPr>
          <p:cNvPr id="873" name="Google Shape;873;p45"/>
          <p:cNvGrpSpPr/>
          <p:nvPr/>
        </p:nvGrpSpPr>
        <p:grpSpPr>
          <a:xfrm>
            <a:off x="-881420" y="4538775"/>
            <a:ext cx="392872" cy="469301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844;p44">
            <a:extLst>
              <a:ext uri="{FF2B5EF4-FFF2-40B4-BE49-F238E27FC236}">
                <a16:creationId xmlns="" xmlns:a16="http://schemas.microsoft.com/office/drawing/2014/main" id="{F1B69BCA-CA3D-4492-A61D-26D7D467A7E0}"/>
              </a:ext>
            </a:extLst>
          </p:cNvPr>
          <p:cNvSpPr txBox="1">
            <a:spLocks/>
          </p:cNvSpPr>
          <p:nvPr/>
        </p:nvSpPr>
        <p:spPr>
          <a:xfrm>
            <a:off x="366752" y="201431"/>
            <a:ext cx="8392784" cy="575400"/>
          </a:xfrm>
          <a:prstGeom prst="rect">
            <a:avLst/>
          </a:prstGeom>
        </p:spPr>
        <p:txBody>
          <a:bodyPr spcFirstLastPara="1" wrap="square" lIns="91425" tIns="91425" rIns="91425" bIns="91425" anchor="ctr" anchorCtr="0">
            <a:noAutofit/>
          </a:bodyPr>
          <a:lstStyle>
            <a:lvl1pPr lvl="0" algn="ctr" defTabSz="685800" rtl="0" eaLnBrk="1" latinLnBrk="0" hangingPunct="1">
              <a:lnSpc>
                <a:spcPct val="90000"/>
              </a:lnSpc>
              <a:spcBef>
                <a:spcPts val="0"/>
              </a:spcBef>
              <a:spcAft>
                <a:spcPts val="0"/>
              </a:spcAft>
              <a:buSzPts val="3500"/>
              <a:buAutoNum type="arabicPeriod"/>
              <a:defRPr sz="4000" b="1" kern="1200">
                <a:solidFill>
                  <a:schemeClr val="tx1"/>
                </a:solidFill>
                <a:latin typeface="+mj-lt"/>
                <a:ea typeface="+mj-ea"/>
                <a:cs typeface="+mj-cs"/>
              </a:defRPr>
            </a:lvl1pPr>
            <a:lvl2pPr lvl="1" algn="ctr" rtl="0">
              <a:spcBef>
                <a:spcPts val="0"/>
              </a:spcBef>
              <a:spcAft>
                <a:spcPts val="0"/>
              </a:spcAft>
              <a:buSzPts val="4200"/>
              <a:buAutoNum type="alphaLcPeriod"/>
              <a:defRPr sz="4200"/>
            </a:lvl2pPr>
            <a:lvl3pPr lvl="2" algn="ctr" rtl="0">
              <a:spcBef>
                <a:spcPts val="0"/>
              </a:spcBef>
              <a:spcAft>
                <a:spcPts val="0"/>
              </a:spcAft>
              <a:buSzPts val="4200"/>
              <a:buAutoNum type="romanLcPeriod"/>
              <a:defRPr sz="4200"/>
            </a:lvl3pPr>
            <a:lvl4pPr lvl="3" algn="ctr" rtl="0">
              <a:spcBef>
                <a:spcPts val="0"/>
              </a:spcBef>
              <a:spcAft>
                <a:spcPts val="0"/>
              </a:spcAft>
              <a:buSzPts val="4200"/>
              <a:buAutoNum type="arabicPeriod"/>
              <a:defRPr sz="4200"/>
            </a:lvl4pPr>
            <a:lvl5pPr lvl="4" algn="ctr" rtl="0">
              <a:spcBef>
                <a:spcPts val="0"/>
              </a:spcBef>
              <a:spcAft>
                <a:spcPts val="0"/>
              </a:spcAft>
              <a:buSzPts val="4200"/>
              <a:buAutoNum type="alphaLcPeriod"/>
              <a:defRPr sz="4200"/>
            </a:lvl5pPr>
            <a:lvl6pPr lvl="5" algn="ctr" rtl="0">
              <a:spcBef>
                <a:spcPts val="0"/>
              </a:spcBef>
              <a:spcAft>
                <a:spcPts val="0"/>
              </a:spcAft>
              <a:buSzPts val="4200"/>
              <a:buAutoNum type="romanLcPeriod"/>
              <a:defRPr sz="4200"/>
            </a:lvl6pPr>
            <a:lvl7pPr lvl="6" algn="ctr" rtl="0">
              <a:spcBef>
                <a:spcPts val="0"/>
              </a:spcBef>
              <a:spcAft>
                <a:spcPts val="0"/>
              </a:spcAft>
              <a:buSzPts val="4200"/>
              <a:buAutoNum type="arabicPeriod"/>
              <a:defRPr sz="4200"/>
            </a:lvl7pPr>
            <a:lvl8pPr lvl="7" algn="ctr" rtl="0">
              <a:spcBef>
                <a:spcPts val="0"/>
              </a:spcBef>
              <a:spcAft>
                <a:spcPts val="0"/>
              </a:spcAft>
              <a:buSzPts val="4200"/>
              <a:buAutoNum type="alphaLcPeriod"/>
              <a:defRPr sz="4200"/>
            </a:lvl8pPr>
            <a:lvl9pPr lvl="8" algn="ctr" rtl="0">
              <a:spcBef>
                <a:spcPts val="0"/>
              </a:spcBef>
              <a:spcAft>
                <a:spcPts val="0"/>
              </a:spcAft>
              <a:buSzPts val="4200"/>
              <a:buAutoNum type="romanLcPeriod"/>
              <a:defRPr sz="4200"/>
            </a:lvl9pPr>
          </a:lstStyle>
          <a:p>
            <a:pPr algn="l">
              <a:buClrTx/>
              <a:buFontTx/>
              <a:buNone/>
            </a:pPr>
            <a:r>
              <a:rPr lang="en-US" sz="2800" dirty="0">
                <a:solidFill>
                  <a:srgbClr val="FF0000"/>
                </a:solidFill>
                <a:latin typeface="Patrick Hand" panose="020B0604020202020204" charset="0"/>
                <a:cs typeface="Times New Roman" pitchFamily="18" charset="0"/>
              </a:rPr>
              <a:t>2. Quy tắc sử dụng hoá chất an toàn trong phòng thí nghiệm</a:t>
            </a:r>
            <a:endParaRPr lang="en-US" sz="2800" dirty="0">
              <a:solidFill>
                <a:srgbClr val="FF0000"/>
              </a:solidFill>
              <a:latin typeface="Patrick Hand" panose="020B0604020202020204" charset="0"/>
            </a:endParaRPr>
          </a:p>
        </p:txBody>
      </p:sp>
      <p:grpSp>
        <p:nvGrpSpPr>
          <p:cNvPr id="82" name="Group 81">
            <a:extLst>
              <a:ext uri="{FF2B5EF4-FFF2-40B4-BE49-F238E27FC236}">
                <a16:creationId xmlns="" xmlns:a16="http://schemas.microsoft.com/office/drawing/2014/main" id="{D57B991F-8748-45D5-A63F-F141B1147DEE}"/>
              </a:ext>
            </a:extLst>
          </p:cNvPr>
          <p:cNvGrpSpPr/>
          <p:nvPr/>
        </p:nvGrpSpPr>
        <p:grpSpPr>
          <a:xfrm>
            <a:off x="671154" y="1117850"/>
            <a:ext cx="7504866" cy="870827"/>
            <a:chOff x="5264406" y="1215638"/>
            <a:chExt cx="9972884" cy="1063798"/>
          </a:xfrm>
          <a:noFill/>
        </p:grpSpPr>
        <p:grpSp>
          <p:nvGrpSpPr>
            <p:cNvPr id="83" name="Group 82">
              <a:extLst>
                <a:ext uri="{FF2B5EF4-FFF2-40B4-BE49-F238E27FC236}">
                  <a16:creationId xmlns="" xmlns:a16="http://schemas.microsoft.com/office/drawing/2014/main" id="{51F30833-B35E-4B7B-BC22-FDF5A1CA5823}"/>
                </a:ext>
              </a:extLst>
            </p:cNvPr>
            <p:cNvGrpSpPr>
              <a:grpSpLocks/>
            </p:cNvGrpSpPr>
            <p:nvPr/>
          </p:nvGrpSpPr>
          <p:grpSpPr bwMode="auto">
            <a:xfrm>
              <a:off x="5264406" y="1264706"/>
              <a:ext cx="9972884" cy="1014730"/>
              <a:chOff x="15292" y="-137"/>
              <a:chExt cx="31684" cy="1598"/>
            </a:xfrm>
            <a:grpFill/>
          </p:grpSpPr>
          <p:sp>
            <p:nvSpPr>
              <p:cNvPr id="85" name="Rectangle 84">
                <a:extLst>
                  <a:ext uri="{FF2B5EF4-FFF2-40B4-BE49-F238E27FC236}">
                    <a16:creationId xmlns="" xmlns:a16="http://schemas.microsoft.com/office/drawing/2014/main" id="{6C55594C-0101-4CB6-8833-DE7E717E2E2C}"/>
                  </a:ext>
                </a:extLst>
              </p:cNvPr>
              <p:cNvSpPr>
                <a:spLocks noChangeArrowheads="1"/>
              </p:cNvSpPr>
              <p:nvPr/>
            </p:nvSpPr>
            <p:spPr bwMode="auto">
              <a:xfrm>
                <a:off x="15292" y="-137"/>
                <a:ext cx="31684" cy="15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sz="3200" dirty="0"/>
                  <a:t>    1. Đọc tên, công thức của một số hoá chất thông dụng có trong phòng thí nghiệm và cho biết ý nghĩa của các kí hiệu cảnh báo trên các nhãn hoá chất.</a:t>
                </a:r>
              </a:p>
              <a:p>
                <a:r>
                  <a:rPr lang="en-US" sz="3200" dirty="0"/>
                  <a:t>     2. Trình bày cách lấy hoá chất rắn và hoá chất lỏng.</a:t>
                </a:r>
              </a:p>
            </p:txBody>
          </p:sp>
          <p:pic>
            <p:nvPicPr>
              <p:cNvPr id="86" name="Picture 85">
                <a:extLst>
                  <a:ext uri="{FF2B5EF4-FFF2-40B4-BE49-F238E27FC236}">
                    <a16:creationId xmlns="" xmlns:a16="http://schemas.microsoft.com/office/drawing/2014/main" id="{5327AA72-AE07-436B-B490-646924E80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0" y="-124"/>
                <a:ext cx="839" cy="4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4" name="TextBox 83">
              <a:extLst>
                <a:ext uri="{FF2B5EF4-FFF2-40B4-BE49-F238E27FC236}">
                  <a16:creationId xmlns="" xmlns:a16="http://schemas.microsoft.com/office/drawing/2014/main" id="{744228AC-FB23-4F00-BEFC-C1972B4CE3BE}"/>
                </a:ext>
              </a:extLst>
            </p:cNvPr>
            <p:cNvSpPr txBox="1"/>
            <p:nvPr/>
          </p:nvSpPr>
          <p:spPr>
            <a:xfrm>
              <a:off x="5309154" y="1215638"/>
              <a:ext cx="292910" cy="714358"/>
            </a:xfrm>
            <a:prstGeom prst="rect">
              <a:avLst/>
            </a:prstGeom>
            <a:grpFill/>
          </p:spPr>
          <p:txBody>
            <a:bodyPr wrap="square" rtlCol="0">
              <a:spAutoFit/>
            </a:bodyPr>
            <a:lstStyle/>
            <a:p>
              <a:pPr algn="ctr"/>
              <a:r>
                <a:rPr lang="en-US" sz="3200" dirty="0">
                  <a:solidFill>
                    <a:srgbClr val="FFFF00"/>
                  </a:solidFill>
                </a:rPr>
                <a:t>?</a:t>
              </a:r>
            </a:p>
          </p:txBody>
        </p:sp>
      </p:grpSp>
    </p:spTree>
    <p:extLst>
      <p:ext uri="{BB962C8B-B14F-4D97-AF65-F5344CB8AC3E}">
        <p14:creationId xmlns:p14="http://schemas.microsoft.com/office/powerpoint/2010/main" val="251328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down)">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grpSp>
        <p:nvGrpSpPr>
          <p:cNvPr id="873" name="Google Shape;873;p45"/>
          <p:cNvGrpSpPr/>
          <p:nvPr/>
        </p:nvGrpSpPr>
        <p:grpSpPr>
          <a:xfrm>
            <a:off x="-881420" y="4538775"/>
            <a:ext cx="392872" cy="4693015"/>
            <a:chOff x="4301200" y="1886433"/>
            <a:chExt cx="162610" cy="328817"/>
          </a:xfrm>
        </p:grpSpPr>
        <p:sp>
          <p:nvSpPr>
            <p:cNvPr id="874" name="Google Shape;874;p45"/>
            <p:cNvSpPr/>
            <p:nvPr/>
          </p:nvSpPr>
          <p:spPr>
            <a:xfrm>
              <a:off x="4332125" y="2187450"/>
              <a:ext cx="27575" cy="12125"/>
            </a:xfrm>
            <a:custGeom>
              <a:avLst/>
              <a:gdLst/>
              <a:ahLst/>
              <a:cxnLst/>
              <a:rect l="l" t="t" r="r" b="b"/>
              <a:pathLst>
                <a:path w="1103" h="485" extrusionOk="0">
                  <a:moveTo>
                    <a:pt x="443" y="0"/>
                  </a:moveTo>
                  <a:lnTo>
                    <a:pt x="0" y="247"/>
                  </a:lnTo>
                  <a:cubicBezTo>
                    <a:pt x="59" y="318"/>
                    <a:pt x="100" y="397"/>
                    <a:pt x="121" y="485"/>
                  </a:cubicBezTo>
                  <a:lnTo>
                    <a:pt x="1090" y="389"/>
                  </a:lnTo>
                  <a:cubicBezTo>
                    <a:pt x="1094" y="322"/>
                    <a:pt x="1099" y="255"/>
                    <a:pt x="1103" y="192"/>
                  </a:cubicBezTo>
                  <a:lnTo>
                    <a:pt x="1103" y="192"/>
                  </a:lnTo>
                  <a:cubicBezTo>
                    <a:pt x="1070" y="196"/>
                    <a:pt x="1038" y="198"/>
                    <a:pt x="1005" y="198"/>
                  </a:cubicBezTo>
                  <a:cubicBezTo>
                    <a:pt x="800" y="198"/>
                    <a:pt x="601" y="130"/>
                    <a:pt x="443"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390275" y="2178550"/>
              <a:ext cx="21850" cy="27100"/>
            </a:xfrm>
            <a:custGeom>
              <a:avLst/>
              <a:gdLst/>
              <a:ahLst/>
              <a:cxnLst/>
              <a:rect l="l" t="t" r="r" b="b"/>
              <a:pathLst>
                <a:path w="874" h="1084" extrusionOk="0">
                  <a:moveTo>
                    <a:pt x="504" y="0"/>
                  </a:moveTo>
                  <a:cubicBezTo>
                    <a:pt x="325" y="0"/>
                    <a:pt x="180" y="164"/>
                    <a:pt x="180" y="164"/>
                  </a:cubicBezTo>
                  <a:cubicBezTo>
                    <a:pt x="139" y="398"/>
                    <a:pt x="80" y="628"/>
                    <a:pt x="1" y="853"/>
                  </a:cubicBezTo>
                  <a:cubicBezTo>
                    <a:pt x="31" y="846"/>
                    <a:pt x="67" y="842"/>
                    <a:pt x="106" y="842"/>
                  </a:cubicBezTo>
                  <a:cubicBezTo>
                    <a:pt x="234" y="842"/>
                    <a:pt x="403" y="892"/>
                    <a:pt x="581" y="1083"/>
                  </a:cubicBezTo>
                  <a:cubicBezTo>
                    <a:pt x="723" y="937"/>
                    <a:pt x="824" y="749"/>
                    <a:pt x="870" y="548"/>
                  </a:cubicBezTo>
                  <a:cubicBezTo>
                    <a:pt x="874" y="340"/>
                    <a:pt x="803" y="160"/>
                    <a:pt x="690" y="68"/>
                  </a:cubicBezTo>
                  <a:cubicBezTo>
                    <a:pt x="627" y="19"/>
                    <a:pt x="563" y="0"/>
                    <a:pt x="504"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4350800" y="2020950"/>
              <a:ext cx="35750" cy="26900"/>
            </a:xfrm>
            <a:custGeom>
              <a:avLst/>
              <a:gdLst/>
              <a:ahLst/>
              <a:cxnLst/>
              <a:rect l="l" t="t" r="r" b="b"/>
              <a:pathLst>
                <a:path w="1430" h="1076" extrusionOk="0">
                  <a:moveTo>
                    <a:pt x="438" y="1"/>
                  </a:moveTo>
                  <a:cubicBezTo>
                    <a:pt x="397" y="1"/>
                    <a:pt x="355" y="2"/>
                    <a:pt x="314" y="6"/>
                  </a:cubicBezTo>
                  <a:cubicBezTo>
                    <a:pt x="168" y="186"/>
                    <a:pt x="59" y="391"/>
                    <a:pt x="1" y="616"/>
                  </a:cubicBezTo>
                  <a:cubicBezTo>
                    <a:pt x="1" y="616"/>
                    <a:pt x="214" y="704"/>
                    <a:pt x="911" y="1076"/>
                  </a:cubicBezTo>
                  <a:cubicBezTo>
                    <a:pt x="953" y="846"/>
                    <a:pt x="1254" y="516"/>
                    <a:pt x="1429" y="336"/>
                  </a:cubicBezTo>
                  <a:cubicBezTo>
                    <a:pt x="1208" y="198"/>
                    <a:pt x="966" y="94"/>
                    <a:pt x="715" y="27"/>
                  </a:cubicBezTo>
                  <a:cubicBezTo>
                    <a:pt x="623" y="10"/>
                    <a:pt x="531" y="1"/>
                    <a:pt x="438"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4322925" y="2077600"/>
              <a:ext cx="71875" cy="71225"/>
            </a:xfrm>
            <a:custGeom>
              <a:avLst/>
              <a:gdLst/>
              <a:ahLst/>
              <a:cxnLst/>
              <a:rect l="l" t="t" r="r" b="b"/>
              <a:pathLst>
                <a:path w="2875" h="2849" extrusionOk="0">
                  <a:moveTo>
                    <a:pt x="2127" y="0"/>
                  </a:moveTo>
                  <a:lnTo>
                    <a:pt x="339" y="96"/>
                  </a:lnTo>
                  <a:cubicBezTo>
                    <a:pt x="326" y="125"/>
                    <a:pt x="314" y="159"/>
                    <a:pt x="305" y="192"/>
                  </a:cubicBezTo>
                  <a:cubicBezTo>
                    <a:pt x="293" y="238"/>
                    <a:pt x="276" y="288"/>
                    <a:pt x="264" y="338"/>
                  </a:cubicBezTo>
                  <a:cubicBezTo>
                    <a:pt x="1" y="1383"/>
                    <a:pt x="285" y="2849"/>
                    <a:pt x="285" y="2849"/>
                  </a:cubicBezTo>
                  <a:lnTo>
                    <a:pt x="1270" y="2703"/>
                  </a:lnTo>
                  <a:lnTo>
                    <a:pt x="1341" y="1424"/>
                  </a:lnTo>
                  <a:lnTo>
                    <a:pt x="1914" y="2728"/>
                  </a:lnTo>
                  <a:lnTo>
                    <a:pt x="2874" y="2348"/>
                  </a:lnTo>
                  <a:lnTo>
                    <a:pt x="2874" y="2348"/>
                  </a:lnTo>
                  <a:cubicBezTo>
                    <a:pt x="2874" y="2348"/>
                    <a:pt x="2870" y="2349"/>
                    <a:pt x="2863" y="2349"/>
                  </a:cubicBezTo>
                  <a:cubicBezTo>
                    <a:pt x="2829" y="2349"/>
                    <a:pt x="2730" y="2320"/>
                    <a:pt x="2803" y="1967"/>
                  </a:cubicBezTo>
                  <a:cubicBezTo>
                    <a:pt x="2753" y="351"/>
                    <a:pt x="2110" y="234"/>
                    <a:pt x="2110" y="234"/>
                  </a:cubicBezTo>
                  <a:lnTo>
                    <a:pt x="2127" y="0"/>
                  </a:lnTo>
                  <a:close/>
                </a:path>
              </a:pathLst>
            </a:custGeom>
            <a:solidFill>
              <a:srgbClr val="CBC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4321350" y="2022250"/>
              <a:ext cx="31050" cy="54325"/>
            </a:xfrm>
            <a:custGeom>
              <a:avLst/>
              <a:gdLst/>
              <a:ahLst/>
              <a:cxnLst/>
              <a:rect l="l" t="t" r="r" b="b"/>
              <a:pathLst>
                <a:path w="1242" h="2173" extrusionOk="0">
                  <a:moveTo>
                    <a:pt x="1241" y="0"/>
                  </a:moveTo>
                  <a:lnTo>
                    <a:pt x="1241" y="0"/>
                  </a:lnTo>
                  <a:cubicBezTo>
                    <a:pt x="598" y="176"/>
                    <a:pt x="1" y="752"/>
                    <a:pt x="1" y="765"/>
                  </a:cubicBezTo>
                  <a:cubicBezTo>
                    <a:pt x="26" y="1120"/>
                    <a:pt x="548" y="1253"/>
                    <a:pt x="435" y="2172"/>
                  </a:cubicBezTo>
                  <a:cubicBezTo>
                    <a:pt x="669" y="1433"/>
                    <a:pt x="937" y="710"/>
                    <a:pt x="1241" y="0"/>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4364600" y="2030800"/>
              <a:ext cx="38125" cy="47975"/>
            </a:xfrm>
            <a:custGeom>
              <a:avLst/>
              <a:gdLst/>
              <a:ahLst/>
              <a:cxnLst/>
              <a:rect l="l" t="t" r="r" b="b"/>
              <a:pathLst>
                <a:path w="1525" h="1919" extrusionOk="0">
                  <a:moveTo>
                    <a:pt x="961" y="1"/>
                  </a:moveTo>
                  <a:cubicBezTo>
                    <a:pt x="648" y="281"/>
                    <a:pt x="0" y="1012"/>
                    <a:pt x="485" y="1918"/>
                  </a:cubicBezTo>
                  <a:lnTo>
                    <a:pt x="710" y="920"/>
                  </a:lnTo>
                  <a:cubicBezTo>
                    <a:pt x="710" y="920"/>
                    <a:pt x="1270" y="1162"/>
                    <a:pt x="1521" y="1254"/>
                  </a:cubicBezTo>
                  <a:cubicBezTo>
                    <a:pt x="1525" y="644"/>
                    <a:pt x="1308" y="256"/>
                    <a:pt x="961"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330025" y="2147550"/>
              <a:ext cx="29275" cy="36850"/>
            </a:xfrm>
            <a:custGeom>
              <a:avLst/>
              <a:gdLst/>
              <a:ahLst/>
              <a:cxnLst/>
              <a:rect l="l" t="t" r="r" b="b"/>
              <a:pathLst>
                <a:path w="1171" h="1474" extrusionOk="0">
                  <a:moveTo>
                    <a:pt x="844" y="1"/>
                  </a:moveTo>
                  <a:lnTo>
                    <a:pt x="1" y="51"/>
                  </a:lnTo>
                  <a:cubicBezTo>
                    <a:pt x="63" y="502"/>
                    <a:pt x="318" y="1112"/>
                    <a:pt x="452" y="1408"/>
                  </a:cubicBezTo>
                  <a:cubicBezTo>
                    <a:pt x="554" y="1452"/>
                    <a:pt x="661" y="1473"/>
                    <a:pt x="768" y="1473"/>
                  </a:cubicBezTo>
                  <a:cubicBezTo>
                    <a:pt x="907" y="1473"/>
                    <a:pt x="1045" y="1437"/>
                    <a:pt x="1170" y="1367"/>
                  </a:cubicBezTo>
                  <a:cubicBezTo>
                    <a:pt x="1116" y="899"/>
                    <a:pt x="1007" y="439"/>
                    <a:pt x="844"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4372325" y="2135500"/>
              <a:ext cx="35200" cy="44850"/>
            </a:xfrm>
            <a:custGeom>
              <a:avLst/>
              <a:gdLst/>
              <a:ahLst/>
              <a:cxnLst/>
              <a:rect l="l" t="t" r="r" b="b"/>
              <a:pathLst>
                <a:path w="1408" h="1794" extrusionOk="0">
                  <a:moveTo>
                    <a:pt x="389" y="1"/>
                  </a:moveTo>
                  <a:cubicBezTo>
                    <a:pt x="29" y="1"/>
                    <a:pt x="0" y="433"/>
                    <a:pt x="0" y="433"/>
                  </a:cubicBezTo>
                  <a:cubicBezTo>
                    <a:pt x="0" y="470"/>
                    <a:pt x="46" y="537"/>
                    <a:pt x="59" y="575"/>
                  </a:cubicBezTo>
                  <a:cubicBezTo>
                    <a:pt x="176" y="846"/>
                    <a:pt x="297" y="1122"/>
                    <a:pt x="506" y="1347"/>
                  </a:cubicBezTo>
                  <a:cubicBezTo>
                    <a:pt x="602" y="1452"/>
                    <a:pt x="706" y="1544"/>
                    <a:pt x="790" y="1652"/>
                  </a:cubicBezTo>
                  <a:cubicBezTo>
                    <a:pt x="802" y="1673"/>
                    <a:pt x="815" y="1694"/>
                    <a:pt x="827" y="1715"/>
                  </a:cubicBezTo>
                  <a:cubicBezTo>
                    <a:pt x="897" y="1754"/>
                    <a:pt x="990" y="1793"/>
                    <a:pt x="1088" y="1793"/>
                  </a:cubicBezTo>
                  <a:cubicBezTo>
                    <a:pt x="1198" y="1793"/>
                    <a:pt x="1313" y="1745"/>
                    <a:pt x="1408" y="1598"/>
                  </a:cubicBezTo>
                  <a:cubicBezTo>
                    <a:pt x="1341" y="1205"/>
                    <a:pt x="1145" y="274"/>
                    <a:pt x="660" y="65"/>
                  </a:cubicBezTo>
                  <a:cubicBezTo>
                    <a:pt x="554" y="20"/>
                    <a:pt x="464" y="1"/>
                    <a:pt x="389"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4393000" y="2175425"/>
              <a:ext cx="15250" cy="14375"/>
            </a:xfrm>
            <a:custGeom>
              <a:avLst/>
              <a:gdLst/>
              <a:ahLst/>
              <a:cxnLst/>
              <a:rect l="l" t="t" r="r" b="b"/>
              <a:pathLst>
                <a:path w="610" h="575" extrusionOk="0">
                  <a:moveTo>
                    <a:pt x="581" y="1"/>
                  </a:moveTo>
                  <a:cubicBezTo>
                    <a:pt x="487" y="148"/>
                    <a:pt x="372" y="194"/>
                    <a:pt x="263" y="194"/>
                  </a:cubicBezTo>
                  <a:cubicBezTo>
                    <a:pt x="164" y="194"/>
                    <a:pt x="70" y="156"/>
                    <a:pt x="0" y="118"/>
                  </a:cubicBezTo>
                  <a:lnTo>
                    <a:pt x="0" y="118"/>
                  </a:lnTo>
                  <a:cubicBezTo>
                    <a:pt x="59" y="222"/>
                    <a:pt x="76" y="331"/>
                    <a:pt x="138" y="431"/>
                  </a:cubicBezTo>
                  <a:cubicBezTo>
                    <a:pt x="188" y="506"/>
                    <a:pt x="268" y="556"/>
                    <a:pt x="355" y="573"/>
                  </a:cubicBezTo>
                  <a:cubicBezTo>
                    <a:pt x="362" y="574"/>
                    <a:pt x="369" y="574"/>
                    <a:pt x="375" y="574"/>
                  </a:cubicBezTo>
                  <a:cubicBezTo>
                    <a:pt x="556" y="574"/>
                    <a:pt x="610" y="297"/>
                    <a:pt x="602" y="176"/>
                  </a:cubicBezTo>
                  <a:cubicBezTo>
                    <a:pt x="602" y="176"/>
                    <a:pt x="598" y="110"/>
                    <a:pt x="581"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4318225" y="2197150"/>
              <a:ext cx="41175" cy="8275"/>
            </a:xfrm>
            <a:custGeom>
              <a:avLst/>
              <a:gdLst/>
              <a:ahLst/>
              <a:cxnLst/>
              <a:rect l="l" t="t" r="r" b="b"/>
              <a:pathLst>
                <a:path w="1647" h="331" extrusionOk="0">
                  <a:moveTo>
                    <a:pt x="1646" y="1"/>
                  </a:moveTo>
                  <a:lnTo>
                    <a:pt x="13" y="168"/>
                  </a:lnTo>
                  <a:lnTo>
                    <a:pt x="1" y="176"/>
                  </a:lnTo>
                  <a:lnTo>
                    <a:pt x="1" y="331"/>
                  </a:lnTo>
                  <a:cubicBezTo>
                    <a:pt x="1" y="331"/>
                    <a:pt x="389" y="306"/>
                    <a:pt x="1625" y="155"/>
                  </a:cubicBezTo>
                  <a:cubicBezTo>
                    <a:pt x="1634" y="105"/>
                    <a:pt x="1642" y="51"/>
                    <a:pt x="1646" y="1"/>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4318550" y="2193700"/>
              <a:ext cx="16625" cy="7650"/>
            </a:xfrm>
            <a:custGeom>
              <a:avLst/>
              <a:gdLst/>
              <a:ahLst/>
              <a:cxnLst/>
              <a:rect l="l" t="t" r="r" b="b"/>
              <a:pathLst>
                <a:path w="665" h="306" extrusionOk="0">
                  <a:moveTo>
                    <a:pt x="543" y="1"/>
                  </a:moveTo>
                  <a:lnTo>
                    <a:pt x="0" y="306"/>
                  </a:lnTo>
                  <a:lnTo>
                    <a:pt x="664" y="239"/>
                  </a:lnTo>
                  <a:cubicBezTo>
                    <a:pt x="643" y="151"/>
                    <a:pt x="602" y="68"/>
                    <a:pt x="54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4341300" y="2181700"/>
              <a:ext cx="18400" cy="10625"/>
            </a:xfrm>
            <a:custGeom>
              <a:avLst/>
              <a:gdLst/>
              <a:ahLst/>
              <a:cxnLst/>
              <a:rect l="l" t="t" r="r" b="b"/>
              <a:pathLst>
                <a:path w="736" h="425" extrusionOk="0">
                  <a:moveTo>
                    <a:pt x="719" y="1"/>
                  </a:moveTo>
                  <a:cubicBezTo>
                    <a:pt x="593" y="72"/>
                    <a:pt x="453" y="108"/>
                    <a:pt x="313" y="108"/>
                  </a:cubicBezTo>
                  <a:cubicBezTo>
                    <a:pt x="207" y="108"/>
                    <a:pt x="101" y="88"/>
                    <a:pt x="1" y="47"/>
                  </a:cubicBezTo>
                  <a:lnTo>
                    <a:pt x="1" y="47"/>
                  </a:lnTo>
                  <a:cubicBezTo>
                    <a:pt x="51" y="155"/>
                    <a:pt x="84" y="226"/>
                    <a:pt x="84" y="226"/>
                  </a:cubicBezTo>
                  <a:lnTo>
                    <a:pt x="72" y="230"/>
                  </a:lnTo>
                  <a:cubicBezTo>
                    <a:pt x="231" y="358"/>
                    <a:pt x="426" y="425"/>
                    <a:pt x="626" y="425"/>
                  </a:cubicBezTo>
                  <a:cubicBezTo>
                    <a:pt x="663" y="425"/>
                    <a:pt x="699" y="423"/>
                    <a:pt x="736" y="418"/>
                  </a:cubicBezTo>
                  <a:cubicBezTo>
                    <a:pt x="736" y="280"/>
                    <a:pt x="732" y="138"/>
                    <a:pt x="719"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4383725" y="2192250"/>
              <a:ext cx="28300" cy="23000"/>
            </a:xfrm>
            <a:custGeom>
              <a:avLst/>
              <a:gdLst/>
              <a:ahLst/>
              <a:cxnLst/>
              <a:rect l="l" t="t" r="r" b="b"/>
              <a:pathLst>
                <a:path w="1132" h="920" extrusionOk="0">
                  <a:moveTo>
                    <a:pt x="1132" y="0"/>
                  </a:moveTo>
                  <a:lnTo>
                    <a:pt x="1132" y="0"/>
                  </a:lnTo>
                  <a:cubicBezTo>
                    <a:pt x="1003" y="530"/>
                    <a:pt x="629" y="748"/>
                    <a:pt x="411" y="748"/>
                  </a:cubicBezTo>
                  <a:cubicBezTo>
                    <a:pt x="409" y="748"/>
                    <a:pt x="407" y="748"/>
                    <a:pt x="405" y="748"/>
                  </a:cubicBezTo>
                  <a:cubicBezTo>
                    <a:pt x="284" y="744"/>
                    <a:pt x="175" y="669"/>
                    <a:pt x="133" y="560"/>
                  </a:cubicBezTo>
                  <a:lnTo>
                    <a:pt x="125" y="564"/>
                  </a:lnTo>
                  <a:cubicBezTo>
                    <a:pt x="1" y="708"/>
                    <a:pt x="145" y="920"/>
                    <a:pt x="387" y="920"/>
                  </a:cubicBezTo>
                  <a:cubicBezTo>
                    <a:pt x="504" y="920"/>
                    <a:pt x="645" y="870"/>
                    <a:pt x="789" y="740"/>
                  </a:cubicBezTo>
                  <a:cubicBezTo>
                    <a:pt x="1002" y="552"/>
                    <a:pt x="1127" y="284"/>
                    <a:pt x="1132" y="0"/>
                  </a:cubicBez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4387050" y="2199575"/>
              <a:ext cx="17775" cy="11400"/>
            </a:xfrm>
            <a:custGeom>
              <a:avLst/>
              <a:gdLst/>
              <a:ahLst/>
              <a:cxnLst/>
              <a:rect l="l" t="t" r="r" b="b"/>
              <a:pathLst>
                <a:path w="711" h="456" extrusionOk="0">
                  <a:moveTo>
                    <a:pt x="237" y="1"/>
                  </a:moveTo>
                  <a:cubicBezTo>
                    <a:pt x="198" y="1"/>
                    <a:pt x="163" y="5"/>
                    <a:pt x="134" y="12"/>
                  </a:cubicBezTo>
                  <a:cubicBezTo>
                    <a:pt x="100" y="104"/>
                    <a:pt x="59" y="188"/>
                    <a:pt x="0" y="267"/>
                  </a:cubicBezTo>
                  <a:cubicBezTo>
                    <a:pt x="46" y="376"/>
                    <a:pt x="155" y="451"/>
                    <a:pt x="272" y="455"/>
                  </a:cubicBezTo>
                  <a:cubicBezTo>
                    <a:pt x="393" y="455"/>
                    <a:pt x="560" y="392"/>
                    <a:pt x="710" y="246"/>
                  </a:cubicBezTo>
                  <a:cubicBezTo>
                    <a:pt x="531" y="51"/>
                    <a:pt x="362" y="1"/>
                    <a:pt x="237"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4365525" y="2128650"/>
              <a:ext cx="31250" cy="20700"/>
            </a:xfrm>
            <a:custGeom>
              <a:avLst/>
              <a:gdLst/>
              <a:ahLst/>
              <a:cxnLst/>
              <a:rect l="l" t="t" r="r" b="b"/>
              <a:pathLst>
                <a:path w="1250" h="828" extrusionOk="0">
                  <a:moveTo>
                    <a:pt x="1158" y="1"/>
                  </a:moveTo>
                  <a:cubicBezTo>
                    <a:pt x="995" y="51"/>
                    <a:pt x="84" y="331"/>
                    <a:pt x="1" y="565"/>
                  </a:cubicBezTo>
                  <a:cubicBezTo>
                    <a:pt x="1" y="565"/>
                    <a:pt x="114" y="790"/>
                    <a:pt x="230" y="828"/>
                  </a:cubicBezTo>
                  <a:cubicBezTo>
                    <a:pt x="389" y="765"/>
                    <a:pt x="1233" y="368"/>
                    <a:pt x="1233" y="368"/>
                  </a:cubicBezTo>
                  <a:cubicBezTo>
                    <a:pt x="1233" y="368"/>
                    <a:pt x="1250" y="42"/>
                    <a:pt x="1158"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4326375" y="2143350"/>
              <a:ext cx="30725" cy="11750"/>
            </a:xfrm>
            <a:custGeom>
              <a:avLst/>
              <a:gdLst/>
              <a:ahLst/>
              <a:cxnLst/>
              <a:rect l="l" t="t" r="r" b="b"/>
              <a:pathLst>
                <a:path w="1229" h="470" extrusionOk="0">
                  <a:moveTo>
                    <a:pt x="1173" y="1"/>
                  </a:moveTo>
                  <a:cubicBezTo>
                    <a:pt x="975" y="1"/>
                    <a:pt x="0" y="169"/>
                    <a:pt x="0" y="169"/>
                  </a:cubicBezTo>
                  <a:cubicBezTo>
                    <a:pt x="0" y="169"/>
                    <a:pt x="9" y="411"/>
                    <a:pt x="142" y="469"/>
                  </a:cubicBezTo>
                  <a:cubicBezTo>
                    <a:pt x="318" y="469"/>
                    <a:pt x="1103" y="378"/>
                    <a:pt x="1162" y="298"/>
                  </a:cubicBezTo>
                  <a:cubicBezTo>
                    <a:pt x="1220" y="215"/>
                    <a:pt x="1228" y="48"/>
                    <a:pt x="1195" y="2"/>
                  </a:cubicBezTo>
                  <a:cubicBezTo>
                    <a:pt x="1189" y="1"/>
                    <a:pt x="1182" y="1"/>
                    <a:pt x="1173" y="1"/>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4390350" y="2196000"/>
              <a:ext cx="15175" cy="4025"/>
            </a:xfrm>
            <a:custGeom>
              <a:avLst/>
              <a:gdLst/>
              <a:ahLst/>
              <a:cxnLst/>
              <a:rect l="l" t="t" r="r" b="b"/>
              <a:pathLst>
                <a:path w="607" h="161" extrusionOk="0">
                  <a:moveTo>
                    <a:pt x="236" y="0"/>
                  </a:moveTo>
                  <a:cubicBezTo>
                    <a:pt x="164" y="0"/>
                    <a:pt x="92" y="14"/>
                    <a:pt x="23" y="43"/>
                  </a:cubicBezTo>
                  <a:cubicBezTo>
                    <a:pt x="0" y="50"/>
                    <a:pt x="15" y="77"/>
                    <a:pt x="36" y="77"/>
                  </a:cubicBezTo>
                  <a:cubicBezTo>
                    <a:pt x="38" y="77"/>
                    <a:pt x="41" y="77"/>
                    <a:pt x="44" y="76"/>
                  </a:cubicBezTo>
                  <a:lnTo>
                    <a:pt x="52" y="72"/>
                  </a:lnTo>
                  <a:lnTo>
                    <a:pt x="85" y="59"/>
                  </a:lnTo>
                  <a:cubicBezTo>
                    <a:pt x="127" y="47"/>
                    <a:pt x="165" y="43"/>
                    <a:pt x="207" y="38"/>
                  </a:cubicBezTo>
                  <a:cubicBezTo>
                    <a:pt x="217" y="38"/>
                    <a:pt x="228" y="37"/>
                    <a:pt x="239" y="37"/>
                  </a:cubicBezTo>
                  <a:cubicBezTo>
                    <a:pt x="358" y="37"/>
                    <a:pt x="474" y="79"/>
                    <a:pt x="562" y="155"/>
                  </a:cubicBezTo>
                  <a:cubicBezTo>
                    <a:pt x="566" y="159"/>
                    <a:pt x="572" y="161"/>
                    <a:pt x="577" y="161"/>
                  </a:cubicBezTo>
                  <a:cubicBezTo>
                    <a:pt x="593" y="161"/>
                    <a:pt x="607" y="143"/>
                    <a:pt x="591" y="130"/>
                  </a:cubicBezTo>
                  <a:cubicBezTo>
                    <a:pt x="489" y="45"/>
                    <a:pt x="363"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4392225" y="2190350"/>
              <a:ext cx="15200" cy="4050"/>
            </a:xfrm>
            <a:custGeom>
              <a:avLst/>
              <a:gdLst/>
              <a:ahLst/>
              <a:cxnLst/>
              <a:rect l="l" t="t" r="r" b="b"/>
              <a:pathLst>
                <a:path w="608" h="162" extrusionOk="0">
                  <a:moveTo>
                    <a:pt x="236" y="1"/>
                  </a:moveTo>
                  <a:cubicBezTo>
                    <a:pt x="164" y="1"/>
                    <a:pt x="92" y="15"/>
                    <a:pt x="23" y="43"/>
                  </a:cubicBezTo>
                  <a:cubicBezTo>
                    <a:pt x="1" y="50"/>
                    <a:pt x="15" y="78"/>
                    <a:pt x="36" y="78"/>
                  </a:cubicBezTo>
                  <a:cubicBezTo>
                    <a:pt x="38" y="78"/>
                    <a:pt x="41" y="77"/>
                    <a:pt x="44" y="76"/>
                  </a:cubicBezTo>
                  <a:lnTo>
                    <a:pt x="52" y="72"/>
                  </a:lnTo>
                  <a:cubicBezTo>
                    <a:pt x="61" y="68"/>
                    <a:pt x="73" y="64"/>
                    <a:pt x="86" y="60"/>
                  </a:cubicBezTo>
                  <a:cubicBezTo>
                    <a:pt x="127" y="47"/>
                    <a:pt x="165" y="43"/>
                    <a:pt x="207" y="39"/>
                  </a:cubicBezTo>
                  <a:cubicBezTo>
                    <a:pt x="218" y="38"/>
                    <a:pt x="228" y="38"/>
                    <a:pt x="239" y="38"/>
                  </a:cubicBezTo>
                  <a:cubicBezTo>
                    <a:pt x="358" y="38"/>
                    <a:pt x="474" y="79"/>
                    <a:pt x="562" y="156"/>
                  </a:cubicBezTo>
                  <a:cubicBezTo>
                    <a:pt x="567" y="160"/>
                    <a:pt x="572" y="161"/>
                    <a:pt x="577" y="161"/>
                  </a:cubicBezTo>
                  <a:cubicBezTo>
                    <a:pt x="594" y="161"/>
                    <a:pt x="607" y="144"/>
                    <a:pt x="591" y="131"/>
                  </a:cubicBezTo>
                  <a:cubicBezTo>
                    <a:pt x="489" y="45"/>
                    <a:pt x="364" y="1"/>
                    <a:pt x="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4331325" y="2191925"/>
              <a:ext cx="10625" cy="3775"/>
            </a:xfrm>
            <a:custGeom>
              <a:avLst/>
              <a:gdLst/>
              <a:ahLst/>
              <a:cxnLst/>
              <a:rect l="l" t="t" r="r" b="b"/>
              <a:pathLst>
                <a:path w="425" h="151" extrusionOk="0">
                  <a:moveTo>
                    <a:pt x="162" y="1"/>
                  </a:moveTo>
                  <a:cubicBezTo>
                    <a:pt x="111" y="1"/>
                    <a:pt x="66" y="9"/>
                    <a:pt x="20" y="30"/>
                  </a:cubicBezTo>
                  <a:cubicBezTo>
                    <a:pt x="1" y="38"/>
                    <a:pt x="16" y="65"/>
                    <a:pt x="34" y="65"/>
                  </a:cubicBezTo>
                  <a:cubicBezTo>
                    <a:pt x="36" y="65"/>
                    <a:pt x="38" y="64"/>
                    <a:pt x="40" y="64"/>
                  </a:cubicBezTo>
                  <a:lnTo>
                    <a:pt x="40" y="61"/>
                  </a:lnTo>
                  <a:lnTo>
                    <a:pt x="40" y="61"/>
                  </a:lnTo>
                  <a:cubicBezTo>
                    <a:pt x="43" y="60"/>
                    <a:pt x="47" y="59"/>
                    <a:pt x="49" y="59"/>
                  </a:cubicBezTo>
                  <a:cubicBezTo>
                    <a:pt x="53" y="55"/>
                    <a:pt x="61" y="55"/>
                    <a:pt x="70" y="51"/>
                  </a:cubicBezTo>
                  <a:cubicBezTo>
                    <a:pt x="99" y="43"/>
                    <a:pt x="128" y="39"/>
                    <a:pt x="157" y="39"/>
                  </a:cubicBezTo>
                  <a:cubicBezTo>
                    <a:pt x="245" y="39"/>
                    <a:pt x="329" y="76"/>
                    <a:pt x="387" y="143"/>
                  </a:cubicBezTo>
                  <a:cubicBezTo>
                    <a:pt x="391" y="148"/>
                    <a:pt x="396" y="150"/>
                    <a:pt x="400" y="150"/>
                  </a:cubicBezTo>
                  <a:cubicBezTo>
                    <a:pt x="414" y="150"/>
                    <a:pt x="425" y="130"/>
                    <a:pt x="412" y="118"/>
                  </a:cubicBezTo>
                  <a:cubicBezTo>
                    <a:pt x="350" y="43"/>
                    <a:pt x="258" y="1"/>
                    <a:pt x="1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4336175" y="2189000"/>
              <a:ext cx="10700" cy="3725"/>
            </a:xfrm>
            <a:custGeom>
              <a:avLst/>
              <a:gdLst/>
              <a:ahLst/>
              <a:cxnLst/>
              <a:rect l="l" t="t" r="r" b="b"/>
              <a:pathLst>
                <a:path w="428" h="149" extrusionOk="0">
                  <a:moveTo>
                    <a:pt x="160" y="1"/>
                  </a:moveTo>
                  <a:cubicBezTo>
                    <a:pt x="114" y="1"/>
                    <a:pt x="64" y="9"/>
                    <a:pt x="22" y="26"/>
                  </a:cubicBezTo>
                  <a:cubicBezTo>
                    <a:pt x="0" y="33"/>
                    <a:pt x="13" y="62"/>
                    <a:pt x="33" y="62"/>
                  </a:cubicBezTo>
                  <a:cubicBezTo>
                    <a:pt x="36" y="62"/>
                    <a:pt x="39" y="61"/>
                    <a:pt x="43" y="59"/>
                  </a:cubicBezTo>
                  <a:lnTo>
                    <a:pt x="43" y="56"/>
                  </a:lnTo>
                  <a:lnTo>
                    <a:pt x="43" y="56"/>
                  </a:lnTo>
                  <a:cubicBezTo>
                    <a:pt x="44" y="56"/>
                    <a:pt x="46" y="55"/>
                    <a:pt x="47" y="55"/>
                  </a:cubicBezTo>
                  <a:lnTo>
                    <a:pt x="72" y="51"/>
                  </a:lnTo>
                  <a:cubicBezTo>
                    <a:pt x="97" y="43"/>
                    <a:pt x="126" y="39"/>
                    <a:pt x="156" y="39"/>
                  </a:cubicBezTo>
                  <a:cubicBezTo>
                    <a:pt x="160" y="38"/>
                    <a:pt x="164" y="38"/>
                    <a:pt x="168" y="38"/>
                  </a:cubicBezTo>
                  <a:cubicBezTo>
                    <a:pt x="251" y="38"/>
                    <a:pt x="330" y="79"/>
                    <a:pt x="385" y="143"/>
                  </a:cubicBezTo>
                  <a:cubicBezTo>
                    <a:pt x="389" y="147"/>
                    <a:pt x="394" y="148"/>
                    <a:pt x="398" y="148"/>
                  </a:cubicBezTo>
                  <a:cubicBezTo>
                    <a:pt x="413" y="148"/>
                    <a:pt x="427" y="130"/>
                    <a:pt x="415" y="114"/>
                  </a:cubicBezTo>
                  <a:cubicBezTo>
                    <a:pt x="348" y="43"/>
                    <a:pt x="256" y="1"/>
                    <a:pt x="1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4327200" y="2074650"/>
              <a:ext cx="54950" cy="50175"/>
            </a:xfrm>
            <a:custGeom>
              <a:avLst/>
              <a:gdLst/>
              <a:ahLst/>
              <a:cxnLst/>
              <a:rect l="l" t="t" r="r" b="b"/>
              <a:pathLst>
                <a:path w="2198" h="2007" extrusionOk="0">
                  <a:moveTo>
                    <a:pt x="1876" y="1"/>
                  </a:moveTo>
                  <a:cubicBezTo>
                    <a:pt x="1802" y="1"/>
                    <a:pt x="1697" y="164"/>
                    <a:pt x="1697" y="164"/>
                  </a:cubicBezTo>
                  <a:lnTo>
                    <a:pt x="1" y="1843"/>
                  </a:lnTo>
                  <a:lnTo>
                    <a:pt x="1" y="2006"/>
                  </a:lnTo>
                  <a:lnTo>
                    <a:pt x="1149" y="1960"/>
                  </a:lnTo>
                  <a:lnTo>
                    <a:pt x="1183" y="1509"/>
                  </a:lnTo>
                  <a:lnTo>
                    <a:pt x="1354" y="1952"/>
                  </a:lnTo>
                  <a:lnTo>
                    <a:pt x="2198" y="1918"/>
                  </a:lnTo>
                  <a:cubicBezTo>
                    <a:pt x="2198" y="1918"/>
                    <a:pt x="1985" y="786"/>
                    <a:pt x="1939" y="352"/>
                  </a:cubicBezTo>
                  <a:cubicBezTo>
                    <a:pt x="1965" y="80"/>
                    <a:pt x="1928" y="1"/>
                    <a:pt x="1876"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4322925" y="2041875"/>
              <a:ext cx="78025" cy="1175"/>
            </a:xfrm>
            <a:custGeom>
              <a:avLst/>
              <a:gdLst/>
              <a:ahLst/>
              <a:cxnLst/>
              <a:rect l="l" t="t" r="r" b="b"/>
              <a:pathLst>
                <a:path w="3121" h="47" extrusionOk="0">
                  <a:moveTo>
                    <a:pt x="42" y="1"/>
                  </a:moveTo>
                  <a:lnTo>
                    <a:pt x="1" y="47"/>
                  </a:lnTo>
                  <a:lnTo>
                    <a:pt x="3121" y="47"/>
                  </a:lnTo>
                  <a:lnTo>
                    <a:pt x="30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4328875" y="2036350"/>
              <a:ext cx="68325" cy="1175"/>
            </a:xfrm>
            <a:custGeom>
              <a:avLst/>
              <a:gdLst/>
              <a:ahLst/>
              <a:cxnLst/>
              <a:rect l="l" t="t" r="r" b="b"/>
              <a:pathLst>
                <a:path w="2733" h="47" extrusionOk="0">
                  <a:moveTo>
                    <a:pt x="51" y="0"/>
                  </a:moveTo>
                  <a:lnTo>
                    <a:pt x="1" y="46"/>
                  </a:lnTo>
                  <a:lnTo>
                    <a:pt x="2732" y="46"/>
                  </a:lnTo>
                  <a:lnTo>
                    <a:pt x="2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4335675" y="2031025"/>
              <a:ext cx="56825" cy="1675"/>
            </a:xfrm>
            <a:custGeom>
              <a:avLst/>
              <a:gdLst/>
              <a:ahLst/>
              <a:cxnLst/>
              <a:rect l="l" t="t" r="r" b="b"/>
              <a:pathLst>
                <a:path w="2273" h="67" extrusionOk="0">
                  <a:moveTo>
                    <a:pt x="59" y="0"/>
                  </a:moveTo>
                  <a:lnTo>
                    <a:pt x="0" y="42"/>
                  </a:lnTo>
                  <a:lnTo>
                    <a:pt x="2272" y="67"/>
                  </a:lnTo>
                  <a:lnTo>
                    <a:pt x="2210" y="21"/>
                  </a:lnTo>
                  <a:lnTo>
                    <a:pt x="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4325025" y="2045000"/>
              <a:ext cx="75100" cy="1075"/>
            </a:xfrm>
            <a:custGeom>
              <a:avLst/>
              <a:gdLst/>
              <a:ahLst/>
              <a:cxnLst/>
              <a:rect l="l" t="t" r="r" b="b"/>
              <a:pathLst>
                <a:path w="3004" h="43" extrusionOk="0">
                  <a:moveTo>
                    <a:pt x="0" y="1"/>
                  </a:moveTo>
                  <a:lnTo>
                    <a:pt x="0" y="43"/>
                  </a:lnTo>
                  <a:lnTo>
                    <a:pt x="3003" y="43"/>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4327525" y="2051600"/>
              <a:ext cx="74375" cy="950"/>
            </a:xfrm>
            <a:custGeom>
              <a:avLst/>
              <a:gdLst/>
              <a:ahLst/>
              <a:cxnLst/>
              <a:rect l="l" t="t" r="r" b="b"/>
              <a:pathLst>
                <a:path w="2975" h="38" extrusionOk="0">
                  <a:moveTo>
                    <a:pt x="0" y="0"/>
                  </a:moveTo>
                  <a:lnTo>
                    <a:pt x="0" y="38"/>
                  </a:lnTo>
                  <a:lnTo>
                    <a:pt x="2974" y="38"/>
                  </a:lnTo>
                  <a:lnTo>
                    <a:pt x="29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4322100" y="2021100"/>
              <a:ext cx="66525" cy="101525"/>
            </a:xfrm>
            <a:custGeom>
              <a:avLst/>
              <a:gdLst/>
              <a:ahLst/>
              <a:cxnLst/>
              <a:rect l="l" t="t" r="r" b="b"/>
              <a:pathLst>
                <a:path w="2661" h="4061" extrusionOk="0">
                  <a:moveTo>
                    <a:pt x="1462" y="0"/>
                  </a:moveTo>
                  <a:lnTo>
                    <a:pt x="1462" y="0"/>
                  </a:lnTo>
                  <a:cubicBezTo>
                    <a:pt x="1379" y="9"/>
                    <a:pt x="1295" y="25"/>
                    <a:pt x="1211" y="46"/>
                  </a:cubicBezTo>
                  <a:cubicBezTo>
                    <a:pt x="1074" y="368"/>
                    <a:pt x="627" y="1450"/>
                    <a:pt x="334" y="2402"/>
                  </a:cubicBezTo>
                  <a:cubicBezTo>
                    <a:pt x="217" y="2736"/>
                    <a:pt x="0" y="3455"/>
                    <a:pt x="79" y="4060"/>
                  </a:cubicBezTo>
                  <a:cubicBezTo>
                    <a:pt x="79" y="4060"/>
                    <a:pt x="1429" y="4019"/>
                    <a:pt x="2160" y="3910"/>
                  </a:cubicBezTo>
                  <a:cubicBezTo>
                    <a:pt x="2093" y="3338"/>
                    <a:pt x="1997" y="2218"/>
                    <a:pt x="1997" y="2218"/>
                  </a:cubicBezTo>
                  <a:lnTo>
                    <a:pt x="1892" y="2218"/>
                  </a:lnTo>
                  <a:lnTo>
                    <a:pt x="2080" y="2193"/>
                  </a:lnTo>
                  <a:lnTo>
                    <a:pt x="2185" y="2306"/>
                  </a:lnTo>
                  <a:cubicBezTo>
                    <a:pt x="1700" y="1400"/>
                    <a:pt x="2348" y="669"/>
                    <a:pt x="2661" y="389"/>
                  </a:cubicBezTo>
                  <a:cubicBezTo>
                    <a:pt x="2602" y="347"/>
                    <a:pt x="2544" y="305"/>
                    <a:pt x="2481" y="272"/>
                  </a:cubicBezTo>
                  <a:cubicBezTo>
                    <a:pt x="2310" y="431"/>
                    <a:pt x="2001" y="744"/>
                    <a:pt x="1959" y="940"/>
                  </a:cubicBezTo>
                  <a:cubicBezTo>
                    <a:pt x="1287" y="614"/>
                    <a:pt x="1203" y="598"/>
                    <a:pt x="1203" y="598"/>
                  </a:cubicBezTo>
                  <a:cubicBezTo>
                    <a:pt x="1278" y="393"/>
                    <a:pt x="1366" y="197"/>
                    <a:pt x="146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4412425" y="1984300"/>
              <a:ext cx="19125" cy="19500"/>
            </a:xfrm>
            <a:custGeom>
              <a:avLst/>
              <a:gdLst/>
              <a:ahLst/>
              <a:cxnLst/>
              <a:rect l="l" t="t" r="r" b="b"/>
              <a:pathLst>
                <a:path w="765" h="780" extrusionOk="0">
                  <a:moveTo>
                    <a:pt x="405" y="0"/>
                  </a:moveTo>
                  <a:cubicBezTo>
                    <a:pt x="247" y="0"/>
                    <a:pt x="88" y="77"/>
                    <a:pt x="88" y="77"/>
                  </a:cubicBezTo>
                  <a:cubicBezTo>
                    <a:pt x="75" y="269"/>
                    <a:pt x="46" y="457"/>
                    <a:pt x="0" y="645"/>
                  </a:cubicBezTo>
                  <a:cubicBezTo>
                    <a:pt x="59" y="737"/>
                    <a:pt x="159" y="779"/>
                    <a:pt x="266" y="779"/>
                  </a:cubicBezTo>
                  <a:cubicBezTo>
                    <a:pt x="499" y="779"/>
                    <a:pt x="765" y="579"/>
                    <a:pt x="710" y="261"/>
                  </a:cubicBezTo>
                  <a:cubicBezTo>
                    <a:pt x="674" y="56"/>
                    <a:pt x="540" y="0"/>
                    <a:pt x="405"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4416000" y="1988925"/>
              <a:ext cx="11800" cy="11425"/>
            </a:xfrm>
            <a:custGeom>
              <a:avLst/>
              <a:gdLst/>
              <a:ahLst/>
              <a:cxnLst/>
              <a:rect l="l" t="t" r="r" b="b"/>
              <a:pathLst>
                <a:path w="472" h="457" extrusionOk="0">
                  <a:moveTo>
                    <a:pt x="416" y="0"/>
                  </a:moveTo>
                  <a:cubicBezTo>
                    <a:pt x="199" y="0"/>
                    <a:pt x="64" y="237"/>
                    <a:pt x="8" y="423"/>
                  </a:cubicBezTo>
                  <a:cubicBezTo>
                    <a:pt x="0" y="443"/>
                    <a:pt x="17" y="457"/>
                    <a:pt x="33" y="457"/>
                  </a:cubicBezTo>
                  <a:cubicBezTo>
                    <a:pt x="44" y="457"/>
                    <a:pt x="54" y="450"/>
                    <a:pt x="58" y="435"/>
                  </a:cubicBezTo>
                  <a:cubicBezTo>
                    <a:pt x="79" y="377"/>
                    <a:pt x="100" y="318"/>
                    <a:pt x="133" y="264"/>
                  </a:cubicBezTo>
                  <a:cubicBezTo>
                    <a:pt x="182" y="245"/>
                    <a:pt x="243" y="229"/>
                    <a:pt x="301" y="229"/>
                  </a:cubicBezTo>
                  <a:cubicBezTo>
                    <a:pt x="345" y="229"/>
                    <a:pt x="389" y="239"/>
                    <a:pt x="425" y="264"/>
                  </a:cubicBezTo>
                  <a:cubicBezTo>
                    <a:pt x="430" y="268"/>
                    <a:pt x="434" y="269"/>
                    <a:pt x="438" y="269"/>
                  </a:cubicBezTo>
                  <a:cubicBezTo>
                    <a:pt x="458" y="269"/>
                    <a:pt x="471" y="235"/>
                    <a:pt x="450" y="218"/>
                  </a:cubicBezTo>
                  <a:cubicBezTo>
                    <a:pt x="399" y="190"/>
                    <a:pt x="342" y="176"/>
                    <a:pt x="284" y="176"/>
                  </a:cubicBezTo>
                  <a:cubicBezTo>
                    <a:pt x="247" y="176"/>
                    <a:pt x="210" y="182"/>
                    <a:pt x="175" y="193"/>
                  </a:cubicBezTo>
                  <a:cubicBezTo>
                    <a:pt x="229" y="105"/>
                    <a:pt x="329" y="51"/>
                    <a:pt x="438" y="51"/>
                  </a:cubicBezTo>
                  <a:cubicBezTo>
                    <a:pt x="439" y="51"/>
                    <a:pt x="440" y="51"/>
                    <a:pt x="441" y="51"/>
                  </a:cubicBezTo>
                  <a:cubicBezTo>
                    <a:pt x="471" y="51"/>
                    <a:pt x="470" y="1"/>
                    <a:pt x="438" y="1"/>
                  </a:cubicBezTo>
                  <a:cubicBezTo>
                    <a:pt x="430" y="0"/>
                    <a:pt x="423" y="0"/>
                    <a:pt x="416"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4332625" y="1915200"/>
              <a:ext cx="104050" cy="72300"/>
            </a:xfrm>
            <a:custGeom>
              <a:avLst/>
              <a:gdLst/>
              <a:ahLst/>
              <a:cxnLst/>
              <a:rect l="l" t="t" r="r" b="b"/>
              <a:pathLst>
                <a:path w="4162" h="2892" extrusionOk="0">
                  <a:moveTo>
                    <a:pt x="628" y="1"/>
                  </a:moveTo>
                  <a:cubicBezTo>
                    <a:pt x="628" y="1"/>
                    <a:pt x="448" y="364"/>
                    <a:pt x="845" y="753"/>
                  </a:cubicBezTo>
                  <a:cubicBezTo>
                    <a:pt x="344" y="565"/>
                    <a:pt x="247" y="435"/>
                    <a:pt x="247" y="435"/>
                  </a:cubicBezTo>
                  <a:lnTo>
                    <a:pt x="247" y="435"/>
                  </a:lnTo>
                  <a:cubicBezTo>
                    <a:pt x="247" y="435"/>
                    <a:pt x="172" y="974"/>
                    <a:pt x="640" y="1083"/>
                  </a:cubicBezTo>
                  <a:cubicBezTo>
                    <a:pt x="431" y="1229"/>
                    <a:pt x="1" y="1346"/>
                    <a:pt x="18" y="1747"/>
                  </a:cubicBezTo>
                  <a:cubicBezTo>
                    <a:pt x="38" y="2133"/>
                    <a:pt x="268" y="2504"/>
                    <a:pt x="958" y="2504"/>
                  </a:cubicBezTo>
                  <a:cubicBezTo>
                    <a:pt x="983" y="2504"/>
                    <a:pt x="1010" y="2504"/>
                    <a:pt x="1037" y="2503"/>
                  </a:cubicBezTo>
                  <a:cubicBezTo>
                    <a:pt x="1062" y="2502"/>
                    <a:pt x="1089" y="2501"/>
                    <a:pt x="1116" y="2501"/>
                  </a:cubicBezTo>
                  <a:cubicBezTo>
                    <a:pt x="1888" y="2501"/>
                    <a:pt x="3276" y="2891"/>
                    <a:pt x="3276" y="2891"/>
                  </a:cubicBezTo>
                  <a:cubicBezTo>
                    <a:pt x="3276" y="2891"/>
                    <a:pt x="4161" y="2202"/>
                    <a:pt x="3723" y="1296"/>
                  </a:cubicBezTo>
                  <a:cubicBezTo>
                    <a:pt x="3410" y="655"/>
                    <a:pt x="2846" y="561"/>
                    <a:pt x="2543" y="561"/>
                  </a:cubicBezTo>
                  <a:cubicBezTo>
                    <a:pt x="2417" y="561"/>
                    <a:pt x="2336" y="577"/>
                    <a:pt x="2336" y="577"/>
                  </a:cubicBezTo>
                  <a:cubicBezTo>
                    <a:pt x="2336" y="577"/>
                    <a:pt x="2120" y="642"/>
                    <a:pt x="1831" y="642"/>
                  </a:cubicBezTo>
                  <a:cubicBezTo>
                    <a:pt x="1449" y="642"/>
                    <a:pt x="939" y="529"/>
                    <a:pt x="628"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4371300" y="1966075"/>
              <a:ext cx="49926" cy="62775"/>
            </a:xfrm>
            <a:custGeom>
              <a:avLst/>
              <a:gdLst/>
              <a:ahLst/>
              <a:cxnLst/>
              <a:rect l="l" t="t" r="r" b="b"/>
              <a:pathLst>
                <a:path w="1881" h="2511" extrusionOk="0">
                  <a:moveTo>
                    <a:pt x="1880" y="0"/>
                  </a:moveTo>
                  <a:cubicBezTo>
                    <a:pt x="1784" y="109"/>
                    <a:pt x="1658" y="154"/>
                    <a:pt x="1562" y="154"/>
                  </a:cubicBezTo>
                  <a:cubicBezTo>
                    <a:pt x="1532" y="154"/>
                    <a:pt x="1506" y="150"/>
                    <a:pt x="1483" y="142"/>
                  </a:cubicBezTo>
                  <a:cubicBezTo>
                    <a:pt x="1387" y="764"/>
                    <a:pt x="1102" y="1633"/>
                    <a:pt x="256" y="1633"/>
                  </a:cubicBezTo>
                  <a:cubicBezTo>
                    <a:pt x="222" y="1633"/>
                    <a:pt x="187" y="1632"/>
                    <a:pt x="151" y="1629"/>
                  </a:cubicBezTo>
                  <a:lnTo>
                    <a:pt x="151" y="1629"/>
                  </a:lnTo>
                  <a:cubicBezTo>
                    <a:pt x="0" y="2135"/>
                    <a:pt x="243" y="2448"/>
                    <a:pt x="464" y="2510"/>
                  </a:cubicBezTo>
                  <a:lnTo>
                    <a:pt x="489" y="1942"/>
                  </a:lnTo>
                  <a:cubicBezTo>
                    <a:pt x="548" y="1953"/>
                    <a:pt x="607" y="1957"/>
                    <a:pt x="665" y="1957"/>
                  </a:cubicBezTo>
                  <a:cubicBezTo>
                    <a:pt x="1152" y="1957"/>
                    <a:pt x="1586" y="1608"/>
                    <a:pt x="1680" y="1111"/>
                  </a:cubicBezTo>
                  <a:lnTo>
                    <a:pt x="1863" y="121"/>
                  </a:lnTo>
                  <a:cubicBezTo>
                    <a:pt x="1872" y="79"/>
                    <a:pt x="1876" y="38"/>
                    <a:pt x="1880"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4348200" y="1947575"/>
              <a:ext cx="63000" cy="85250"/>
            </a:xfrm>
            <a:custGeom>
              <a:avLst/>
              <a:gdLst/>
              <a:ahLst/>
              <a:cxnLst/>
              <a:rect l="l" t="t" r="r" b="b"/>
              <a:pathLst>
                <a:path w="2520" h="3410" extrusionOk="0">
                  <a:moveTo>
                    <a:pt x="410" y="1"/>
                  </a:moveTo>
                  <a:cubicBezTo>
                    <a:pt x="339" y="114"/>
                    <a:pt x="289" y="239"/>
                    <a:pt x="264" y="368"/>
                  </a:cubicBezTo>
                  <a:lnTo>
                    <a:pt x="80" y="1362"/>
                  </a:lnTo>
                  <a:cubicBezTo>
                    <a:pt x="0" y="1805"/>
                    <a:pt x="218" y="2252"/>
                    <a:pt x="614" y="2465"/>
                  </a:cubicBezTo>
                  <a:lnTo>
                    <a:pt x="481" y="2887"/>
                  </a:lnTo>
                  <a:cubicBezTo>
                    <a:pt x="481" y="2887"/>
                    <a:pt x="230" y="3296"/>
                    <a:pt x="644" y="3388"/>
                  </a:cubicBezTo>
                  <a:cubicBezTo>
                    <a:pt x="712" y="3404"/>
                    <a:pt x="781" y="3410"/>
                    <a:pt x="849" y="3410"/>
                  </a:cubicBezTo>
                  <a:cubicBezTo>
                    <a:pt x="1190" y="3410"/>
                    <a:pt x="1500" y="3250"/>
                    <a:pt x="1500" y="3250"/>
                  </a:cubicBezTo>
                  <a:cubicBezTo>
                    <a:pt x="1500" y="3250"/>
                    <a:pt x="1040" y="2875"/>
                    <a:pt x="1187" y="2369"/>
                  </a:cubicBezTo>
                  <a:lnTo>
                    <a:pt x="1187" y="2369"/>
                  </a:lnTo>
                  <a:cubicBezTo>
                    <a:pt x="1223" y="2372"/>
                    <a:pt x="1258" y="2373"/>
                    <a:pt x="1292" y="2373"/>
                  </a:cubicBezTo>
                  <a:cubicBezTo>
                    <a:pt x="2137" y="2373"/>
                    <a:pt x="2423" y="1504"/>
                    <a:pt x="2519" y="882"/>
                  </a:cubicBezTo>
                  <a:lnTo>
                    <a:pt x="2507" y="878"/>
                  </a:lnTo>
                  <a:cubicBezTo>
                    <a:pt x="2340" y="803"/>
                    <a:pt x="2340" y="535"/>
                    <a:pt x="2340" y="535"/>
                  </a:cubicBezTo>
                  <a:cubicBezTo>
                    <a:pt x="2340" y="535"/>
                    <a:pt x="2198" y="697"/>
                    <a:pt x="2109" y="697"/>
                  </a:cubicBezTo>
                  <a:cubicBezTo>
                    <a:pt x="2099" y="697"/>
                    <a:pt x="2089" y="695"/>
                    <a:pt x="2081" y="690"/>
                  </a:cubicBezTo>
                  <a:cubicBezTo>
                    <a:pt x="1993" y="648"/>
                    <a:pt x="2143" y="494"/>
                    <a:pt x="2143" y="494"/>
                  </a:cubicBezTo>
                  <a:lnTo>
                    <a:pt x="2143" y="494"/>
                  </a:lnTo>
                  <a:cubicBezTo>
                    <a:pt x="2143" y="494"/>
                    <a:pt x="1835" y="691"/>
                    <a:pt x="1752" y="691"/>
                  </a:cubicBezTo>
                  <a:cubicBezTo>
                    <a:pt x="1749" y="691"/>
                    <a:pt x="1745" y="691"/>
                    <a:pt x="1742" y="690"/>
                  </a:cubicBezTo>
                  <a:cubicBezTo>
                    <a:pt x="1675" y="669"/>
                    <a:pt x="1625" y="627"/>
                    <a:pt x="1830" y="364"/>
                  </a:cubicBezTo>
                  <a:lnTo>
                    <a:pt x="1830" y="364"/>
                  </a:lnTo>
                  <a:cubicBezTo>
                    <a:pt x="1688" y="391"/>
                    <a:pt x="1557" y="402"/>
                    <a:pt x="1437" y="402"/>
                  </a:cubicBezTo>
                  <a:cubicBezTo>
                    <a:pt x="880" y="402"/>
                    <a:pt x="554" y="152"/>
                    <a:pt x="410"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4400000" y="1979825"/>
              <a:ext cx="3675" cy="6000"/>
            </a:xfrm>
            <a:custGeom>
              <a:avLst/>
              <a:gdLst/>
              <a:ahLst/>
              <a:cxnLst/>
              <a:rect l="l" t="t" r="r" b="b"/>
              <a:pathLst>
                <a:path w="147" h="240" extrusionOk="0">
                  <a:moveTo>
                    <a:pt x="84" y="1"/>
                  </a:moveTo>
                  <a:cubicBezTo>
                    <a:pt x="50" y="1"/>
                    <a:pt x="20" y="48"/>
                    <a:pt x="13" y="110"/>
                  </a:cubicBezTo>
                  <a:cubicBezTo>
                    <a:pt x="0" y="177"/>
                    <a:pt x="21" y="235"/>
                    <a:pt x="59" y="240"/>
                  </a:cubicBezTo>
                  <a:cubicBezTo>
                    <a:pt x="60" y="240"/>
                    <a:pt x="61" y="240"/>
                    <a:pt x="63" y="240"/>
                  </a:cubicBezTo>
                  <a:cubicBezTo>
                    <a:pt x="95" y="240"/>
                    <a:pt x="130" y="191"/>
                    <a:pt x="138" y="127"/>
                  </a:cubicBezTo>
                  <a:cubicBezTo>
                    <a:pt x="146" y="60"/>
                    <a:pt x="125" y="6"/>
                    <a:pt x="92" y="1"/>
                  </a:cubicBezTo>
                  <a:cubicBezTo>
                    <a:pt x="89" y="1"/>
                    <a:pt x="87"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4361050" y="1970125"/>
              <a:ext cx="3675" cy="6000"/>
            </a:xfrm>
            <a:custGeom>
              <a:avLst/>
              <a:gdLst/>
              <a:ahLst/>
              <a:cxnLst/>
              <a:rect l="l" t="t" r="r" b="b"/>
              <a:pathLst>
                <a:path w="147" h="240" extrusionOk="0">
                  <a:moveTo>
                    <a:pt x="84" y="1"/>
                  </a:moveTo>
                  <a:cubicBezTo>
                    <a:pt x="52" y="1"/>
                    <a:pt x="17" y="49"/>
                    <a:pt x="9" y="110"/>
                  </a:cubicBezTo>
                  <a:cubicBezTo>
                    <a:pt x="0" y="176"/>
                    <a:pt x="21" y="235"/>
                    <a:pt x="54" y="239"/>
                  </a:cubicBezTo>
                  <a:cubicBezTo>
                    <a:pt x="56" y="239"/>
                    <a:pt x="57" y="239"/>
                    <a:pt x="58" y="239"/>
                  </a:cubicBezTo>
                  <a:cubicBezTo>
                    <a:pt x="91" y="239"/>
                    <a:pt x="126" y="191"/>
                    <a:pt x="134" y="130"/>
                  </a:cubicBezTo>
                  <a:cubicBezTo>
                    <a:pt x="146" y="64"/>
                    <a:pt x="125" y="5"/>
                    <a:pt x="88" y="1"/>
                  </a:cubicBezTo>
                  <a:cubicBezTo>
                    <a:pt x="87" y="1"/>
                    <a:pt x="85" y="1"/>
                    <a:pt x="84"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4398950" y="1969500"/>
              <a:ext cx="10475" cy="4950"/>
            </a:xfrm>
            <a:custGeom>
              <a:avLst/>
              <a:gdLst/>
              <a:ahLst/>
              <a:cxnLst/>
              <a:rect l="l" t="t" r="r" b="b"/>
              <a:pathLst>
                <a:path w="419" h="198" extrusionOk="0">
                  <a:moveTo>
                    <a:pt x="163" y="1"/>
                  </a:moveTo>
                  <a:cubicBezTo>
                    <a:pt x="147" y="1"/>
                    <a:pt x="132" y="2"/>
                    <a:pt x="117" y="5"/>
                  </a:cubicBezTo>
                  <a:cubicBezTo>
                    <a:pt x="76" y="9"/>
                    <a:pt x="34" y="26"/>
                    <a:pt x="0" y="55"/>
                  </a:cubicBezTo>
                  <a:cubicBezTo>
                    <a:pt x="76" y="59"/>
                    <a:pt x="151" y="72"/>
                    <a:pt x="222" y="97"/>
                  </a:cubicBezTo>
                  <a:cubicBezTo>
                    <a:pt x="255" y="105"/>
                    <a:pt x="284" y="122"/>
                    <a:pt x="318" y="139"/>
                  </a:cubicBezTo>
                  <a:cubicBezTo>
                    <a:pt x="351" y="155"/>
                    <a:pt x="381" y="176"/>
                    <a:pt x="418" y="197"/>
                  </a:cubicBezTo>
                  <a:cubicBezTo>
                    <a:pt x="410" y="155"/>
                    <a:pt x="389" y="114"/>
                    <a:pt x="360" y="84"/>
                  </a:cubicBezTo>
                  <a:cubicBezTo>
                    <a:pt x="326" y="51"/>
                    <a:pt x="289" y="26"/>
                    <a:pt x="247" y="13"/>
                  </a:cubicBezTo>
                  <a:cubicBezTo>
                    <a:pt x="220" y="5"/>
                    <a:pt x="191" y="1"/>
                    <a:pt x="163" y="1"/>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4360425" y="1961050"/>
              <a:ext cx="8575" cy="4525"/>
            </a:xfrm>
            <a:custGeom>
              <a:avLst/>
              <a:gdLst/>
              <a:ahLst/>
              <a:cxnLst/>
              <a:rect l="l" t="t" r="r" b="b"/>
              <a:pathLst>
                <a:path w="343" h="181" extrusionOk="0">
                  <a:moveTo>
                    <a:pt x="164" y="0"/>
                  </a:moveTo>
                  <a:cubicBezTo>
                    <a:pt x="99" y="0"/>
                    <a:pt x="38" y="33"/>
                    <a:pt x="0" y="88"/>
                  </a:cubicBezTo>
                  <a:cubicBezTo>
                    <a:pt x="17" y="88"/>
                    <a:pt x="34" y="88"/>
                    <a:pt x="54" y="84"/>
                  </a:cubicBezTo>
                  <a:cubicBezTo>
                    <a:pt x="71" y="84"/>
                    <a:pt x="84" y="80"/>
                    <a:pt x="100" y="80"/>
                  </a:cubicBezTo>
                  <a:cubicBezTo>
                    <a:pt x="130" y="80"/>
                    <a:pt x="155" y="80"/>
                    <a:pt x="184" y="88"/>
                  </a:cubicBezTo>
                  <a:cubicBezTo>
                    <a:pt x="242" y="105"/>
                    <a:pt x="292" y="134"/>
                    <a:pt x="338" y="180"/>
                  </a:cubicBezTo>
                  <a:cubicBezTo>
                    <a:pt x="343" y="138"/>
                    <a:pt x="330" y="101"/>
                    <a:pt x="305" y="72"/>
                  </a:cubicBezTo>
                  <a:cubicBezTo>
                    <a:pt x="280" y="38"/>
                    <a:pt x="247" y="13"/>
                    <a:pt x="205" y="5"/>
                  </a:cubicBezTo>
                  <a:cubicBezTo>
                    <a:pt x="191" y="2"/>
                    <a:pt x="178" y="0"/>
                    <a:pt x="164"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4368775" y="1970125"/>
              <a:ext cx="10300" cy="15200"/>
            </a:xfrm>
            <a:custGeom>
              <a:avLst/>
              <a:gdLst/>
              <a:ahLst/>
              <a:cxnLst/>
              <a:rect l="l" t="t" r="r" b="b"/>
              <a:pathLst>
                <a:path w="412" h="608" extrusionOk="0">
                  <a:moveTo>
                    <a:pt x="198" y="0"/>
                  </a:moveTo>
                  <a:cubicBezTo>
                    <a:pt x="187" y="0"/>
                    <a:pt x="176" y="7"/>
                    <a:pt x="172" y="22"/>
                  </a:cubicBezTo>
                  <a:lnTo>
                    <a:pt x="9" y="486"/>
                  </a:lnTo>
                  <a:cubicBezTo>
                    <a:pt x="0" y="502"/>
                    <a:pt x="13" y="527"/>
                    <a:pt x="34" y="531"/>
                  </a:cubicBezTo>
                  <a:lnTo>
                    <a:pt x="368" y="607"/>
                  </a:lnTo>
                  <a:cubicBezTo>
                    <a:pt x="370" y="607"/>
                    <a:pt x="372" y="607"/>
                    <a:pt x="375" y="607"/>
                  </a:cubicBezTo>
                  <a:cubicBezTo>
                    <a:pt x="406" y="607"/>
                    <a:pt x="411" y="552"/>
                    <a:pt x="376" y="544"/>
                  </a:cubicBezTo>
                  <a:lnTo>
                    <a:pt x="84" y="474"/>
                  </a:lnTo>
                  <a:lnTo>
                    <a:pt x="84" y="474"/>
                  </a:lnTo>
                  <a:lnTo>
                    <a:pt x="230" y="47"/>
                  </a:lnTo>
                  <a:cubicBezTo>
                    <a:pt x="238" y="20"/>
                    <a:pt x="217" y="0"/>
                    <a:pt x="198"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rot="-1800341">
              <a:off x="4373774" y="1990775"/>
              <a:ext cx="16900" cy="5050"/>
            </a:xfrm>
            <a:custGeom>
              <a:avLst/>
              <a:gdLst/>
              <a:ahLst/>
              <a:cxnLst/>
              <a:rect l="l" t="t" r="r" b="b"/>
              <a:pathLst>
                <a:path w="676" h="202" extrusionOk="0">
                  <a:moveTo>
                    <a:pt x="634" y="0"/>
                  </a:moveTo>
                  <a:cubicBezTo>
                    <a:pt x="623" y="0"/>
                    <a:pt x="612" y="6"/>
                    <a:pt x="606" y="19"/>
                  </a:cubicBezTo>
                  <a:cubicBezTo>
                    <a:pt x="560" y="111"/>
                    <a:pt x="454" y="139"/>
                    <a:pt x="342" y="139"/>
                  </a:cubicBezTo>
                  <a:cubicBezTo>
                    <a:pt x="232" y="139"/>
                    <a:pt x="117" y="113"/>
                    <a:pt x="47" y="94"/>
                  </a:cubicBezTo>
                  <a:cubicBezTo>
                    <a:pt x="43" y="93"/>
                    <a:pt x="39" y="92"/>
                    <a:pt x="36" y="92"/>
                  </a:cubicBezTo>
                  <a:cubicBezTo>
                    <a:pt x="4" y="92"/>
                    <a:pt x="0" y="145"/>
                    <a:pt x="38" y="157"/>
                  </a:cubicBezTo>
                  <a:cubicBezTo>
                    <a:pt x="116" y="179"/>
                    <a:pt x="227" y="202"/>
                    <a:pt x="335" y="202"/>
                  </a:cubicBezTo>
                  <a:cubicBezTo>
                    <a:pt x="473" y="202"/>
                    <a:pt x="607" y="165"/>
                    <a:pt x="665" y="44"/>
                  </a:cubicBezTo>
                  <a:cubicBezTo>
                    <a:pt x="676" y="19"/>
                    <a:pt x="655" y="0"/>
                    <a:pt x="634" y="0"/>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4393800" y="1988750"/>
              <a:ext cx="18750" cy="15700"/>
            </a:xfrm>
            <a:custGeom>
              <a:avLst/>
              <a:gdLst/>
              <a:ahLst/>
              <a:cxnLst/>
              <a:rect l="l" t="t" r="r" b="b"/>
              <a:pathLst>
                <a:path w="750" h="628" extrusionOk="0">
                  <a:moveTo>
                    <a:pt x="341" y="0"/>
                  </a:moveTo>
                  <a:cubicBezTo>
                    <a:pt x="187" y="0"/>
                    <a:pt x="50" y="115"/>
                    <a:pt x="31" y="271"/>
                  </a:cubicBezTo>
                  <a:cubicBezTo>
                    <a:pt x="0" y="474"/>
                    <a:pt x="164" y="627"/>
                    <a:pt x="341" y="627"/>
                  </a:cubicBezTo>
                  <a:cubicBezTo>
                    <a:pt x="405" y="627"/>
                    <a:pt x="470" y="607"/>
                    <a:pt x="528" y="563"/>
                  </a:cubicBezTo>
                  <a:cubicBezTo>
                    <a:pt x="749" y="396"/>
                    <a:pt x="662" y="45"/>
                    <a:pt x="386" y="4"/>
                  </a:cubicBezTo>
                  <a:cubicBezTo>
                    <a:pt x="371" y="1"/>
                    <a:pt x="356" y="0"/>
                    <a:pt x="341"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4351225" y="1980000"/>
              <a:ext cx="16950" cy="14250"/>
            </a:xfrm>
            <a:custGeom>
              <a:avLst/>
              <a:gdLst/>
              <a:ahLst/>
              <a:cxnLst/>
              <a:rect l="l" t="t" r="r" b="b"/>
              <a:pathLst>
                <a:path w="678" h="570" extrusionOk="0">
                  <a:moveTo>
                    <a:pt x="309" y="0"/>
                  </a:moveTo>
                  <a:cubicBezTo>
                    <a:pt x="169" y="0"/>
                    <a:pt x="45" y="103"/>
                    <a:pt x="26" y="245"/>
                  </a:cubicBezTo>
                  <a:cubicBezTo>
                    <a:pt x="1" y="430"/>
                    <a:pt x="149" y="569"/>
                    <a:pt x="309" y="569"/>
                  </a:cubicBezTo>
                  <a:cubicBezTo>
                    <a:pt x="366" y="569"/>
                    <a:pt x="424" y="552"/>
                    <a:pt x="477" y="512"/>
                  </a:cubicBezTo>
                  <a:cubicBezTo>
                    <a:pt x="677" y="358"/>
                    <a:pt x="598" y="40"/>
                    <a:pt x="347" y="3"/>
                  </a:cubicBezTo>
                  <a:cubicBezTo>
                    <a:pt x="334" y="1"/>
                    <a:pt x="322" y="0"/>
                    <a:pt x="309" y="0"/>
                  </a:cubicBezTo>
                  <a:close/>
                </a:path>
              </a:pathLst>
            </a:custGeom>
            <a:solidFill>
              <a:srgbClr val="FB8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4358525" y="1935750"/>
              <a:ext cx="63425" cy="34200"/>
            </a:xfrm>
            <a:custGeom>
              <a:avLst/>
              <a:gdLst/>
              <a:ahLst/>
              <a:cxnLst/>
              <a:rect l="l" t="t" r="r" b="b"/>
              <a:pathLst>
                <a:path w="2537" h="1368" extrusionOk="0">
                  <a:moveTo>
                    <a:pt x="866" y="0"/>
                  </a:moveTo>
                  <a:cubicBezTo>
                    <a:pt x="519" y="0"/>
                    <a:pt x="191" y="177"/>
                    <a:pt x="1" y="474"/>
                  </a:cubicBezTo>
                  <a:cubicBezTo>
                    <a:pt x="145" y="625"/>
                    <a:pt x="471" y="875"/>
                    <a:pt x="1029" y="875"/>
                  </a:cubicBezTo>
                  <a:cubicBezTo>
                    <a:pt x="1149" y="875"/>
                    <a:pt x="1279" y="864"/>
                    <a:pt x="1421" y="837"/>
                  </a:cubicBezTo>
                  <a:lnTo>
                    <a:pt x="1421" y="837"/>
                  </a:lnTo>
                  <a:cubicBezTo>
                    <a:pt x="1212" y="1100"/>
                    <a:pt x="1262" y="1142"/>
                    <a:pt x="1329" y="1163"/>
                  </a:cubicBezTo>
                  <a:cubicBezTo>
                    <a:pt x="1332" y="1164"/>
                    <a:pt x="1336" y="1164"/>
                    <a:pt x="1340" y="1164"/>
                  </a:cubicBezTo>
                  <a:cubicBezTo>
                    <a:pt x="1426" y="1164"/>
                    <a:pt x="1734" y="967"/>
                    <a:pt x="1734" y="967"/>
                  </a:cubicBezTo>
                  <a:lnTo>
                    <a:pt x="1734" y="967"/>
                  </a:lnTo>
                  <a:cubicBezTo>
                    <a:pt x="1734" y="967"/>
                    <a:pt x="1584" y="1121"/>
                    <a:pt x="1668" y="1163"/>
                  </a:cubicBezTo>
                  <a:cubicBezTo>
                    <a:pt x="1676" y="1168"/>
                    <a:pt x="1686" y="1170"/>
                    <a:pt x="1696" y="1170"/>
                  </a:cubicBezTo>
                  <a:cubicBezTo>
                    <a:pt x="1786" y="1170"/>
                    <a:pt x="1931" y="1008"/>
                    <a:pt x="1931" y="1008"/>
                  </a:cubicBezTo>
                  <a:cubicBezTo>
                    <a:pt x="1931" y="1008"/>
                    <a:pt x="1931" y="1276"/>
                    <a:pt x="2098" y="1351"/>
                  </a:cubicBezTo>
                  <a:cubicBezTo>
                    <a:pt x="2123" y="1362"/>
                    <a:pt x="2154" y="1368"/>
                    <a:pt x="2188" y="1368"/>
                  </a:cubicBezTo>
                  <a:cubicBezTo>
                    <a:pt x="2287" y="1368"/>
                    <a:pt x="2414" y="1320"/>
                    <a:pt x="2507" y="1209"/>
                  </a:cubicBezTo>
                  <a:cubicBezTo>
                    <a:pt x="2536" y="687"/>
                    <a:pt x="2177" y="223"/>
                    <a:pt x="1663" y="127"/>
                  </a:cubicBezTo>
                  <a:lnTo>
                    <a:pt x="1058" y="18"/>
                  </a:lnTo>
                  <a:cubicBezTo>
                    <a:pt x="994" y="6"/>
                    <a:pt x="929" y="0"/>
                    <a:pt x="866" y="0"/>
                  </a:cubicBezTo>
                  <a:close/>
                </a:path>
              </a:pathLst>
            </a:custGeom>
            <a:solidFill>
              <a:srgbClr val="2E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4390640" y="1920644"/>
              <a:ext cx="40714" cy="36534"/>
            </a:xfrm>
            <a:custGeom>
              <a:avLst/>
              <a:gdLst/>
              <a:ahLst/>
              <a:cxnLst/>
              <a:rect l="l" t="t" r="r" b="b"/>
              <a:pathLst>
                <a:path w="1997" h="1792" extrusionOk="0">
                  <a:moveTo>
                    <a:pt x="506" y="1"/>
                  </a:moveTo>
                  <a:lnTo>
                    <a:pt x="0" y="795"/>
                  </a:lnTo>
                  <a:cubicBezTo>
                    <a:pt x="0" y="795"/>
                    <a:pt x="82" y="1791"/>
                    <a:pt x="1316" y="1791"/>
                  </a:cubicBezTo>
                  <a:cubicBezTo>
                    <a:pt x="1390" y="1791"/>
                    <a:pt x="1468" y="1788"/>
                    <a:pt x="1550" y="1780"/>
                  </a:cubicBezTo>
                  <a:cubicBezTo>
                    <a:pt x="1713" y="1500"/>
                    <a:pt x="1997" y="1008"/>
                    <a:pt x="1997" y="1008"/>
                  </a:cubicBezTo>
                  <a:lnTo>
                    <a:pt x="506" y="1"/>
                  </a:ln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4398469" y="1915547"/>
              <a:ext cx="48563" cy="30072"/>
            </a:xfrm>
            <a:custGeom>
              <a:avLst/>
              <a:gdLst/>
              <a:ahLst/>
              <a:cxnLst/>
              <a:rect l="l" t="t" r="r" b="b"/>
              <a:pathLst>
                <a:path w="2382" h="1475" extrusionOk="0">
                  <a:moveTo>
                    <a:pt x="1166" y="0"/>
                  </a:moveTo>
                  <a:lnTo>
                    <a:pt x="122" y="105"/>
                  </a:lnTo>
                  <a:lnTo>
                    <a:pt x="0" y="443"/>
                  </a:lnTo>
                  <a:lnTo>
                    <a:pt x="1487" y="1475"/>
                  </a:lnTo>
                  <a:lnTo>
                    <a:pt x="1613" y="1258"/>
                  </a:lnTo>
                  <a:lnTo>
                    <a:pt x="2381" y="1070"/>
                  </a:lnTo>
                  <a:lnTo>
                    <a:pt x="1166" y="0"/>
                  </a:lnTo>
                  <a:close/>
                </a:path>
              </a:pathLst>
            </a:custGeom>
            <a:solidFill>
              <a:srgbClr val="CBD0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4387052" y="1886433"/>
              <a:ext cx="76759" cy="51927"/>
            </a:xfrm>
            <a:custGeom>
              <a:avLst/>
              <a:gdLst/>
              <a:ahLst/>
              <a:cxnLst/>
              <a:rect l="l" t="t" r="r" b="b"/>
              <a:pathLst>
                <a:path w="3765" h="2547" extrusionOk="0">
                  <a:moveTo>
                    <a:pt x="1952" y="0"/>
                  </a:moveTo>
                  <a:cubicBezTo>
                    <a:pt x="1708" y="0"/>
                    <a:pt x="1467" y="113"/>
                    <a:pt x="1312" y="330"/>
                  </a:cubicBezTo>
                  <a:cubicBezTo>
                    <a:pt x="1141" y="200"/>
                    <a:pt x="932" y="125"/>
                    <a:pt x="719" y="121"/>
                  </a:cubicBezTo>
                  <a:cubicBezTo>
                    <a:pt x="460" y="121"/>
                    <a:pt x="180" y="238"/>
                    <a:pt x="72" y="472"/>
                  </a:cubicBezTo>
                  <a:cubicBezTo>
                    <a:pt x="22" y="597"/>
                    <a:pt x="1" y="731"/>
                    <a:pt x="17" y="864"/>
                  </a:cubicBezTo>
                  <a:cubicBezTo>
                    <a:pt x="17" y="977"/>
                    <a:pt x="38" y="1082"/>
                    <a:pt x="80" y="1182"/>
                  </a:cubicBezTo>
                  <a:cubicBezTo>
                    <a:pt x="168" y="1349"/>
                    <a:pt x="314" y="1474"/>
                    <a:pt x="489" y="1529"/>
                  </a:cubicBezTo>
                  <a:cubicBezTo>
                    <a:pt x="652" y="1583"/>
                    <a:pt x="823" y="1608"/>
                    <a:pt x="993" y="1608"/>
                  </a:cubicBezTo>
                  <a:cubicBezTo>
                    <a:pt x="1006" y="1608"/>
                    <a:pt x="1019" y="1608"/>
                    <a:pt x="1032" y="1608"/>
                  </a:cubicBezTo>
                  <a:lnTo>
                    <a:pt x="1032" y="1608"/>
                  </a:lnTo>
                  <a:cubicBezTo>
                    <a:pt x="970" y="1775"/>
                    <a:pt x="1070" y="1971"/>
                    <a:pt x="1212" y="2076"/>
                  </a:cubicBezTo>
                  <a:cubicBezTo>
                    <a:pt x="1324" y="2151"/>
                    <a:pt x="1450" y="2187"/>
                    <a:pt x="1574" y="2187"/>
                  </a:cubicBezTo>
                  <a:cubicBezTo>
                    <a:pt x="1749" y="2187"/>
                    <a:pt x="1921" y="2116"/>
                    <a:pt x="2047" y="1980"/>
                  </a:cubicBezTo>
                  <a:cubicBezTo>
                    <a:pt x="2180" y="2325"/>
                    <a:pt x="2554" y="2546"/>
                    <a:pt x="2926" y="2546"/>
                  </a:cubicBezTo>
                  <a:cubicBezTo>
                    <a:pt x="2963" y="2546"/>
                    <a:pt x="3000" y="2544"/>
                    <a:pt x="3037" y="2539"/>
                  </a:cubicBezTo>
                  <a:cubicBezTo>
                    <a:pt x="3359" y="2498"/>
                    <a:pt x="3672" y="2268"/>
                    <a:pt x="3727" y="1946"/>
                  </a:cubicBezTo>
                  <a:cubicBezTo>
                    <a:pt x="3764" y="1691"/>
                    <a:pt x="3639" y="1437"/>
                    <a:pt x="3409" y="1311"/>
                  </a:cubicBezTo>
                  <a:cubicBezTo>
                    <a:pt x="3292" y="1249"/>
                    <a:pt x="3161" y="1230"/>
                    <a:pt x="3028" y="1230"/>
                  </a:cubicBezTo>
                  <a:cubicBezTo>
                    <a:pt x="2938" y="1230"/>
                    <a:pt x="2847" y="1239"/>
                    <a:pt x="2758" y="1249"/>
                  </a:cubicBezTo>
                  <a:cubicBezTo>
                    <a:pt x="2858" y="1031"/>
                    <a:pt x="2816" y="768"/>
                    <a:pt x="2720" y="547"/>
                  </a:cubicBezTo>
                  <a:cubicBezTo>
                    <a:pt x="2666" y="426"/>
                    <a:pt x="2595" y="317"/>
                    <a:pt x="2503" y="225"/>
                  </a:cubicBezTo>
                  <a:cubicBezTo>
                    <a:pt x="2348" y="74"/>
                    <a:pt x="2149" y="0"/>
                    <a:pt x="1952" y="0"/>
                  </a:cubicBezTo>
                  <a:close/>
                </a:path>
              </a:pathLst>
            </a:custGeom>
            <a:solidFill>
              <a:srgbClr val="DEE4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4390456" y="1891693"/>
              <a:ext cx="9725" cy="18145"/>
            </a:xfrm>
            <a:custGeom>
              <a:avLst/>
              <a:gdLst/>
              <a:ahLst/>
              <a:cxnLst/>
              <a:rect l="l" t="t" r="r" b="b"/>
              <a:pathLst>
                <a:path w="477" h="890" extrusionOk="0">
                  <a:moveTo>
                    <a:pt x="431" y="1"/>
                  </a:moveTo>
                  <a:cubicBezTo>
                    <a:pt x="429" y="1"/>
                    <a:pt x="428" y="1"/>
                    <a:pt x="427" y="1"/>
                  </a:cubicBezTo>
                  <a:lnTo>
                    <a:pt x="423" y="1"/>
                  </a:lnTo>
                  <a:cubicBezTo>
                    <a:pt x="356" y="9"/>
                    <a:pt x="289" y="30"/>
                    <a:pt x="230" y="68"/>
                  </a:cubicBezTo>
                  <a:cubicBezTo>
                    <a:pt x="105" y="151"/>
                    <a:pt x="26" y="289"/>
                    <a:pt x="13" y="439"/>
                  </a:cubicBezTo>
                  <a:cubicBezTo>
                    <a:pt x="1" y="581"/>
                    <a:pt x="17" y="727"/>
                    <a:pt x="63" y="865"/>
                  </a:cubicBezTo>
                  <a:cubicBezTo>
                    <a:pt x="70" y="882"/>
                    <a:pt x="85" y="889"/>
                    <a:pt x="99" y="889"/>
                  </a:cubicBezTo>
                  <a:cubicBezTo>
                    <a:pt x="121" y="889"/>
                    <a:pt x="144" y="872"/>
                    <a:pt x="139" y="844"/>
                  </a:cubicBezTo>
                  <a:cubicBezTo>
                    <a:pt x="88" y="661"/>
                    <a:pt x="47" y="439"/>
                    <a:pt x="147" y="264"/>
                  </a:cubicBezTo>
                  <a:cubicBezTo>
                    <a:pt x="197" y="180"/>
                    <a:pt x="276" y="118"/>
                    <a:pt x="373" y="88"/>
                  </a:cubicBezTo>
                  <a:cubicBezTo>
                    <a:pt x="385" y="84"/>
                    <a:pt x="402" y="84"/>
                    <a:pt x="418" y="80"/>
                  </a:cubicBezTo>
                  <a:lnTo>
                    <a:pt x="427" y="80"/>
                  </a:lnTo>
                  <a:cubicBezTo>
                    <a:pt x="476" y="76"/>
                    <a:pt x="477" y="1"/>
                    <a:pt x="4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4411334" y="1916628"/>
              <a:ext cx="10744" cy="11804"/>
            </a:xfrm>
            <a:custGeom>
              <a:avLst/>
              <a:gdLst/>
              <a:ahLst/>
              <a:cxnLst/>
              <a:rect l="l" t="t" r="r" b="b"/>
              <a:pathLst>
                <a:path w="527" h="579" extrusionOk="0">
                  <a:moveTo>
                    <a:pt x="62" y="1"/>
                  </a:moveTo>
                  <a:cubicBezTo>
                    <a:pt x="47" y="1"/>
                    <a:pt x="29" y="9"/>
                    <a:pt x="25" y="27"/>
                  </a:cubicBezTo>
                  <a:lnTo>
                    <a:pt x="29" y="27"/>
                  </a:lnTo>
                  <a:cubicBezTo>
                    <a:pt x="8" y="81"/>
                    <a:pt x="0" y="139"/>
                    <a:pt x="0" y="198"/>
                  </a:cubicBezTo>
                  <a:cubicBezTo>
                    <a:pt x="0" y="319"/>
                    <a:pt x="63" y="428"/>
                    <a:pt x="167" y="490"/>
                  </a:cubicBezTo>
                  <a:cubicBezTo>
                    <a:pt x="263" y="545"/>
                    <a:pt x="368" y="574"/>
                    <a:pt x="476" y="578"/>
                  </a:cubicBezTo>
                  <a:cubicBezTo>
                    <a:pt x="478" y="578"/>
                    <a:pt x="479" y="578"/>
                    <a:pt x="480" y="578"/>
                  </a:cubicBezTo>
                  <a:cubicBezTo>
                    <a:pt x="526" y="578"/>
                    <a:pt x="525" y="503"/>
                    <a:pt x="476" y="499"/>
                  </a:cubicBezTo>
                  <a:cubicBezTo>
                    <a:pt x="389" y="494"/>
                    <a:pt x="305" y="474"/>
                    <a:pt x="226" y="436"/>
                  </a:cubicBezTo>
                  <a:cubicBezTo>
                    <a:pt x="176" y="411"/>
                    <a:pt x="138" y="373"/>
                    <a:pt x="109" y="323"/>
                  </a:cubicBezTo>
                  <a:cubicBezTo>
                    <a:pt x="92" y="286"/>
                    <a:pt x="79" y="244"/>
                    <a:pt x="79" y="202"/>
                  </a:cubicBezTo>
                  <a:cubicBezTo>
                    <a:pt x="79" y="185"/>
                    <a:pt x="79" y="164"/>
                    <a:pt x="79" y="144"/>
                  </a:cubicBezTo>
                  <a:lnTo>
                    <a:pt x="79" y="139"/>
                  </a:lnTo>
                  <a:cubicBezTo>
                    <a:pt x="79" y="135"/>
                    <a:pt x="79" y="131"/>
                    <a:pt x="79" y="127"/>
                  </a:cubicBezTo>
                  <a:cubicBezTo>
                    <a:pt x="79" y="119"/>
                    <a:pt x="84" y="110"/>
                    <a:pt x="84" y="102"/>
                  </a:cubicBezTo>
                  <a:cubicBezTo>
                    <a:pt x="88" y="85"/>
                    <a:pt x="92" y="64"/>
                    <a:pt x="100" y="48"/>
                  </a:cubicBezTo>
                  <a:cubicBezTo>
                    <a:pt x="105" y="27"/>
                    <a:pt x="96" y="6"/>
                    <a:pt x="71" y="2"/>
                  </a:cubicBezTo>
                  <a:cubicBezTo>
                    <a:pt x="68" y="1"/>
                    <a:pt x="65" y="1"/>
                    <a:pt x="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4330550" y="2054200"/>
              <a:ext cx="42100" cy="30325"/>
            </a:xfrm>
            <a:custGeom>
              <a:avLst/>
              <a:gdLst/>
              <a:ahLst/>
              <a:cxnLst/>
              <a:rect l="l" t="t" r="r" b="b"/>
              <a:pathLst>
                <a:path w="1684" h="1213" extrusionOk="0">
                  <a:moveTo>
                    <a:pt x="1024" y="0"/>
                  </a:moveTo>
                  <a:lnTo>
                    <a:pt x="477" y="502"/>
                  </a:lnTo>
                  <a:lnTo>
                    <a:pt x="84" y="844"/>
                  </a:lnTo>
                  <a:lnTo>
                    <a:pt x="0" y="1128"/>
                  </a:lnTo>
                  <a:cubicBezTo>
                    <a:pt x="99" y="1183"/>
                    <a:pt x="212" y="1212"/>
                    <a:pt x="327" y="1212"/>
                  </a:cubicBezTo>
                  <a:cubicBezTo>
                    <a:pt x="353" y="1212"/>
                    <a:pt x="379" y="1211"/>
                    <a:pt x="406" y="1208"/>
                  </a:cubicBezTo>
                  <a:cubicBezTo>
                    <a:pt x="472" y="1149"/>
                    <a:pt x="548" y="1095"/>
                    <a:pt x="627" y="1049"/>
                  </a:cubicBezTo>
                  <a:cubicBezTo>
                    <a:pt x="708" y="1114"/>
                    <a:pt x="807" y="1155"/>
                    <a:pt x="907" y="1155"/>
                  </a:cubicBezTo>
                  <a:cubicBezTo>
                    <a:pt x="968" y="1155"/>
                    <a:pt x="1029" y="1140"/>
                    <a:pt x="1086" y="1107"/>
                  </a:cubicBezTo>
                  <a:cubicBezTo>
                    <a:pt x="1254" y="1015"/>
                    <a:pt x="1274" y="840"/>
                    <a:pt x="1254" y="677"/>
                  </a:cubicBezTo>
                  <a:lnTo>
                    <a:pt x="1254" y="677"/>
                  </a:lnTo>
                  <a:cubicBezTo>
                    <a:pt x="1286" y="874"/>
                    <a:pt x="1457" y="1020"/>
                    <a:pt x="1659" y="1020"/>
                  </a:cubicBezTo>
                  <a:cubicBezTo>
                    <a:pt x="1667" y="1020"/>
                    <a:pt x="1675" y="1020"/>
                    <a:pt x="1684" y="1020"/>
                  </a:cubicBezTo>
                  <a:cubicBezTo>
                    <a:pt x="1667" y="861"/>
                    <a:pt x="1667" y="698"/>
                    <a:pt x="1671" y="535"/>
                  </a:cubicBezTo>
                  <a:lnTo>
                    <a:pt x="1024" y="0"/>
                  </a:ln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4319900" y="2039925"/>
              <a:ext cx="37825" cy="20050"/>
            </a:xfrm>
            <a:custGeom>
              <a:avLst/>
              <a:gdLst/>
              <a:ahLst/>
              <a:cxnLst/>
              <a:rect l="l" t="t" r="r" b="b"/>
              <a:pathLst>
                <a:path w="1513" h="802" extrusionOk="0">
                  <a:moveTo>
                    <a:pt x="259" y="0"/>
                  </a:moveTo>
                  <a:cubicBezTo>
                    <a:pt x="178" y="0"/>
                    <a:pt x="92" y="5"/>
                    <a:pt x="0" y="16"/>
                  </a:cubicBezTo>
                  <a:cubicBezTo>
                    <a:pt x="38" y="91"/>
                    <a:pt x="88" y="158"/>
                    <a:pt x="142" y="225"/>
                  </a:cubicBezTo>
                  <a:cubicBezTo>
                    <a:pt x="518" y="262"/>
                    <a:pt x="865" y="450"/>
                    <a:pt x="1099" y="751"/>
                  </a:cubicBezTo>
                  <a:cubicBezTo>
                    <a:pt x="1233" y="776"/>
                    <a:pt x="1366" y="793"/>
                    <a:pt x="1500" y="801"/>
                  </a:cubicBezTo>
                  <a:lnTo>
                    <a:pt x="1512" y="784"/>
                  </a:lnTo>
                  <a:cubicBezTo>
                    <a:pt x="1512" y="784"/>
                    <a:pt x="1273" y="0"/>
                    <a:pt x="259" y="0"/>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4309675" y="2040300"/>
              <a:ext cx="47725" cy="40125"/>
            </a:xfrm>
            <a:custGeom>
              <a:avLst/>
              <a:gdLst/>
              <a:ahLst/>
              <a:cxnLst/>
              <a:rect l="l" t="t" r="r" b="b"/>
              <a:pathLst>
                <a:path w="1909" h="1605" extrusionOk="0">
                  <a:moveTo>
                    <a:pt x="389" y="1"/>
                  </a:moveTo>
                  <a:cubicBezTo>
                    <a:pt x="163" y="544"/>
                    <a:pt x="0" y="945"/>
                    <a:pt x="0" y="945"/>
                  </a:cubicBezTo>
                  <a:cubicBezTo>
                    <a:pt x="0" y="945"/>
                    <a:pt x="213" y="1588"/>
                    <a:pt x="1224" y="1605"/>
                  </a:cubicBezTo>
                  <a:cubicBezTo>
                    <a:pt x="1554" y="1312"/>
                    <a:pt x="1846" y="882"/>
                    <a:pt x="1909" y="786"/>
                  </a:cubicBezTo>
                  <a:cubicBezTo>
                    <a:pt x="932" y="724"/>
                    <a:pt x="543" y="252"/>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4301200" y="2045525"/>
              <a:ext cx="31575" cy="29800"/>
            </a:xfrm>
            <a:custGeom>
              <a:avLst/>
              <a:gdLst/>
              <a:ahLst/>
              <a:cxnLst/>
              <a:rect l="l" t="t" r="r" b="b"/>
              <a:pathLst>
                <a:path w="1263" h="1192" extrusionOk="0">
                  <a:moveTo>
                    <a:pt x="648" y="1"/>
                  </a:moveTo>
                  <a:cubicBezTo>
                    <a:pt x="1" y="289"/>
                    <a:pt x="13" y="995"/>
                    <a:pt x="381" y="1154"/>
                  </a:cubicBezTo>
                  <a:cubicBezTo>
                    <a:pt x="441" y="1181"/>
                    <a:pt x="503" y="1192"/>
                    <a:pt x="566" y="1192"/>
                  </a:cubicBezTo>
                  <a:cubicBezTo>
                    <a:pt x="882" y="1192"/>
                    <a:pt x="1193" y="903"/>
                    <a:pt x="1141" y="882"/>
                  </a:cubicBezTo>
                  <a:cubicBezTo>
                    <a:pt x="1133" y="880"/>
                    <a:pt x="1127" y="878"/>
                    <a:pt x="1120" y="878"/>
                  </a:cubicBezTo>
                  <a:cubicBezTo>
                    <a:pt x="1076" y="878"/>
                    <a:pt x="1063" y="936"/>
                    <a:pt x="982" y="936"/>
                  </a:cubicBezTo>
                  <a:cubicBezTo>
                    <a:pt x="1045" y="903"/>
                    <a:pt x="1103" y="782"/>
                    <a:pt x="1129" y="719"/>
                  </a:cubicBezTo>
                  <a:cubicBezTo>
                    <a:pt x="1187" y="673"/>
                    <a:pt x="1187" y="560"/>
                    <a:pt x="1187" y="560"/>
                  </a:cubicBezTo>
                  <a:cubicBezTo>
                    <a:pt x="1187" y="560"/>
                    <a:pt x="1262" y="523"/>
                    <a:pt x="1225" y="477"/>
                  </a:cubicBezTo>
                  <a:cubicBezTo>
                    <a:pt x="1221" y="473"/>
                    <a:pt x="1211" y="471"/>
                    <a:pt x="1197" y="471"/>
                  </a:cubicBezTo>
                  <a:cubicBezTo>
                    <a:pt x="1078" y="471"/>
                    <a:pt x="644" y="611"/>
                    <a:pt x="644" y="611"/>
                  </a:cubicBezTo>
                  <a:cubicBezTo>
                    <a:pt x="644" y="611"/>
                    <a:pt x="623" y="544"/>
                    <a:pt x="728" y="527"/>
                  </a:cubicBezTo>
                  <a:cubicBezTo>
                    <a:pt x="836" y="506"/>
                    <a:pt x="991" y="377"/>
                    <a:pt x="966" y="347"/>
                  </a:cubicBezTo>
                  <a:cubicBezTo>
                    <a:pt x="959" y="338"/>
                    <a:pt x="942" y="335"/>
                    <a:pt x="920" y="335"/>
                  </a:cubicBezTo>
                  <a:cubicBezTo>
                    <a:pt x="872" y="335"/>
                    <a:pt x="797" y="350"/>
                    <a:pt x="728" y="350"/>
                  </a:cubicBezTo>
                  <a:cubicBezTo>
                    <a:pt x="714" y="350"/>
                    <a:pt x="699" y="349"/>
                    <a:pt x="686" y="347"/>
                  </a:cubicBezTo>
                  <a:cubicBezTo>
                    <a:pt x="681" y="347"/>
                    <a:pt x="676" y="346"/>
                    <a:pt x="671" y="346"/>
                  </a:cubicBezTo>
                  <a:cubicBezTo>
                    <a:pt x="569" y="346"/>
                    <a:pt x="443" y="498"/>
                    <a:pt x="435" y="510"/>
                  </a:cubicBezTo>
                  <a:cubicBezTo>
                    <a:pt x="435" y="510"/>
                    <a:pt x="548" y="218"/>
                    <a:pt x="648" y="1"/>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4321875" y="2059525"/>
              <a:ext cx="8900" cy="3900"/>
            </a:xfrm>
            <a:custGeom>
              <a:avLst/>
              <a:gdLst/>
              <a:ahLst/>
              <a:cxnLst/>
              <a:rect l="l" t="t" r="r" b="b"/>
              <a:pathLst>
                <a:path w="356" h="156" extrusionOk="0">
                  <a:moveTo>
                    <a:pt x="356" y="0"/>
                  </a:moveTo>
                  <a:lnTo>
                    <a:pt x="1" y="155"/>
                  </a:lnTo>
                  <a:cubicBezTo>
                    <a:pt x="122" y="138"/>
                    <a:pt x="356" y="1"/>
                    <a:pt x="356"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4323450" y="2063500"/>
              <a:ext cx="5875" cy="2950"/>
            </a:xfrm>
            <a:custGeom>
              <a:avLst/>
              <a:gdLst/>
              <a:ahLst/>
              <a:cxnLst/>
              <a:rect l="l" t="t" r="r" b="b"/>
              <a:pathLst>
                <a:path w="235" h="118" extrusionOk="0">
                  <a:moveTo>
                    <a:pt x="234" y="0"/>
                  </a:moveTo>
                  <a:lnTo>
                    <a:pt x="0" y="117"/>
                  </a:lnTo>
                  <a:cubicBezTo>
                    <a:pt x="180" y="71"/>
                    <a:pt x="234" y="0"/>
                    <a:pt x="234" y="0"/>
                  </a:cubicBez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4323450" y="2045525"/>
              <a:ext cx="7325" cy="4425"/>
            </a:xfrm>
            <a:custGeom>
              <a:avLst/>
              <a:gdLst/>
              <a:ahLst/>
              <a:cxnLst/>
              <a:rect l="l" t="t" r="r" b="b"/>
              <a:pathLst>
                <a:path w="293" h="177" extrusionOk="0">
                  <a:moveTo>
                    <a:pt x="0" y="1"/>
                  </a:moveTo>
                  <a:lnTo>
                    <a:pt x="0" y="1"/>
                  </a:lnTo>
                  <a:cubicBezTo>
                    <a:pt x="55" y="63"/>
                    <a:pt x="117" y="126"/>
                    <a:pt x="184" y="176"/>
                  </a:cubicBezTo>
                  <a:cubicBezTo>
                    <a:pt x="193" y="159"/>
                    <a:pt x="201" y="143"/>
                    <a:pt x="218" y="126"/>
                  </a:cubicBezTo>
                  <a:cubicBezTo>
                    <a:pt x="239" y="101"/>
                    <a:pt x="264" y="76"/>
                    <a:pt x="293" y="59"/>
                  </a:cubicBezTo>
                  <a:cubicBezTo>
                    <a:pt x="197" y="30"/>
                    <a:pt x="101" y="9"/>
                    <a:pt x="0" y="1"/>
                  </a:cubicBezTo>
                  <a:close/>
                </a:path>
              </a:pathLst>
            </a:custGeom>
            <a:solidFill>
              <a:srgbClr val="FFE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4328050" y="2047000"/>
              <a:ext cx="19325" cy="11725"/>
            </a:xfrm>
            <a:custGeom>
              <a:avLst/>
              <a:gdLst/>
              <a:ahLst/>
              <a:cxnLst/>
              <a:rect l="l" t="t" r="r" b="b"/>
              <a:pathLst>
                <a:path w="773" h="469" extrusionOk="0">
                  <a:moveTo>
                    <a:pt x="109" y="0"/>
                  </a:moveTo>
                  <a:cubicBezTo>
                    <a:pt x="80" y="21"/>
                    <a:pt x="55" y="42"/>
                    <a:pt x="34" y="67"/>
                  </a:cubicBezTo>
                  <a:cubicBezTo>
                    <a:pt x="17" y="84"/>
                    <a:pt x="9" y="100"/>
                    <a:pt x="0" y="121"/>
                  </a:cubicBezTo>
                  <a:cubicBezTo>
                    <a:pt x="226" y="297"/>
                    <a:pt x="493" y="414"/>
                    <a:pt x="773" y="468"/>
                  </a:cubicBezTo>
                  <a:cubicBezTo>
                    <a:pt x="602" y="251"/>
                    <a:pt x="372" y="88"/>
                    <a:pt x="109" y="0"/>
                  </a:cubicBezTo>
                  <a:close/>
                </a:path>
              </a:pathLst>
            </a:custGeom>
            <a:solidFill>
              <a:srgbClr val="FF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4339325" y="2035125"/>
              <a:ext cx="38750" cy="22325"/>
            </a:xfrm>
            <a:custGeom>
              <a:avLst/>
              <a:gdLst/>
              <a:ahLst/>
              <a:cxnLst/>
              <a:rect l="l" t="t" r="r" b="b"/>
              <a:pathLst>
                <a:path w="1550" h="893" extrusionOk="0">
                  <a:moveTo>
                    <a:pt x="1418" y="1"/>
                  </a:moveTo>
                  <a:cubicBezTo>
                    <a:pt x="1266" y="1"/>
                    <a:pt x="0" y="847"/>
                    <a:pt x="0" y="847"/>
                  </a:cubicBezTo>
                  <a:lnTo>
                    <a:pt x="117" y="893"/>
                  </a:lnTo>
                  <a:cubicBezTo>
                    <a:pt x="117" y="893"/>
                    <a:pt x="1550" y="87"/>
                    <a:pt x="1429" y="3"/>
                  </a:cubicBezTo>
                  <a:cubicBezTo>
                    <a:pt x="1426" y="1"/>
                    <a:pt x="1423" y="1"/>
                    <a:pt x="1418" y="1"/>
                  </a:cubicBezTo>
                  <a:close/>
                </a:path>
              </a:pathLst>
            </a:custGeom>
            <a:solidFill>
              <a:srgbClr val="1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4353525" y="2047400"/>
              <a:ext cx="47225" cy="33025"/>
            </a:xfrm>
            <a:custGeom>
              <a:avLst/>
              <a:gdLst/>
              <a:ahLst/>
              <a:cxnLst/>
              <a:rect l="l" t="t" r="r" b="b"/>
              <a:pathLst>
                <a:path w="1889" h="1321" extrusionOk="0">
                  <a:moveTo>
                    <a:pt x="414" y="1"/>
                  </a:moveTo>
                  <a:lnTo>
                    <a:pt x="0" y="435"/>
                  </a:lnTo>
                  <a:cubicBezTo>
                    <a:pt x="0" y="435"/>
                    <a:pt x="581" y="1321"/>
                    <a:pt x="1053" y="1321"/>
                  </a:cubicBezTo>
                  <a:cubicBezTo>
                    <a:pt x="1525" y="1321"/>
                    <a:pt x="1888" y="561"/>
                    <a:pt x="1888" y="561"/>
                  </a:cubicBezTo>
                  <a:lnTo>
                    <a:pt x="1170" y="235"/>
                  </a:lnTo>
                  <a:lnTo>
                    <a:pt x="1015" y="427"/>
                  </a:lnTo>
                  <a:lnTo>
                    <a:pt x="414" y="1"/>
                  </a:ln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4344125" y="2036350"/>
              <a:ext cx="19750" cy="24800"/>
            </a:xfrm>
            <a:custGeom>
              <a:avLst/>
              <a:gdLst/>
              <a:ahLst/>
              <a:cxnLst/>
              <a:rect l="l" t="t" r="r" b="b"/>
              <a:pathLst>
                <a:path w="790" h="992" extrusionOk="0">
                  <a:moveTo>
                    <a:pt x="529" y="0"/>
                  </a:moveTo>
                  <a:cubicBezTo>
                    <a:pt x="457" y="0"/>
                    <a:pt x="514" y="188"/>
                    <a:pt x="506" y="188"/>
                  </a:cubicBezTo>
                  <a:cubicBezTo>
                    <a:pt x="494" y="188"/>
                    <a:pt x="463" y="96"/>
                    <a:pt x="405" y="96"/>
                  </a:cubicBezTo>
                  <a:cubicBezTo>
                    <a:pt x="402" y="96"/>
                    <a:pt x="400" y="96"/>
                    <a:pt x="397" y="96"/>
                  </a:cubicBezTo>
                  <a:cubicBezTo>
                    <a:pt x="335" y="105"/>
                    <a:pt x="0" y="464"/>
                    <a:pt x="376" y="877"/>
                  </a:cubicBezTo>
                  <a:cubicBezTo>
                    <a:pt x="450" y="958"/>
                    <a:pt x="511" y="991"/>
                    <a:pt x="561" y="991"/>
                  </a:cubicBezTo>
                  <a:cubicBezTo>
                    <a:pt x="766" y="991"/>
                    <a:pt x="790" y="443"/>
                    <a:pt x="790" y="443"/>
                  </a:cubicBezTo>
                  <a:cubicBezTo>
                    <a:pt x="790" y="443"/>
                    <a:pt x="602" y="9"/>
                    <a:pt x="531" y="0"/>
                  </a:cubicBezTo>
                  <a:cubicBezTo>
                    <a:pt x="530" y="0"/>
                    <a:pt x="529" y="0"/>
                    <a:pt x="529"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4352175" y="2039475"/>
              <a:ext cx="1375" cy="7950"/>
            </a:xfrm>
            <a:custGeom>
              <a:avLst/>
              <a:gdLst/>
              <a:ahLst/>
              <a:cxnLst/>
              <a:rect l="l" t="t" r="r" b="b"/>
              <a:pathLst>
                <a:path w="55" h="318" extrusionOk="0">
                  <a:moveTo>
                    <a:pt x="34" y="1"/>
                  </a:moveTo>
                  <a:cubicBezTo>
                    <a:pt x="0" y="105"/>
                    <a:pt x="8" y="218"/>
                    <a:pt x="54" y="318"/>
                  </a:cubicBezTo>
                  <a:lnTo>
                    <a:pt x="34" y="1"/>
                  </a:lnTo>
                  <a:close/>
                </a:path>
              </a:pathLst>
            </a:custGeom>
            <a:solidFill>
              <a:srgbClr val="BB6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4345825" y="2042075"/>
              <a:ext cx="8550" cy="9750"/>
            </a:xfrm>
            <a:custGeom>
              <a:avLst/>
              <a:gdLst/>
              <a:ahLst/>
              <a:cxnLst/>
              <a:rect l="l" t="t" r="r" b="b"/>
              <a:pathLst>
                <a:path w="342" h="390" extrusionOk="0">
                  <a:moveTo>
                    <a:pt x="26" y="0"/>
                  </a:moveTo>
                  <a:cubicBezTo>
                    <a:pt x="1" y="0"/>
                    <a:pt x="24" y="197"/>
                    <a:pt x="24" y="197"/>
                  </a:cubicBezTo>
                  <a:cubicBezTo>
                    <a:pt x="24" y="197"/>
                    <a:pt x="180" y="389"/>
                    <a:pt x="260" y="389"/>
                  </a:cubicBezTo>
                  <a:cubicBezTo>
                    <a:pt x="261" y="389"/>
                    <a:pt x="262" y="389"/>
                    <a:pt x="262" y="389"/>
                  </a:cubicBezTo>
                  <a:cubicBezTo>
                    <a:pt x="342" y="389"/>
                    <a:pt x="212" y="252"/>
                    <a:pt x="212" y="252"/>
                  </a:cubicBezTo>
                  <a:cubicBezTo>
                    <a:pt x="212" y="252"/>
                    <a:pt x="145" y="139"/>
                    <a:pt x="100" y="122"/>
                  </a:cubicBezTo>
                  <a:cubicBezTo>
                    <a:pt x="108" y="68"/>
                    <a:pt x="79" y="18"/>
                    <a:pt x="29" y="1"/>
                  </a:cubicBezTo>
                  <a:cubicBezTo>
                    <a:pt x="28" y="1"/>
                    <a:pt x="27" y="0"/>
                    <a:pt x="26" y="0"/>
                  </a:cubicBezTo>
                  <a:close/>
                </a:path>
              </a:pathLst>
            </a:custGeom>
            <a:solidFill>
              <a:srgbClr val="D47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4343800" y="2067000"/>
              <a:ext cx="17525" cy="14200"/>
            </a:xfrm>
            <a:custGeom>
              <a:avLst/>
              <a:gdLst/>
              <a:ahLst/>
              <a:cxnLst/>
              <a:rect l="l" t="t" r="r" b="b"/>
              <a:pathLst>
                <a:path w="701" h="568" extrusionOk="0">
                  <a:moveTo>
                    <a:pt x="379" y="1"/>
                  </a:moveTo>
                  <a:cubicBezTo>
                    <a:pt x="357" y="1"/>
                    <a:pt x="343" y="2"/>
                    <a:pt x="343" y="2"/>
                  </a:cubicBezTo>
                  <a:lnTo>
                    <a:pt x="247" y="107"/>
                  </a:lnTo>
                  <a:cubicBezTo>
                    <a:pt x="327" y="128"/>
                    <a:pt x="481" y="186"/>
                    <a:pt x="465" y="299"/>
                  </a:cubicBezTo>
                  <a:cubicBezTo>
                    <a:pt x="455" y="362"/>
                    <a:pt x="389" y="393"/>
                    <a:pt x="314" y="393"/>
                  </a:cubicBezTo>
                  <a:cubicBezTo>
                    <a:pt x="230" y="393"/>
                    <a:pt x="135" y="355"/>
                    <a:pt x="93" y="282"/>
                  </a:cubicBezTo>
                  <a:lnTo>
                    <a:pt x="1" y="382"/>
                  </a:lnTo>
                  <a:cubicBezTo>
                    <a:pt x="108" y="511"/>
                    <a:pt x="232" y="568"/>
                    <a:pt x="343" y="568"/>
                  </a:cubicBezTo>
                  <a:cubicBezTo>
                    <a:pt x="496" y="568"/>
                    <a:pt x="625" y="459"/>
                    <a:pt x="657" y="278"/>
                  </a:cubicBezTo>
                  <a:cubicBezTo>
                    <a:pt x="701" y="25"/>
                    <a:pt x="470" y="1"/>
                    <a:pt x="379" y="1"/>
                  </a:cubicBezTo>
                  <a:close/>
                </a:path>
              </a:pathLst>
            </a:custGeom>
            <a:solidFill>
              <a:srgbClr val="61D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4438634" y="1929044"/>
              <a:ext cx="16759" cy="5892"/>
            </a:xfrm>
            <a:custGeom>
              <a:avLst/>
              <a:gdLst/>
              <a:ahLst/>
              <a:cxnLst/>
              <a:rect l="l" t="t" r="r" b="b"/>
              <a:pathLst>
                <a:path w="822" h="289" extrusionOk="0">
                  <a:moveTo>
                    <a:pt x="59" y="0"/>
                  </a:moveTo>
                  <a:cubicBezTo>
                    <a:pt x="28" y="0"/>
                    <a:pt x="1" y="40"/>
                    <a:pt x="27" y="69"/>
                  </a:cubicBezTo>
                  <a:lnTo>
                    <a:pt x="31" y="69"/>
                  </a:lnTo>
                  <a:cubicBezTo>
                    <a:pt x="102" y="140"/>
                    <a:pt x="186" y="203"/>
                    <a:pt x="282" y="240"/>
                  </a:cubicBezTo>
                  <a:cubicBezTo>
                    <a:pt x="344" y="272"/>
                    <a:pt x="413" y="289"/>
                    <a:pt x="482" y="289"/>
                  </a:cubicBezTo>
                  <a:cubicBezTo>
                    <a:pt x="496" y="289"/>
                    <a:pt x="510" y="288"/>
                    <a:pt x="524" y="286"/>
                  </a:cubicBezTo>
                  <a:cubicBezTo>
                    <a:pt x="624" y="278"/>
                    <a:pt x="716" y="236"/>
                    <a:pt x="791" y="165"/>
                  </a:cubicBezTo>
                  <a:cubicBezTo>
                    <a:pt x="821" y="142"/>
                    <a:pt x="791" y="101"/>
                    <a:pt x="758" y="101"/>
                  </a:cubicBezTo>
                  <a:cubicBezTo>
                    <a:pt x="750" y="101"/>
                    <a:pt x="741" y="104"/>
                    <a:pt x="733" y="111"/>
                  </a:cubicBezTo>
                  <a:cubicBezTo>
                    <a:pt x="670" y="174"/>
                    <a:pt x="587" y="207"/>
                    <a:pt x="499" y="211"/>
                  </a:cubicBezTo>
                  <a:cubicBezTo>
                    <a:pt x="428" y="211"/>
                    <a:pt x="357" y="195"/>
                    <a:pt x="294" y="161"/>
                  </a:cubicBezTo>
                  <a:cubicBezTo>
                    <a:pt x="215" y="124"/>
                    <a:pt x="144" y="73"/>
                    <a:pt x="85" y="11"/>
                  </a:cubicBezTo>
                  <a:cubicBezTo>
                    <a:pt x="77" y="3"/>
                    <a:pt x="68"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roup 10">
            <a:extLst>
              <a:ext uri="{FF2B5EF4-FFF2-40B4-BE49-F238E27FC236}">
                <a16:creationId xmlns="" xmlns:a16="http://schemas.microsoft.com/office/drawing/2014/main" id="{6C57D2B7-BDE7-4862-BA38-B42E16B9181E}"/>
              </a:ext>
            </a:extLst>
          </p:cNvPr>
          <p:cNvGrpSpPr/>
          <p:nvPr/>
        </p:nvGrpSpPr>
        <p:grpSpPr>
          <a:xfrm>
            <a:off x="604617" y="240344"/>
            <a:ext cx="7446848" cy="3108543"/>
            <a:chOff x="-1203189" y="2135905"/>
            <a:chExt cx="7446848" cy="3108543"/>
          </a:xfrm>
        </p:grpSpPr>
        <p:pic>
          <p:nvPicPr>
            <p:cNvPr id="8" name="Picture 7">
              <a:extLst>
                <a:ext uri="{FF2B5EF4-FFF2-40B4-BE49-F238E27FC236}">
                  <a16:creationId xmlns="" xmlns:a16="http://schemas.microsoft.com/office/drawing/2014/main" id="{DFF2FB94-A847-4B62-A054-584784FA81A4}"/>
                </a:ext>
              </a:extLst>
            </p:cNvPr>
            <p:cNvPicPr>
              <a:picLocks noChangeAspect="1"/>
            </p:cNvPicPr>
            <p:nvPr/>
          </p:nvPicPr>
          <p:blipFill>
            <a:blip r:embed="rId3"/>
            <a:stretch>
              <a:fillRect/>
            </a:stretch>
          </p:blipFill>
          <p:spPr>
            <a:xfrm>
              <a:off x="-1203189" y="2333404"/>
              <a:ext cx="1055302" cy="1718732"/>
            </a:xfrm>
            <a:prstGeom prst="rect">
              <a:avLst/>
            </a:prstGeom>
          </p:spPr>
        </p:pic>
        <p:sp>
          <p:nvSpPr>
            <p:cNvPr id="9" name="Rectangle 8">
              <a:extLst>
                <a:ext uri="{FF2B5EF4-FFF2-40B4-BE49-F238E27FC236}">
                  <a16:creationId xmlns="" xmlns:a16="http://schemas.microsoft.com/office/drawing/2014/main" id="{989A40D5-51CF-4C01-ABE2-E211C88DC583}"/>
                </a:ext>
              </a:extLst>
            </p:cNvPr>
            <p:cNvSpPr/>
            <p:nvPr/>
          </p:nvSpPr>
          <p:spPr>
            <a:xfrm>
              <a:off x="216062" y="2135905"/>
              <a:ext cx="6027597" cy="3108543"/>
            </a:xfrm>
            <a:prstGeom prst="rect">
              <a:avLst/>
            </a:prstGeom>
          </p:spPr>
          <p:txBody>
            <a:bodyPr wrap="square">
              <a:spAutoFit/>
            </a:bodyPr>
            <a:lstStyle/>
            <a:p>
              <a:r>
                <a:rPr lang="en-US" sz="2800" dirty="0">
                  <a:solidFill>
                    <a:schemeClr val="tx1"/>
                  </a:solidFill>
                  <a:latin typeface="Open Sans"/>
                </a:rPr>
                <a:t>Câu 1:</a:t>
              </a:r>
            </a:p>
            <a:p>
              <a:r>
                <a:rPr lang="en-US" sz="2800" dirty="0">
                  <a:solidFill>
                    <a:schemeClr val="tx1"/>
                  </a:solidFill>
                  <a:latin typeface="Open Sans"/>
                </a:rPr>
                <a:t>- </a:t>
              </a:r>
              <a:r>
                <a:rPr lang="vi-VN" sz="2800" dirty="0">
                  <a:solidFill>
                    <a:schemeClr val="tx1"/>
                  </a:solidFill>
                  <a:latin typeface="Open Sans"/>
                </a:rPr>
                <a:t>Tên thương mại: Hydrochloric acid.</a:t>
              </a:r>
            </a:p>
            <a:p>
              <a:r>
                <a:rPr lang="en-US" sz="2800" dirty="0">
                  <a:solidFill>
                    <a:schemeClr val="tx1"/>
                  </a:solidFill>
                  <a:latin typeface="Open Sans"/>
                </a:rPr>
                <a:t>- </a:t>
              </a:r>
              <a:r>
                <a:rPr lang="vi-VN" sz="2800" dirty="0">
                  <a:solidFill>
                    <a:schemeClr val="tx1"/>
                  </a:solidFill>
                  <a:latin typeface="Open Sans"/>
                </a:rPr>
                <a:t>Công thức: HCl.</a:t>
              </a:r>
            </a:p>
            <a:p>
              <a:r>
                <a:rPr lang="en-US" sz="2800" dirty="0">
                  <a:solidFill>
                    <a:schemeClr val="tx1"/>
                  </a:solidFill>
                  <a:latin typeface="Open Sans"/>
                </a:rPr>
                <a:t>- </a:t>
              </a:r>
              <a:r>
                <a:rPr lang="vi-VN" sz="2800" dirty="0">
                  <a:solidFill>
                    <a:schemeClr val="tx1"/>
                  </a:solidFill>
                  <a:latin typeface="Open Sans"/>
                </a:rPr>
                <a:t>Ý nghĩa các kí hiệu cảnh báo: Độc hại; Gây ăn mòn mạnh; Gây nguy hiểm cho môi trường.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1211</TotalTime>
  <Words>1526</Words>
  <Application>Microsoft Office PowerPoint</Application>
  <PresentationFormat>On-screen Show (16:9)</PresentationFormat>
  <Paragraphs>125</Paragraphs>
  <Slides>26</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MJXc-TeX-math-I</vt:lpstr>
      <vt:lpstr>Calibri</vt:lpstr>
      <vt:lpstr>Open Sans</vt:lpstr>
      <vt:lpstr>Times New Roman</vt:lpstr>
      <vt:lpstr>Comic Sans MS</vt:lpstr>
      <vt:lpstr>Roboto Condensed Light</vt:lpstr>
      <vt:lpstr>Arial</vt:lpstr>
      <vt:lpstr>Calibri Light</vt:lpstr>
      <vt:lpstr>Segoe UI Symbol</vt:lpstr>
      <vt:lpstr>Lato</vt:lpstr>
      <vt:lpstr>MJXc-TeX-main-R</vt:lpstr>
      <vt:lpstr>Patrick Hand</vt:lpstr>
      <vt:lpstr>Office Theme</vt:lpstr>
      <vt:lpstr>BÀI 1: SỬ DỤNG MỘT SỐ HOÁ CHẤT, THIẾT BỊ CƠ BẢN TRONG PHÒNG THÍ NGHIỆM </vt:lpstr>
      <vt:lpstr>MỤC TIÊU</vt:lpstr>
      <vt:lpstr>KHỞI ĐỘNG</vt:lpstr>
      <vt:lpstr>PowerPoint Presentation</vt:lpstr>
      <vt:lpstr>I. NHẬN BIẾT HOÁ CHẤT VÀ QUY TẮC SỬ DỤNG HOÁ CHẤT AN TOÀN TRONG PHÒNG THÍ NGHIỆM</vt:lpstr>
      <vt:lpstr>PowerPoint Presentation</vt:lpstr>
      <vt:lpstr>PowerPoint Presentation</vt:lpstr>
      <vt:lpstr>PowerPoint Presentation</vt:lpstr>
      <vt:lpstr>PowerPoint Presentation</vt:lpstr>
      <vt:lpstr>PowerPoint Presentation</vt:lpstr>
      <vt:lpstr>PowerPoint Presentation</vt:lpstr>
      <vt:lpstr>II. GIỚI THIỆU MỘT SỐ DỤNG CỤ THÍ NGHIỆM VÀ CÁCH SỬ DỤNG</vt:lpstr>
      <vt:lpstr>II. GIỚI THIỆU MỘT SỐ DỤNG CỤ THÍ NGHIỆM VÀ CÁCH SỬ DỤNG</vt:lpstr>
      <vt:lpstr>PowerPoint Presentation</vt:lpstr>
      <vt:lpstr>III. GIỚI THIỆU MỘT SỐ THIẾT BỊ VÀ CÁCH SỬ DỤNG</vt:lpstr>
      <vt:lpstr>III. GIỚI THIỆU MỘT SỐ THIẾT BỊ VÀ CÁCH SỬ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SỬ DỤNG MỘT SỐ HOÁ CHẤT, THIẾT BỊ CƠ BẢN TRONG PHÒNG THÍ NGHIỆM </dc:title>
  <dc:creator>VnTeach.Com</dc:creator>
  <cp:keywords>VnTeach.Com</cp:keywords>
  <cp:lastModifiedBy>Windows User</cp:lastModifiedBy>
  <cp:revision>13</cp:revision>
  <dcterms:modified xsi:type="dcterms:W3CDTF">2023-09-09T08:15:43Z</dcterms:modified>
  <cp:version>n</cp:version>
</cp:coreProperties>
</file>