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  <p:sldMasterId id="2147483756" r:id="rId3"/>
  </p:sldMasterIdLst>
  <p:notesMasterIdLst>
    <p:notesMasterId r:id="rId35"/>
  </p:notesMasterIdLst>
  <p:sldIdLst>
    <p:sldId id="405" r:id="rId4"/>
    <p:sldId id="426" r:id="rId5"/>
    <p:sldId id="406" r:id="rId6"/>
    <p:sldId id="408" r:id="rId7"/>
    <p:sldId id="409" r:id="rId8"/>
    <p:sldId id="410" r:id="rId9"/>
    <p:sldId id="412" r:id="rId10"/>
    <p:sldId id="428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36" r:id="rId23"/>
    <p:sldId id="429" r:id="rId24"/>
    <p:sldId id="430" r:id="rId25"/>
    <p:sldId id="432" r:id="rId26"/>
    <p:sldId id="433" r:id="rId27"/>
    <p:sldId id="434" r:id="rId28"/>
    <p:sldId id="435" r:id="rId29"/>
    <p:sldId id="431" r:id="rId30"/>
    <p:sldId id="425" r:id="rId31"/>
    <p:sldId id="386" r:id="rId32"/>
    <p:sldId id="385" r:id="rId33"/>
    <p:sldId id="27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16649"/>
    <a:srgbClr val="CC0000"/>
    <a:srgbClr val="A03E20"/>
    <a:srgbClr val="00A1DA"/>
    <a:srgbClr val="FF6699"/>
    <a:srgbClr val="0000FF"/>
    <a:srgbClr val="00B0F0"/>
    <a:srgbClr val="B7ECFF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2883" autoAdjust="0"/>
  </p:normalViewPr>
  <p:slideViewPr>
    <p:cSldViewPr snapToGrid="0" showGuides="1">
      <p:cViewPr>
        <p:scale>
          <a:sx n="80" d="100"/>
          <a:sy n="80" d="100"/>
        </p:scale>
        <p:origin x="-258" y="192"/>
      </p:cViewPr>
      <p:guideLst>
        <p:guide orient="horz" pos="211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3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8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7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1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37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1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93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0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60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31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4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6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5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23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30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239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59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7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64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14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6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8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36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69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52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78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2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2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4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6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0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9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9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1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6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61CF-0F9F-4E54-8FD2-40B1432868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AD928-BE42-455A-B1C2-EBC7B548B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964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2" y="393925"/>
            <a:ext cx="836305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8884" y="371530"/>
            <a:ext cx="10826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sentences like the example. Use positive or negative present continuous verbs.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249" y="1682372"/>
            <a:ext cx="248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5" y="1943982"/>
            <a:ext cx="5438140" cy="30474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9249" y="5195745"/>
            <a:ext cx="545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Lan</a:t>
            </a:r>
            <a:r>
              <a:rPr lang="en-US" sz="2800" dirty="0" smtClean="0"/>
              <a:t> and Mai </a:t>
            </a:r>
            <a:r>
              <a:rPr lang="en-US" sz="2800" dirty="0"/>
              <a:t>(talk)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2927" y="5226522"/>
            <a:ext cx="4329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Nam and </a:t>
            </a:r>
            <a:r>
              <a:rPr lang="en-US" sz="2800" dirty="0" smtClean="0"/>
              <a:t>Ba(eat </a:t>
            </a:r>
            <a:r>
              <a:rPr lang="en-US" sz="2800" dirty="0"/>
              <a:t>ice cream)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816EE3B-4AFB-46F4-B015-5693C123D6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032" y="1943983"/>
            <a:ext cx="5483418" cy="2657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1649" y="6093732"/>
            <a:ext cx="545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Lan</a:t>
            </a:r>
            <a:r>
              <a:rPr lang="en-US" sz="2800" dirty="0" smtClean="0"/>
              <a:t> and Mai are talking. </a:t>
            </a:r>
            <a:r>
              <a:rPr lang="en-US" sz="2800" dirty="0"/>
              <a:t>(talk)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51604" y="6093732"/>
            <a:ext cx="5450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Nam and Ba </a:t>
            </a:r>
            <a:r>
              <a:rPr lang="en-US" sz="2800" dirty="0" smtClean="0">
                <a:solidFill>
                  <a:srgbClr val="F16649"/>
                </a:solidFill>
              </a:rPr>
              <a:t>aren’t eating </a:t>
            </a:r>
            <a:r>
              <a:rPr lang="en-US" sz="2800" dirty="0" smtClean="0"/>
              <a:t>ice cream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08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457" y="302968"/>
            <a:ext cx="6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8565" y="302968"/>
            <a:ext cx="4094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and Ba</a:t>
            </a:r>
          </a:p>
          <a:p>
            <a:r>
              <a:rPr lang="en-US" sz="2400" dirty="0"/>
              <a:t>(eat ice cream)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5096" y="623271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257" y="0"/>
            <a:ext cx="3066508" cy="1485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5457" y="1547809"/>
            <a:ext cx="6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78565" y="1547808"/>
            <a:ext cx="4094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Lan and Trang              </a:t>
            </a:r>
          </a:p>
          <a:p>
            <a:r>
              <a:rPr lang="en-US" sz="2400" dirty="0"/>
              <a:t>(take photos)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614176" y="1868112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57" y="1219247"/>
            <a:ext cx="2467809" cy="1485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5457" y="2780750"/>
            <a:ext cx="6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78565" y="2780750"/>
            <a:ext cx="4094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</a:t>
            </a:r>
          </a:p>
          <a:p>
            <a:r>
              <a:rPr lang="en-US" sz="2400" dirty="0"/>
              <a:t>(write a letter)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785376" y="3112483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253" y="2428878"/>
            <a:ext cx="2755881" cy="17357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45457" y="4272038"/>
            <a:ext cx="6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78565" y="4272038"/>
            <a:ext cx="4658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and Hung               </a:t>
            </a:r>
          </a:p>
          <a:p>
            <a:r>
              <a:rPr lang="en-US" sz="2400" dirty="0"/>
              <a:t>(play badminton)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117096" y="4592341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91" y="3705552"/>
            <a:ext cx="2813909" cy="184120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45457" y="5590037"/>
            <a:ext cx="6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78565" y="5590037"/>
            <a:ext cx="2864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</a:t>
            </a:r>
          </a:p>
          <a:p>
            <a:r>
              <a:rPr lang="en-US" sz="2400" dirty="0"/>
              <a:t>(draw a picture)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425456" y="592177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788" y="4896241"/>
            <a:ext cx="1521649" cy="19840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C16411-0437-4EF9-8597-04ED68CC0B73}"/>
              </a:ext>
            </a:extLst>
          </p:cNvPr>
          <p:cNvSpPr txBox="1"/>
          <p:nvPr/>
        </p:nvSpPr>
        <p:spPr>
          <a:xfrm>
            <a:off x="3619263" y="1547807"/>
            <a:ext cx="243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taking photos</a:t>
            </a:r>
            <a:r>
              <a:rPr lang="en-US" sz="2400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C0A23BB-580D-4B70-B529-2BAA6E8F5E01}"/>
              </a:ext>
            </a:extLst>
          </p:cNvPr>
          <p:cNvSpPr txBox="1"/>
          <p:nvPr/>
        </p:nvSpPr>
        <p:spPr>
          <a:xfrm>
            <a:off x="3292498" y="302967"/>
            <a:ext cx="3195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aren’t eating ice cream</a:t>
            </a:r>
            <a:r>
              <a:rPr lang="en-US" sz="2400" dirty="0"/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5D6708E-A0F4-40A3-A250-9FDBAFE597FB}"/>
              </a:ext>
            </a:extLst>
          </p:cNvPr>
          <p:cNvSpPr txBox="1"/>
          <p:nvPr/>
        </p:nvSpPr>
        <p:spPr>
          <a:xfrm>
            <a:off x="1822531" y="2786147"/>
            <a:ext cx="2334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dirty="0" smtClean="0">
                <a:solidFill>
                  <a:srgbClr val="00B050"/>
                </a:solidFill>
              </a:rPr>
              <a:t>writing </a:t>
            </a:r>
            <a:r>
              <a:rPr lang="en-US" sz="2400" dirty="0">
                <a:solidFill>
                  <a:srgbClr val="00B050"/>
                </a:solidFill>
              </a:rPr>
              <a:t>a letter</a:t>
            </a:r>
            <a:r>
              <a:rPr lang="en-US" sz="2400" dirty="0"/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C4FD4E5-20A1-45F5-88DF-1D0126460B0F}"/>
              </a:ext>
            </a:extLst>
          </p:cNvPr>
          <p:cNvSpPr txBox="1"/>
          <p:nvPr/>
        </p:nvSpPr>
        <p:spPr>
          <a:xfrm>
            <a:off x="4043352" y="4257114"/>
            <a:ext cx="3474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aren’t playing badminton</a:t>
            </a:r>
            <a:r>
              <a:rPr lang="en-US" sz="2400" dirty="0"/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12E9767-A76D-4307-89D5-2F3C8E45DC40}"/>
              </a:ext>
            </a:extLst>
          </p:cNvPr>
          <p:cNvSpPr txBox="1"/>
          <p:nvPr/>
        </p:nvSpPr>
        <p:spPr>
          <a:xfrm>
            <a:off x="2317219" y="5588908"/>
            <a:ext cx="310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isn’t </a:t>
            </a:r>
            <a:r>
              <a:rPr lang="en-US" sz="2400" dirty="0">
                <a:solidFill>
                  <a:srgbClr val="00B050"/>
                </a:solidFill>
              </a:rPr>
              <a:t>drawing a picture</a:t>
            </a:r>
            <a:r>
              <a:rPr lang="en-US" sz="2400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FC00325-92C0-4D8A-9EB8-AB9BA40C09D2}"/>
              </a:ext>
            </a:extLst>
          </p:cNvPr>
          <p:cNvSpPr txBox="1"/>
          <p:nvPr/>
        </p:nvSpPr>
        <p:spPr>
          <a:xfrm>
            <a:off x="3564276" y="5588909"/>
            <a:ext cx="426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BC32019-49FA-4C15-9A04-170C2C7FE748}"/>
              </a:ext>
            </a:extLst>
          </p:cNvPr>
          <p:cNvSpPr txBox="1"/>
          <p:nvPr/>
        </p:nvSpPr>
        <p:spPr>
          <a:xfrm>
            <a:off x="4466909" y="294099"/>
            <a:ext cx="426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6C8C2CF-F565-4356-8368-04FC9DDDB585}"/>
              </a:ext>
            </a:extLst>
          </p:cNvPr>
          <p:cNvSpPr txBox="1"/>
          <p:nvPr/>
        </p:nvSpPr>
        <p:spPr>
          <a:xfrm>
            <a:off x="5241972" y="4291029"/>
            <a:ext cx="426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8A322739-2AD6-4E3D-A0DB-27989108AA1C}"/>
              </a:ext>
            </a:extLst>
          </p:cNvPr>
          <p:cNvSpPr txBox="1"/>
          <p:nvPr/>
        </p:nvSpPr>
        <p:spPr>
          <a:xfrm>
            <a:off x="4757093" y="1548651"/>
            <a:ext cx="426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1407A7B-B42C-48E5-BBE7-A627A94883DA}"/>
              </a:ext>
            </a:extLst>
          </p:cNvPr>
          <p:cNvSpPr txBox="1"/>
          <p:nvPr/>
        </p:nvSpPr>
        <p:spPr>
          <a:xfrm>
            <a:off x="2896708" y="2798251"/>
            <a:ext cx="426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08D287B4-E35C-4FAA-B409-3EB8AEFEF1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88" y="4936038"/>
            <a:ext cx="1521649" cy="19840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AA0AB4ED-C285-4DFB-8A89-89EF24E41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312" y="3663397"/>
            <a:ext cx="2813909" cy="18412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5816EE3B-4AFB-46F4-B015-5693C123D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527" y="-9576"/>
            <a:ext cx="3066508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1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71A157-0247-4D2D-A920-135A9CD5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639"/>
            <a:ext cx="11413067" cy="70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9160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6" y="104779"/>
            <a:ext cx="783212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6538" y="254545"/>
            <a:ext cx="111154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pictures. Ask and answer.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90103" y="1744318"/>
            <a:ext cx="2480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97" y="1463041"/>
            <a:ext cx="4955407" cy="34995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37119" y="4766796"/>
            <a:ext cx="6723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dirty="0"/>
              <a:t>your sister / make a cake?</a:t>
            </a:r>
          </a:p>
          <a:p>
            <a:r>
              <a:rPr lang="en-US" sz="2800" dirty="0"/>
              <a:t>      Is your sister making a cake?</a:t>
            </a:r>
          </a:p>
          <a:p>
            <a:r>
              <a:rPr lang="en-US" sz="2800" b="1" i="1" dirty="0"/>
              <a:t>B: </a:t>
            </a:r>
            <a:r>
              <a:rPr lang="en-US" sz="2800" dirty="0"/>
              <a:t>Yes, she is.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812661" y="5476812"/>
            <a:ext cx="474031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98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71A157-0247-4D2D-A920-135A9CD5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639"/>
            <a:ext cx="11413067" cy="7089278"/>
          </a:xfrm>
          <a:prstGeom prst="rect">
            <a:avLst/>
          </a:prstGeom>
        </p:spPr>
      </p:pic>
      <p:sp>
        <p:nvSpPr>
          <p:cNvPr id="7" name="Rectangle 22">
            <a:extLst>
              <a:ext uri="{FF2B5EF4-FFF2-40B4-BE49-F238E27FC236}">
                <a16:creationId xmlns:a16="http://schemas.microsoft.com/office/drawing/2014/main" xmlns="" id="{258A9A80-2AC9-4D29-9F4D-7AF46D0C4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940" y="499539"/>
            <a:ext cx="5068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C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xmlns="" id="{4416086B-AA44-4854-9D93-8937B59BB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516477"/>
            <a:ext cx="5068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C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xmlns="" id="{64A7FD0F-FA15-47F1-8656-82EC3FE1B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5604" y="482610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C3300"/>
                </a:solidFill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xmlns="" id="{049BE67F-E3C1-4C55-841A-90C2519F5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3076" y="3886209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C3300"/>
                </a:solidFill>
                <a:sym typeface="Wingdings" panose="05000000000000000000" pitchFamily="2" charset="2"/>
              </a:rPr>
              <a:t>x</a:t>
            </a:r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xmlns="" id="{DDE64F8A-FCB9-47D7-9715-E7E4D9807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5869" y="3886202"/>
            <a:ext cx="5068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C33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xmlns="" id="{FA777530-E399-4649-A41E-37921CFB1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4" y="3852342"/>
            <a:ext cx="4122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C3300"/>
                </a:solidFill>
                <a:sym typeface="Wingdings" panose="05000000000000000000" pitchFamily="2" charset="2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3771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571500"/>
            <a:ext cx="85344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" y="-91441"/>
            <a:ext cx="10830560" cy="4442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7313" y="4587321"/>
            <a:ext cx="67237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 / swim?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385052" y="5495261"/>
            <a:ext cx="609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38687" y="5963568"/>
            <a:ext cx="609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4B6A368-8F72-4D7F-9C87-11037DE25958}"/>
              </a:ext>
            </a:extLst>
          </p:cNvPr>
          <p:cNvSpPr txBox="1"/>
          <p:nvPr/>
        </p:nvSpPr>
        <p:spPr>
          <a:xfrm>
            <a:off x="3293284" y="5093889"/>
            <a:ext cx="385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Is your friend swimming?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FCFAE-A871-4297-893F-679A9B1D319D}"/>
              </a:ext>
            </a:extLst>
          </p:cNvPr>
          <p:cNvSpPr txBox="1"/>
          <p:nvPr/>
        </p:nvSpPr>
        <p:spPr>
          <a:xfrm>
            <a:off x="3260028" y="5593422"/>
            <a:ext cx="1587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Yes, he is.</a:t>
            </a:r>
          </a:p>
        </p:txBody>
      </p:sp>
    </p:spTree>
    <p:extLst>
      <p:ext uri="{BB962C8B-B14F-4D97-AF65-F5344CB8AC3E}">
        <p14:creationId xmlns:p14="http://schemas.microsoft.com/office/powerpoint/2010/main" val="194835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571500"/>
            <a:ext cx="85344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20" y="-91441"/>
            <a:ext cx="9463960" cy="4442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0948" y="4658643"/>
            <a:ext cx="67237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listen to music?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385052" y="5514926"/>
            <a:ext cx="609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85052" y="6065776"/>
            <a:ext cx="609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09177DC-6F2A-43D9-9FAE-31AB3A08E6BE}"/>
              </a:ext>
            </a:extLst>
          </p:cNvPr>
          <p:cNvSpPr txBox="1"/>
          <p:nvPr/>
        </p:nvSpPr>
        <p:spPr>
          <a:xfrm>
            <a:off x="3293284" y="5113552"/>
            <a:ext cx="4212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Are they listening to music?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7ECAE2-05F8-4FBA-95EC-48A9A7959A6A}"/>
              </a:ext>
            </a:extLst>
          </p:cNvPr>
          <p:cNvSpPr txBox="1"/>
          <p:nvPr/>
        </p:nvSpPr>
        <p:spPr>
          <a:xfrm>
            <a:off x="3260029" y="5662245"/>
            <a:ext cx="24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No, they aren’t.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41E7F03-D5D5-4005-B9CE-06315986033E}"/>
              </a:ext>
            </a:extLst>
          </p:cNvPr>
          <p:cNvSpPr txBox="1"/>
          <p:nvPr/>
        </p:nvSpPr>
        <p:spPr>
          <a:xfrm>
            <a:off x="3267066" y="6164347"/>
            <a:ext cx="404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( </a:t>
            </a:r>
            <a:r>
              <a:rPr lang="en-US" sz="2800" dirty="0">
                <a:solidFill>
                  <a:srgbClr val="00B050"/>
                </a:solidFill>
              </a:rPr>
              <a:t>They are having a picnic.)</a:t>
            </a:r>
          </a:p>
        </p:txBody>
      </p:sp>
    </p:spTree>
    <p:extLst>
      <p:ext uri="{BB962C8B-B14F-4D97-AF65-F5344CB8AC3E}">
        <p14:creationId xmlns:p14="http://schemas.microsoft.com/office/powerpoint/2010/main" val="11892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571500"/>
            <a:ext cx="85344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1" y="-89895"/>
            <a:ext cx="4927417" cy="4624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0948" y="4540653"/>
            <a:ext cx="672373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Mi / play the piano?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en-US" sz="2800" b="1" i="1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338687" y="5455931"/>
            <a:ext cx="609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38687" y="5996951"/>
            <a:ext cx="609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28F4D72-EDD1-45EA-98DE-0D28620B34AF}"/>
              </a:ext>
            </a:extLst>
          </p:cNvPr>
          <p:cNvSpPr txBox="1"/>
          <p:nvPr/>
        </p:nvSpPr>
        <p:spPr>
          <a:xfrm>
            <a:off x="3293284" y="5044723"/>
            <a:ext cx="3643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Is Mi playing the piano?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75AC0B0-FAF2-443B-8E2F-BE7A09225029}"/>
              </a:ext>
            </a:extLst>
          </p:cNvPr>
          <p:cNvSpPr txBox="1"/>
          <p:nvPr/>
        </p:nvSpPr>
        <p:spPr>
          <a:xfrm>
            <a:off x="3260028" y="5593416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No, she isn’t.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8563A04-424D-4BA2-B99F-DDFE458F4031}"/>
              </a:ext>
            </a:extLst>
          </p:cNvPr>
          <p:cNvSpPr txBox="1"/>
          <p:nvPr/>
        </p:nvSpPr>
        <p:spPr>
          <a:xfrm>
            <a:off x="3267065" y="6075852"/>
            <a:ext cx="338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 ( She </a:t>
            </a:r>
            <a:r>
              <a:rPr lang="en-US" sz="2800" dirty="0">
                <a:solidFill>
                  <a:srgbClr val="00B050"/>
                </a:solidFill>
              </a:rPr>
              <a:t>is doing karate.)</a:t>
            </a:r>
          </a:p>
        </p:txBody>
      </p:sp>
    </p:spTree>
    <p:extLst>
      <p:ext uri="{BB962C8B-B14F-4D97-AF65-F5344CB8AC3E}">
        <p14:creationId xmlns:p14="http://schemas.microsoft.com/office/powerpoint/2010/main" val="390387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571500"/>
            <a:ext cx="85344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49" y="-156886"/>
            <a:ext cx="6009457" cy="48081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0948" y="4766796"/>
            <a:ext cx="67237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they / learn English?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385052" y="5632910"/>
            <a:ext cx="609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85052" y="6173930"/>
            <a:ext cx="609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E9B1E0-A165-442A-B74A-362A3A9EDA1E}"/>
              </a:ext>
            </a:extLst>
          </p:cNvPr>
          <p:cNvSpPr txBox="1"/>
          <p:nvPr/>
        </p:nvSpPr>
        <p:spPr>
          <a:xfrm>
            <a:off x="3267066" y="5251205"/>
            <a:ext cx="3960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Are they learning English?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C9DE5DE-AA5F-44AA-8C3B-BD9394BEE11C}"/>
              </a:ext>
            </a:extLst>
          </p:cNvPr>
          <p:cNvSpPr txBox="1"/>
          <p:nvPr/>
        </p:nvSpPr>
        <p:spPr>
          <a:xfrm>
            <a:off x="3260028" y="5780234"/>
            <a:ext cx="2113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Yes, they are.</a:t>
            </a:r>
          </a:p>
        </p:txBody>
      </p:sp>
    </p:spTree>
    <p:extLst>
      <p:ext uri="{BB962C8B-B14F-4D97-AF65-F5344CB8AC3E}">
        <p14:creationId xmlns:p14="http://schemas.microsoft.com/office/powerpoint/2010/main" val="6577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571500"/>
            <a:ext cx="853440" cy="64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89" y="1"/>
            <a:ext cx="6009457" cy="4525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0948" y="4648812"/>
            <a:ext cx="67237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/>
              <a:t>A: </a:t>
            </a:r>
            <a:r>
              <a:rPr lang="en-US" sz="2800" dirty="0"/>
              <a:t>your friends / cycle to school?</a:t>
            </a:r>
          </a:p>
          <a:p>
            <a:pPr>
              <a:spcAft>
                <a:spcPts val="600"/>
              </a:spcAft>
            </a:pPr>
            <a:endParaRPr lang="en-US" sz="2800" b="1" i="1" dirty="0"/>
          </a:p>
          <a:p>
            <a:pPr>
              <a:spcAft>
                <a:spcPts val="600"/>
              </a:spcAft>
            </a:pPr>
            <a:r>
              <a:rPr lang="en-US" sz="2800" b="1" i="1" dirty="0"/>
              <a:t>B: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385052" y="5514927"/>
            <a:ext cx="609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385052" y="6055947"/>
            <a:ext cx="6096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E2C9909-F362-4CA5-8E9A-C9FF0D492C3D}"/>
              </a:ext>
            </a:extLst>
          </p:cNvPr>
          <p:cNvSpPr txBox="1"/>
          <p:nvPr/>
        </p:nvSpPr>
        <p:spPr>
          <a:xfrm>
            <a:off x="3293285" y="5113552"/>
            <a:ext cx="5172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Are your friends cycling to school?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8403790-66EF-4835-B8B5-A069D2D3857C}"/>
              </a:ext>
            </a:extLst>
          </p:cNvPr>
          <p:cNvSpPr txBox="1"/>
          <p:nvPr/>
        </p:nvSpPr>
        <p:spPr>
          <a:xfrm>
            <a:off x="3260029" y="5662245"/>
            <a:ext cx="2460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No, they aren’t.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47C51F-DF16-4750-ADF8-34D8D49603A3}"/>
              </a:ext>
            </a:extLst>
          </p:cNvPr>
          <p:cNvSpPr txBox="1"/>
          <p:nvPr/>
        </p:nvSpPr>
        <p:spPr>
          <a:xfrm>
            <a:off x="3267066" y="6164347"/>
            <a:ext cx="4430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( They </a:t>
            </a:r>
            <a:r>
              <a:rPr lang="en-US" sz="2800" dirty="0">
                <a:solidFill>
                  <a:srgbClr val="00B050"/>
                </a:solidFill>
              </a:rPr>
              <a:t>are walking to school.)</a:t>
            </a:r>
          </a:p>
        </p:txBody>
      </p:sp>
    </p:spTree>
    <p:extLst>
      <p:ext uri="{BB962C8B-B14F-4D97-AF65-F5344CB8AC3E}">
        <p14:creationId xmlns:p14="http://schemas.microsoft.com/office/powerpoint/2010/main" val="6993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0694" y="3047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</a:rPr>
              <a:t>WARMER: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6"/>
            <a:ext cx="10515600" cy="941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 smtClean="0"/>
              <a:t>Arrange the words so that they can make the meaningful sentence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92530" y="2809388"/>
            <a:ext cx="1011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have/ We/ Fridays./ </a:t>
            </a:r>
            <a:r>
              <a:rPr lang="en-US" sz="3600" dirty="0"/>
              <a:t>on</a:t>
            </a:r>
            <a:r>
              <a:rPr lang="en-US" sz="3600" dirty="0" smtClean="0"/>
              <a:t>/ English lesson/ always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54930" y="4469913"/>
            <a:ext cx="916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having/ We/ now./ English lesson/are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54930" y="3508038"/>
            <a:ext cx="916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" pitchFamily="2" charset="2"/>
              </a:rPr>
              <a:t></a:t>
            </a:r>
            <a:r>
              <a:rPr lang="en-US" sz="3600" dirty="0" smtClean="0"/>
              <a:t> We always have English lesson on Fridays.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74830" y="5121063"/>
            <a:ext cx="916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" pitchFamily="2" charset="2"/>
              </a:rPr>
              <a:t></a:t>
            </a:r>
            <a:r>
              <a:rPr lang="en-US" sz="3600" dirty="0" smtClean="0"/>
              <a:t> We are having English lesson now.</a:t>
            </a:r>
            <a:endParaRPr lang="en-US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4330129" y="464234"/>
            <a:ext cx="5854880" cy="9706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</a:rPr>
              <a:t>JUMBLE SENTENCES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742005" y="3508038"/>
            <a:ext cx="984739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78148" y="5014528"/>
            <a:ext cx="2151981" cy="8083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9FE742-58DC-4179-9C64-8FAA89EB8590}"/>
              </a:ext>
            </a:extLst>
          </p:cNvPr>
          <p:cNvSpPr txBox="1"/>
          <p:nvPr/>
        </p:nvSpPr>
        <p:spPr>
          <a:xfrm>
            <a:off x="5187605" y="1572091"/>
            <a:ext cx="2849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70" dirty="0" err="1">
                <a:solidFill>
                  <a:srgbClr val="00B050"/>
                </a:solidFill>
              </a:rPr>
              <a:t>doesnot</a:t>
            </a:r>
            <a:r>
              <a:rPr lang="en-US" sz="2400" spc="-70" dirty="0">
                <a:solidFill>
                  <a:srgbClr val="00B050"/>
                </a:solidFill>
              </a:rPr>
              <a:t> </a:t>
            </a:r>
            <a:r>
              <a:rPr lang="en-US" sz="2400" spc="-70" dirty="0">
                <a:solidFill>
                  <a:srgbClr val="FF0000"/>
                </a:solidFill>
              </a:rPr>
              <a:t>/</a:t>
            </a:r>
            <a:r>
              <a:rPr lang="en-US" sz="2400" spc="-70" dirty="0">
                <a:solidFill>
                  <a:srgbClr val="00B050"/>
                </a:solidFill>
              </a:rPr>
              <a:t> doesn’t walk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6" y="113417"/>
            <a:ext cx="783212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5661" y="76967"/>
            <a:ext cx="105286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3143" y="4461540"/>
            <a:ext cx="6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26250" y="4452887"/>
            <a:ext cx="1841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(write)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2725175" y="4762131"/>
            <a:ext cx="1463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3143" y="5382895"/>
            <a:ext cx="6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26249" y="5325260"/>
            <a:ext cx="2248651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He (not do) 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He (read)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248333" y="5746316"/>
            <a:ext cx="1463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22256" y="6207150"/>
            <a:ext cx="1463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3143" y="1586185"/>
            <a:ext cx="6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9695" y="1469698"/>
            <a:ext cx="9516843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spc="-70" dirty="0"/>
              <a:t>My best friend (not walk) </a:t>
            </a:r>
          </a:p>
          <a:p>
            <a:pPr>
              <a:lnSpc>
                <a:spcPct val="130000"/>
              </a:lnSpc>
            </a:pPr>
            <a:r>
              <a:rPr lang="en-US" sz="2400" spc="-70" dirty="0"/>
              <a:t>Sometimes she (cycle)                 </a:t>
            </a:r>
            <a:r>
              <a:rPr lang="en-US" sz="2400" spc="-70" dirty="0" smtClean="0"/>
              <a:t> </a:t>
            </a:r>
            <a:endParaRPr lang="en-US" sz="2400" b="1" spc="-70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357112" y="1883787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45258" y="2447750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3143" y="2664217"/>
            <a:ext cx="6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6251" y="2671012"/>
            <a:ext cx="260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Look! What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3288016" y="2998857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3143" y="3527382"/>
            <a:ext cx="6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6250" y="3518729"/>
            <a:ext cx="9382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</a:t>
            </a:r>
          </a:p>
          <a:p>
            <a:r>
              <a:rPr lang="en-US" sz="2400" dirty="0"/>
              <a:t>every afternoon?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455659" y="3865895"/>
            <a:ext cx="1463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6268147" y="3867093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57449DD-CC19-4FDB-8D56-51D2864D8B6B}"/>
              </a:ext>
            </a:extLst>
          </p:cNvPr>
          <p:cNvSpPr txBox="1"/>
          <p:nvPr/>
        </p:nvSpPr>
        <p:spPr>
          <a:xfrm>
            <a:off x="3768636" y="2000721"/>
            <a:ext cx="92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cycles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C5FF607-13A5-466D-B577-628A744FC856}"/>
              </a:ext>
            </a:extLst>
          </p:cNvPr>
          <p:cNvSpPr txBox="1"/>
          <p:nvPr/>
        </p:nvSpPr>
        <p:spPr>
          <a:xfrm>
            <a:off x="3253575" y="2668701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70D7B77-564F-4D23-8BEC-7B5E06DA3F99}"/>
              </a:ext>
            </a:extLst>
          </p:cNvPr>
          <p:cNvSpPr txBox="1"/>
          <p:nvPr/>
        </p:nvSpPr>
        <p:spPr>
          <a:xfrm>
            <a:off x="5133244" y="2668299"/>
            <a:ext cx="1075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playing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5F83E07-405E-4EF1-B3F5-CEA97E1B1450}"/>
              </a:ext>
            </a:extLst>
          </p:cNvPr>
          <p:cNvSpPr txBox="1"/>
          <p:nvPr/>
        </p:nvSpPr>
        <p:spPr>
          <a:xfrm>
            <a:off x="1271897" y="3521441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3E10781-B2F2-4367-984F-9302ABC00993}"/>
              </a:ext>
            </a:extLst>
          </p:cNvPr>
          <p:cNvSpPr txBox="1"/>
          <p:nvPr/>
        </p:nvSpPr>
        <p:spPr>
          <a:xfrm>
            <a:off x="5179597" y="3542195"/>
            <a:ext cx="86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study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98D220E-85CC-4BC0-AA13-44A65FCA3802}"/>
              </a:ext>
            </a:extLst>
          </p:cNvPr>
          <p:cNvSpPr txBox="1"/>
          <p:nvPr/>
        </p:nvSpPr>
        <p:spPr>
          <a:xfrm>
            <a:off x="2626433" y="4466060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  <a:r>
              <a:rPr lang="en-US" sz="2400" dirty="0" smtClean="0">
                <a:solidFill>
                  <a:srgbClr val="00B050"/>
                </a:solidFill>
              </a:rPr>
              <a:t>m </a:t>
            </a:r>
            <a:r>
              <a:rPr lang="en-US" sz="2400" dirty="0">
                <a:solidFill>
                  <a:srgbClr val="00B050"/>
                </a:solidFill>
              </a:rPr>
              <a:t>writing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D784320-CB9B-4985-AE04-E0579F109207}"/>
              </a:ext>
            </a:extLst>
          </p:cNvPr>
          <p:cNvSpPr txBox="1"/>
          <p:nvPr/>
        </p:nvSpPr>
        <p:spPr>
          <a:xfrm>
            <a:off x="2846545" y="5878414"/>
            <a:ext cx="1464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dirty="0" smtClean="0">
                <a:solidFill>
                  <a:srgbClr val="00B050"/>
                </a:solidFill>
              </a:rPr>
              <a:t>reading</a:t>
            </a:r>
            <a:r>
              <a:rPr lang="en-US" sz="2400" dirty="0"/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FE0E288-4818-440F-9D34-9A664787F673}"/>
              </a:ext>
            </a:extLst>
          </p:cNvPr>
          <p:cNvSpPr txBox="1"/>
          <p:nvPr/>
        </p:nvSpPr>
        <p:spPr>
          <a:xfrm>
            <a:off x="3182052" y="5399525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Isn’t doing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151188D-E5D1-4748-A1F8-1948183A955E}"/>
              </a:ext>
            </a:extLst>
          </p:cNvPr>
          <p:cNvSpPr txBox="1"/>
          <p:nvPr/>
        </p:nvSpPr>
        <p:spPr>
          <a:xfrm>
            <a:off x="6667249" y="1566025"/>
            <a:ext cx="3603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 smtClean="0"/>
              <a:t>to school every </a:t>
            </a:r>
            <a:r>
              <a:rPr lang="en-US" sz="2400" spc="-70" dirty="0"/>
              <a:t>day.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AA19221-7185-4E01-8293-DA643CC13B8B}"/>
              </a:ext>
            </a:extLst>
          </p:cNvPr>
          <p:cNvSpPr txBox="1"/>
          <p:nvPr/>
        </p:nvSpPr>
        <p:spPr>
          <a:xfrm>
            <a:off x="8844053" y="1569058"/>
            <a:ext cx="3603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-70" dirty="0"/>
              <a:t>to school every day.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EB0690D5-C374-43EC-A373-DB57BE03CBB7}"/>
              </a:ext>
            </a:extLst>
          </p:cNvPr>
          <p:cNvGrpSpPr/>
          <p:nvPr/>
        </p:nvGrpSpPr>
        <p:grpSpPr>
          <a:xfrm>
            <a:off x="4507216" y="2652395"/>
            <a:ext cx="3280696" cy="461665"/>
            <a:chOff x="3380412" y="2573738"/>
            <a:chExt cx="2460522" cy="461665"/>
          </a:xfrm>
        </p:grpSpPr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4586810" y="291508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85FAE759-01D3-4F3A-A27B-1EDD5257D345}"/>
                </a:ext>
              </a:extLst>
            </p:cNvPr>
            <p:cNvSpPr txBox="1"/>
            <p:nvPr/>
          </p:nvSpPr>
          <p:spPr>
            <a:xfrm>
              <a:off x="3380412" y="2573738"/>
              <a:ext cx="24605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he (play)              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2AD223C-EDE4-4E7A-888A-5D1385A61DB5}"/>
              </a:ext>
            </a:extLst>
          </p:cNvPr>
          <p:cNvSpPr txBox="1"/>
          <p:nvPr/>
        </p:nvSpPr>
        <p:spPr>
          <a:xfrm>
            <a:off x="3631805" y="2671332"/>
            <a:ext cx="3280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 (play)              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4C2B2F66-3827-41AA-B87F-5BAD2A339216}"/>
              </a:ext>
            </a:extLst>
          </p:cNvPr>
          <p:cNvCxnSpPr>
            <a:cxnSpLocks/>
          </p:cNvCxnSpPr>
          <p:nvPr/>
        </p:nvCxnSpPr>
        <p:spPr>
          <a:xfrm>
            <a:off x="5240336" y="3012678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8CEF287-D9A8-4052-BFB0-6391D48D8857}"/>
              </a:ext>
            </a:extLst>
          </p:cNvPr>
          <p:cNvSpPr txBox="1"/>
          <p:nvPr/>
        </p:nvSpPr>
        <p:spPr>
          <a:xfrm>
            <a:off x="6404096" y="3544625"/>
            <a:ext cx="2439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0693577-17A4-489B-A7D4-8DC6A1824B5E}"/>
              </a:ext>
            </a:extLst>
          </p:cNvPr>
          <p:cNvSpPr txBox="1"/>
          <p:nvPr/>
        </p:nvSpPr>
        <p:spPr>
          <a:xfrm>
            <a:off x="2895520" y="3507074"/>
            <a:ext cx="3595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80E5AB3-E120-437D-929C-8052EDAE0926}"/>
              </a:ext>
            </a:extLst>
          </p:cNvPr>
          <p:cNvSpPr txBox="1"/>
          <p:nvPr/>
        </p:nvSpPr>
        <p:spPr>
          <a:xfrm>
            <a:off x="1898492" y="3525410"/>
            <a:ext cx="3595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your friends (study)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9E83BEC9-984A-4971-A2B3-F7C07AB517D2}"/>
              </a:ext>
            </a:extLst>
          </p:cNvPr>
          <p:cNvCxnSpPr>
            <a:cxnSpLocks/>
          </p:cNvCxnSpPr>
          <p:nvPr/>
        </p:nvCxnSpPr>
        <p:spPr>
          <a:xfrm>
            <a:off x="5246588" y="3882218"/>
            <a:ext cx="121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3B85747E-CF33-4B18-A6B1-4B3156FF84B1}"/>
              </a:ext>
            </a:extLst>
          </p:cNvPr>
          <p:cNvSpPr txBox="1"/>
          <p:nvPr/>
        </p:nvSpPr>
        <p:spPr>
          <a:xfrm>
            <a:off x="7513047" y="3530009"/>
            <a:ext cx="2439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CC3D3A8B-239A-4333-BCB1-96AEA0843F2F}"/>
              </a:ext>
            </a:extLst>
          </p:cNvPr>
          <p:cNvSpPr txBox="1"/>
          <p:nvPr/>
        </p:nvSpPr>
        <p:spPr>
          <a:xfrm>
            <a:off x="6180193" y="3547195"/>
            <a:ext cx="2439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the library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8E59F35-A10A-46FA-B677-B966F06498A4}"/>
              </a:ext>
            </a:extLst>
          </p:cNvPr>
          <p:cNvSpPr txBox="1"/>
          <p:nvPr/>
        </p:nvSpPr>
        <p:spPr>
          <a:xfrm>
            <a:off x="4121455" y="4461540"/>
            <a:ext cx="4674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CE444E8E-8378-4918-B1AD-D70FF326AD03}"/>
              </a:ext>
            </a:extLst>
          </p:cNvPr>
          <p:cNvSpPr txBox="1"/>
          <p:nvPr/>
        </p:nvSpPr>
        <p:spPr>
          <a:xfrm>
            <a:off x="5240337" y="4461540"/>
            <a:ext cx="46743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 email to my friend now.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09946D99-C804-40D2-A583-4C51E99F4E6B}"/>
              </a:ext>
            </a:extLst>
          </p:cNvPr>
          <p:cNvSpPr txBox="1"/>
          <p:nvPr/>
        </p:nvSpPr>
        <p:spPr>
          <a:xfrm>
            <a:off x="4632346" y="5329780"/>
            <a:ext cx="3606721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9EAD067-5DD3-44C8-B893-0F5708C743CA}"/>
              </a:ext>
            </a:extLst>
          </p:cNvPr>
          <p:cNvSpPr txBox="1"/>
          <p:nvPr/>
        </p:nvSpPr>
        <p:spPr>
          <a:xfrm>
            <a:off x="5432746" y="5332043"/>
            <a:ext cx="3606721" cy="572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his homework now.</a:t>
            </a:r>
          </a:p>
        </p:txBody>
      </p:sp>
    </p:spTree>
    <p:extLst>
      <p:ext uri="{BB962C8B-B14F-4D97-AF65-F5344CB8AC3E}">
        <p14:creationId xmlns:p14="http://schemas.microsoft.com/office/powerpoint/2010/main" val="92104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6" grpId="0"/>
      <p:bldP spid="48" grpId="0"/>
      <p:bldP spid="48" grpId="1"/>
      <p:bldP spid="50" grpId="0"/>
      <p:bldP spid="51" grpId="0"/>
      <p:bldP spid="53" grpId="0"/>
      <p:bldP spid="54" grpId="0"/>
      <p:bldP spid="54" grpId="1"/>
      <p:bldP spid="56" grpId="0"/>
      <p:bldP spid="57" grpId="0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3540" y="873360"/>
            <a:ext cx="160492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dirty="0">
                <a:ln w="66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6436" y="363509"/>
            <a:ext cx="434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BACK TO BOARD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0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436" y="363509"/>
            <a:ext cx="434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BACK TO BOARD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74" y="1624817"/>
            <a:ext cx="5401145" cy="22156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951" y="4867422"/>
            <a:ext cx="7484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Are you running?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219134" y="3807655"/>
            <a:ext cx="3322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Swimming.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21951" y="5727708"/>
            <a:ext cx="7484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No, I am not.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981941" y="5019822"/>
            <a:ext cx="7484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Are you swimming?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981941" y="5880108"/>
            <a:ext cx="7484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Yes, I am.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3967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st music podcasts: 10 you should listen to ++list+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41" y="246502"/>
            <a:ext cx="3810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22186" y="5663772"/>
            <a:ext cx="59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Listening to music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06436" y="363509"/>
            <a:ext cx="434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BACK TO BOARD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ute Girl Playing Piano At Home Stock Photo - Download Image Now - Child,  Piano, Playing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45" y="1056298"/>
            <a:ext cx="4848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69445" y="4823767"/>
            <a:ext cx="59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Playing the piano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3019" y="236899"/>
            <a:ext cx="434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BACK TO BOARD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6" y="473658"/>
            <a:ext cx="4797303" cy="2888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7812" y="3837577"/>
            <a:ext cx="59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Taking photos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13078" y="263583"/>
            <a:ext cx="434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BACK TO BOARD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A0AB4ED-C285-4DFB-8A89-89EF24E412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06" y="450166"/>
            <a:ext cx="5295231" cy="3464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078" y="263583"/>
            <a:ext cx="434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BACK TO BOARD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2306" y="4325089"/>
            <a:ext cx="59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Playing football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93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91" y="492372"/>
            <a:ext cx="5485068" cy="413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036" y="4632550"/>
            <a:ext cx="59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Walking to school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1353" y="138429"/>
            <a:ext cx="4346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BACK TO BOARD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1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854548" y="1955408"/>
            <a:ext cx="5345723" cy="2377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P</a:t>
            </a:r>
            <a:r>
              <a:rPr lang="en-US" sz="3200" dirty="0" err="1" smtClean="0">
                <a:solidFill>
                  <a:schemeClr val="tx1"/>
                </a:solidFill>
              </a:rPr>
              <a:t>Present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Continuous tense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0837" y="949569"/>
            <a:ext cx="2433711" cy="7174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Form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3826" y="5481712"/>
            <a:ext cx="2433711" cy="7174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Cues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20331" y="1101969"/>
            <a:ext cx="2433711" cy="7174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Use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01329" y="1667021"/>
            <a:ext cx="900333" cy="7104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862646" y="1819421"/>
            <a:ext cx="520505" cy="726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0"/>
          </p:cNvCxnSpPr>
          <p:nvPr/>
        </p:nvCxnSpPr>
        <p:spPr>
          <a:xfrm flipH="1">
            <a:off x="6930682" y="4206240"/>
            <a:ext cx="440789" cy="1275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79292" y="344774"/>
            <a:ext cx="9893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4000" b="1" dirty="0" smtClean="0">
                <a:solidFill>
                  <a:srgbClr val="FF9966"/>
                </a:solidFill>
              </a:rPr>
              <a:t>CONSOLIDATION</a:t>
            </a:r>
            <a:endParaRPr lang="en-US" sz="4000" b="1" dirty="0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064499-B722-4900-AA13-67D06F77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7" y="5744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b="1" i="0" dirty="0">
                <a:solidFill>
                  <a:srgbClr val="7030A0"/>
                </a:solidFill>
                <a:effectLst/>
              </a:rPr>
              <a:t> </a:t>
            </a:r>
            <a:endParaRPr lang="vi-VN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681752-04A9-47BF-9CE3-CCF2BD48D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5485"/>
            <a:ext cx="10515600" cy="435133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and learn the present continuous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p.31</a:t>
            </a:r>
            <a:endParaRPr lang="en-US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9292" y="344774"/>
            <a:ext cx="98935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rgbClr val="FF9966"/>
                </a:solidFill>
              </a:rPr>
              <a:t>HOMEWORK</a:t>
            </a:r>
            <a:endParaRPr lang="en-US" sz="8800" b="1" dirty="0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r="1683"/>
          <a:stretch/>
        </p:blipFill>
        <p:spPr>
          <a:xfrm rot="21346609">
            <a:off x="368366" y="2436262"/>
            <a:ext cx="2506223" cy="1904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4055396" y="68665"/>
            <a:ext cx="58977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Thursday, November 4 </a:t>
            </a:r>
            <a:r>
              <a:rPr kumimoji="0" lang="en-US" sz="3600" b="0" i="1" u="none" strike="noStrike" kern="1200" cap="none" spc="0" normalizeH="0" baseline="3000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36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2021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4" b="7394"/>
          <a:stretch/>
        </p:blipFill>
        <p:spPr>
          <a:xfrm rot="512570">
            <a:off x="3314569" y="3391090"/>
            <a:ext cx="2450123" cy="1823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9178" y="4174373"/>
            <a:ext cx="2658029" cy="19516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3" b="10183"/>
          <a:stretch/>
        </p:blipFill>
        <p:spPr>
          <a:xfrm>
            <a:off x="8966090" y="4772418"/>
            <a:ext cx="2783412" cy="1891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" y="0"/>
            <a:ext cx="12170852" cy="2280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17" y="2175211"/>
            <a:ext cx="5568133" cy="7205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64679" y="2255417"/>
            <a:ext cx="2469661" cy="526080"/>
          </a:xfrm>
          <a:prstGeom prst="roundRect">
            <a:avLst/>
          </a:prstGeom>
          <a:solidFill>
            <a:srgbClr val="FDE1D8"/>
          </a:solidFill>
          <a:ln>
            <a:solidFill>
              <a:srgbClr val="F9B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LESSON </a:t>
            </a:r>
            <a:r>
              <a:rPr lang="en-US" sz="2800" b="1" dirty="0">
                <a:solidFill>
                  <a:schemeClr val="tx1"/>
                </a:solidFill>
              </a:rPr>
              <a:t>3:</a:t>
            </a:r>
          </a:p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8C064499-B722-4900-AA13-67D06F770A2E}"/>
              </a:ext>
            </a:extLst>
          </p:cNvPr>
          <p:cNvSpPr txBox="1">
            <a:spLocks/>
          </p:cNvSpPr>
          <p:nvPr/>
        </p:nvSpPr>
        <p:spPr>
          <a:xfrm>
            <a:off x="22758" y="5407957"/>
            <a:ext cx="112776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* 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present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8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45767" y="4038600"/>
            <a:ext cx="9985109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endParaRPr lang="en-US" sz="6600" b="1" spc="400" dirty="0">
              <a:ln w="28575">
                <a:solidFill>
                  <a:schemeClr val="bg1"/>
                </a:solidFill>
              </a:ln>
              <a:solidFill>
                <a:srgbClr val="00FF00"/>
              </a:solidFill>
              <a:latin typeface=".VnAvantH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3565" y="974367"/>
            <a:ext cx="7510072" cy="6457013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1134828"/>
              </a:avLst>
            </a:prstTxWarp>
            <a:spAutoFit/>
          </a:bodyPr>
          <a:lstStyle/>
          <a:p>
            <a:pPr>
              <a:defRPr/>
            </a:pPr>
            <a:r>
              <a:rPr lang="en-US" sz="6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THANKS FOR YOUR ATTENTION!</a:t>
            </a:r>
            <a:endParaRPr lang="vi-VN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27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67" y="3490845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48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83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C064499-B722-4900-AA13-67D06F770A2E}"/>
              </a:ext>
            </a:extLst>
          </p:cNvPr>
          <p:cNvSpPr txBox="1">
            <a:spLocks/>
          </p:cNvSpPr>
          <p:nvPr/>
        </p:nvSpPr>
        <p:spPr>
          <a:xfrm>
            <a:off x="22758" y="793653"/>
            <a:ext cx="112776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solidFill>
                  <a:srgbClr val="7030A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present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491" y="4189215"/>
            <a:ext cx="5673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cs typeface="Arial" panose="020B0604020202020204" pitchFamily="34" charset="0"/>
              </a:rPr>
              <a:t>EX: They 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are having a picnic now.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40ABADF-AE54-4FE4-A3D1-8E45D01ADB4B}"/>
              </a:ext>
            </a:extLst>
          </p:cNvPr>
          <p:cNvSpPr/>
          <p:nvPr/>
        </p:nvSpPr>
        <p:spPr>
          <a:xfrm>
            <a:off x="3436883" y="3162635"/>
            <a:ext cx="5889997" cy="64513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0F33954-BB32-44A9-B2DE-0E218537E87C}"/>
              </a:ext>
            </a:extLst>
          </p:cNvPr>
          <p:cNvSpPr/>
          <p:nvPr/>
        </p:nvSpPr>
        <p:spPr>
          <a:xfrm>
            <a:off x="3592779" y="3307144"/>
            <a:ext cx="5889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 + am/is/are + V-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011" y="3222996"/>
            <a:ext cx="2432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(+) Positive 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865845" y="163823"/>
            <a:ext cx="4326155" cy="2827087"/>
            <a:chOff x="377130" y="1853661"/>
            <a:chExt cx="4791118" cy="445977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34" y="2434427"/>
              <a:ext cx="4576814" cy="3879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63DD2B2-C4ED-49D6-B385-56663E23B215}"/>
                </a:ext>
              </a:extLst>
            </p:cNvPr>
            <p:cNvSpPr txBox="1"/>
            <p:nvPr/>
          </p:nvSpPr>
          <p:spPr>
            <a:xfrm>
              <a:off x="3628794" y="1853661"/>
              <a:ext cx="1103966" cy="6311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Nam</a:t>
              </a:r>
              <a:endParaRPr lang="vi-VN" sz="20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FF78BD7-6021-413A-869E-873F75C585DE}"/>
                </a:ext>
              </a:extLst>
            </p:cNvPr>
            <p:cNvSpPr txBox="1"/>
            <p:nvPr/>
          </p:nvSpPr>
          <p:spPr>
            <a:xfrm>
              <a:off x="377130" y="1955048"/>
              <a:ext cx="1653970" cy="6311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 err="1"/>
                <a:t>Phong</a:t>
              </a:r>
              <a:endParaRPr lang="vi-VN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0024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C064499-B722-4900-AA13-67D06F770A2E}"/>
              </a:ext>
            </a:extLst>
          </p:cNvPr>
          <p:cNvSpPr txBox="1">
            <a:spLocks/>
          </p:cNvSpPr>
          <p:nvPr/>
        </p:nvSpPr>
        <p:spPr>
          <a:xfrm>
            <a:off x="22758" y="793653"/>
            <a:ext cx="112776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solidFill>
                  <a:srgbClr val="7030A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present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3606" y="4189211"/>
            <a:ext cx="4308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cs typeface="Arial" panose="020B0604020202020204" pitchFamily="34" charset="0"/>
              </a:rPr>
              <a:t>but he is not eating now.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40ABADF-AE54-4FE4-A3D1-8E45D01ADB4B}"/>
              </a:ext>
            </a:extLst>
          </p:cNvPr>
          <p:cNvSpPr/>
          <p:nvPr/>
        </p:nvSpPr>
        <p:spPr>
          <a:xfrm>
            <a:off x="3436883" y="3162635"/>
            <a:ext cx="8043917" cy="64513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0F33954-BB32-44A9-B2DE-0E218537E87C}"/>
              </a:ext>
            </a:extLst>
          </p:cNvPr>
          <p:cNvSpPr/>
          <p:nvPr/>
        </p:nvSpPr>
        <p:spPr>
          <a:xfrm>
            <a:off x="3592779" y="3307144"/>
            <a:ext cx="7888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 + am not /isn’t/ aren’t + V-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011" y="3222996"/>
            <a:ext cx="2497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(-) Negative </a:t>
            </a:r>
            <a:r>
              <a:rPr lang="en-US" alt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865845" y="163823"/>
            <a:ext cx="4326155" cy="2827087"/>
            <a:chOff x="377130" y="1853661"/>
            <a:chExt cx="4791118" cy="445977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34" y="2434427"/>
              <a:ext cx="4576814" cy="3879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63DD2B2-C4ED-49D6-B385-56663E23B215}"/>
                </a:ext>
              </a:extLst>
            </p:cNvPr>
            <p:cNvSpPr txBox="1"/>
            <p:nvPr/>
          </p:nvSpPr>
          <p:spPr>
            <a:xfrm>
              <a:off x="3628794" y="1853661"/>
              <a:ext cx="1103966" cy="6311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Nam</a:t>
              </a:r>
              <a:endParaRPr lang="vi-VN" sz="20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FF78BD7-6021-413A-869E-873F75C585DE}"/>
                </a:ext>
              </a:extLst>
            </p:cNvPr>
            <p:cNvSpPr txBox="1"/>
            <p:nvPr/>
          </p:nvSpPr>
          <p:spPr>
            <a:xfrm>
              <a:off x="377130" y="1955048"/>
              <a:ext cx="1653970" cy="6311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 err="1"/>
                <a:t>Phong</a:t>
              </a:r>
              <a:endParaRPr lang="vi-VN" sz="2000" b="1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721782" y="4894063"/>
            <a:ext cx="4527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cs typeface="Arial" panose="020B0604020202020204" pitchFamily="34" charset="0"/>
              </a:rPr>
              <a:t>but he is not reading now.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1175605" y="4189212"/>
            <a:ext cx="4024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Phong</a:t>
            </a:r>
            <a:r>
              <a:rPr lang="en-US" sz="3200" dirty="0" smtClean="0">
                <a:solidFill>
                  <a:prstClr val="black"/>
                </a:solidFill>
                <a:cs typeface="Arial" panose="020B0604020202020204" pitchFamily="34" charset="0"/>
              </a:rPr>
              <a:t> is reading books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1218689" y="4894063"/>
            <a:ext cx="2455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cs typeface="Arial" panose="020B0604020202020204" pitchFamily="34" charset="0"/>
              </a:rPr>
              <a:t>Nam is eating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3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/>
      <p:bldP spid="13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8C064499-B722-4900-AA13-67D06F770A2E}"/>
              </a:ext>
            </a:extLst>
          </p:cNvPr>
          <p:cNvSpPr txBox="1">
            <a:spLocks/>
          </p:cNvSpPr>
          <p:nvPr/>
        </p:nvSpPr>
        <p:spPr>
          <a:xfrm>
            <a:off x="22758" y="793653"/>
            <a:ext cx="112776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smtClean="0">
                <a:solidFill>
                  <a:srgbClr val="7030A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present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491" y="4913115"/>
            <a:ext cx="5764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cs typeface="Arial" panose="020B0604020202020204" pitchFamily="34" charset="0"/>
              </a:rPr>
              <a:t>EX: Are they having a picnic now?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40ABADF-AE54-4FE4-A3D1-8E45D01ADB4B}"/>
              </a:ext>
            </a:extLst>
          </p:cNvPr>
          <p:cNvSpPr/>
          <p:nvPr/>
        </p:nvSpPr>
        <p:spPr>
          <a:xfrm>
            <a:off x="3436883" y="3012507"/>
            <a:ext cx="8043917" cy="17238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0F33954-BB32-44A9-B2DE-0E218537E87C}"/>
              </a:ext>
            </a:extLst>
          </p:cNvPr>
          <p:cNvSpPr/>
          <p:nvPr/>
        </p:nvSpPr>
        <p:spPr>
          <a:xfrm>
            <a:off x="3592779" y="3129720"/>
            <a:ext cx="7888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Am/ 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Is/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Are +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 + V-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ing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aseline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Yes, S + am/ is/are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No, S + am not/ isn’t/ aren’t.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011" y="3222996"/>
            <a:ext cx="2327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(?) Question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865845" y="163823"/>
            <a:ext cx="4326155" cy="2827087"/>
            <a:chOff x="377130" y="1853661"/>
            <a:chExt cx="4791118" cy="445977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34" y="2434427"/>
              <a:ext cx="4576814" cy="3879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63DD2B2-C4ED-49D6-B385-56663E23B215}"/>
                </a:ext>
              </a:extLst>
            </p:cNvPr>
            <p:cNvSpPr txBox="1"/>
            <p:nvPr/>
          </p:nvSpPr>
          <p:spPr>
            <a:xfrm>
              <a:off x="3628794" y="1853661"/>
              <a:ext cx="1103966" cy="6311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Nam</a:t>
              </a:r>
              <a:endParaRPr lang="vi-VN" sz="20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FF78BD7-6021-413A-869E-873F75C585DE}"/>
                </a:ext>
              </a:extLst>
            </p:cNvPr>
            <p:cNvSpPr txBox="1"/>
            <p:nvPr/>
          </p:nvSpPr>
          <p:spPr>
            <a:xfrm>
              <a:off x="377130" y="1955048"/>
              <a:ext cx="1653970" cy="6311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 err="1"/>
                <a:t>Phong</a:t>
              </a:r>
              <a:endParaRPr lang="vi-VN" sz="2000" b="1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218691" y="5590491"/>
            <a:ext cx="3693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cs typeface="Arial" panose="020B0604020202020204" pitchFamily="34" charset="0"/>
              </a:rPr>
              <a:t>Is Nam reading now?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5276103" y="5599047"/>
            <a:ext cx="2078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cs typeface="Arial" panose="020B0604020202020204" pitchFamily="34" charset="0"/>
              </a:rPr>
              <a:t>No, he isn’t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6895456" y="4924432"/>
            <a:ext cx="2287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cs typeface="Arial" panose="020B0604020202020204" pitchFamily="34" charset="0"/>
              </a:rPr>
              <a:t>Yes, they are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35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3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064499-B722-4900-AA13-67D06F77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66" y="239565"/>
            <a:ext cx="9835336" cy="2222602"/>
          </a:xfrm>
        </p:spPr>
        <p:txBody>
          <a:bodyPr>
            <a:normAutofit fontScale="90000"/>
          </a:bodyPr>
          <a:lstStyle/>
          <a:p>
            <a:r>
              <a:rPr lang="vi-VN" b="1" i="0" dirty="0">
                <a:solidFill>
                  <a:srgbClr val="7030A0"/>
                </a:solidFill>
                <a:effectLst/>
              </a:rPr>
              <a:t> </a:t>
            </a:r>
            <a:r>
              <a:rPr lang="en-US" b="1" i="0" dirty="0" smtClean="0">
                <a:solidFill>
                  <a:srgbClr val="7030A0"/>
                </a:solidFill>
                <a:effectLst/>
              </a:rPr>
              <a:t/>
            </a:r>
            <a:br>
              <a:rPr lang="en-US" b="1" i="0" dirty="0" smtClean="0">
                <a:solidFill>
                  <a:srgbClr val="7030A0"/>
                </a:solidFill>
                <a:effectLst/>
              </a:rPr>
            </a:br>
            <a:r>
              <a:rPr lang="en-US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 Grammar</a:t>
            </a:r>
            <a:r>
              <a:rPr lang="en-US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1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800" b="1" i="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vi-VN" sz="28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en-US" sz="28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i="0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i="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2800" b="1" i="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i="0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GB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GB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Ex: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She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English now.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dirty="0">
                <a:latin typeface="Times New Roman" pitchFamily="18" charset="0"/>
                <a:cs typeface="Times New Roman" pitchFamily="18" charset="0"/>
              </a:rPr>
            </a:b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not learning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English now.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Is she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English now?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Yes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she is/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No, she isn’t.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40ABADF-AE54-4FE4-A3D1-8E45D01ADB4B}"/>
              </a:ext>
            </a:extLst>
          </p:cNvPr>
          <p:cNvSpPr/>
          <p:nvPr/>
        </p:nvSpPr>
        <p:spPr>
          <a:xfrm>
            <a:off x="2454159" y="2683899"/>
            <a:ext cx="9256789" cy="221956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F33954-BB32-44A9-B2DE-0E218537E87C}"/>
              </a:ext>
            </a:extLst>
          </p:cNvPr>
          <p:cNvSpPr/>
          <p:nvPr/>
        </p:nvSpPr>
        <p:spPr>
          <a:xfrm>
            <a:off x="2789536" y="2723777"/>
            <a:ext cx="90045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(+) Positive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 + am/is/are + V-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ing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(-) Negative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 + am/is/are + not + V-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ing</a:t>
            </a:r>
            <a:endParaRPr lang="en-US" alt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(?) Questions: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Am/is/are + S + V-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Yes, S + am /is /are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No, S + am not/ isn’t / aren’t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65FFF1-16F1-4982-864E-976AFFE1FA49}"/>
              </a:ext>
            </a:extLst>
          </p:cNvPr>
          <p:cNvSpPr/>
          <p:nvPr/>
        </p:nvSpPr>
        <p:spPr>
          <a:xfrm>
            <a:off x="463830" y="2462167"/>
            <a:ext cx="3380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b.Form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72CA920-7E90-4B63-87FC-2590D37B2041}"/>
              </a:ext>
            </a:extLst>
          </p:cNvPr>
          <p:cNvSpPr/>
          <p:nvPr/>
        </p:nvSpPr>
        <p:spPr>
          <a:xfrm>
            <a:off x="463829" y="4903468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c.Use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95195C3-4713-4BF5-9D5F-DC1EF638981D}"/>
              </a:ext>
            </a:extLst>
          </p:cNvPr>
          <p:cNvSpPr/>
          <p:nvPr/>
        </p:nvSpPr>
        <p:spPr>
          <a:xfrm>
            <a:off x="1749533" y="4903468"/>
            <a:ext cx="8679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talk about actions happening now.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05DDF51-E3F8-4E19-BD4D-82599ADE7514}"/>
              </a:ext>
            </a:extLst>
          </p:cNvPr>
          <p:cNvSpPr/>
          <p:nvPr/>
        </p:nvSpPr>
        <p:spPr>
          <a:xfrm>
            <a:off x="463830" y="5572131"/>
            <a:ext cx="1303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d.Cues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F5D0034-5D38-4966-A463-78599964C3BC}"/>
              </a:ext>
            </a:extLst>
          </p:cNvPr>
          <p:cNvSpPr/>
          <p:nvPr/>
        </p:nvSpPr>
        <p:spPr>
          <a:xfrm>
            <a:off x="1938937" y="5426688"/>
            <a:ext cx="996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now, at present, at the moment,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Look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 Listen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373476" y="0"/>
            <a:ext cx="4326155" cy="2827087"/>
            <a:chOff x="377130" y="1853661"/>
            <a:chExt cx="4791118" cy="445977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34" y="2434427"/>
              <a:ext cx="4576814" cy="3879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63DD2B2-C4ED-49D6-B385-56663E23B215}"/>
                </a:ext>
              </a:extLst>
            </p:cNvPr>
            <p:cNvSpPr txBox="1"/>
            <p:nvPr/>
          </p:nvSpPr>
          <p:spPr>
            <a:xfrm>
              <a:off x="3628794" y="1853661"/>
              <a:ext cx="1103966" cy="6311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/>
                <a:t>Nam</a:t>
              </a:r>
              <a:endParaRPr lang="vi-VN" sz="20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FF78BD7-6021-413A-869E-873F75C585DE}"/>
                </a:ext>
              </a:extLst>
            </p:cNvPr>
            <p:cNvSpPr txBox="1"/>
            <p:nvPr/>
          </p:nvSpPr>
          <p:spPr>
            <a:xfrm>
              <a:off x="377130" y="1955048"/>
              <a:ext cx="1653970" cy="6311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 err="1"/>
                <a:t>Phong</a:t>
              </a:r>
              <a:endParaRPr lang="vi-VN" sz="2000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0263" y="736287"/>
            <a:ext cx="6189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They</a:t>
            </a:r>
            <a:r>
              <a:rPr lang="en-US" sz="3200" b="1" dirty="0" smtClean="0">
                <a:solidFill>
                  <a:srgbClr val="F16649"/>
                </a:solidFill>
              </a:rPr>
              <a:t> __________ </a:t>
            </a:r>
            <a:r>
              <a:rPr lang="en-US" sz="3200" dirty="0" smtClean="0"/>
              <a:t>a picnic. (have)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1870918" y="743520"/>
            <a:ext cx="1913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 having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263" y="1597620"/>
            <a:ext cx="6923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Nam</a:t>
            </a:r>
            <a:r>
              <a:rPr lang="en-US" sz="3200" b="1" dirty="0" smtClean="0">
                <a:solidFill>
                  <a:srgbClr val="F16649"/>
                </a:solidFill>
              </a:rPr>
              <a:t> __________ </a:t>
            </a:r>
            <a:r>
              <a:rPr lang="en-US" sz="3200" dirty="0" smtClean="0"/>
              <a:t>books. (not read)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1708749" y="1597620"/>
            <a:ext cx="2248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sn’t reading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262" y="2534699"/>
            <a:ext cx="6923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</a:t>
            </a:r>
            <a:r>
              <a:rPr lang="en-US" sz="3200" b="1" dirty="0" smtClean="0">
                <a:solidFill>
                  <a:srgbClr val="FF0000"/>
                </a:solidFill>
              </a:rPr>
              <a:t> _____ </a:t>
            </a:r>
            <a:r>
              <a:rPr lang="en-US" sz="3200" dirty="0" err="1" smtClean="0"/>
              <a:t>Phong</a:t>
            </a:r>
            <a:r>
              <a:rPr lang="en-US" sz="3200" b="1" dirty="0" smtClean="0">
                <a:solidFill>
                  <a:srgbClr val="F16649"/>
                </a:solidFill>
              </a:rPr>
              <a:t> ________ </a:t>
            </a:r>
            <a:r>
              <a:rPr lang="en-US" sz="3200" dirty="0" smtClean="0"/>
              <a:t>books? (read 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3291753" y="2472381"/>
            <a:ext cx="1444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1143765" y="2514891"/>
            <a:ext cx="79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3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8" y="1"/>
            <a:ext cx="12192000" cy="10996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509" y="294683"/>
            <a:ext cx="1128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Practice: 1.Put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verbs in brackets in the present continuous.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1737" y="1834587"/>
            <a:ext cx="6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4845" y="1782391"/>
            <a:ext cx="3199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(read</a:t>
            </a:r>
            <a:r>
              <a:rPr lang="en-US" sz="2400" dirty="0" smtClean="0"/>
              <a:t>) _________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1737" y="2553262"/>
            <a:ext cx="6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94845" y="2501065"/>
            <a:ext cx="3632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They (play</a:t>
            </a:r>
            <a:r>
              <a:rPr lang="en-US" sz="2400" dirty="0" smtClean="0"/>
              <a:t>) ___________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1737" y="3320907"/>
            <a:ext cx="6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94845" y="3312254"/>
            <a:ext cx="463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sister (not make</a:t>
            </a:r>
            <a:r>
              <a:rPr lang="en-US" sz="2400" dirty="0" smtClean="0"/>
              <a:t>) ____________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61737" y="4174494"/>
            <a:ext cx="6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45470" y="4165841"/>
            <a:ext cx="886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(go) </a:t>
            </a:r>
            <a:r>
              <a:rPr lang="en-US" sz="2400" dirty="0" smtClean="0"/>
              <a:t>  ________ to </a:t>
            </a:r>
            <a:r>
              <a:rPr lang="en-US" sz="2400" dirty="0"/>
              <a:t>the supermarket at the moment.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61737" y="4878489"/>
            <a:ext cx="6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78D441-209D-4529-822D-92A3CD5956F7}"/>
              </a:ext>
            </a:extLst>
          </p:cNvPr>
          <p:cNvSpPr txBox="1"/>
          <p:nvPr/>
        </p:nvSpPr>
        <p:spPr>
          <a:xfrm>
            <a:off x="3444488" y="1782388"/>
            <a:ext cx="1387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reading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48A64E8-E3E9-4490-844C-798600071B18}"/>
              </a:ext>
            </a:extLst>
          </p:cNvPr>
          <p:cNvSpPr txBox="1"/>
          <p:nvPr/>
        </p:nvSpPr>
        <p:spPr>
          <a:xfrm>
            <a:off x="3545845" y="2467829"/>
            <a:ext cx="1548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playing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48EFA3A-EC7B-445F-9982-72C3BD63A430}"/>
              </a:ext>
            </a:extLst>
          </p:cNvPr>
          <p:cNvSpPr txBox="1"/>
          <p:nvPr/>
        </p:nvSpPr>
        <p:spPr>
          <a:xfrm>
            <a:off x="4680200" y="3308608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isn’t making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4127A0B-970E-4B67-986C-2BF0E03931BD}"/>
              </a:ext>
            </a:extLst>
          </p:cNvPr>
          <p:cNvSpPr txBox="1"/>
          <p:nvPr/>
        </p:nvSpPr>
        <p:spPr>
          <a:xfrm>
            <a:off x="2497948" y="4160182"/>
            <a:ext cx="13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en-US" sz="2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vi-VN" sz="2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5E32583-A51E-4D5B-9596-6ED9EF6983AC}"/>
              </a:ext>
            </a:extLst>
          </p:cNvPr>
          <p:cNvSpPr txBox="1"/>
          <p:nvPr/>
        </p:nvSpPr>
        <p:spPr>
          <a:xfrm>
            <a:off x="1743948" y="4877104"/>
            <a:ext cx="61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F42DEB9-FAAA-4F05-9B5C-2212562FE2CB}"/>
              </a:ext>
            </a:extLst>
          </p:cNvPr>
          <p:cNvSpPr txBox="1"/>
          <p:nvPr/>
        </p:nvSpPr>
        <p:spPr>
          <a:xfrm>
            <a:off x="3700574" y="4883180"/>
            <a:ext cx="1017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talking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E7E68B7-559F-4139-B749-2A85E9687097}"/>
              </a:ext>
            </a:extLst>
          </p:cNvPr>
          <p:cNvSpPr txBox="1"/>
          <p:nvPr/>
        </p:nvSpPr>
        <p:spPr>
          <a:xfrm>
            <a:off x="4887622" y="1807231"/>
            <a:ext cx="2465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book now.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3AE4E41-2125-41CD-8944-AF47B09DFC24}"/>
              </a:ext>
            </a:extLst>
          </p:cNvPr>
          <p:cNvSpPr txBox="1"/>
          <p:nvPr/>
        </p:nvSpPr>
        <p:spPr>
          <a:xfrm>
            <a:off x="5213304" y="2553261"/>
            <a:ext cx="4279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football at the moment.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6AFECC1-B388-4B32-9B7E-0F6B1F4C9A29}"/>
              </a:ext>
            </a:extLst>
          </p:cNvPr>
          <p:cNvSpPr txBox="1"/>
          <p:nvPr/>
        </p:nvSpPr>
        <p:spPr>
          <a:xfrm>
            <a:off x="6440385" y="3306601"/>
            <a:ext cx="4216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sandwich at present.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C0FE08B-B372-48E3-AFB4-0701E2BCEADB}"/>
              </a:ext>
            </a:extLst>
          </p:cNvPr>
          <p:cNvSpPr txBox="1"/>
          <p:nvPr/>
        </p:nvSpPr>
        <p:spPr>
          <a:xfrm>
            <a:off x="1747964" y="4880813"/>
            <a:ext cx="912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___they </a:t>
            </a:r>
            <a:r>
              <a:rPr lang="en-US" sz="2400" dirty="0"/>
              <a:t>(talk</a:t>
            </a:r>
            <a:r>
              <a:rPr lang="en-US" sz="2400" dirty="0" smtClean="0"/>
              <a:t>)________about </a:t>
            </a:r>
            <a:r>
              <a:rPr lang="en-US" sz="2400" dirty="0"/>
              <a:t>their new friends?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6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3402</TotalTime>
  <Words>908</Words>
  <Application>Microsoft Office PowerPoint</Application>
  <PresentationFormat>Custom</PresentationFormat>
  <Paragraphs>222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2_Office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I. Grammar: The present continuous ( Thì hiện tại tiếp diễn)  a. Ex:  She is learning English now.              She is not learning English now.              Is she learning English now?               Yes, she is/ - No, she isn’t.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phan thi hien</cp:lastModifiedBy>
  <cp:revision>263</cp:revision>
  <dcterms:created xsi:type="dcterms:W3CDTF">2020-12-09T02:04:09Z</dcterms:created>
  <dcterms:modified xsi:type="dcterms:W3CDTF">2022-10-24T05:55:48Z</dcterms:modified>
</cp:coreProperties>
</file>