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858" r:id="rId2"/>
    <p:sldMasterId id="2147483870" r:id="rId3"/>
  </p:sldMasterIdLst>
  <p:notesMasterIdLst>
    <p:notesMasterId r:id="rId41"/>
  </p:notesMasterIdLst>
  <p:sldIdLst>
    <p:sldId id="257" r:id="rId4"/>
    <p:sldId id="258" r:id="rId5"/>
    <p:sldId id="521" r:id="rId6"/>
    <p:sldId id="523" r:id="rId7"/>
    <p:sldId id="567" r:id="rId8"/>
    <p:sldId id="526" r:id="rId9"/>
    <p:sldId id="530" r:id="rId10"/>
    <p:sldId id="536" r:id="rId11"/>
    <p:sldId id="568" r:id="rId12"/>
    <p:sldId id="537" r:id="rId13"/>
    <p:sldId id="558" r:id="rId14"/>
    <p:sldId id="557" r:id="rId15"/>
    <p:sldId id="571" r:id="rId16"/>
    <p:sldId id="572" r:id="rId17"/>
    <p:sldId id="575" r:id="rId18"/>
    <p:sldId id="576" r:id="rId19"/>
    <p:sldId id="574" r:id="rId20"/>
    <p:sldId id="577" r:id="rId21"/>
    <p:sldId id="539" r:id="rId22"/>
    <p:sldId id="553" r:id="rId23"/>
    <p:sldId id="578" r:id="rId24"/>
    <p:sldId id="546" r:id="rId25"/>
    <p:sldId id="564" r:id="rId26"/>
    <p:sldId id="545" r:id="rId27"/>
    <p:sldId id="547" r:id="rId28"/>
    <p:sldId id="548" r:id="rId29"/>
    <p:sldId id="562" r:id="rId30"/>
    <p:sldId id="563" r:id="rId31"/>
    <p:sldId id="551" r:id="rId32"/>
    <p:sldId id="552" r:id="rId33"/>
    <p:sldId id="549" r:id="rId34"/>
    <p:sldId id="550" r:id="rId35"/>
    <p:sldId id="495" r:id="rId36"/>
    <p:sldId id="496" r:id="rId37"/>
    <p:sldId id="497" r:id="rId38"/>
    <p:sldId id="498" r:id="rId39"/>
    <p:sldId id="492"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CCFF"/>
    <a:srgbClr val="99CCFF"/>
    <a:srgbClr val="565868"/>
    <a:srgbClr val="5F5F5F"/>
    <a:srgbClr val="808080"/>
    <a:srgbClr val="6699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61" autoAdjust="0"/>
    <p:restoredTop sz="94660" autoAdjust="0"/>
  </p:normalViewPr>
  <p:slideViewPr>
    <p:cSldViewPr>
      <p:cViewPr varScale="1">
        <p:scale>
          <a:sx n="66" d="100"/>
          <a:sy n="66" d="100"/>
        </p:scale>
        <p:origin x="1128" y="5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B59E382-42DB-422D-A8E2-06B26F1195D2}" type="datetimeFigureOut">
              <a:rPr lang="en-US"/>
              <a:pPr>
                <a:defRPr/>
              </a:pPr>
              <a:t>21-10-2023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B49EDA19-F525-4E4C-A8D0-00C1F70E6B7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Google Shape;631;g4c68a97855_1_80:notes"/>
          <p:cNvSpPr>
            <a:spLocks noGrp="1" noRot="1" noChangeAspect="1" noTextEdit="1"/>
          </p:cNvSpPr>
          <p:nvPr>
            <p:ph type="sldImg" idx="2"/>
          </p:nvPr>
        </p:nvSpPr>
        <p:spPr bwMode="auto">
          <a:xfrm>
            <a:off x="6235700" y="731838"/>
            <a:ext cx="4878388" cy="36576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2707" name="Google Shape;632;g4c68a97855_1_80:notes"/>
          <p:cNvSpPr>
            <a:spLocks noGrp="1"/>
          </p:cNvSpPr>
          <p:nvPr>
            <p:ph type="body" idx="1"/>
          </p:nvPr>
        </p:nvSpPr>
        <p:spPr bwMode="auto">
          <a:xfrm>
            <a:off x="1735138" y="4632325"/>
            <a:ext cx="138779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Google Shape;631;g4c68a97855_1_80:notes"/>
          <p:cNvSpPr>
            <a:spLocks noGrp="1" noRot="1" noChangeAspect="1" noTextEdit="1"/>
          </p:cNvSpPr>
          <p:nvPr>
            <p:ph type="sldImg" idx="2"/>
          </p:nvPr>
        </p:nvSpPr>
        <p:spPr bwMode="auto">
          <a:xfrm>
            <a:off x="6235700" y="731838"/>
            <a:ext cx="4878388" cy="36576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4755" name="Google Shape;632;g4c68a97855_1_80:notes"/>
          <p:cNvSpPr>
            <a:spLocks noGrp="1"/>
          </p:cNvSpPr>
          <p:nvPr>
            <p:ph type="body" idx="1"/>
          </p:nvPr>
        </p:nvSpPr>
        <p:spPr bwMode="auto">
          <a:xfrm>
            <a:off x="1735138" y="4632325"/>
            <a:ext cx="138779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Google Shape;631;g4c68a97855_1_80:notes"/>
          <p:cNvSpPr>
            <a:spLocks noGrp="1" noRot="1" noChangeAspect="1" noTextEdit="1"/>
          </p:cNvSpPr>
          <p:nvPr>
            <p:ph type="sldImg" idx="2"/>
          </p:nvPr>
        </p:nvSpPr>
        <p:spPr bwMode="auto">
          <a:xfrm>
            <a:off x="6235700" y="731838"/>
            <a:ext cx="4878388" cy="36576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6803" name="Google Shape;632;g4c68a97855_1_80:notes"/>
          <p:cNvSpPr>
            <a:spLocks noGrp="1"/>
          </p:cNvSpPr>
          <p:nvPr>
            <p:ph type="body" idx="1"/>
          </p:nvPr>
        </p:nvSpPr>
        <p:spPr bwMode="auto">
          <a:xfrm>
            <a:off x="1735138" y="4632325"/>
            <a:ext cx="138779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Google Shape;631;g4c68a97855_1_80:notes"/>
          <p:cNvSpPr>
            <a:spLocks noGrp="1" noRot="1" noChangeAspect="1" noTextEdit="1"/>
          </p:cNvSpPr>
          <p:nvPr>
            <p:ph type="sldImg" idx="2"/>
          </p:nvPr>
        </p:nvSpPr>
        <p:spPr bwMode="auto">
          <a:xfrm>
            <a:off x="6235700" y="731838"/>
            <a:ext cx="4878388" cy="36576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8851" name="Google Shape;632;g4c68a97855_1_80:notes"/>
          <p:cNvSpPr>
            <a:spLocks noGrp="1"/>
          </p:cNvSpPr>
          <p:nvPr>
            <p:ph type="body" idx="1"/>
          </p:nvPr>
        </p:nvSpPr>
        <p:spPr bwMode="auto">
          <a:xfrm>
            <a:off x="1735138" y="4632325"/>
            <a:ext cx="138779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C34FBA-4D18-42EE-BE4C-2BE3EAA3427B}"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9D4F3-E9B4-4CF0-8DE1-E1C9AD384B64}" type="slidenum">
              <a:rPr lang="en-US"/>
              <a:pPr>
                <a:defRPr/>
              </a:pPr>
              <a:t>‹#›</a:t>
            </a:fld>
            <a:endParaRPr lang="en-US"/>
          </a:p>
        </p:txBody>
      </p:sp>
    </p:spTree>
    <p:extLst>
      <p:ext uri="{BB962C8B-B14F-4D97-AF65-F5344CB8AC3E}">
        <p14:creationId xmlns:p14="http://schemas.microsoft.com/office/powerpoint/2010/main" val="1369891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9D18CF-0792-40DF-8620-7984B2A8346D}"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93A3C6-D86F-4ED8-9AA7-F976F0D1CC92}" type="slidenum">
              <a:rPr lang="en-US"/>
              <a:pPr>
                <a:defRPr/>
              </a:pPr>
              <a:t>‹#›</a:t>
            </a:fld>
            <a:endParaRPr lang="en-US"/>
          </a:p>
        </p:txBody>
      </p:sp>
    </p:spTree>
    <p:extLst>
      <p:ext uri="{BB962C8B-B14F-4D97-AF65-F5344CB8AC3E}">
        <p14:creationId xmlns:p14="http://schemas.microsoft.com/office/powerpoint/2010/main" val="22113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04F856-D7D0-4850-B712-AA8F8B386184}"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E31A83-32A7-4E47-9A1F-FA9367777D96}" type="slidenum">
              <a:rPr lang="en-US"/>
              <a:pPr>
                <a:defRPr/>
              </a:pPr>
              <a:t>‹#›</a:t>
            </a:fld>
            <a:endParaRPr lang="en-US"/>
          </a:p>
        </p:txBody>
      </p:sp>
    </p:spTree>
    <p:extLst>
      <p:ext uri="{BB962C8B-B14F-4D97-AF65-F5344CB8AC3E}">
        <p14:creationId xmlns:p14="http://schemas.microsoft.com/office/powerpoint/2010/main" val="340748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FD0D66-14E9-41FC-B83B-518387EA9ED2}" type="slidenum">
              <a:rPr lang="en-US" altLang="vi-VN"/>
              <a:pPr>
                <a:defRPr/>
              </a:pPr>
              <a:t>‹#›</a:t>
            </a:fld>
            <a:endParaRPr lang="en-US" altLang="vi-VN"/>
          </a:p>
        </p:txBody>
      </p:sp>
    </p:spTree>
    <p:extLst>
      <p:ext uri="{BB962C8B-B14F-4D97-AF65-F5344CB8AC3E}">
        <p14:creationId xmlns:p14="http://schemas.microsoft.com/office/powerpoint/2010/main" val="3424074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p:cNvSpPr>
            <a:spLocks noGrp="1"/>
          </p:cNvSpPr>
          <p:nvPr>
            <p:ph type="sldNum" sz="quarter" idx="12"/>
          </p:nvPr>
        </p:nvSpPr>
        <p:spPr/>
        <p:txBody>
          <a:bodyPr/>
          <a:lstStyle>
            <a:lvl1pPr>
              <a:defRPr/>
            </a:lvl1pPr>
          </a:lstStyle>
          <a:p>
            <a:pPr>
              <a:defRPr/>
            </a:pPr>
            <a:fld id="{7F113337-719E-4D4D-82DF-8E6663C24A65}" type="slidenum">
              <a:rPr lang="en-US" altLang="vi-VN"/>
              <a:pPr>
                <a:defRPr/>
              </a:pPr>
              <a:t>‹#›</a:t>
            </a:fld>
            <a:endParaRPr lang="en-US" altLang="vi-VN"/>
          </a:p>
        </p:txBody>
      </p:sp>
    </p:spTree>
    <p:extLst>
      <p:ext uri="{BB962C8B-B14F-4D97-AF65-F5344CB8AC3E}">
        <p14:creationId xmlns:p14="http://schemas.microsoft.com/office/powerpoint/2010/main" val="3147662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p:cNvSpPr>
            <a:spLocks noGrp="1"/>
          </p:cNvSpPr>
          <p:nvPr>
            <p:ph type="sldNum" sz="quarter" idx="12"/>
          </p:nvPr>
        </p:nvSpPr>
        <p:spPr/>
        <p:txBody>
          <a:bodyPr/>
          <a:lstStyle>
            <a:lvl1pPr>
              <a:defRPr/>
            </a:lvl1pPr>
          </a:lstStyle>
          <a:p>
            <a:pPr>
              <a:defRPr/>
            </a:pPr>
            <a:fld id="{0218E0EA-E027-433A-899A-9AA30D6E878A}" type="slidenum">
              <a:rPr lang="en-US" altLang="vi-VN"/>
              <a:pPr>
                <a:defRPr/>
              </a:pPr>
              <a:t>‹#›</a:t>
            </a:fld>
            <a:endParaRPr lang="en-US" altLang="vi-VN"/>
          </a:p>
        </p:txBody>
      </p:sp>
    </p:spTree>
    <p:extLst>
      <p:ext uri="{BB962C8B-B14F-4D97-AF65-F5344CB8AC3E}">
        <p14:creationId xmlns:p14="http://schemas.microsoft.com/office/powerpoint/2010/main" val="75368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6"/>
          <p:cNvSpPr>
            <a:spLocks noGrp="1"/>
          </p:cNvSpPr>
          <p:nvPr>
            <p:ph type="sldNum" sz="quarter" idx="12"/>
          </p:nvPr>
        </p:nvSpPr>
        <p:spPr/>
        <p:txBody>
          <a:bodyPr/>
          <a:lstStyle>
            <a:lvl1pPr>
              <a:defRPr/>
            </a:lvl1pPr>
          </a:lstStyle>
          <a:p>
            <a:pPr>
              <a:defRPr/>
            </a:pPr>
            <a:fld id="{987A8044-9D2C-4EB9-80A5-D0FC18669A68}" type="slidenum">
              <a:rPr lang="en-US" altLang="vi-VN"/>
              <a:pPr>
                <a:defRPr/>
              </a:pPr>
              <a:t>‹#›</a:t>
            </a:fld>
            <a:endParaRPr lang="en-US" altLang="vi-VN"/>
          </a:p>
        </p:txBody>
      </p:sp>
    </p:spTree>
    <p:extLst>
      <p:ext uri="{BB962C8B-B14F-4D97-AF65-F5344CB8AC3E}">
        <p14:creationId xmlns:p14="http://schemas.microsoft.com/office/powerpoint/2010/main" val="2586037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r>
              <a:rPr lang="en-US"/>
              <a:t>www.themegallery.com</a:t>
            </a:r>
          </a:p>
        </p:txBody>
      </p:sp>
      <p:sp>
        <p:nvSpPr>
          <p:cNvPr id="9" name="Slide Number Placeholder 8"/>
          <p:cNvSpPr>
            <a:spLocks noGrp="1"/>
          </p:cNvSpPr>
          <p:nvPr>
            <p:ph type="sldNum" sz="quarter" idx="12"/>
          </p:nvPr>
        </p:nvSpPr>
        <p:spPr/>
        <p:txBody>
          <a:bodyPr/>
          <a:lstStyle>
            <a:lvl1pPr>
              <a:defRPr/>
            </a:lvl1pPr>
          </a:lstStyle>
          <a:p>
            <a:pPr>
              <a:defRPr/>
            </a:pPr>
            <a:fld id="{A295A862-A771-4CF5-95E0-804D8DFA02D9}" type="slidenum">
              <a:rPr lang="en-US" altLang="vi-VN"/>
              <a:pPr>
                <a:defRPr/>
              </a:pPr>
              <a:t>‹#›</a:t>
            </a:fld>
            <a:endParaRPr lang="en-US" altLang="vi-VN"/>
          </a:p>
        </p:txBody>
      </p:sp>
    </p:spTree>
    <p:extLst>
      <p:ext uri="{BB962C8B-B14F-4D97-AF65-F5344CB8AC3E}">
        <p14:creationId xmlns:p14="http://schemas.microsoft.com/office/powerpoint/2010/main" val="3703637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r>
              <a:rPr lang="en-US"/>
              <a:t>www.themegallery.com</a:t>
            </a:r>
          </a:p>
        </p:txBody>
      </p:sp>
      <p:sp>
        <p:nvSpPr>
          <p:cNvPr id="5" name="Slide Number Placeholder 4"/>
          <p:cNvSpPr>
            <a:spLocks noGrp="1"/>
          </p:cNvSpPr>
          <p:nvPr>
            <p:ph type="sldNum" sz="quarter" idx="12"/>
          </p:nvPr>
        </p:nvSpPr>
        <p:spPr/>
        <p:txBody>
          <a:bodyPr/>
          <a:lstStyle>
            <a:lvl1pPr>
              <a:defRPr/>
            </a:lvl1pPr>
          </a:lstStyle>
          <a:p>
            <a:pPr>
              <a:defRPr/>
            </a:pPr>
            <a:fld id="{57BA0774-FEC4-4F68-8951-63DBAF4F0E63}" type="slidenum">
              <a:rPr lang="en-US" altLang="vi-VN"/>
              <a:pPr>
                <a:defRPr/>
              </a:pPr>
              <a:t>‹#›</a:t>
            </a:fld>
            <a:endParaRPr lang="en-US" altLang="vi-VN"/>
          </a:p>
        </p:txBody>
      </p:sp>
    </p:spTree>
    <p:extLst>
      <p:ext uri="{BB962C8B-B14F-4D97-AF65-F5344CB8AC3E}">
        <p14:creationId xmlns:p14="http://schemas.microsoft.com/office/powerpoint/2010/main" val="3249564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www.themegallery.com</a:t>
            </a:r>
          </a:p>
        </p:txBody>
      </p:sp>
      <p:sp>
        <p:nvSpPr>
          <p:cNvPr id="4" name="Slide Number Placeholder 3"/>
          <p:cNvSpPr>
            <a:spLocks noGrp="1"/>
          </p:cNvSpPr>
          <p:nvPr>
            <p:ph type="sldNum" sz="quarter" idx="12"/>
          </p:nvPr>
        </p:nvSpPr>
        <p:spPr/>
        <p:txBody>
          <a:bodyPr/>
          <a:lstStyle>
            <a:lvl1pPr>
              <a:defRPr/>
            </a:lvl1pPr>
          </a:lstStyle>
          <a:p>
            <a:pPr>
              <a:defRPr/>
            </a:pPr>
            <a:fld id="{0A750492-8932-4F3B-B443-4A29D245EB71}" type="slidenum">
              <a:rPr lang="en-US" altLang="vi-VN"/>
              <a:pPr>
                <a:defRPr/>
              </a:pPr>
              <a:t>‹#›</a:t>
            </a:fld>
            <a:endParaRPr lang="en-US" altLang="vi-VN"/>
          </a:p>
        </p:txBody>
      </p:sp>
    </p:spTree>
    <p:extLst>
      <p:ext uri="{BB962C8B-B14F-4D97-AF65-F5344CB8AC3E}">
        <p14:creationId xmlns:p14="http://schemas.microsoft.com/office/powerpoint/2010/main" val="3543664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6"/>
          <p:cNvSpPr>
            <a:spLocks noGrp="1"/>
          </p:cNvSpPr>
          <p:nvPr>
            <p:ph type="sldNum" sz="quarter" idx="12"/>
          </p:nvPr>
        </p:nvSpPr>
        <p:spPr/>
        <p:txBody>
          <a:bodyPr/>
          <a:lstStyle>
            <a:lvl1pPr>
              <a:defRPr/>
            </a:lvl1pPr>
          </a:lstStyle>
          <a:p>
            <a:pPr>
              <a:defRPr/>
            </a:pPr>
            <a:fld id="{F7B4D554-9A7C-4D4A-8F1E-84B32B165F82}" type="slidenum">
              <a:rPr lang="en-US" altLang="vi-VN"/>
              <a:pPr>
                <a:defRPr/>
              </a:pPr>
              <a:t>‹#›</a:t>
            </a:fld>
            <a:endParaRPr lang="en-US" altLang="vi-VN"/>
          </a:p>
        </p:txBody>
      </p:sp>
    </p:spTree>
    <p:extLst>
      <p:ext uri="{BB962C8B-B14F-4D97-AF65-F5344CB8AC3E}">
        <p14:creationId xmlns:p14="http://schemas.microsoft.com/office/powerpoint/2010/main" val="415295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04E545-51FE-421C-9BCE-A348C9BCD2D6}"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837E7C-313F-4037-87AA-288B904DA1B9}" type="slidenum">
              <a:rPr lang="en-US"/>
              <a:pPr>
                <a:defRPr/>
              </a:pPr>
              <a:t>‹#›</a:t>
            </a:fld>
            <a:endParaRPr lang="en-US"/>
          </a:p>
        </p:txBody>
      </p:sp>
    </p:spTree>
    <p:extLst>
      <p:ext uri="{BB962C8B-B14F-4D97-AF65-F5344CB8AC3E}">
        <p14:creationId xmlns:p14="http://schemas.microsoft.com/office/powerpoint/2010/main" val="151789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6"/>
          <p:cNvSpPr>
            <a:spLocks noGrp="1"/>
          </p:cNvSpPr>
          <p:nvPr>
            <p:ph type="sldNum" sz="quarter" idx="12"/>
          </p:nvPr>
        </p:nvSpPr>
        <p:spPr/>
        <p:txBody>
          <a:bodyPr/>
          <a:lstStyle>
            <a:lvl1pPr>
              <a:defRPr/>
            </a:lvl1pPr>
          </a:lstStyle>
          <a:p>
            <a:pPr>
              <a:defRPr/>
            </a:pPr>
            <a:fld id="{EF4AC14D-2931-4A32-9D6A-9F4B15679B98}" type="slidenum">
              <a:rPr lang="en-US" altLang="vi-VN"/>
              <a:pPr>
                <a:defRPr/>
              </a:pPr>
              <a:t>‹#›</a:t>
            </a:fld>
            <a:endParaRPr lang="en-US" altLang="vi-VN"/>
          </a:p>
        </p:txBody>
      </p:sp>
    </p:spTree>
    <p:extLst>
      <p:ext uri="{BB962C8B-B14F-4D97-AF65-F5344CB8AC3E}">
        <p14:creationId xmlns:p14="http://schemas.microsoft.com/office/powerpoint/2010/main" val="3709250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p:cNvSpPr>
            <a:spLocks noGrp="1"/>
          </p:cNvSpPr>
          <p:nvPr>
            <p:ph type="sldNum" sz="quarter" idx="12"/>
          </p:nvPr>
        </p:nvSpPr>
        <p:spPr/>
        <p:txBody>
          <a:bodyPr/>
          <a:lstStyle>
            <a:lvl1pPr>
              <a:defRPr/>
            </a:lvl1pPr>
          </a:lstStyle>
          <a:p>
            <a:pPr>
              <a:defRPr/>
            </a:pPr>
            <a:fld id="{AE1C8767-ED57-4F55-A5DE-ABE335F57A32}" type="slidenum">
              <a:rPr lang="en-US" altLang="vi-VN"/>
              <a:pPr>
                <a:defRPr/>
              </a:pPr>
              <a:t>‹#›</a:t>
            </a:fld>
            <a:endParaRPr lang="en-US" altLang="vi-VN"/>
          </a:p>
        </p:txBody>
      </p:sp>
    </p:spTree>
    <p:extLst>
      <p:ext uri="{BB962C8B-B14F-4D97-AF65-F5344CB8AC3E}">
        <p14:creationId xmlns:p14="http://schemas.microsoft.com/office/powerpoint/2010/main" val="4048643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p:cNvSpPr>
            <a:spLocks noGrp="1"/>
          </p:cNvSpPr>
          <p:nvPr>
            <p:ph type="sldNum" sz="quarter" idx="12"/>
          </p:nvPr>
        </p:nvSpPr>
        <p:spPr/>
        <p:txBody>
          <a:bodyPr/>
          <a:lstStyle>
            <a:lvl1pPr>
              <a:defRPr/>
            </a:lvl1pPr>
          </a:lstStyle>
          <a:p>
            <a:pPr>
              <a:defRPr/>
            </a:pPr>
            <a:fld id="{29F4DD4D-A8A6-4120-9C92-9534D82CF729}" type="slidenum">
              <a:rPr lang="en-US" altLang="vi-VN"/>
              <a:pPr>
                <a:defRPr/>
              </a:pPr>
              <a:t>‹#›</a:t>
            </a:fld>
            <a:endParaRPr lang="en-US" altLang="vi-VN"/>
          </a:p>
        </p:txBody>
      </p:sp>
    </p:spTree>
    <p:extLst>
      <p:ext uri="{BB962C8B-B14F-4D97-AF65-F5344CB8AC3E}">
        <p14:creationId xmlns:p14="http://schemas.microsoft.com/office/powerpoint/2010/main" val="3902120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vi-VN"/>
              <a:t>TRẦN THỊ THU HÀ – NÔNG TRANG</a:t>
            </a:r>
            <a:endParaRPr lang="en-US"/>
          </a:p>
        </p:txBody>
      </p:sp>
      <p:sp>
        <p:nvSpPr>
          <p:cNvPr id="5" name="Rectangle 6"/>
          <p:cNvSpPr>
            <a:spLocks noGrp="1" noChangeArrowheads="1"/>
          </p:cNvSpPr>
          <p:nvPr>
            <p:ph type="sldNum" sz="quarter" idx="12"/>
          </p:nvPr>
        </p:nvSpPr>
        <p:spPr/>
        <p:txBody>
          <a:bodyPr/>
          <a:lstStyle>
            <a:lvl1pPr>
              <a:defRPr/>
            </a:lvl1pPr>
          </a:lstStyle>
          <a:p>
            <a:pPr>
              <a:defRPr/>
            </a:pPr>
            <a:fld id="{12032770-1594-4DCB-8C48-0D5565135419}" type="slidenum">
              <a:rPr lang="en-US" altLang="vi-VN"/>
              <a:pPr>
                <a:defRPr/>
              </a:pPr>
              <a:t>‹#›</a:t>
            </a:fld>
            <a:endParaRPr lang="en-US" altLang="vi-VN"/>
          </a:p>
        </p:txBody>
      </p:sp>
    </p:spTree>
    <p:extLst>
      <p:ext uri="{BB962C8B-B14F-4D97-AF65-F5344CB8AC3E}">
        <p14:creationId xmlns:p14="http://schemas.microsoft.com/office/powerpoint/2010/main" val="944529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204EA15-A771-4F36-9757-1D8197720B55}"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AC06D-66BC-4ED3-ADD2-4F789350597B}" type="slidenum">
              <a:rPr lang="en-US"/>
              <a:pPr>
                <a:defRPr/>
              </a:pPr>
              <a:t>‹#›</a:t>
            </a:fld>
            <a:endParaRPr lang="en-US"/>
          </a:p>
        </p:txBody>
      </p:sp>
    </p:spTree>
    <p:extLst>
      <p:ext uri="{BB962C8B-B14F-4D97-AF65-F5344CB8AC3E}">
        <p14:creationId xmlns:p14="http://schemas.microsoft.com/office/powerpoint/2010/main" val="1415215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F718CA-61C0-4F9A-83DD-D464B01C3329}"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38D112-08B1-4DA9-90B1-26F441C2AD03}" type="slidenum">
              <a:rPr lang="en-US"/>
              <a:pPr>
                <a:defRPr/>
              </a:pPr>
              <a:t>‹#›</a:t>
            </a:fld>
            <a:endParaRPr lang="en-US"/>
          </a:p>
        </p:txBody>
      </p:sp>
    </p:spTree>
    <p:extLst>
      <p:ext uri="{BB962C8B-B14F-4D97-AF65-F5344CB8AC3E}">
        <p14:creationId xmlns:p14="http://schemas.microsoft.com/office/powerpoint/2010/main" val="840453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2EF29B8-2901-47F0-88D3-B9BE89F6B92D}"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B6B0F9-1533-4E30-A226-7572BD759AD9}" type="slidenum">
              <a:rPr lang="en-US"/>
              <a:pPr>
                <a:defRPr/>
              </a:pPr>
              <a:t>‹#›</a:t>
            </a:fld>
            <a:endParaRPr lang="en-US"/>
          </a:p>
        </p:txBody>
      </p:sp>
    </p:spTree>
    <p:extLst>
      <p:ext uri="{BB962C8B-B14F-4D97-AF65-F5344CB8AC3E}">
        <p14:creationId xmlns:p14="http://schemas.microsoft.com/office/powerpoint/2010/main" val="2654888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C382055-4293-42E9-A00B-C064DE7B7714}" type="datetimeFigureOut">
              <a:rPr lang="en-US"/>
              <a:pPr>
                <a:defRPr/>
              </a:pPr>
              <a:t>21-10-2023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40DFD8-CC3C-4C52-BF8D-10873A0C3BC4}" type="slidenum">
              <a:rPr lang="en-US"/>
              <a:pPr>
                <a:defRPr/>
              </a:pPr>
              <a:t>‹#›</a:t>
            </a:fld>
            <a:endParaRPr lang="en-US"/>
          </a:p>
        </p:txBody>
      </p:sp>
    </p:spTree>
    <p:extLst>
      <p:ext uri="{BB962C8B-B14F-4D97-AF65-F5344CB8AC3E}">
        <p14:creationId xmlns:p14="http://schemas.microsoft.com/office/powerpoint/2010/main" val="3638944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D490D66-99F0-4CB4-BA02-B928C07B6664}" type="datetimeFigureOut">
              <a:rPr lang="en-US"/>
              <a:pPr>
                <a:defRPr/>
              </a:pPr>
              <a:t>21-10-2023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FCC329-7135-4D09-BB01-1ED8E08C37E2}" type="slidenum">
              <a:rPr lang="en-US"/>
              <a:pPr>
                <a:defRPr/>
              </a:pPr>
              <a:t>‹#›</a:t>
            </a:fld>
            <a:endParaRPr lang="en-US"/>
          </a:p>
        </p:txBody>
      </p:sp>
    </p:spTree>
    <p:extLst>
      <p:ext uri="{BB962C8B-B14F-4D97-AF65-F5344CB8AC3E}">
        <p14:creationId xmlns:p14="http://schemas.microsoft.com/office/powerpoint/2010/main" val="2771801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E61880-4EB1-4251-96D1-051E099C494D}" type="datetimeFigureOut">
              <a:rPr lang="en-US"/>
              <a:pPr>
                <a:defRPr/>
              </a:pPr>
              <a:t>21-10-2023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FC2A7F3-C8E3-4F25-B2D0-775295BD2C1B}" type="slidenum">
              <a:rPr lang="en-US"/>
              <a:pPr>
                <a:defRPr/>
              </a:pPr>
              <a:t>‹#›</a:t>
            </a:fld>
            <a:endParaRPr lang="en-US"/>
          </a:p>
        </p:txBody>
      </p:sp>
    </p:spTree>
    <p:extLst>
      <p:ext uri="{BB962C8B-B14F-4D97-AF65-F5344CB8AC3E}">
        <p14:creationId xmlns:p14="http://schemas.microsoft.com/office/powerpoint/2010/main" val="2793154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71D6B24-8360-49D5-B382-0413CA2B9CC7}"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FB9024-B54C-43FB-B4EA-6888109DE331}" type="slidenum">
              <a:rPr lang="en-US"/>
              <a:pPr>
                <a:defRPr/>
              </a:pPr>
              <a:t>‹#›</a:t>
            </a:fld>
            <a:endParaRPr lang="en-US"/>
          </a:p>
        </p:txBody>
      </p:sp>
    </p:spTree>
    <p:extLst>
      <p:ext uri="{BB962C8B-B14F-4D97-AF65-F5344CB8AC3E}">
        <p14:creationId xmlns:p14="http://schemas.microsoft.com/office/powerpoint/2010/main" val="424366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00C89-8666-4FFE-B4FC-9C697F43C34F}" type="datetimeFigureOut">
              <a:rPr lang="en-US"/>
              <a:pPr>
                <a:defRPr/>
              </a:pPr>
              <a:t>21-10-2023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617B7C-996C-4CBF-84FB-706E7E6AFEA9}" type="slidenum">
              <a:rPr lang="en-US"/>
              <a:pPr>
                <a:defRPr/>
              </a:pPr>
              <a:t>‹#›</a:t>
            </a:fld>
            <a:endParaRPr lang="en-US"/>
          </a:p>
        </p:txBody>
      </p:sp>
    </p:spTree>
    <p:extLst>
      <p:ext uri="{BB962C8B-B14F-4D97-AF65-F5344CB8AC3E}">
        <p14:creationId xmlns:p14="http://schemas.microsoft.com/office/powerpoint/2010/main" val="1077709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FE68088-0B82-45DE-A89D-CD4B34811EEE}" type="datetimeFigureOut">
              <a:rPr lang="en-US"/>
              <a:pPr>
                <a:defRPr/>
              </a:pPr>
              <a:t>21-10-2023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8674FA-EC3F-4AF4-8CAE-8F3762758829}" type="slidenum">
              <a:rPr lang="en-US"/>
              <a:pPr>
                <a:defRPr/>
              </a:pPr>
              <a:t>‹#›</a:t>
            </a:fld>
            <a:endParaRPr lang="en-US"/>
          </a:p>
        </p:txBody>
      </p:sp>
    </p:spTree>
    <p:extLst>
      <p:ext uri="{BB962C8B-B14F-4D97-AF65-F5344CB8AC3E}">
        <p14:creationId xmlns:p14="http://schemas.microsoft.com/office/powerpoint/2010/main" val="459899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4524F4-AF04-4A63-8EA7-D5544A26524D}" type="datetimeFigureOut">
              <a:rPr lang="en-US"/>
              <a:pPr>
                <a:defRPr/>
              </a:pPr>
              <a:t>21-10-2023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DE3F3D-E2D1-4429-BDDA-3DBC404E8E66}" type="slidenum">
              <a:rPr lang="en-US"/>
              <a:pPr>
                <a:defRPr/>
              </a:pPr>
              <a:t>‹#›</a:t>
            </a:fld>
            <a:endParaRPr lang="en-US"/>
          </a:p>
        </p:txBody>
      </p:sp>
    </p:spTree>
    <p:extLst>
      <p:ext uri="{BB962C8B-B14F-4D97-AF65-F5344CB8AC3E}">
        <p14:creationId xmlns:p14="http://schemas.microsoft.com/office/powerpoint/2010/main" val="2803893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3417A1-1CD0-42E3-9624-897D8BE41336}"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B07763-F87B-4EC8-AB92-CDE0D266DA03}" type="slidenum">
              <a:rPr lang="en-US"/>
              <a:pPr>
                <a:defRPr/>
              </a:pPr>
              <a:t>‹#›</a:t>
            </a:fld>
            <a:endParaRPr lang="en-US"/>
          </a:p>
        </p:txBody>
      </p:sp>
    </p:spTree>
    <p:extLst>
      <p:ext uri="{BB962C8B-B14F-4D97-AF65-F5344CB8AC3E}">
        <p14:creationId xmlns:p14="http://schemas.microsoft.com/office/powerpoint/2010/main" val="929603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93675A-280E-40F2-9F6A-C8EEF628A206}" type="datetimeFigureOut">
              <a:rPr lang="en-US"/>
              <a:pPr>
                <a:defRPr/>
              </a:pPr>
              <a:t>21-10-2023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D16757-5EE2-4B7F-A453-FB85EF17B139}" type="slidenum">
              <a:rPr lang="en-US"/>
              <a:pPr>
                <a:defRPr/>
              </a:pPr>
              <a:t>‹#›</a:t>
            </a:fld>
            <a:endParaRPr lang="en-US"/>
          </a:p>
        </p:txBody>
      </p:sp>
    </p:spTree>
    <p:extLst>
      <p:ext uri="{BB962C8B-B14F-4D97-AF65-F5344CB8AC3E}">
        <p14:creationId xmlns:p14="http://schemas.microsoft.com/office/powerpoint/2010/main" val="2203767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TITLE 1">
  <p:cSld name="BIG TITLE 1">
    <p:spTree>
      <p:nvGrpSpPr>
        <p:cNvPr id="1" name="Shape 69"/>
        <p:cNvGrpSpPr/>
        <p:nvPr/>
      </p:nvGrpSpPr>
      <p:grpSpPr>
        <a:xfrm>
          <a:off x="0" y="0"/>
          <a:ext cx="0" cy="0"/>
          <a:chOff x="0" y="0"/>
          <a:chExt cx="0" cy="0"/>
        </a:xfrm>
      </p:grpSpPr>
      <p:sp>
        <p:nvSpPr>
          <p:cNvPr id="3" name="Google Shape;71;p13"/>
          <p:cNvSpPr>
            <a:spLocks/>
          </p:cNvSpPr>
          <p:nvPr/>
        </p:nvSpPr>
        <p:spPr bwMode="auto">
          <a:xfrm rot="10800000" flipH="1">
            <a:off x="2325688" y="1162050"/>
            <a:ext cx="4492625" cy="4724400"/>
          </a:xfrm>
          <a:custGeom>
            <a:avLst/>
            <a:gdLst>
              <a:gd name="T0" fmla="*/ 2147483646 w 90191"/>
              <a:gd name="T1" fmla="*/ 2147483646 h 71169"/>
              <a:gd name="T2" fmla="*/ 2147483646 w 90191"/>
              <a:gd name="T3" fmla="*/ 2147483646 h 71169"/>
              <a:gd name="T4" fmla="*/ 2147483646 w 90191"/>
              <a:gd name="T5" fmla="*/ 2147483646 h 71169"/>
              <a:gd name="T6" fmla="*/ 2147483646 w 90191"/>
              <a:gd name="T7" fmla="*/ 2147483646 h 71169"/>
              <a:gd name="T8" fmla="*/ 2147483646 w 90191"/>
              <a:gd name="T9" fmla="*/ 2147483646 h 71169"/>
              <a:gd name="T10" fmla="*/ 2147483646 w 90191"/>
              <a:gd name="T11" fmla="*/ 2147483646 h 71169"/>
              <a:gd name="T12" fmla="*/ 2147483646 w 90191"/>
              <a:gd name="T13" fmla="*/ 2147483646 h 71169"/>
              <a:gd name="T14" fmla="*/ 2147483646 w 90191"/>
              <a:gd name="T15" fmla="*/ 2147483646 h 71169"/>
              <a:gd name="T16" fmla="*/ 2147483646 w 90191"/>
              <a:gd name="T17" fmla="*/ 2147483646 h 71169"/>
              <a:gd name="T18" fmla="*/ 2147483646 w 90191"/>
              <a:gd name="T19" fmla="*/ 2147483646 h 71169"/>
              <a:gd name="T20" fmla="*/ 2147483646 w 90191"/>
              <a:gd name="T21" fmla="*/ 2147483646 h 71169"/>
              <a:gd name="T22" fmla="*/ 2147483646 w 90191"/>
              <a:gd name="T23" fmla="*/ 2147483646 h 71169"/>
              <a:gd name="T24" fmla="*/ 2147483646 w 90191"/>
              <a:gd name="T25" fmla="*/ 2147483646 h 71169"/>
              <a:gd name="T26" fmla="*/ 2147483646 w 90191"/>
              <a:gd name="T27" fmla="*/ 2147483646 h 71169"/>
              <a:gd name="T28" fmla="*/ 2147483646 w 90191"/>
              <a:gd name="T29" fmla="*/ 2147483646 h 71169"/>
              <a:gd name="T30" fmla="*/ 2147483646 w 90191"/>
              <a:gd name="T31" fmla="*/ 2147483646 h 71169"/>
              <a:gd name="T32" fmla="*/ 2147483646 w 90191"/>
              <a:gd name="T33" fmla="*/ 2147483646 h 71169"/>
              <a:gd name="T34" fmla="*/ 2147483646 w 90191"/>
              <a:gd name="T35" fmla="*/ 2147483646 h 71169"/>
              <a:gd name="T36" fmla="*/ 2147483646 w 90191"/>
              <a:gd name="T37" fmla="*/ 2147483646 h 71169"/>
              <a:gd name="T38" fmla="*/ 2147483646 w 90191"/>
              <a:gd name="T39" fmla="*/ 2147483646 h 71169"/>
              <a:gd name="T40" fmla="*/ 2147483646 w 90191"/>
              <a:gd name="T41" fmla="*/ 2147483646 h 71169"/>
              <a:gd name="T42" fmla="*/ 2147483646 w 90191"/>
              <a:gd name="T43" fmla="*/ 2147483646 h 71169"/>
              <a:gd name="T44" fmla="*/ 2147483646 w 90191"/>
              <a:gd name="T45" fmla="*/ 2147483646 h 71169"/>
              <a:gd name="T46" fmla="*/ 2147483646 w 90191"/>
              <a:gd name="T47" fmla="*/ 2147483646 h 71169"/>
              <a:gd name="T48" fmla="*/ 2147483646 w 90191"/>
              <a:gd name="T49" fmla="*/ 2147483646 h 71169"/>
              <a:gd name="T50" fmla="*/ 2147483646 w 90191"/>
              <a:gd name="T51" fmla="*/ 2147483646 h 71169"/>
              <a:gd name="T52" fmla="*/ 2147483646 w 90191"/>
              <a:gd name="T53" fmla="*/ 2147483646 h 71169"/>
              <a:gd name="T54" fmla="*/ 2147483646 w 90191"/>
              <a:gd name="T55" fmla="*/ 0 h 71169"/>
              <a:gd name="T56" fmla="*/ 2147483646 w 90191"/>
              <a:gd name="T57" fmla="*/ 2147483646 h 71169"/>
              <a:gd name="T58" fmla="*/ 2147483646 w 90191"/>
              <a:gd name="T59" fmla="*/ 2147483646 h 71169"/>
              <a:gd name="T60" fmla="*/ 2147483646 w 90191"/>
              <a:gd name="T61" fmla="*/ 2147483646 h 71169"/>
              <a:gd name="T62" fmla="*/ 2147483646 w 90191"/>
              <a:gd name="T63" fmla="*/ 2147483646 h 71169"/>
              <a:gd name="T64" fmla="*/ 2147483646 w 90191"/>
              <a:gd name="T65" fmla="*/ 2147483646 h 71169"/>
              <a:gd name="T66" fmla="*/ 2147483646 w 90191"/>
              <a:gd name="T67" fmla="*/ 2147483646 h 71169"/>
              <a:gd name="T68" fmla="*/ 2147483646 w 90191"/>
              <a:gd name="T69" fmla="*/ 2147483646 h 71169"/>
              <a:gd name="T70" fmla="*/ 2147483646 w 90191"/>
              <a:gd name="T71" fmla="*/ 2147483646 h 71169"/>
              <a:gd name="T72" fmla="*/ 2147483646 w 90191"/>
              <a:gd name="T73" fmla="*/ 2147483646 h 71169"/>
              <a:gd name="T74" fmla="*/ 2147483646 w 90191"/>
              <a:gd name="T75" fmla="*/ 2147483646 h 71169"/>
              <a:gd name="T76" fmla="*/ 2147483646 w 90191"/>
              <a:gd name="T77" fmla="*/ 2147483646 h 71169"/>
              <a:gd name="T78" fmla="*/ 2147483646 w 90191"/>
              <a:gd name="T79" fmla="*/ 2147483646 h 71169"/>
              <a:gd name="T80" fmla="*/ 2147483646 w 90191"/>
              <a:gd name="T81" fmla="*/ 2147483646 h 71169"/>
              <a:gd name="T82" fmla="*/ 2147483646 w 90191"/>
              <a:gd name="T83" fmla="*/ 2147483646 h 71169"/>
              <a:gd name="T84" fmla="*/ 2147483646 w 90191"/>
              <a:gd name="T85" fmla="*/ 2147483646 h 71169"/>
              <a:gd name="T86" fmla="*/ 2147483646 w 90191"/>
              <a:gd name="T87" fmla="*/ 2147483646 h 71169"/>
              <a:gd name="T88" fmla="*/ 2147483646 w 90191"/>
              <a:gd name="T89" fmla="*/ 2147483646 h 71169"/>
              <a:gd name="T90" fmla="*/ 2147483646 w 90191"/>
              <a:gd name="T91" fmla="*/ 2147483646 h 71169"/>
              <a:gd name="T92" fmla="*/ 2147483646 w 90191"/>
              <a:gd name="T93" fmla="*/ 2147483646 h 71169"/>
              <a:gd name="T94" fmla="*/ 2147483646 w 90191"/>
              <a:gd name="T95" fmla="*/ 2147483646 h 711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70;p13"/>
          <p:cNvSpPr txBox="1">
            <a:spLocks noGrp="1"/>
          </p:cNvSpPr>
          <p:nvPr>
            <p:ph type="title"/>
          </p:nvPr>
        </p:nvSpPr>
        <p:spPr>
          <a:xfrm>
            <a:off x="1194150" y="2238800"/>
            <a:ext cx="6755700" cy="2380400"/>
          </a:xfrm>
          <a:prstGeom prst="rect">
            <a:avLst/>
          </a:prstGeom>
        </p:spPr>
        <p:txBody>
          <a:bodyPr spcFirstLastPara="1" lIns="0" tIns="0" rIns="0" bIns="0">
            <a:noAutofit/>
          </a:bodyPr>
          <a:lstStyle>
            <a:lvl1pPr lvl="0" algn="ctr" rtl="0">
              <a:spcBef>
                <a:spcPts val="0"/>
              </a:spcBef>
              <a:spcAft>
                <a:spcPts val="0"/>
              </a:spcAft>
              <a:buNone/>
              <a:defRPr sz="6000">
                <a:solidFill>
                  <a:srgbClr val="DD7E6B"/>
                </a:solidFill>
              </a:defRPr>
            </a:lvl1pPr>
            <a:lvl2pPr lvl="1" algn="ctr" rtl="0">
              <a:spcBef>
                <a:spcPts val="0"/>
              </a:spcBef>
              <a:spcAft>
                <a:spcPts val="0"/>
              </a:spcAft>
              <a:buNone/>
              <a:defRPr sz="6000">
                <a:solidFill>
                  <a:srgbClr val="DD7E6B"/>
                </a:solidFill>
              </a:defRPr>
            </a:lvl2pPr>
            <a:lvl3pPr lvl="2" algn="ctr" rtl="0">
              <a:spcBef>
                <a:spcPts val="0"/>
              </a:spcBef>
              <a:spcAft>
                <a:spcPts val="0"/>
              </a:spcAft>
              <a:buNone/>
              <a:defRPr sz="6000">
                <a:solidFill>
                  <a:srgbClr val="DD7E6B"/>
                </a:solidFill>
              </a:defRPr>
            </a:lvl3pPr>
            <a:lvl4pPr lvl="3" algn="ctr" rtl="0">
              <a:spcBef>
                <a:spcPts val="0"/>
              </a:spcBef>
              <a:spcAft>
                <a:spcPts val="0"/>
              </a:spcAft>
              <a:buNone/>
              <a:defRPr sz="6000">
                <a:solidFill>
                  <a:srgbClr val="DD7E6B"/>
                </a:solidFill>
              </a:defRPr>
            </a:lvl4pPr>
            <a:lvl5pPr lvl="4" algn="ctr" rtl="0">
              <a:spcBef>
                <a:spcPts val="0"/>
              </a:spcBef>
              <a:spcAft>
                <a:spcPts val="0"/>
              </a:spcAft>
              <a:buNone/>
              <a:defRPr sz="6000">
                <a:solidFill>
                  <a:srgbClr val="DD7E6B"/>
                </a:solidFill>
              </a:defRPr>
            </a:lvl5pPr>
            <a:lvl6pPr lvl="5" algn="ctr" rtl="0">
              <a:spcBef>
                <a:spcPts val="0"/>
              </a:spcBef>
              <a:spcAft>
                <a:spcPts val="0"/>
              </a:spcAft>
              <a:buNone/>
              <a:defRPr sz="6000">
                <a:solidFill>
                  <a:srgbClr val="DD7E6B"/>
                </a:solidFill>
              </a:defRPr>
            </a:lvl6pPr>
            <a:lvl7pPr lvl="6" algn="ctr" rtl="0">
              <a:spcBef>
                <a:spcPts val="0"/>
              </a:spcBef>
              <a:spcAft>
                <a:spcPts val="0"/>
              </a:spcAft>
              <a:buNone/>
              <a:defRPr sz="6000">
                <a:solidFill>
                  <a:srgbClr val="DD7E6B"/>
                </a:solidFill>
              </a:defRPr>
            </a:lvl7pPr>
            <a:lvl8pPr lvl="7" algn="ctr" rtl="0">
              <a:spcBef>
                <a:spcPts val="0"/>
              </a:spcBef>
              <a:spcAft>
                <a:spcPts val="0"/>
              </a:spcAft>
              <a:buNone/>
              <a:defRPr sz="6000">
                <a:solidFill>
                  <a:srgbClr val="DD7E6B"/>
                </a:solidFill>
              </a:defRPr>
            </a:lvl8pPr>
            <a:lvl9pPr lvl="8" algn="ctr" rtl="0">
              <a:spcBef>
                <a:spcPts val="0"/>
              </a:spcBef>
              <a:spcAft>
                <a:spcPts val="0"/>
              </a:spcAft>
              <a:buNone/>
              <a:defRPr sz="6000">
                <a:solidFill>
                  <a:srgbClr val="DD7E6B"/>
                </a:solidFill>
              </a:defRPr>
            </a:lvl9pPr>
          </a:lstStyle>
          <a:p>
            <a:endParaRPr/>
          </a:p>
        </p:txBody>
      </p:sp>
    </p:spTree>
    <p:extLst>
      <p:ext uri="{BB962C8B-B14F-4D97-AF65-F5344CB8AC3E}">
        <p14:creationId xmlns:p14="http://schemas.microsoft.com/office/powerpoint/2010/main" val="421480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CDC466C-38A2-4B9E-9C51-51919862F9B4}" type="datetimeFigureOut">
              <a:rPr lang="en-US"/>
              <a:pPr>
                <a:defRPr/>
              </a:pPr>
              <a:t>21-10-2023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CA166D-9B87-4CDA-8465-D55EC78689D3}" type="slidenum">
              <a:rPr lang="en-US"/>
              <a:pPr>
                <a:defRPr/>
              </a:pPr>
              <a:t>‹#›</a:t>
            </a:fld>
            <a:endParaRPr lang="en-US"/>
          </a:p>
        </p:txBody>
      </p:sp>
    </p:spTree>
    <p:extLst>
      <p:ext uri="{BB962C8B-B14F-4D97-AF65-F5344CB8AC3E}">
        <p14:creationId xmlns:p14="http://schemas.microsoft.com/office/powerpoint/2010/main" val="212911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877C80-9308-46D0-82B0-150AEC63F742}" type="datetimeFigureOut">
              <a:rPr lang="en-US"/>
              <a:pPr>
                <a:defRPr/>
              </a:pPr>
              <a:t>21-10-2023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04DA62-9F86-42F2-ABB2-F71ABABC576D}" type="slidenum">
              <a:rPr lang="en-US"/>
              <a:pPr>
                <a:defRPr/>
              </a:pPr>
              <a:t>‹#›</a:t>
            </a:fld>
            <a:endParaRPr lang="en-US"/>
          </a:p>
        </p:txBody>
      </p:sp>
    </p:spTree>
    <p:extLst>
      <p:ext uri="{BB962C8B-B14F-4D97-AF65-F5344CB8AC3E}">
        <p14:creationId xmlns:p14="http://schemas.microsoft.com/office/powerpoint/2010/main" val="355212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80887B-8C18-4AA4-95AD-89556132760D}" type="datetimeFigureOut">
              <a:rPr lang="en-US"/>
              <a:pPr>
                <a:defRPr/>
              </a:pPr>
              <a:t>21-10-2023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A5D9924-EDF9-4CE3-BC47-062EE45659BA}" type="slidenum">
              <a:rPr lang="en-US"/>
              <a:pPr>
                <a:defRPr/>
              </a:pPr>
              <a:t>‹#›</a:t>
            </a:fld>
            <a:endParaRPr lang="en-US"/>
          </a:p>
        </p:txBody>
      </p:sp>
    </p:spTree>
    <p:extLst>
      <p:ext uri="{BB962C8B-B14F-4D97-AF65-F5344CB8AC3E}">
        <p14:creationId xmlns:p14="http://schemas.microsoft.com/office/powerpoint/2010/main" val="255358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5D84E0-FD2E-40BA-9EFF-DD82E8B66E81}" type="datetimeFigureOut">
              <a:rPr lang="en-US"/>
              <a:pPr>
                <a:defRPr/>
              </a:pPr>
              <a:t>21-10-2023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C7E82C0-FD9B-4308-88B8-A6CF8B79D694}" type="slidenum">
              <a:rPr lang="en-US"/>
              <a:pPr>
                <a:defRPr/>
              </a:pPr>
              <a:t>‹#›</a:t>
            </a:fld>
            <a:endParaRPr lang="en-US"/>
          </a:p>
        </p:txBody>
      </p:sp>
    </p:spTree>
    <p:extLst>
      <p:ext uri="{BB962C8B-B14F-4D97-AF65-F5344CB8AC3E}">
        <p14:creationId xmlns:p14="http://schemas.microsoft.com/office/powerpoint/2010/main" val="37927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AADDA50-FF98-4BE9-BAE6-7794F8017ED5}" type="datetimeFigureOut">
              <a:rPr lang="en-US"/>
              <a:pPr>
                <a:defRPr/>
              </a:pPr>
              <a:t>21-10-2023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C83B01-5302-44B9-A216-CF3AE72EF68C}" type="slidenum">
              <a:rPr lang="en-US"/>
              <a:pPr>
                <a:defRPr/>
              </a:pPr>
              <a:t>‹#›</a:t>
            </a:fld>
            <a:endParaRPr lang="en-US"/>
          </a:p>
        </p:txBody>
      </p:sp>
    </p:spTree>
    <p:extLst>
      <p:ext uri="{BB962C8B-B14F-4D97-AF65-F5344CB8AC3E}">
        <p14:creationId xmlns:p14="http://schemas.microsoft.com/office/powerpoint/2010/main" val="217364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956D1C3-B6FD-43D5-85C9-22D0B14D125D}" type="datetimeFigureOut">
              <a:rPr lang="en-US"/>
              <a:pPr>
                <a:defRPr/>
              </a:pPr>
              <a:t>21-10-2023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7ED3F0-0488-46CF-AE3B-21EFD9F1EA4A}" type="slidenum">
              <a:rPr lang="en-US"/>
              <a:pPr>
                <a:defRPr/>
              </a:pPr>
              <a:t>‹#›</a:t>
            </a:fld>
            <a:endParaRPr lang="en-US"/>
          </a:p>
        </p:txBody>
      </p:sp>
    </p:spTree>
    <p:extLst>
      <p:ext uri="{BB962C8B-B14F-4D97-AF65-F5344CB8AC3E}">
        <p14:creationId xmlns:p14="http://schemas.microsoft.com/office/powerpoint/2010/main" val="414735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1EA1E4B-E12D-423F-AEFF-04A27FE39A8E}" type="datetimeFigureOut">
              <a:rPr lang="en-US"/>
              <a:pPr>
                <a:defRPr/>
              </a:pPr>
              <a:t>21-10-2023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0AE8736-8206-4273-BC2C-4A32178BE3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C98B619-EB4E-4217-89B3-857DBD031FC1}" type="datetimeFigureOut">
              <a:rPr lang="en-US"/>
              <a:pPr>
                <a:defRPr/>
              </a:pPr>
              <a:t>21-10-2023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1FFBF55-0577-4184-8E9E-AB308380B8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01" r:id="rId1"/>
    <p:sldLayoutId id="2147486102" r:id="rId2"/>
    <p:sldLayoutId id="2147486103" r:id="rId3"/>
    <p:sldLayoutId id="2147486104" r:id="rId4"/>
    <p:sldLayoutId id="2147486105" r:id="rId5"/>
    <p:sldLayoutId id="2147486106" r:id="rId6"/>
    <p:sldLayoutId id="2147486107" r:id="rId7"/>
    <p:sldLayoutId id="2147486108" r:id="rId8"/>
    <p:sldLayoutId id="2147486109" r:id="rId9"/>
    <p:sldLayoutId id="2147486110" r:id="rId10"/>
    <p:sldLayoutId id="2147486111" r:id="rId11"/>
    <p:sldLayoutId id="214748611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Times New Roman"/>
              </a:defRPr>
            </a:lvl1pPr>
          </a:lstStyle>
          <a:p>
            <a:pPr>
              <a:defRPr/>
            </a:pPr>
            <a:fld id="{B68D385D-0ED3-4154-8834-615137CD9BC8}" type="datetimeFigureOut">
              <a:rPr lang="en-US"/>
              <a:pPr>
                <a:defRPr/>
              </a:pPr>
              <a:t>21-10-2023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Times New Roman"/>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Times New Roman"/>
              </a:defRPr>
            </a:lvl1pPr>
          </a:lstStyle>
          <a:p>
            <a:pPr>
              <a:defRPr/>
            </a:pPr>
            <a:fld id="{BCF79BDC-4FEC-40CF-86D2-2D9E1C52F0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77" r:id="rId1"/>
    <p:sldLayoutId id="2147486078" r:id="rId2"/>
    <p:sldLayoutId id="2147486079" r:id="rId3"/>
    <p:sldLayoutId id="2147486080" r:id="rId4"/>
    <p:sldLayoutId id="2147486081" r:id="rId5"/>
    <p:sldLayoutId id="2147486082" r:id="rId6"/>
    <p:sldLayoutId id="2147486083" r:id="rId7"/>
    <p:sldLayoutId id="2147486084" r:id="rId8"/>
    <p:sldLayoutId id="2147486085" r:id="rId9"/>
    <p:sldLayoutId id="2147486086" r:id="rId10"/>
    <p:sldLayoutId id="2147486087" r:id="rId11"/>
    <p:sldLayoutId id="2147486113"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gif"/><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851" y="188640"/>
            <a:ext cx="6447501" cy="754126"/>
          </a:xfrm>
          <a:ln>
            <a:solidFill>
              <a:schemeClr val="accent2">
                <a:lumMod val="60000"/>
                <a:lumOff val="40000"/>
              </a:schemeClr>
            </a:solidFill>
          </a:ln>
        </p:spPr>
        <p:txBody>
          <a:bodyPr>
            <a:normAutofit/>
          </a:bodyPr>
          <a:lstStyle/>
          <a:p>
            <a:pPr algn="ctr"/>
            <a:r>
              <a:rPr lang="en-US" sz="3750" b="1" dirty="0">
                <a:solidFill>
                  <a:srgbClr val="FF0000"/>
                </a:solidFill>
                <a:latin typeface="Times New Roman" panose="02020603050405020304" pitchFamily="18" charset="0"/>
                <a:cs typeface="Times New Roman" panose="02020603050405020304" pitchFamily="18" charset="0"/>
              </a:rPr>
              <a:t>KHỞI ĐỘNG</a:t>
            </a:r>
          </a:p>
        </p:txBody>
      </p:sp>
      <p:sp>
        <p:nvSpPr>
          <p:cNvPr id="3" name="Text Placeholder 2"/>
          <p:cNvSpPr>
            <a:spLocks noGrp="1"/>
          </p:cNvSpPr>
          <p:nvPr>
            <p:ph type="body" idx="1"/>
          </p:nvPr>
        </p:nvSpPr>
        <p:spPr>
          <a:xfrm>
            <a:off x="310898" y="1052736"/>
            <a:ext cx="3886199" cy="3837018"/>
          </a:xfrm>
        </p:spPr>
        <p:txBody>
          <a:bodyPr>
            <a:noAutofit/>
          </a:bodyPr>
          <a:lstStyle/>
          <a:p>
            <a:pPr>
              <a:lnSpc>
                <a:spcPct val="100000"/>
              </a:lnSpc>
              <a:spcBef>
                <a:spcPts val="0"/>
              </a:spcBef>
            </a:pP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Vì</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sao</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cây</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xanh</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trồng</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nơi</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đủ</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ánh</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sáng</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chỉ</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tưới</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nước</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cây</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thể</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trưởng</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phát</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triển</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còn</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các</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loài</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vật</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khác</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thì</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không</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144" y="2497455"/>
            <a:ext cx="3886200" cy="29958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10"/>
          <p:cNvSpPr>
            <a:spLocks noChangeArrowheads="1"/>
          </p:cNvSpPr>
          <p:nvPr/>
        </p:nvSpPr>
        <p:spPr bwMode="auto">
          <a:xfrm>
            <a:off x="187693" y="1102694"/>
            <a:ext cx="4384308" cy="48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dirty="0">
                <a:solidFill>
                  <a:srgbClr val="000000"/>
                </a:solidFill>
                <a:latin typeface="Times New Roman" panose="02020603050405020304" pitchFamily="18" charset="0"/>
                <a:cs typeface="Arial" panose="020B0604020202020204" pitchFamily="34" charset="0"/>
              </a:rPr>
              <a:t>I. </a:t>
            </a:r>
            <a:r>
              <a:rPr lang="en-US" altLang="en-US" sz="2400" b="1" dirty="0" err="1">
                <a:solidFill>
                  <a:srgbClr val="000000"/>
                </a:solidFill>
                <a:latin typeface="Times New Roman" panose="02020603050405020304" pitchFamily="18" charset="0"/>
                <a:cs typeface="Arial" panose="020B0604020202020204" pitchFamily="34" charset="0"/>
              </a:rPr>
              <a:t>Khái</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quát</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về</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quang</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hợp</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332071" y="1583532"/>
            <a:ext cx="5955632"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dirty="0">
                <a:solidFill>
                  <a:srgbClr val="000000"/>
                </a:solidFill>
                <a:latin typeface="Times New Roman" panose="02020603050405020304" pitchFamily="18" charset="0"/>
                <a:cs typeface="Calibri" panose="020F0502020204030204" pitchFamily="34" charset="0"/>
              </a:rPr>
              <a:t>3. </a:t>
            </a:r>
            <a:r>
              <a:rPr lang="en-US" altLang="en-US" sz="1800" b="1" dirty="0" err="1">
                <a:solidFill>
                  <a:srgbClr val="000000"/>
                </a:solidFill>
                <a:latin typeface="Times New Roman" panose="02020603050405020304" pitchFamily="18" charset="0"/>
                <a:cs typeface="Calibri" panose="020F0502020204030204" pitchFamily="34" charset="0"/>
              </a:rPr>
              <a:t>Mối</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quan</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hệ</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giữa</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trao</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đổi</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chất</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và</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chuyển</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hóa</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năng</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lượng</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trong</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quang</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hợp</a:t>
            </a:r>
            <a:endParaRPr lang="en-US" altLang="en-US" sz="1800" b="1" dirty="0">
              <a:solidFill>
                <a:srgbClr val="000000"/>
              </a:solidFill>
              <a:latin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F8CDABFA-90DB-B4E8-DA89-7944E937BA75}"/>
              </a:ext>
            </a:extLst>
          </p:cNvPr>
          <p:cNvSpPr txBox="1"/>
          <p:nvPr/>
        </p:nvSpPr>
        <p:spPr>
          <a:xfrm>
            <a:off x="4396339" y="2062813"/>
            <a:ext cx="1624262" cy="415498"/>
          </a:xfrm>
          <a:prstGeom prst="rect">
            <a:avLst/>
          </a:prstGeom>
          <a:solidFill>
            <a:schemeClr val="accent4">
              <a:lumMod val="20000"/>
              <a:lumOff val="80000"/>
            </a:schemeClr>
          </a:solidFill>
        </p:spPr>
        <p:txBody>
          <a:bodyPr wrap="square" rtlCol="0">
            <a:spAutoFit/>
          </a:bodyPr>
          <a:lstStyle/>
          <a:p>
            <a:r>
              <a:rPr lang="vi-VN" altLang="en-US" sz="2100" b="1" dirty="0">
                <a:solidFill>
                  <a:srgbClr val="0000FF"/>
                </a:solidFill>
                <a:latin typeface="Times New Roman" panose="02020603050405020304" pitchFamily="18" charset="0"/>
                <a:cs typeface="Calibri" panose="020F0502020204030204" pitchFamily="34" charset="0"/>
              </a:rPr>
              <a:t>Q</a:t>
            </a:r>
            <a:r>
              <a:rPr lang="en-US" altLang="en-US" sz="2100" b="1" dirty="0">
                <a:solidFill>
                  <a:srgbClr val="0000FF"/>
                </a:solidFill>
                <a:latin typeface="Times New Roman" panose="02020603050405020304" pitchFamily="18" charset="0"/>
                <a:cs typeface="Calibri" panose="020F0502020204030204" pitchFamily="34" charset="0"/>
              </a:rPr>
              <a:t>uang </a:t>
            </a:r>
            <a:r>
              <a:rPr lang="en-US" altLang="en-US" sz="2100" b="1" dirty="0" err="1">
                <a:solidFill>
                  <a:srgbClr val="0000FF"/>
                </a:solidFill>
                <a:latin typeface="Times New Roman" panose="02020603050405020304" pitchFamily="18" charset="0"/>
                <a:cs typeface="Calibri" panose="020F0502020204030204" pitchFamily="34" charset="0"/>
              </a:rPr>
              <a:t>năng</a:t>
            </a:r>
            <a:endParaRPr lang="en-US" sz="2100" dirty="0"/>
          </a:p>
        </p:txBody>
      </p:sp>
      <p:sp>
        <p:nvSpPr>
          <p:cNvPr id="6" name="TextBox 5">
            <a:extLst>
              <a:ext uri="{FF2B5EF4-FFF2-40B4-BE49-F238E27FC236}">
                <a16:creationId xmlns:a16="http://schemas.microsoft.com/office/drawing/2014/main" id="{B6780570-3C86-53CC-731E-9EEC008FE76F}"/>
              </a:ext>
            </a:extLst>
          </p:cNvPr>
          <p:cNvSpPr txBox="1"/>
          <p:nvPr/>
        </p:nvSpPr>
        <p:spPr>
          <a:xfrm>
            <a:off x="6843055" y="4888489"/>
            <a:ext cx="1624262" cy="415498"/>
          </a:xfrm>
          <a:prstGeom prst="rect">
            <a:avLst/>
          </a:prstGeom>
          <a:solidFill>
            <a:schemeClr val="accent4">
              <a:lumMod val="20000"/>
              <a:lumOff val="80000"/>
            </a:schemeClr>
          </a:solidFill>
        </p:spPr>
        <p:txBody>
          <a:bodyPr wrap="square" rtlCol="0">
            <a:spAutoFit/>
          </a:bodyPr>
          <a:lstStyle/>
          <a:p>
            <a:r>
              <a:rPr lang="vi-VN" altLang="en-US" sz="2100" b="1" dirty="0">
                <a:solidFill>
                  <a:srgbClr val="0000FF"/>
                </a:solidFill>
                <a:latin typeface="Times New Roman" panose="02020603050405020304" pitchFamily="18" charset="0"/>
                <a:cs typeface="Calibri" panose="020F0502020204030204" pitchFamily="34" charset="0"/>
              </a:rPr>
              <a:t>Hóa</a:t>
            </a:r>
            <a:r>
              <a:rPr lang="en-US" altLang="en-US" sz="2100" b="1" dirty="0">
                <a:solidFill>
                  <a:srgbClr val="0000FF"/>
                </a:solidFill>
                <a:latin typeface="Times New Roman" panose="02020603050405020304" pitchFamily="18" charset="0"/>
                <a:cs typeface="Calibri" panose="020F0502020204030204" pitchFamily="34" charset="0"/>
              </a:rPr>
              <a:t> </a:t>
            </a:r>
            <a:r>
              <a:rPr lang="en-US" altLang="en-US" sz="2100" b="1" dirty="0" err="1">
                <a:solidFill>
                  <a:srgbClr val="0000FF"/>
                </a:solidFill>
                <a:latin typeface="Times New Roman" panose="02020603050405020304" pitchFamily="18" charset="0"/>
                <a:cs typeface="Calibri" panose="020F0502020204030204" pitchFamily="34" charset="0"/>
              </a:rPr>
              <a:t>năng</a:t>
            </a:r>
            <a:endParaRPr lang="en-US" sz="2100" dirty="0"/>
          </a:p>
        </p:txBody>
      </p:sp>
      <p:sp>
        <p:nvSpPr>
          <p:cNvPr id="8" name="Arrow: Curved Right 7">
            <a:extLst>
              <a:ext uri="{FF2B5EF4-FFF2-40B4-BE49-F238E27FC236}">
                <a16:creationId xmlns:a16="http://schemas.microsoft.com/office/drawing/2014/main" id="{334488C3-4099-2124-5678-6245402ED44C}"/>
              </a:ext>
            </a:extLst>
          </p:cNvPr>
          <p:cNvSpPr/>
          <p:nvPr/>
        </p:nvSpPr>
        <p:spPr>
          <a:xfrm rot="19630870">
            <a:off x="5374341" y="2406067"/>
            <a:ext cx="518767" cy="3091700"/>
          </a:xfrm>
          <a:prstGeom prst="curved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Oval 3">
            <a:extLst>
              <a:ext uri="{FF2B5EF4-FFF2-40B4-BE49-F238E27FC236}">
                <a16:creationId xmlns:a16="http://schemas.microsoft.com/office/drawing/2014/main" id="{7F60E6C6-6E42-27A1-0C06-8110168EE877}"/>
              </a:ext>
            </a:extLst>
          </p:cNvPr>
          <p:cNvSpPr/>
          <p:nvPr/>
        </p:nvSpPr>
        <p:spPr>
          <a:xfrm>
            <a:off x="3811854" y="4184642"/>
            <a:ext cx="1227221" cy="14076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AD1A968A-38C0-8D29-D60D-C2ABB5C874E7}"/>
              </a:ext>
            </a:extLst>
          </p:cNvPr>
          <p:cNvSpPr/>
          <p:nvPr/>
        </p:nvSpPr>
        <p:spPr>
          <a:xfrm>
            <a:off x="6699183" y="3203409"/>
            <a:ext cx="1400476" cy="1550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845EF518-72B6-07A5-F0D2-783B7B0C096C}"/>
              </a:ext>
            </a:extLst>
          </p:cNvPr>
          <p:cNvSpPr txBox="1"/>
          <p:nvPr/>
        </p:nvSpPr>
        <p:spPr>
          <a:xfrm>
            <a:off x="332072" y="2358792"/>
            <a:ext cx="2753922" cy="1646476"/>
          </a:xfrm>
          <a:prstGeom prst="rect">
            <a:avLst/>
          </a:prstGeom>
          <a:noFill/>
        </p:spPr>
        <p:txBody>
          <a:bodyPr wrap="square">
            <a:spAutoFit/>
          </a:bodyPr>
          <a:lstStyle/>
          <a:p>
            <a:pPr algn="just">
              <a:lnSpc>
                <a:spcPct val="114000"/>
              </a:lnSpc>
              <a:spcBef>
                <a:spcPct val="0"/>
              </a:spcBef>
            </a:pPr>
            <a:r>
              <a:rPr lang="en-US" altLang="en-US" i="1" dirty="0" err="1">
                <a:solidFill>
                  <a:srgbClr val="FF0000"/>
                </a:solidFill>
                <a:latin typeface="Times New Roman" panose="02020603050405020304" pitchFamily="18" charset="0"/>
                <a:cs typeface="Calibri" panose="020F0502020204030204" pitchFamily="34" charset="0"/>
              </a:rPr>
              <a:t>Tại</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sao</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nói</a:t>
            </a:r>
            <a:r>
              <a:rPr lang="en-US" altLang="en-US" i="1" dirty="0">
                <a:solidFill>
                  <a:srgbClr val="FF0000"/>
                </a:solidFill>
                <a:latin typeface="Times New Roman" panose="02020603050405020304" pitchFamily="18" charset="0"/>
                <a:cs typeface="Calibri" panose="020F0502020204030204" pitchFamily="34" charset="0"/>
              </a:rPr>
              <a:t> “Trong </a:t>
            </a:r>
            <a:r>
              <a:rPr lang="en-US" altLang="en-US" i="1" dirty="0" err="1">
                <a:solidFill>
                  <a:srgbClr val="FF0000"/>
                </a:solidFill>
                <a:latin typeface="Times New Roman" panose="02020603050405020304" pitchFamily="18" charset="0"/>
                <a:cs typeface="Calibri" panose="020F0502020204030204" pitchFamily="34" charset="0"/>
              </a:rPr>
              <a:t>quá</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trình</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quang</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hợp</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trao</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đổi</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chất</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và</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chuyển</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hóa</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năng</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lượng</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luôn</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diễn</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ra</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đồng</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thời</a:t>
            </a:r>
            <a:r>
              <a:rPr lang="en-US" altLang="en-US" i="1" dirty="0">
                <a:solidFill>
                  <a:srgbClr val="FF0000"/>
                </a:solidFill>
                <a:latin typeface="Times New Roman" panose="02020603050405020304" pitchFamily="18" charset="0"/>
                <a:cs typeface="Calibri" panose="020F0502020204030204" pitchFamily="34" charset="0"/>
              </a:rPr>
              <a:t>”  </a:t>
            </a:r>
            <a:endParaRPr lang="en-US" altLang="en-US"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17E4180C-7712-916B-96FC-C807943CCF37}"/>
              </a:ext>
            </a:extLst>
          </p:cNvPr>
          <p:cNvCxnSpPr>
            <a:cxnSpLocks/>
          </p:cNvCxnSpPr>
          <p:nvPr/>
        </p:nvCxnSpPr>
        <p:spPr>
          <a:xfrm>
            <a:off x="7428297" y="4466725"/>
            <a:ext cx="0" cy="476450"/>
          </a:xfrm>
          <a:prstGeom prst="line">
            <a:avLst/>
          </a:prstGeom>
          <a:ln w="76200"/>
        </p:spPr>
        <p:style>
          <a:lnRef idx="3">
            <a:schemeClr val="accent4"/>
          </a:lnRef>
          <a:fillRef idx="0">
            <a:schemeClr val="accent4"/>
          </a:fillRef>
          <a:effectRef idx="2">
            <a:schemeClr val="accent4"/>
          </a:effectRef>
          <a:fontRef idx="minor">
            <a:schemeClr val="tx1"/>
          </a:fontRef>
        </p:style>
      </p:cxnSp>
      <p:pic>
        <p:nvPicPr>
          <p:cNvPr id="25" name="Picture 24">
            <a:extLst>
              <a:ext uri="{FF2B5EF4-FFF2-40B4-BE49-F238E27FC236}">
                <a16:creationId xmlns:a16="http://schemas.microsoft.com/office/drawing/2014/main" id="{F73EE642-BFDE-02EC-C9DC-1BB7B5445961}"/>
              </a:ext>
            </a:extLst>
          </p:cNvPr>
          <p:cNvPicPr>
            <a:picLocks noChangeAspect="1"/>
          </p:cNvPicPr>
          <p:nvPr/>
        </p:nvPicPr>
        <p:blipFill>
          <a:blip r:embed="rId2"/>
          <a:stretch>
            <a:fillRect/>
          </a:stretch>
        </p:blipFill>
        <p:spPr>
          <a:xfrm>
            <a:off x="3972651" y="898441"/>
            <a:ext cx="4610677" cy="4970195"/>
          </a:xfrm>
          <a:prstGeom prst="rect">
            <a:avLst/>
          </a:prstGeom>
        </p:spPr>
      </p:pic>
    </p:spTree>
    <p:extLst>
      <p:ext uri="{BB962C8B-B14F-4D97-AF65-F5344CB8AC3E}">
        <p14:creationId xmlns:p14="http://schemas.microsoft.com/office/powerpoint/2010/main" val="15158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animBg="1"/>
      <p:bldP spid="5"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38225" y="1097536"/>
            <a:ext cx="6849566"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2400" b="1" dirty="0">
                <a:solidFill>
                  <a:srgbClr val="000000"/>
                </a:solidFill>
                <a:latin typeface="Times New Roman" panose="02020603050405020304" pitchFamily="18" charset="0"/>
                <a:cs typeface="Calibri" panose="020F0502020204030204" pitchFamily="34" charset="0"/>
              </a:rPr>
              <a:t>II. Vai </a:t>
            </a:r>
            <a:r>
              <a:rPr lang="en-US" altLang="en-US" sz="2400" b="1" dirty="0" err="1">
                <a:solidFill>
                  <a:srgbClr val="000000"/>
                </a:solidFill>
                <a:latin typeface="Times New Roman" panose="02020603050405020304" pitchFamily="18" charset="0"/>
                <a:cs typeface="Calibri" panose="020F0502020204030204" pitchFamily="34" charset="0"/>
              </a:rPr>
              <a:t>trò</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của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lá</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cây</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với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chức</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năng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hợp</a:t>
            </a:r>
            <a:r>
              <a:rPr lang="en-US" altLang="en-US" sz="2400" b="1" dirty="0">
                <a:solidFill>
                  <a:srgbClr val="000000"/>
                </a:solidFill>
                <a:latin typeface="Times New Roman" panose="02020603050405020304" pitchFamily="18" charset="0"/>
                <a:cs typeface="Calibri" panose="020F0502020204030204" pitchFamily="34" charset="0"/>
              </a:rPr>
              <a:t> </a:t>
            </a:r>
          </a:p>
        </p:txBody>
      </p:sp>
      <p:grpSp>
        <p:nvGrpSpPr>
          <p:cNvPr id="12" name="Group 12"/>
          <p:cNvGrpSpPr>
            <a:grpSpLocks/>
          </p:cNvGrpSpPr>
          <p:nvPr/>
        </p:nvGrpSpPr>
        <p:grpSpPr bwMode="auto">
          <a:xfrm>
            <a:off x="3762375" y="1988344"/>
            <a:ext cx="3486150" cy="3829050"/>
            <a:chOff x="0" y="336"/>
            <a:chExt cx="3648" cy="3984"/>
          </a:xfrm>
        </p:grpSpPr>
        <p:pic>
          <p:nvPicPr>
            <p:cNvPr id="45067" name="Picture 13" descr="3"/>
            <p:cNvPicPr>
              <a:picLocks noChangeAspect="1" noChangeArrowheads="1"/>
            </p:cNvPicPr>
            <p:nvPr/>
          </p:nvPicPr>
          <p:blipFill>
            <a:blip r:embed="rId2">
              <a:extLst>
                <a:ext uri="{28A0092B-C50C-407E-A947-70E740481C1C}">
                  <a14:useLocalDpi xmlns:a14="http://schemas.microsoft.com/office/drawing/2010/main" val="0"/>
                </a:ext>
              </a:extLst>
            </a:blip>
            <a:srcRect l="11594" t="4791" r="8696" b="7355"/>
            <a:stretch>
              <a:fillRect/>
            </a:stretch>
          </p:blipFill>
          <p:spPr bwMode="auto">
            <a:xfrm>
              <a:off x="0" y="336"/>
              <a:ext cx="3648" cy="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3071" y="2179"/>
              <a:ext cx="356"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2400" b="1" kern="0">
                  <a:solidFill>
                    <a:srgbClr val="FF0066"/>
                  </a:solidFill>
                  <a:latin typeface="VNI-Times" pitchFamily="2" charset="0"/>
                </a:rPr>
                <a:t>1</a:t>
              </a:r>
              <a:endParaRPr lang="vi-VN" altLang="en-US" sz="2400" b="1" kern="0">
                <a:solidFill>
                  <a:srgbClr val="FF0066"/>
                </a:solidFill>
                <a:latin typeface="VNI-Times" pitchFamily="2" charset="0"/>
              </a:endParaRPr>
            </a:p>
          </p:txBody>
        </p:sp>
        <p:sp>
          <p:nvSpPr>
            <p:cNvPr id="15" name="Text Box 15"/>
            <p:cNvSpPr txBox="1">
              <a:spLocks noChangeArrowheads="1"/>
            </p:cNvSpPr>
            <p:nvPr/>
          </p:nvSpPr>
          <p:spPr bwMode="auto">
            <a:xfrm>
              <a:off x="126" y="2640"/>
              <a:ext cx="356"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2400" b="1" kern="0">
                  <a:solidFill>
                    <a:srgbClr val="FF0066"/>
                  </a:solidFill>
                  <a:latin typeface="VNI-Times" pitchFamily="2" charset="0"/>
                </a:rPr>
                <a:t>2</a:t>
              </a:r>
              <a:endParaRPr lang="vi-VN" altLang="en-US" sz="2400" b="1" kern="0">
                <a:solidFill>
                  <a:srgbClr val="FF0066"/>
                </a:solidFill>
                <a:latin typeface="VNI-Times" pitchFamily="2" charset="0"/>
              </a:endParaRPr>
            </a:p>
          </p:txBody>
        </p:sp>
        <p:sp>
          <p:nvSpPr>
            <p:cNvPr id="16" name="Text Box 16"/>
            <p:cNvSpPr txBox="1">
              <a:spLocks noChangeArrowheads="1"/>
            </p:cNvSpPr>
            <p:nvPr/>
          </p:nvSpPr>
          <p:spPr bwMode="auto">
            <a:xfrm>
              <a:off x="577" y="672"/>
              <a:ext cx="356"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2400" b="1" kern="0">
                  <a:solidFill>
                    <a:srgbClr val="FF0066"/>
                  </a:solidFill>
                  <a:latin typeface="VNI-Times" pitchFamily="2" charset="0"/>
                </a:rPr>
                <a:t>3</a:t>
              </a:r>
              <a:endParaRPr lang="vi-VN" altLang="en-US" sz="2400" b="1" kern="0">
                <a:solidFill>
                  <a:srgbClr val="FF0066"/>
                </a:solidFill>
                <a:latin typeface="VNI-Times" pitchFamily="2" charset="0"/>
              </a:endParaRPr>
            </a:p>
          </p:txBody>
        </p:sp>
      </p:grpSp>
      <p:sp>
        <p:nvSpPr>
          <p:cNvPr id="17" name="Rectangle 19"/>
          <p:cNvSpPr>
            <a:spLocks noChangeArrowheads="1"/>
          </p:cNvSpPr>
          <p:nvPr/>
        </p:nvSpPr>
        <p:spPr bwMode="auto">
          <a:xfrm>
            <a:off x="3929064" y="2397920"/>
            <a:ext cx="845103" cy="369332"/>
          </a:xfrm>
          <a:prstGeom prst="rect">
            <a:avLst/>
          </a:prstGeom>
          <a:solidFill>
            <a:srgbClr val="FFFFFF"/>
          </a:solidFill>
          <a:ln w="19050">
            <a:solidFill>
              <a:srgbClr val="FF6600"/>
            </a:solidFill>
            <a:miter lim="800000"/>
            <a:headEnd/>
            <a:tailEnd/>
          </a:ln>
          <a:effectLst/>
        </p:spPr>
        <p:txBody>
          <a:bodyPr wrap="none">
            <a:spAutoFit/>
          </a:bodyPr>
          <a:lstStyle/>
          <a:p>
            <a:pPr>
              <a:defRPr/>
            </a:pP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Gân</a:t>
            </a:r>
            <a:r>
              <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lá</a:t>
            </a:r>
            <a:endPar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8" name="Rectangle 17"/>
          <p:cNvSpPr>
            <a:spLocks noChangeArrowheads="1"/>
          </p:cNvSpPr>
          <p:nvPr/>
        </p:nvSpPr>
        <p:spPr bwMode="auto">
          <a:xfrm>
            <a:off x="6743701" y="3833813"/>
            <a:ext cx="986167" cy="369332"/>
          </a:xfrm>
          <a:prstGeom prst="rect">
            <a:avLst/>
          </a:prstGeom>
          <a:solidFill>
            <a:srgbClr val="FFFFFF"/>
          </a:solidFill>
          <a:ln w="19050">
            <a:solidFill>
              <a:srgbClr val="FF6600"/>
            </a:solidFill>
            <a:miter lim="800000"/>
            <a:headEnd/>
            <a:tailEnd/>
          </a:ln>
          <a:effectLst/>
        </p:spPr>
        <p:txBody>
          <a:bodyPr wrap="none">
            <a:spAutoFit/>
          </a:bodyPr>
          <a:lstStyle/>
          <a:p>
            <a:pPr>
              <a:defRPr/>
            </a:pP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Phiến</a:t>
            </a:r>
            <a:r>
              <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lá</a:t>
            </a:r>
            <a:endPar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9" name="Rectangle 18"/>
          <p:cNvSpPr>
            <a:spLocks noChangeArrowheads="1"/>
          </p:cNvSpPr>
          <p:nvPr/>
        </p:nvSpPr>
        <p:spPr bwMode="auto">
          <a:xfrm>
            <a:off x="3383756" y="4282679"/>
            <a:ext cx="1075936" cy="369332"/>
          </a:xfrm>
          <a:prstGeom prst="rect">
            <a:avLst/>
          </a:prstGeom>
          <a:solidFill>
            <a:srgbClr val="FFFFFF"/>
          </a:solidFill>
          <a:ln w="19050">
            <a:solidFill>
              <a:srgbClr val="FF6600"/>
            </a:solidFill>
            <a:miter lim="800000"/>
            <a:headEnd/>
            <a:tailEnd/>
          </a:ln>
          <a:effectLst/>
        </p:spPr>
        <p:txBody>
          <a:bodyPr wrap="none">
            <a:spAutoFit/>
          </a:bodyPr>
          <a:lstStyle/>
          <a:p>
            <a:pPr>
              <a:defRPr/>
            </a:pP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Cuống</a:t>
            </a:r>
            <a:r>
              <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lá</a:t>
            </a:r>
            <a:endPar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0" name="TextBox 19"/>
          <p:cNvSpPr txBox="1">
            <a:spLocks noChangeArrowheads="1"/>
          </p:cNvSpPr>
          <p:nvPr/>
        </p:nvSpPr>
        <p:spPr bwMode="auto">
          <a:xfrm>
            <a:off x="4031457" y="5480448"/>
            <a:ext cx="3217069" cy="346249"/>
          </a:xfrm>
          <a:prstGeom prst="rect">
            <a:avLst/>
          </a:prstGeom>
          <a:solidFill>
            <a:schemeClr val="bg1"/>
          </a:solidFill>
          <a:ln>
            <a:noFill/>
          </a:ln>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Times New Roman" panose="02020603050405020304" pitchFamily="18"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Times New Roman" panose="02020603050405020304" pitchFamily="18"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Times New Roman" panose="02020603050405020304" pitchFamily="18"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9pPr>
          </a:lstStyle>
          <a:p>
            <a:pPr>
              <a:lnSpc>
                <a:spcPct val="100000"/>
              </a:lnSpc>
              <a:spcBef>
                <a:spcPct val="0"/>
              </a:spcBef>
              <a:buNone/>
              <a:defRPr/>
            </a:pPr>
            <a:r>
              <a:rPr lang="en-US" altLang="en-US" sz="1650" b="1" kern="0" dirty="0">
                <a:solidFill>
                  <a:srgbClr val="0000FF"/>
                </a:solidFill>
              </a:rPr>
              <a:t>Các bộ phận của lá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in)">
                                      <p:cBhvr>
                                        <p:cTn id="16" dur="500"/>
                                        <p:tgtEl>
                                          <p:spTgt spid="1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ox(in)">
                                      <p:cBhvr>
                                        <p:cTn id="24" dur="500"/>
                                        <p:tgtEl>
                                          <p:spTgt spid="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ox(i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10" descr="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3760" y="1326952"/>
            <a:ext cx="6405563"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1277541" y="5025303"/>
            <a:ext cx="6858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1800" b="1" i="1" dirty="0">
                <a:solidFill>
                  <a:srgbClr val="FF0000"/>
                </a:solidFill>
                <a:latin typeface="Times New Roman" panose="02020603050405020304" pitchFamily="18" charset="0"/>
                <a:cs typeface="Calibri" panose="020F0502020204030204" pitchFamily="34" charset="0"/>
              </a:rPr>
              <a:t>Quan </a:t>
            </a:r>
            <a:r>
              <a:rPr lang="en-US" altLang="en-US" sz="1800" b="1" i="1" dirty="0" err="1">
                <a:solidFill>
                  <a:srgbClr val="FF0000"/>
                </a:solidFill>
                <a:latin typeface="Times New Roman" panose="02020603050405020304" pitchFamily="18" charset="0"/>
                <a:cs typeface="Calibri" panose="020F0502020204030204" pitchFamily="34" charset="0"/>
              </a:rPr>
              <a:t>sát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hình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nhận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xét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hình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dạng</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kích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thước</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màu</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sắc</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của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phiến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 So </a:t>
            </a:r>
            <a:r>
              <a:rPr lang="en-US" altLang="en-US" sz="1800" b="1" i="1" dirty="0" err="1">
                <a:solidFill>
                  <a:srgbClr val="FF0000"/>
                </a:solidFill>
                <a:latin typeface="Times New Roman" panose="02020603050405020304" pitchFamily="18" charset="0"/>
                <a:cs typeface="Calibri" panose="020F0502020204030204" pitchFamily="34" charset="0"/>
              </a:rPr>
              <a:t>sánh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diện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tích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bề</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mặt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của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phiến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với</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cuống</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 </a:t>
            </a:r>
            <a:endParaRPr lang="vi-VN" altLang="en-US" sz="1800" b="1" i="1" dirty="0">
              <a:solidFill>
                <a:srgbClr val="FF0000"/>
              </a:solidFill>
              <a:latin typeface="Times New Roman" panose="02020603050405020304" pitchFamily="18" charset="0"/>
              <a:cs typeface="Calibri" panose="020F0502020204030204" pitchFamily="34" charset="0"/>
            </a:endParaRPr>
          </a:p>
        </p:txBody>
      </p:sp>
      <p:sp>
        <p:nvSpPr>
          <p:cNvPr id="17" name="TextBox 16"/>
          <p:cNvSpPr txBox="1">
            <a:spLocks noChangeArrowheads="1"/>
          </p:cNvSpPr>
          <p:nvPr/>
        </p:nvSpPr>
        <p:spPr bwMode="auto">
          <a:xfrm>
            <a:off x="3330180" y="4536281"/>
            <a:ext cx="3215878" cy="300082"/>
          </a:xfrm>
          <a:prstGeom prst="rect">
            <a:avLst/>
          </a:prstGeom>
          <a:solidFill>
            <a:schemeClr val="bg1"/>
          </a:solidFill>
          <a:ln>
            <a:noFill/>
          </a:ln>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Times New Roman" panose="02020603050405020304" pitchFamily="18"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Times New Roman" panose="02020603050405020304" pitchFamily="18"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Times New Roman" panose="02020603050405020304" pitchFamily="18"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9pPr>
          </a:lstStyle>
          <a:p>
            <a:pPr algn="ctr">
              <a:lnSpc>
                <a:spcPct val="100000"/>
              </a:lnSpc>
              <a:spcBef>
                <a:spcPct val="0"/>
              </a:spcBef>
              <a:buNone/>
              <a:defRPr/>
            </a:pPr>
            <a:r>
              <a:rPr lang="en-US" altLang="en-US" sz="1350" b="1" kern="0" dirty="0">
                <a:solidFill>
                  <a:srgbClr val="0000FF"/>
                </a:solidFill>
              </a:rPr>
              <a:t>Lá của một số loại cây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851833-0ECB-8342-6E58-56EA14E6B3ED}"/>
              </a:ext>
            </a:extLst>
          </p:cNvPr>
          <p:cNvPicPr>
            <a:picLocks noChangeAspect="1"/>
          </p:cNvPicPr>
          <p:nvPr/>
        </p:nvPicPr>
        <p:blipFill>
          <a:blip r:embed="rId2"/>
          <a:stretch>
            <a:fillRect/>
          </a:stretch>
        </p:blipFill>
        <p:spPr>
          <a:xfrm>
            <a:off x="601806" y="916560"/>
            <a:ext cx="8089363" cy="4887697"/>
          </a:xfrm>
          <a:prstGeom prst="rect">
            <a:avLst/>
          </a:prstGeom>
        </p:spPr>
        <p:style>
          <a:lnRef idx="2">
            <a:schemeClr val="accent1"/>
          </a:lnRef>
          <a:fillRef idx="1">
            <a:schemeClr val="lt1"/>
          </a:fillRef>
          <a:effectRef idx="0">
            <a:schemeClr val="accent1"/>
          </a:effectRef>
          <a:fontRef idx="minor">
            <a:schemeClr val="dk1"/>
          </a:fontRef>
        </p:style>
      </p:pic>
      <p:sp>
        <p:nvSpPr>
          <p:cNvPr id="2" name="Rectangle: Rounded Corners 1">
            <a:extLst>
              <a:ext uri="{FF2B5EF4-FFF2-40B4-BE49-F238E27FC236}">
                <a16:creationId xmlns:a16="http://schemas.microsoft.com/office/drawing/2014/main" id="{B87C39A7-AB6F-0844-9B87-DA95CF250B6C}"/>
              </a:ext>
            </a:extLst>
          </p:cNvPr>
          <p:cNvSpPr/>
          <p:nvPr/>
        </p:nvSpPr>
        <p:spPr>
          <a:xfrm>
            <a:off x="2165278" y="5465210"/>
            <a:ext cx="4977830" cy="339047"/>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latin typeface="+mj-lt"/>
              </a:rPr>
              <a:t>Hình thái, cấu tạo trong của lá</a:t>
            </a:r>
            <a:endParaRPr lang="en-US" sz="2400" dirty="0">
              <a:latin typeface="+mj-lt"/>
            </a:endParaRPr>
          </a:p>
        </p:txBody>
      </p:sp>
      <p:pic>
        <p:nvPicPr>
          <p:cNvPr id="3" name="Content Placeholder 2" descr="https://3.bp.blogspot.com/-xblwNYZs2YM/T8A2UHZy91I/AAAAAAAAAIo/l1FSBJE0OnM/s1600/103654047-STOMATA.gif">
            <a:extLst>
              <a:ext uri="{FF2B5EF4-FFF2-40B4-BE49-F238E27FC236}">
                <a16:creationId xmlns:a16="http://schemas.microsoft.com/office/drawing/2014/main" id="{47A9EFFB-16B5-BD4B-641F-0DCEC403B9AA}"/>
              </a:ext>
            </a:extLst>
          </p:cNvPr>
          <p:cNvPicPr>
            <a:picLocks noGrp="1" noChangeAspect="1" noChangeArrowheads="1" noCrop="1"/>
          </p:cNvPicPr>
          <p:nvPr>
            <p:ph idx="1"/>
          </p:nvPr>
        </p:nvPicPr>
        <p:blipFill>
          <a:blip r:embed="rId3"/>
          <a:srcRect/>
          <a:stretch>
            <a:fillRect/>
          </a:stretch>
        </p:blipFill>
        <p:spPr bwMode="auto">
          <a:xfrm>
            <a:off x="669587" y="1467937"/>
            <a:ext cx="3181826" cy="35647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28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119343" y="1043296"/>
            <a:ext cx="3644503" cy="176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66452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66452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66452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66452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66452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66452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66452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66452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6645275" algn="l"/>
              </a:tabLst>
              <a:defRPr>
                <a:solidFill>
                  <a:schemeClr val="tx1"/>
                </a:solidFill>
                <a:latin typeface="Calibri" panose="020F0502020204030204" pitchFamily="34" charset="0"/>
              </a:defRPr>
            </a:lvl9pPr>
          </a:lstStyle>
          <a:p>
            <a:pPr algn="ctr">
              <a:lnSpc>
                <a:spcPct val="100000"/>
              </a:lnSpc>
              <a:spcBef>
                <a:spcPts val="300"/>
              </a:spcBef>
              <a:buNone/>
            </a:pPr>
            <a:r>
              <a:rPr lang="en-US" altLang="en-US" sz="1500" b="1" dirty="0">
                <a:solidFill>
                  <a:srgbClr val="FF0000"/>
                </a:solidFill>
                <a:latin typeface="Times New Roman" panose="02020603050405020304" pitchFamily="18" charset="0"/>
                <a:cs typeface="Calibri" panose="020F0502020204030204" pitchFamily="34" charset="0"/>
              </a:rPr>
              <a:t>PHIẾU HỌC TẬP</a:t>
            </a:r>
            <a:endParaRPr lang="en-US" altLang="en-US" sz="1500" dirty="0">
              <a:solidFill>
                <a:srgbClr val="FF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1500" dirty="0" err="1">
                <a:solidFill>
                  <a:srgbClr val="0000FF"/>
                </a:solidFill>
                <a:latin typeface="Times New Roman" panose="02020603050405020304" pitchFamily="18" charset="0"/>
                <a:cs typeface="Calibri" panose="020F0502020204030204" pitchFamily="34" charset="0"/>
              </a:rPr>
              <a:t>Họ</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và</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tên</a:t>
            </a:r>
            <a:r>
              <a:rPr lang="en-US" altLang="en-US" sz="1500" dirty="0">
                <a:solidFill>
                  <a:srgbClr val="0000FF"/>
                </a:solidFill>
                <a:latin typeface="Times New Roman" panose="02020603050405020304" pitchFamily="18" charset="0"/>
                <a:cs typeface="Calibri" panose="020F0502020204030204" pitchFamily="34" charset="0"/>
              </a:rPr>
              <a:t>: ……………………………….</a:t>
            </a:r>
            <a:endParaRPr lang="en-US" altLang="en-US" sz="1500" dirty="0">
              <a:solidFill>
                <a:srgbClr val="0000FF"/>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1500" dirty="0" err="1">
                <a:solidFill>
                  <a:srgbClr val="0000FF"/>
                </a:solidFill>
                <a:latin typeface="Times New Roman" panose="02020603050405020304" pitchFamily="18" charset="0"/>
                <a:cs typeface="Calibri" panose="020F0502020204030204" pitchFamily="34" charset="0"/>
              </a:rPr>
              <a:t>Lớp</a:t>
            </a:r>
            <a:r>
              <a:rPr lang="en-US" altLang="en-US" sz="1500" dirty="0">
                <a:solidFill>
                  <a:srgbClr val="0000FF"/>
                </a:solidFill>
                <a:latin typeface="Times New Roman" panose="02020603050405020304" pitchFamily="18" charset="0"/>
                <a:cs typeface="Calibri" panose="020F0502020204030204" pitchFamily="34" charset="0"/>
              </a:rPr>
              <a:t>: …………………………. </a:t>
            </a:r>
            <a:r>
              <a:rPr lang="en-US" altLang="en-US" sz="1500" dirty="0" err="1">
                <a:solidFill>
                  <a:srgbClr val="0000FF"/>
                </a:solidFill>
                <a:latin typeface="Times New Roman" panose="02020603050405020304" pitchFamily="18" charset="0"/>
                <a:cs typeface="Calibri" panose="020F0502020204030204" pitchFamily="34" charset="0"/>
              </a:rPr>
              <a:t>Nhóm</a:t>
            </a:r>
            <a:r>
              <a:rPr lang="en-US" altLang="en-US" sz="1500" dirty="0">
                <a:solidFill>
                  <a:srgbClr val="0000FF"/>
                </a:solidFill>
                <a:latin typeface="Times New Roman" panose="02020603050405020304" pitchFamily="18" charset="0"/>
                <a:cs typeface="Calibri" panose="020F0502020204030204" pitchFamily="34" charset="0"/>
              </a:rPr>
              <a:t>: ……</a:t>
            </a:r>
            <a:endParaRPr lang="en-US" altLang="en-US" sz="1500" dirty="0">
              <a:solidFill>
                <a:srgbClr val="0000FF"/>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600"/>
              </a:spcAft>
              <a:buNone/>
            </a:pPr>
            <a:r>
              <a:rPr lang="en-US" altLang="en-US" sz="1500" b="1" dirty="0" err="1">
                <a:solidFill>
                  <a:srgbClr val="0000FF"/>
                </a:solidFill>
                <a:latin typeface="Times New Roman" panose="02020603050405020304" pitchFamily="18" charset="0"/>
                <a:cs typeface="Calibri" panose="020F0502020204030204" pitchFamily="34" charset="0"/>
              </a:rPr>
              <a:t>Câu</a:t>
            </a:r>
            <a:r>
              <a:rPr lang="en-US" altLang="en-US" sz="1500" b="1" dirty="0">
                <a:solidFill>
                  <a:srgbClr val="0000FF"/>
                </a:solidFill>
                <a:latin typeface="Times New Roman" panose="02020603050405020304" pitchFamily="18" charset="0"/>
                <a:cs typeface="Calibri" panose="020F0502020204030204" pitchFamily="34" charset="0"/>
              </a:rPr>
              <a:t> 1. </a:t>
            </a:r>
            <a:r>
              <a:rPr lang="en-US" altLang="en-US" sz="1500" dirty="0" err="1">
                <a:solidFill>
                  <a:srgbClr val="0000FF"/>
                </a:solidFill>
                <a:latin typeface="Times New Roman" panose="02020603050405020304" pitchFamily="18" charset="0"/>
                <a:cs typeface="Calibri" panose="020F0502020204030204" pitchFamily="34" charset="0"/>
              </a:rPr>
              <a:t>Đọc</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thông</a:t>
            </a:r>
            <a:r>
              <a:rPr lang="en-US" altLang="en-US" sz="1500" dirty="0">
                <a:solidFill>
                  <a:srgbClr val="0000FF"/>
                </a:solidFill>
                <a:latin typeface="Times New Roman" panose="02020603050405020304" pitchFamily="18" charset="0"/>
                <a:cs typeface="Calibri" panose="020F0502020204030204" pitchFamily="34" charset="0"/>
              </a:rPr>
              <a:t> tin SGK </a:t>
            </a:r>
            <a:r>
              <a:rPr lang="en-US" altLang="en-US" sz="1500" dirty="0" err="1">
                <a:solidFill>
                  <a:srgbClr val="0000FF"/>
                </a:solidFill>
                <a:latin typeface="Times New Roman" panose="02020603050405020304" pitchFamily="18" charset="0"/>
                <a:cs typeface="Calibri" panose="020F0502020204030204" pitchFamily="34" charset="0"/>
              </a:rPr>
              <a:t>mục</a:t>
            </a:r>
            <a:r>
              <a:rPr lang="en-US" altLang="en-US" sz="1500" dirty="0">
                <a:solidFill>
                  <a:srgbClr val="0000FF"/>
                </a:solidFill>
                <a:latin typeface="Times New Roman" panose="02020603050405020304" pitchFamily="18" charset="0"/>
                <a:cs typeface="Calibri" panose="020F0502020204030204" pitchFamily="34" charset="0"/>
              </a:rPr>
              <a:t> II </a:t>
            </a:r>
            <a:r>
              <a:rPr lang="en-US" altLang="en-US" sz="1500" dirty="0" err="1">
                <a:solidFill>
                  <a:srgbClr val="0000FF"/>
                </a:solidFill>
                <a:latin typeface="Times New Roman" panose="02020603050405020304" pitchFamily="18" charset="0"/>
                <a:cs typeface="Calibri" panose="020F0502020204030204" pitchFamily="34" charset="0"/>
              </a:rPr>
              <a:t>và</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quan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sát</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Hình</a:t>
            </a:r>
            <a:r>
              <a:rPr lang="en-US" altLang="en-US" sz="1500" dirty="0">
                <a:solidFill>
                  <a:srgbClr val="0000FF"/>
                </a:solidFill>
                <a:latin typeface="Times New Roman" panose="02020603050405020304" pitchFamily="18" charset="0"/>
                <a:cs typeface="Calibri" panose="020F0502020204030204" pitchFamily="34" charset="0"/>
              </a:rPr>
              <a:t> 22.3 </a:t>
            </a:r>
            <a:r>
              <a:rPr lang="en-US" altLang="en-US" sz="1500" dirty="0" err="1">
                <a:solidFill>
                  <a:srgbClr val="0000FF"/>
                </a:solidFill>
                <a:latin typeface="Times New Roman" panose="02020603050405020304" pitchFamily="18" charset="0"/>
                <a:cs typeface="Calibri" panose="020F0502020204030204" pitchFamily="34" charset="0"/>
              </a:rPr>
              <a:t>rồi</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hoàn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thành</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nội</a:t>
            </a:r>
            <a:r>
              <a:rPr lang="en-US" altLang="en-US" sz="1500" dirty="0">
                <a:solidFill>
                  <a:srgbClr val="0000FF"/>
                </a:solidFill>
                <a:latin typeface="Times New Roman" panose="02020603050405020304" pitchFamily="18" charset="0"/>
                <a:cs typeface="Calibri" panose="020F0502020204030204" pitchFamily="34" charset="0"/>
              </a:rPr>
              <a:t> dung </a:t>
            </a:r>
            <a:r>
              <a:rPr lang="en-US" altLang="en-US" sz="1500" dirty="0" err="1">
                <a:solidFill>
                  <a:srgbClr val="0000FF"/>
                </a:solidFill>
                <a:latin typeface="Times New Roman" panose="02020603050405020304" pitchFamily="18" charset="0"/>
                <a:cs typeface="Calibri" panose="020F0502020204030204" pitchFamily="34" charset="0"/>
              </a:rPr>
              <a:t>bảng</a:t>
            </a:r>
            <a:r>
              <a:rPr lang="en-US" altLang="en-US" sz="1500" dirty="0">
                <a:solidFill>
                  <a:srgbClr val="0000FF"/>
                </a:solidFill>
                <a:latin typeface="Times New Roman" panose="02020603050405020304" pitchFamily="18" charset="0"/>
                <a:cs typeface="Calibri" panose="020F0502020204030204" pitchFamily="34" charset="0"/>
              </a:rPr>
              <a:t> 22.2 </a:t>
            </a:r>
            <a:r>
              <a:rPr lang="en-US" altLang="en-US" sz="1500" dirty="0" err="1">
                <a:solidFill>
                  <a:srgbClr val="0000FF"/>
                </a:solidFill>
                <a:latin typeface="Times New Roman" panose="02020603050405020304" pitchFamily="18" charset="0"/>
                <a:cs typeface="Calibri" panose="020F0502020204030204" pitchFamily="34" charset="0"/>
              </a:rPr>
              <a:t>sau</a:t>
            </a:r>
            <a:r>
              <a:rPr lang="en-US" altLang="en-US" sz="1500" dirty="0">
                <a:solidFill>
                  <a:srgbClr val="0000FF"/>
                </a:solidFill>
                <a:latin typeface="Times New Roman" panose="02020603050405020304" pitchFamily="18" charset="0"/>
                <a:cs typeface="Calibri" panose="020F0502020204030204" pitchFamily="34" charset="0"/>
              </a:rPr>
              <a:t>:</a:t>
            </a:r>
            <a:r>
              <a:rPr lang="en-US" altLang="en-US" sz="1500" b="1" dirty="0">
                <a:solidFill>
                  <a:srgbClr val="0000FF"/>
                </a:solidFill>
                <a:latin typeface="Times New Roman" panose="02020603050405020304" pitchFamily="18" charset="0"/>
                <a:cs typeface="Calibri" panose="020F0502020204030204" pitchFamily="34" charset="0"/>
              </a:rPr>
              <a:t> </a:t>
            </a:r>
          </a:p>
          <a:p>
            <a:pPr algn="just">
              <a:lnSpc>
                <a:spcPct val="107000"/>
              </a:lnSpc>
              <a:spcBef>
                <a:spcPct val="0"/>
              </a:spcBef>
              <a:spcAft>
                <a:spcPts val="600"/>
              </a:spcAft>
              <a:buNone/>
            </a:pPr>
            <a:endParaRPr lang="en-US" altLang="en-US" sz="105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5334845" y="2833338"/>
          <a:ext cx="3077766" cy="1234679"/>
        </p:xfrm>
        <a:graphic>
          <a:graphicData uri="http://schemas.openxmlformats.org/drawingml/2006/table">
            <a:tbl>
              <a:tblPr/>
              <a:tblGrid>
                <a:gridCol w="900113">
                  <a:extLst>
                    <a:ext uri="{9D8B030D-6E8A-4147-A177-3AD203B41FA5}">
                      <a16:colId xmlns:a16="http://schemas.microsoft.com/office/drawing/2014/main" val="2500584925"/>
                    </a:ext>
                  </a:extLst>
                </a:gridCol>
                <a:gridCol w="1129904">
                  <a:extLst>
                    <a:ext uri="{9D8B030D-6E8A-4147-A177-3AD203B41FA5}">
                      <a16:colId xmlns:a16="http://schemas.microsoft.com/office/drawing/2014/main" val="843244891"/>
                    </a:ext>
                  </a:extLst>
                </a:gridCol>
                <a:gridCol w="1047750">
                  <a:extLst>
                    <a:ext uri="{9D8B030D-6E8A-4147-A177-3AD203B41FA5}">
                      <a16:colId xmlns:a16="http://schemas.microsoft.com/office/drawing/2014/main" val="4121558869"/>
                    </a:ext>
                  </a:extLst>
                </a:gridCol>
              </a:tblGrid>
              <a:tr h="41156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Bộ</a:t>
                      </a: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vi-VN"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phậ</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n</a:t>
                      </a:r>
                      <a:endParaRPr kumimoji="0" lang="en-US" altLang="en-US" sz="1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Đặc điểm</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Vai </a:t>
                      </a: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trò</a:t>
                      </a: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trong</a:t>
                      </a: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quang</a:t>
                      </a: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hợp</a:t>
                      </a:r>
                      <a:endParaRPr kumimoji="0" lang="en-US" altLang="en-US" sz="1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7741550"/>
                  </a:ext>
                </a:extLst>
              </a:tr>
              <a:tr h="20578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Phiến lá</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229099"/>
                  </a:ext>
                </a:extLst>
              </a:tr>
              <a:tr h="20578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Lục lạp</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2497277"/>
                  </a:ext>
                </a:extLst>
              </a:tr>
              <a:tr h="20578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Gân lá</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3035127"/>
                  </a:ext>
                </a:extLst>
              </a:tr>
              <a:tr h="20578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Khí khổng</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7212259"/>
                  </a:ext>
                </a:extLst>
              </a:tr>
            </a:tbl>
          </a:graphicData>
        </a:graphic>
      </p:graphicFrame>
      <p:sp>
        <p:nvSpPr>
          <p:cNvPr id="8" name="Rectangle 7"/>
          <p:cNvSpPr>
            <a:spLocks noChangeArrowheads="1"/>
          </p:cNvSpPr>
          <p:nvPr/>
        </p:nvSpPr>
        <p:spPr bwMode="auto">
          <a:xfrm>
            <a:off x="5119342" y="4115642"/>
            <a:ext cx="3429000" cy="81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500" b="1" dirty="0" err="1">
                <a:solidFill>
                  <a:srgbClr val="0000FF"/>
                </a:solidFill>
                <a:latin typeface="Times New Roman" panose="02020603050405020304" pitchFamily="18" charset="0"/>
                <a:cs typeface="Calibri" panose="020F0502020204030204" pitchFamily="34" charset="0"/>
              </a:rPr>
              <a:t>Câu</a:t>
            </a:r>
            <a:r>
              <a:rPr lang="en-US" altLang="en-US" sz="1500" b="1" dirty="0">
                <a:solidFill>
                  <a:srgbClr val="0000FF"/>
                </a:solidFill>
                <a:latin typeface="Times New Roman" panose="02020603050405020304" pitchFamily="18" charset="0"/>
                <a:cs typeface="Calibri" panose="020F0502020204030204" pitchFamily="34" charset="0"/>
              </a:rPr>
              <a:t> 2.</a:t>
            </a:r>
            <a:r>
              <a:rPr lang="en-US" altLang="en-US" sz="1500" dirty="0">
                <a:solidFill>
                  <a:srgbClr val="0000FF"/>
                </a:solidFill>
                <a:latin typeface="Times New Roman" panose="02020603050405020304" pitchFamily="18" charset="0"/>
                <a:cs typeface="Calibri" panose="020F0502020204030204" pitchFamily="34" charset="0"/>
              </a:rPr>
              <a:t> Ở </a:t>
            </a:r>
            <a:r>
              <a:rPr lang="en-US" altLang="en-US" sz="1500" dirty="0" err="1">
                <a:solidFill>
                  <a:srgbClr val="0000FF"/>
                </a:solidFill>
                <a:latin typeface="Times New Roman" panose="02020603050405020304" pitchFamily="18" charset="0"/>
                <a:cs typeface="Calibri" panose="020F0502020204030204" pitchFamily="34" charset="0"/>
              </a:rPr>
              <a:t>các</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loài</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cây</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có</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lá</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biến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đổi</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như</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xương</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rồng</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cành</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giao</a:t>
            </a:r>
            <a:r>
              <a:rPr lang="en-US" altLang="en-US" sz="1500" dirty="0">
                <a:solidFill>
                  <a:srgbClr val="0000FF"/>
                </a:solidFill>
                <a:latin typeface="Times New Roman" panose="02020603050405020304" pitchFamily="18" charset="0"/>
                <a:cs typeface="Calibri" panose="020F0502020204030204" pitchFamily="34" charset="0"/>
              </a:rPr>
              <a:t>, … </a:t>
            </a:r>
            <a:r>
              <a:rPr lang="en-US" altLang="en-US" sz="1500" dirty="0" err="1">
                <a:solidFill>
                  <a:srgbClr val="0000FF"/>
                </a:solidFill>
                <a:latin typeface="Times New Roman" panose="02020603050405020304" pitchFamily="18" charset="0"/>
                <a:cs typeface="Calibri" panose="020F0502020204030204" pitchFamily="34" charset="0"/>
              </a:rPr>
              <a:t>bộ</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phận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nào</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trên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cây</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sẽ</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thực</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hiện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quá</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trình</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quang</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hợp</a:t>
            </a:r>
            <a:r>
              <a:rPr lang="en-US" altLang="en-US" sz="1500" dirty="0">
                <a:solidFill>
                  <a:srgbClr val="0000FF"/>
                </a:solidFill>
                <a:latin typeface="Times New Roman" panose="02020603050405020304" pitchFamily="18" charset="0"/>
                <a:cs typeface="Calibri" panose="020F0502020204030204" pitchFamily="34" charset="0"/>
              </a:rPr>
              <a:t>?</a:t>
            </a:r>
            <a:endParaRPr lang="en-US" altLang="en-US" sz="1500" dirty="0">
              <a:solidFill>
                <a:srgbClr val="0000FF"/>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nvGraphicFramePr>
        <p:xfrm>
          <a:off x="5308651" y="4964557"/>
          <a:ext cx="3049191" cy="765810"/>
        </p:xfrm>
        <a:graphic>
          <a:graphicData uri="http://schemas.openxmlformats.org/drawingml/2006/table">
            <a:tbl>
              <a:tblPr firstRow="1" firstCol="1" bandRow="1"/>
              <a:tblGrid>
                <a:gridCol w="3049191">
                  <a:extLst>
                    <a:ext uri="{9D8B030D-6E8A-4147-A177-3AD203B41FA5}">
                      <a16:colId xmlns:a16="http://schemas.microsoft.com/office/drawing/2014/main" val="3938299304"/>
                    </a:ext>
                  </a:extLst>
                </a:gridCol>
              </a:tblGrid>
              <a:tr h="205740">
                <a:tc>
                  <a:txBody>
                    <a:bodyPr/>
                    <a:lstStyle/>
                    <a:p>
                      <a:pPr algn="just">
                        <a:spcAft>
                          <a:spcPts val="0"/>
                        </a:spcAft>
                      </a:pPr>
                      <a:r>
                        <a:rPr lang="en-US" sz="1400" dirty="0">
                          <a:solidFill>
                            <a:srgbClr val="0000FF"/>
                          </a:solidFill>
                          <a:effectLst/>
                          <a:latin typeface="Times New Roman" panose="02020603050405020304" pitchFamily="18" charset="0"/>
                          <a:ea typeface="Calibri" panose="020F0502020204030204" pitchFamily="34" charset="0"/>
                        </a:rPr>
                        <a:t> </a:t>
                      </a:r>
                      <a:endParaRPr lang="en-US" sz="1400" dirty="0">
                        <a:solidFill>
                          <a:srgbClr val="0000FF"/>
                        </a:solidFill>
                        <a:effectLst/>
                        <a:latin typeface="Times New Roman" panose="02020603050405020304" pitchFamily="18" charset="0"/>
                        <a:ea typeface="Times New Roman" panose="02020603050405020304" pitchFamily="18" charset="0"/>
                      </a:endParaRPr>
                    </a:p>
                  </a:txBody>
                  <a:tcPr marL="51434" marR="51434"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416041219"/>
                  </a:ext>
                </a:extLst>
              </a:tr>
              <a:tr h="205740">
                <a:tc>
                  <a:txBody>
                    <a:bodyPr/>
                    <a:lstStyle/>
                    <a:p>
                      <a:pPr algn="just">
                        <a:spcAft>
                          <a:spcPts val="0"/>
                        </a:spcAft>
                      </a:pPr>
                      <a:r>
                        <a:rPr lang="en-US" sz="1400" dirty="0">
                          <a:solidFill>
                            <a:srgbClr val="0000FF"/>
                          </a:solidFill>
                          <a:effectLst/>
                          <a:latin typeface="Times New Roman" panose="02020603050405020304" pitchFamily="18" charset="0"/>
                          <a:ea typeface="Calibri" panose="020F0502020204030204" pitchFamily="34" charset="0"/>
                        </a:rPr>
                        <a:t> </a:t>
                      </a:r>
                      <a:endParaRPr lang="en-US" sz="1400" dirty="0">
                        <a:solidFill>
                          <a:srgbClr val="0000FF"/>
                        </a:solidFill>
                        <a:effectLst/>
                        <a:latin typeface="Times New Roman" panose="02020603050405020304" pitchFamily="18" charset="0"/>
                        <a:ea typeface="Times New Roman" panose="02020603050405020304" pitchFamily="18" charset="0"/>
                      </a:endParaRPr>
                    </a:p>
                  </a:txBody>
                  <a:tcPr marL="51434" marR="51434"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547191690"/>
                  </a:ext>
                </a:extLst>
              </a:tr>
              <a:tr h="205740">
                <a:tc>
                  <a:txBody>
                    <a:bodyPr/>
                    <a:lstStyle/>
                    <a:p>
                      <a:pPr algn="just">
                        <a:spcAft>
                          <a:spcPts val="0"/>
                        </a:spcAft>
                      </a:pPr>
                      <a:r>
                        <a:rPr lang="en-US" sz="1400" dirty="0">
                          <a:solidFill>
                            <a:srgbClr val="0000FF"/>
                          </a:solidFill>
                          <a:effectLst/>
                          <a:latin typeface="Times New Roman" panose="02020603050405020304" pitchFamily="18" charset="0"/>
                          <a:ea typeface="Calibri" panose="020F0502020204030204" pitchFamily="34" charset="0"/>
                        </a:rPr>
                        <a:t> </a:t>
                      </a:r>
                      <a:endParaRPr lang="en-US" sz="1400" dirty="0">
                        <a:solidFill>
                          <a:srgbClr val="0000FF"/>
                        </a:solidFill>
                        <a:effectLst/>
                        <a:latin typeface="Times New Roman" panose="02020603050405020304" pitchFamily="18" charset="0"/>
                        <a:ea typeface="Times New Roman" panose="02020603050405020304" pitchFamily="18" charset="0"/>
                      </a:endParaRPr>
                    </a:p>
                  </a:txBody>
                  <a:tcPr marL="51434" marR="51434"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216128606"/>
                  </a:ext>
                </a:extLst>
              </a:tr>
              <a:tr h="148590">
                <a:tc>
                  <a:txBody>
                    <a:bodyPr/>
                    <a:lstStyle/>
                    <a:p>
                      <a:pPr algn="just">
                        <a:spcAft>
                          <a:spcPts val="0"/>
                        </a:spcAft>
                      </a:pPr>
                      <a:r>
                        <a:rPr lang="en-US" sz="1000" dirty="0">
                          <a:solidFill>
                            <a:srgbClr val="0000FF"/>
                          </a:solidFill>
                          <a:effectLst/>
                          <a:latin typeface="Times New Roman" panose="02020603050405020304" pitchFamily="18" charset="0"/>
                          <a:ea typeface="Calibri" panose="020F0502020204030204" pitchFamily="34" charset="0"/>
                        </a:rPr>
                        <a:t> </a:t>
                      </a:r>
                      <a:endParaRPr lang="en-US" sz="900" dirty="0">
                        <a:solidFill>
                          <a:srgbClr val="0000FF"/>
                        </a:solidFill>
                        <a:effectLst/>
                        <a:latin typeface="Times New Roman" panose="02020603050405020304" pitchFamily="18" charset="0"/>
                        <a:ea typeface="Times New Roman" panose="02020603050405020304" pitchFamily="18" charset="0"/>
                      </a:endParaRPr>
                    </a:p>
                  </a:txBody>
                  <a:tcPr marL="51434" marR="51434"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985018737"/>
                  </a:ext>
                </a:extLst>
              </a:tr>
            </a:tbl>
          </a:graphicData>
        </a:graphic>
      </p:graphicFrame>
      <p:pic>
        <p:nvPicPr>
          <p:cNvPr id="9" name="Picture 49" descr="Writing_in_boo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911866">
            <a:off x="3559970" y="1862139"/>
            <a:ext cx="583406" cy="47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109F37B-EE8C-F670-8835-62A7E78E7932}"/>
              </a:ext>
            </a:extLst>
          </p:cNvPr>
          <p:cNvPicPr>
            <a:picLocks noChangeAspect="1"/>
          </p:cNvPicPr>
          <p:nvPr/>
        </p:nvPicPr>
        <p:blipFill>
          <a:blip r:embed="rId3"/>
          <a:stretch>
            <a:fillRect/>
          </a:stretch>
        </p:blipFill>
        <p:spPr>
          <a:xfrm>
            <a:off x="146407" y="970359"/>
            <a:ext cx="4698864" cy="3097658"/>
          </a:xfrm>
          <a:prstGeom prst="rect">
            <a:avLst/>
          </a:prstGeom>
        </p:spPr>
      </p:pic>
      <p:sp>
        <p:nvSpPr>
          <p:cNvPr id="4" name="Rectangle 3">
            <a:extLst>
              <a:ext uri="{FF2B5EF4-FFF2-40B4-BE49-F238E27FC236}">
                <a16:creationId xmlns:a16="http://schemas.microsoft.com/office/drawing/2014/main" id="{C521B080-0400-D87A-38B1-C29F672853C7}"/>
              </a:ext>
            </a:extLst>
          </p:cNvPr>
          <p:cNvSpPr/>
          <p:nvPr/>
        </p:nvSpPr>
        <p:spPr bwMode="auto">
          <a:xfrm>
            <a:off x="547099" y="3658320"/>
            <a:ext cx="3611076" cy="646331"/>
          </a:xfrm>
          <a:prstGeom prst="rect">
            <a:avLst/>
          </a:prstGeom>
          <a:solidFill>
            <a:schemeClr val="bg1"/>
          </a:solidFill>
        </p:spPr>
        <p:txBody>
          <a:bodyPr wrap="square">
            <a:spAutoFit/>
          </a:bodyPr>
          <a:lstStyle/>
          <a:p>
            <a:pPr algn="ctr" defTabSz="514350">
              <a:defRPr/>
            </a:pPr>
            <a:r>
              <a:rPr lang="en-US" b="1" kern="0" dirty="0">
                <a:solidFill>
                  <a:srgbClr val="0000FF"/>
                </a:solidFill>
                <a:latin typeface="Times New Roman" panose="02020603050405020304" pitchFamily="18" charset="0"/>
              </a:rPr>
              <a:t>Hình 22.3. Sơ đồ mô tả vai trò của lá với chức năng quang hợp</a:t>
            </a:r>
          </a:p>
        </p:txBody>
      </p:sp>
      <p:pic>
        <p:nvPicPr>
          <p:cNvPr id="6" name="Picture 2" descr="Cây cành giao với tác dụng của cây cành giao và cách dùng chữa bệnh -  Dolatrees chia sẻ kiến thức về về các loại cây">
            <a:extLst>
              <a:ext uri="{FF2B5EF4-FFF2-40B4-BE49-F238E27FC236}">
                <a16:creationId xmlns:a16="http://schemas.microsoft.com/office/drawing/2014/main" id="{CA14326C-6433-44C3-27DA-1FD9888A95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5048" y="4311163"/>
            <a:ext cx="2218026" cy="149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í quyết dùng cây xương rồng trong điều trị bệnh xương khớp">
            <a:extLst>
              <a:ext uri="{FF2B5EF4-FFF2-40B4-BE49-F238E27FC236}">
                <a16:creationId xmlns:a16="http://schemas.microsoft.com/office/drawing/2014/main" id="{F7D2A3C7-22FF-B948-7873-E6001AB508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659" y="4311162"/>
            <a:ext cx="1600466" cy="147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3" presetClass="exit" presetSubtype="10" fill="hold"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81B8-CE59-4ACC-4F4B-D362F7F64701}"/>
              </a:ext>
            </a:extLst>
          </p:cNvPr>
          <p:cNvSpPr>
            <a:spLocks noGrp="1"/>
          </p:cNvSpPr>
          <p:nvPr>
            <p:ph type="title"/>
          </p:nvPr>
        </p:nvSpPr>
        <p:spPr>
          <a:xfrm>
            <a:off x="628650" y="1174409"/>
            <a:ext cx="4179169" cy="994172"/>
          </a:xfrm>
          <a:solidFill>
            <a:schemeClr val="accent4"/>
          </a:solidFill>
        </p:spPr>
        <p:txBody>
          <a:bodyPr>
            <a:normAutofit fontScale="90000"/>
          </a:bodyPr>
          <a:lstStyle/>
          <a:p>
            <a:r>
              <a:rPr lang="vi-VN" dirty="0"/>
              <a:t>Vòng 1. Chuyên gia (3 phút)- Hoạt động cá nhân</a:t>
            </a:r>
            <a:endParaRPr lang="en-US" dirty="0"/>
          </a:p>
        </p:txBody>
      </p:sp>
      <p:pic>
        <p:nvPicPr>
          <p:cNvPr id="5" name="Content Placeholder 4">
            <a:extLst>
              <a:ext uri="{FF2B5EF4-FFF2-40B4-BE49-F238E27FC236}">
                <a16:creationId xmlns:a16="http://schemas.microsoft.com/office/drawing/2014/main" id="{DC81C282-052B-4CF3-3036-5289B0A6699A}"/>
              </a:ext>
            </a:extLst>
          </p:cNvPr>
          <p:cNvPicPr>
            <a:picLocks noGrp="1" noChangeAspect="1"/>
          </p:cNvPicPr>
          <p:nvPr>
            <p:ph idx="1"/>
          </p:nvPr>
        </p:nvPicPr>
        <p:blipFill>
          <a:blip r:embed="rId2"/>
          <a:stretch>
            <a:fillRect/>
          </a:stretch>
        </p:blipFill>
        <p:spPr>
          <a:xfrm>
            <a:off x="2071688" y="3263956"/>
            <a:ext cx="5000625" cy="2621756"/>
          </a:xfrm>
          <a:prstGeom prst="rect">
            <a:avLst/>
          </a:prstGeom>
        </p:spPr>
      </p:pic>
      <p:sp>
        <p:nvSpPr>
          <p:cNvPr id="4" name="Title 1">
            <a:extLst>
              <a:ext uri="{FF2B5EF4-FFF2-40B4-BE49-F238E27FC236}">
                <a16:creationId xmlns:a16="http://schemas.microsoft.com/office/drawing/2014/main" id="{10688218-6B7B-76DB-163C-F8D8AE8776D7}"/>
              </a:ext>
            </a:extLst>
          </p:cNvPr>
          <p:cNvSpPr txBox="1">
            <a:spLocks/>
          </p:cNvSpPr>
          <p:nvPr/>
        </p:nvSpPr>
        <p:spPr>
          <a:xfrm>
            <a:off x="851234" y="2269784"/>
            <a:ext cx="6483216" cy="994172"/>
          </a:xfrm>
          <a:prstGeom prst="rect">
            <a:avLst/>
          </a:prstGeom>
          <a:solidFill>
            <a:schemeClr val="accent4"/>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300" dirty="0"/>
              <a:t>Vòng 2. Mảnh ghép (5-7 phút) Thảo luận nhóm hoàn thành phiếu học.</a:t>
            </a:r>
            <a:endParaRPr lang="en-US" sz="3300" dirty="0"/>
          </a:p>
        </p:txBody>
      </p:sp>
    </p:spTree>
    <p:extLst>
      <p:ext uri="{BB962C8B-B14F-4D97-AF65-F5344CB8AC3E}">
        <p14:creationId xmlns:p14="http://schemas.microsoft.com/office/powerpoint/2010/main" val="73028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C98567-48F0-A721-ACD3-2EA77388EDE6}"/>
              </a:ext>
            </a:extLst>
          </p:cNvPr>
          <p:cNvPicPr>
            <a:picLocks noChangeAspect="1"/>
          </p:cNvPicPr>
          <p:nvPr/>
        </p:nvPicPr>
        <p:blipFill>
          <a:blip r:embed="rId4"/>
          <a:stretch>
            <a:fillRect/>
          </a:stretch>
        </p:blipFill>
        <p:spPr>
          <a:xfrm>
            <a:off x="-241084" y="866029"/>
            <a:ext cx="4512425" cy="2974751"/>
          </a:xfrm>
          <a:prstGeom prst="rect">
            <a:avLst/>
          </a:prstGeom>
        </p:spPr>
      </p:pic>
      <p:sp>
        <p:nvSpPr>
          <p:cNvPr id="8" name="Rectangle 7">
            <a:extLst>
              <a:ext uri="{FF2B5EF4-FFF2-40B4-BE49-F238E27FC236}">
                <a16:creationId xmlns:a16="http://schemas.microsoft.com/office/drawing/2014/main" id="{A7444AF4-D752-6970-0F13-939E83747085}"/>
              </a:ext>
            </a:extLst>
          </p:cNvPr>
          <p:cNvSpPr/>
          <p:nvPr/>
        </p:nvSpPr>
        <p:spPr bwMode="auto">
          <a:xfrm>
            <a:off x="730526" y="3421547"/>
            <a:ext cx="2531792" cy="923330"/>
          </a:xfrm>
          <a:prstGeom prst="rect">
            <a:avLst/>
          </a:prstGeom>
          <a:solidFill>
            <a:schemeClr val="bg1"/>
          </a:solidFill>
        </p:spPr>
        <p:txBody>
          <a:bodyPr wrap="square">
            <a:spAutoFit/>
          </a:bodyPr>
          <a:lstStyle/>
          <a:p>
            <a:pPr algn="ctr" defTabSz="514350">
              <a:defRPr/>
            </a:pPr>
            <a:r>
              <a:rPr lang="en-US" b="1" kern="0" dirty="0">
                <a:solidFill>
                  <a:srgbClr val="0000FF"/>
                </a:solidFill>
                <a:latin typeface="Times New Roman" panose="02020603050405020304" pitchFamily="18" charset="0"/>
              </a:rPr>
              <a:t>Hình 22.3. Sơ đồ mô tả vai trò của lá với chức năng quang hợp</a:t>
            </a:r>
          </a:p>
        </p:txBody>
      </p:sp>
      <p:sp>
        <p:nvSpPr>
          <p:cNvPr id="2" name="Title 1">
            <a:extLst>
              <a:ext uri="{FF2B5EF4-FFF2-40B4-BE49-F238E27FC236}">
                <a16:creationId xmlns:a16="http://schemas.microsoft.com/office/drawing/2014/main" id="{90EE694A-76D9-9A11-0457-65580ABFBF7A}"/>
              </a:ext>
            </a:extLst>
          </p:cNvPr>
          <p:cNvSpPr>
            <a:spLocks noGrp="1"/>
          </p:cNvSpPr>
          <p:nvPr>
            <p:ph type="title"/>
          </p:nvPr>
        </p:nvSpPr>
        <p:spPr>
          <a:xfrm>
            <a:off x="4600875" y="894224"/>
            <a:ext cx="3404938" cy="426480"/>
          </a:xfrm>
          <a:solidFill>
            <a:schemeClr val="accent2"/>
          </a:solidFill>
        </p:spPr>
        <p:txBody>
          <a:bodyPr>
            <a:normAutofit fontScale="90000"/>
          </a:bodyPr>
          <a:lstStyle/>
          <a:p>
            <a:r>
              <a:rPr lang="vi-VN" sz="3000" dirty="0"/>
              <a:t>VÒNG 1 (chuyên gia)</a:t>
            </a:r>
            <a:endParaRPr lang="en-US" sz="3000" dirty="0"/>
          </a:p>
        </p:txBody>
      </p:sp>
      <p:pic>
        <p:nvPicPr>
          <p:cNvPr id="4" name="Picture 3">
            <a:extLst>
              <a:ext uri="{FF2B5EF4-FFF2-40B4-BE49-F238E27FC236}">
                <a16:creationId xmlns:a16="http://schemas.microsoft.com/office/drawing/2014/main" id="{7B3BF56D-DE05-D8AA-EB76-4FF8755AD52A}"/>
              </a:ext>
            </a:extLst>
          </p:cNvPr>
          <p:cNvPicPr>
            <a:picLocks noChangeAspect="1"/>
          </p:cNvPicPr>
          <p:nvPr/>
        </p:nvPicPr>
        <p:blipFill>
          <a:blip r:embed="rId5"/>
          <a:stretch>
            <a:fillRect/>
          </a:stretch>
        </p:blipFill>
        <p:spPr>
          <a:xfrm>
            <a:off x="4179770" y="1284447"/>
            <a:ext cx="4832831" cy="2920059"/>
          </a:xfrm>
          <a:prstGeom prst="rect">
            <a:avLst/>
          </a:prstGeom>
        </p:spPr>
      </p:pic>
      <p:pic>
        <p:nvPicPr>
          <p:cNvPr id="9" name="Countdown 3 minutes-Nho">
            <a:hlinkClick r:id="" action="ppaction://media"/>
            <a:extLst>
              <a:ext uri="{FF2B5EF4-FFF2-40B4-BE49-F238E27FC236}">
                <a16:creationId xmlns:a16="http://schemas.microsoft.com/office/drawing/2014/main" id="{3F8F32F1-154C-C698-FA8B-BC20E177E0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4294" y="3513179"/>
            <a:ext cx="4441928" cy="2300415"/>
          </a:xfrm>
          <a:prstGeom prst="rect">
            <a:avLst/>
          </a:prstGeom>
          <a:solidFill>
            <a:schemeClr val="bg2"/>
          </a:solidFill>
        </p:spPr>
      </p:pic>
    </p:spTree>
    <p:extLst>
      <p:ext uri="{BB962C8B-B14F-4D97-AF65-F5344CB8AC3E}">
        <p14:creationId xmlns:p14="http://schemas.microsoft.com/office/powerpoint/2010/main" val="25262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49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851833-0ECB-8342-6E58-56EA14E6B3ED}"/>
              </a:ext>
            </a:extLst>
          </p:cNvPr>
          <p:cNvPicPr>
            <a:picLocks noChangeAspect="1"/>
          </p:cNvPicPr>
          <p:nvPr/>
        </p:nvPicPr>
        <p:blipFill>
          <a:blip r:embed="rId4"/>
          <a:stretch>
            <a:fillRect/>
          </a:stretch>
        </p:blipFill>
        <p:spPr>
          <a:xfrm>
            <a:off x="2883438" y="1284446"/>
            <a:ext cx="6129164" cy="3703320"/>
          </a:xfrm>
          <a:prstGeom prst="rect">
            <a:avLst/>
          </a:prstGeom>
        </p:spPr>
      </p:pic>
      <p:pic>
        <p:nvPicPr>
          <p:cNvPr id="7" name="Picture 6">
            <a:extLst>
              <a:ext uri="{FF2B5EF4-FFF2-40B4-BE49-F238E27FC236}">
                <a16:creationId xmlns:a16="http://schemas.microsoft.com/office/drawing/2014/main" id="{F6C98567-48F0-A721-ACD3-2EA77388EDE6}"/>
              </a:ext>
            </a:extLst>
          </p:cNvPr>
          <p:cNvPicPr>
            <a:picLocks noChangeAspect="1"/>
          </p:cNvPicPr>
          <p:nvPr/>
        </p:nvPicPr>
        <p:blipFill>
          <a:blip r:embed="rId5"/>
          <a:stretch>
            <a:fillRect/>
          </a:stretch>
        </p:blipFill>
        <p:spPr>
          <a:xfrm>
            <a:off x="-241084" y="866029"/>
            <a:ext cx="4512425" cy="2974751"/>
          </a:xfrm>
          <a:prstGeom prst="rect">
            <a:avLst/>
          </a:prstGeom>
        </p:spPr>
      </p:pic>
      <p:sp>
        <p:nvSpPr>
          <p:cNvPr id="8" name="Rectangle 7">
            <a:extLst>
              <a:ext uri="{FF2B5EF4-FFF2-40B4-BE49-F238E27FC236}">
                <a16:creationId xmlns:a16="http://schemas.microsoft.com/office/drawing/2014/main" id="{A7444AF4-D752-6970-0F13-939E83747085}"/>
              </a:ext>
            </a:extLst>
          </p:cNvPr>
          <p:cNvSpPr/>
          <p:nvPr/>
        </p:nvSpPr>
        <p:spPr bwMode="auto">
          <a:xfrm>
            <a:off x="730526" y="3421547"/>
            <a:ext cx="2531792" cy="923330"/>
          </a:xfrm>
          <a:prstGeom prst="rect">
            <a:avLst/>
          </a:prstGeom>
          <a:solidFill>
            <a:schemeClr val="bg1"/>
          </a:solidFill>
        </p:spPr>
        <p:txBody>
          <a:bodyPr wrap="square">
            <a:spAutoFit/>
          </a:bodyPr>
          <a:lstStyle/>
          <a:p>
            <a:pPr algn="ctr" defTabSz="514350">
              <a:defRPr/>
            </a:pPr>
            <a:r>
              <a:rPr lang="en-US" b="1" kern="0" dirty="0">
                <a:solidFill>
                  <a:srgbClr val="0000FF"/>
                </a:solidFill>
                <a:latin typeface="Times New Roman" panose="02020603050405020304" pitchFamily="18" charset="0"/>
              </a:rPr>
              <a:t>Hình 22.3. Sơ đồ mô tả vai trò của lá với chức năng quang hợp</a:t>
            </a:r>
          </a:p>
        </p:txBody>
      </p:sp>
      <p:sp>
        <p:nvSpPr>
          <p:cNvPr id="2" name="Title 1">
            <a:extLst>
              <a:ext uri="{FF2B5EF4-FFF2-40B4-BE49-F238E27FC236}">
                <a16:creationId xmlns:a16="http://schemas.microsoft.com/office/drawing/2014/main" id="{90EE694A-76D9-9A11-0457-65580ABFBF7A}"/>
              </a:ext>
            </a:extLst>
          </p:cNvPr>
          <p:cNvSpPr>
            <a:spLocks noGrp="1"/>
          </p:cNvSpPr>
          <p:nvPr>
            <p:ph type="title"/>
          </p:nvPr>
        </p:nvSpPr>
        <p:spPr>
          <a:xfrm>
            <a:off x="4600875" y="894224"/>
            <a:ext cx="3325529" cy="426480"/>
          </a:xfrm>
          <a:solidFill>
            <a:schemeClr val="accent2"/>
          </a:solidFill>
        </p:spPr>
        <p:txBody>
          <a:bodyPr>
            <a:normAutofit fontScale="90000"/>
          </a:bodyPr>
          <a:lstStyle/>
          <a:p>
            <a:r>
              <a:rPr lang="vi-VN" sz="3000" dirty="0"/>
              <a:t>VÒNG 2 (Mảnh ghép)</a:t>
            </a:r>
            <a:endParaRPr lang="en-US" sz="3000" dirty="0"/>
          </a:p>
        </p:txBody>
      </p:sp>
      <p:pic>
        <p:nvPicPr>
          <p:cNvPr id="4" name="yt1s.com - 5 Minutes timer Đồng hồ đếm ngược 5 phút">
            <a:hlinkClick r:id="" action="ppaction://media"/>
            <a:extLst>
              <a:ext uri="{FF2B5EF4-FFF2-40B4-BE49-F238E27FC236}">
                <a16:creationId xmlns:a16="http://schemas.microsoft.com/office/drawing/2014/main" id="{A2C9CEB4-D2A6-4DB7-F1F1-301ED24D25A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794059" y="2209027"/>
            <a:ext cx="5801916" cy="3263504"/>
          </a:xfrm>
        </p:spPr>
      </p:pic>
    </p:spTree>
    <p:extLst>
      <p:ext uri="{BB962C8B-B14F-4D97-AF65-F5344CB8AC3E}">
        <p14:creationId xmlns:p14="http://schemas.microsoft.com/office/powerpoint/2010/main" val="389312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5B3A-B9D4-9B1B-27DA-A8901B6F1A05}"/>
              </a:ext>
            </a:extLst>
          </p:cNvPr>
          <p:cNvSpPr>
            <a:spLocks noGrp="1"/>
          </p:cNvSpPr>
          <p:nvPr>
            <p:ph type="title"/>
          </p:nvPr>
        </p:nvSpPr>
        <p:spPr>
          <a:xfrm>
            <a:off x="7327833" y="928964"/>
            <a:ext cx="1616443" cy="440831"/>
          </a:xfrm>
          <a:solidFill>
            <a:schemeClr val="accent4"/>
          </a:solidFill>
        </p:spPr>
        <p:txBody>
          <a:bodyPr>
            <a:normAutofit fontScale="90000"/>
          </a:bodyPr>
          <a:lstStyle/>
          <a:p>
            <a:r>
              <a:rPr lang="vi-VN" dirty="0"/>
              <a:t>- Báo cáo</a:t>
            </a:r>
            <a:endParaRPr lang="en-US" dirty="0"/>
          </a:p>
        </p:txBody>
      </p:sp>
      <p:graphicFrame>
        <p:nvGraphicFramePr>
          <p:cNvPr id="6" name="Content Placeholder 5">
            <a:extLst>
              <a:ext uri="{FF2B5EF4-FFF2-40B4-BE49-F238E27FC236}">
                <a16:creationId xmlns:a16="http://schemas.microsoft.com/office/drawing/2014/main" id="{5F4A25F8-BEE9-48A8-381F-9FC0B0B15FE5}"/>
              </a:ext>
            </a:extLst>
          </p:cNvPr>
          <p:cNvGraphicFramePr>
            <a:graphicFrameLocks noGrp="1"/>
          </p:cNvGraphicFramePr>
          <p:nvPr>
            <p:ph idx="1"/>
          </p:nvPr>
        </p:nvGraphicFramePr>
        <p:xfrm>
          <a:off x="346510" y="1535834"/>
          <a:ext cx="8597766" cy="4114800"/>
        </p:xfrm>
        <a:graphic>
          <a:graphicData uri="http://schemas.openxmlformats.org/drawingml/2006/table">
            <a:tbl>
              <a:tblPr firstRow="1" bandRow="1">
                <a:tableStyleId>{9DCAF9ED-07DC-4A11-8D7F-57B35C25682E}</a:tableStyleId>
              </a:tblPr>
              <a:tblGrid>
                <a:gridCol w="1318961">
                  <a:extLst>
                    <a:ext uri="{9D8B030D-6E8A-4147-A177-3AD203B41FA5}">
                      <a16:colId xmlns:a16="http://schemas.microsoft.com/office/drawing/2014/main" val="1372370306"/>
                    </a:ext>
                  </a:extLst>
                </a:gridCol>
                <a:gridCol w="2133500">
                  <a:extLst>
                    <a:ext uri="{9D8B030D-6E8A-4147-A177-3AD203B41FA5}">
                      <a16:colId xmlns:a16="http://schemas.microsoft.com/office/drawing/2014/main" val="4265268104"/>
                    </a:ext>
                  </a:extLst>
                </a:gridCol>
                <a:gridCol w="2169676">
                  <a:extLst>
                    <a:ext uri="{9D8B030D-6E8A-4147-A177-3AD203B41FA5}">
                      <a16:colId xmlns:a16="http://schemas.microsoft.com/office/drawing/2014/main" val="1284606169"/>
                    </a:ext>
                  </a:extLst>
                </a:gridCol>
                <a:gridCol w="2975630">
                  <a:extLst>
                    <a:ext uri="{9D8B030D-6E8A-4147-A177-3AD203B41FA5}">
                      <a16:colId xmlns:a16="http://schemas.microsoft.com/office/drawing/2014/main" val="2758673978"/>
                    </a:ext>
                  </a:extLst>
                </a:gridCol>
              </a:tblGrid>
              <a:tr h="1028700">
                <a:tc>
                  <a:txBody>
                    <a:bodyPr/>
                    <a:lstStyle/>
                    <a:p>
                      <a:r>
                        <a:rPr lang="vi-VN" sz="2100" dirty="0">
                          <a:latin typeface="+mj-lt"/>
                        </a:rPr>
                        <a:t>   Tiêu chí</a:t>
                      </a:r>
                    </a:p>
                    <a:p>
                      <a:r>
                        <a:rPr lang="vi-VN" sz="2100" dirty="0">
                          <a:latin typeface="+mj-lt"/>
                        </a:rPr>
                        <a:t>Nội </a:t>
                      </a:r>
                    </a:p>
                    <a:p>
                      <a:r>
                        <a:rPr lang="vi-VN" sz="2100" dirty="0">
                          <a:latin typeface="+mj-lt"/>
                        </a:rPr>
                        <a:t>dung</a:t>
                      </a:r>
                      <a:endParaRPr lang="en-US" sz="2100" dirty="0">
                        <a:latin typeface="+mj-lt"/>
                      </a:endParaRPr>
                    </a:p>
                  </a:txBody>
                  <a:tcPr marL="68580" marR="68580" marT="34290" marB="34290"/>
                </a:tc>
                <a:tc>
                  <a:txBody>
                    <a:bodyPr/>
                    <a:lstStyle/>
                    <a:p>
                      <a:r>
                        <a:rPr lang="vi-VN" sz="2100" dirty="0">
                          <a:latin typeface="+mj-lt"/>
                        </a:rPr>
                        <a:t>Mức 1</a:t>
                      </a:r>
                    </a:p>
                    <a:p>
                      <a:endParaRPr lang="vi-VN" sz="2100" dirty="0">
                        <a:latin typeface="+mj-lt"/>
                      </a:endParaRPr>
                    </a:p>
                    <a:p>
                      <a:endParaRPr lang="en-US" sz="2100" dirty="0">
                        <a:latin typeface="+mj-lt"/>
                      </a:endParaRPr>
                    </a:p>
                  </a:txBody>
                  <a:tcPr marL="68580" marR="68580" marT="34290" marB="34290"/>
                </a:tc>
                <a:tc>
                  <a:txBody>
                    <a:bodyPr/>
                    <a:lstStyle/>
                    <a:p>
                      <a:r>
                        <a:rPr lang="vi-VN" sz="2100" dirty="0">
                          <a:latin typeface="+mj-lt"/>
                        </a:rPr>
                        <a:t>Mức 2</a:t>
                      </a:r>
                      <a:endParaRPr lang="en-US" sz="2100" dirty="0">
                        <a:latin typeface="+mj-lt"/>
                      </a:endParaRPr>
                    </a:p>
                  </a:txBody>
                  <a:tcPr marL="68580" marR="68580" marT="34290" marB="34290"/>
                </a:tc>
                <a:tc>
                  <a:txBody>
                    <a:bodyPr/>
                    <a:lstStyle/>
                    <a:p>
                      <a:r>
                        <a:rPr lang="vi-VN" sz="2100" dirty="0">
                          <a:latin typeface="+mj-lt"/>
                        </a:rPr>
                        <a:t>Mức 3</a:t>
                      </a:r>
                      <a:endParaRPr lang="en-US" sz="2100" dirty="0">
                        <a:latin typeface="+mj-lt"/>
                      </a:endParaRPr>
                    </a:p>
                  </a:txBody>
                  <a:tcPr marL="68580" marR="68580" marT="34290" marB="34290"/>
                </a:tc>
                <a:extLst>
                  <a:ext uri="{0D108BD9-81ED-4DB2-BD59-A6C34878D82A}">
                    <a16:rowId xmlns:a16="http://schemas.microsoft.com/office/drawing/2014/main" val="1722208532"/>
                  </a:ext>
                </a:extLst>
              </a:tr>
              <a:tr h="1028700">
                <a:tc>
                  <a:txBody>
                    <a:bodyPr/>
                    <a:lstStyle/>
                    <a:p>
                      <a:r>
                        <a:rPr lang="vi-VN" sz="2100" dirty="0">
                          <a:latin typeface="+mj-lt"/>
                        </a:rPr>
                        <a:t>Nội dung</a:t>
                      </a:r>
                    </a:p>
                    <a:p>
                      <a:r>
                        <a:rPr lang="vi-VN" sz="2100" dirty="0">
                          <a:latin typeface="+mj-lt"/>
                        </a:rPr>
                        <a:t>(6 điểm)</a:t>
                      </a:r>
                      <a:endParaRPr lang="en-US" sz="2100" dirty="0">
                        <a:latin typeface="+mj-lt"/>
                      </a:endParaRPr>
                    </a:p>
                  </a:txBody>
                  <a:tcPr marL="68580" marR="68580" marT="34290" marB="34290"/>
                </a:tc>
                <a:tc>
                  <a:txBody>
                    <a:bodyPr/>
                    <a:lstStyle/>
                    <a:p>
                      <a:r>
                        <a:rPr lang="vi-VN" sz="2100" dirty="0">
                          <a:latin typeface="+mj-lt"/>
                        </a:rPr>
                        <a:t>Chưa đầy đủ</a:t>
                      </a:r>
                    </a:p>
                    <a:p>
                      <a:pPr algn="ctr"/>
                      <a:r>
                        <a:rPr lang="vi-VN" sz="2100" dirty="0">
                          <a:latin typeface="+mj-lt"/>
                        </a:rPr>
                        <a:t>2,0-3,0 điểm</a:t>
                      </a:r>
                      <a:endParaRPr lang="en-US" sz="2100" dirty="0">
                        <a:latin typeface="+mj-lt"/>
                      </a:endParaRPr>
                    </a:p>
                  </a:txBody>
                  <a:tcPr marL="68580" marR="68580" marT="34290" marB="34290"/>
                </a:tc>
                <a:tc>
                  <a:txBody>
                    <a:bodyPr/>
                    <a:lstStyle/>
                    <a:p>
                      <a:r>
                        <a:rPr lang="vi-VN" sz="2100" dirty="0">
                          <a:latin typeface="+mj-lt"/>
                        </a:rPr>
                        <a:t>Đầy đủ, chưa logic, chưa chính xác (4,0-5,0 điểm)</a:t>
                      </a:r>
                      <a:endParaRPr lang="en-US" sz="2100" dirty="0">
                        <a:latin typeface="+mj-lt"/>
                      </a:endParaRPr>
                    </a:p>
                  </a:txBody>
                  <a:tcPr marL="68580" marR="68580" marT="34290" marB="34290"/>
                </a:tc>
                <a:tc>
                  <a:txBody>
                    <a:bodyPr/>
                    <a:lstStyle/>
                    <a:p>
                      <a:r>
                        <a:rPr lang="vi-VN" sz="2100" dirty="0">
                          <a:latin typeface="+mj-lt"/>
                        </a:rPr>
                        <a:t>Đầy đủ, logic, chính xác</a:t>
                      </a:r>
                    </a:p>
                    <a:p>
                      <a:pPr algn="ctr"/>
                      <a:r>
                        <a:rPr lang="vi-VN" sz="2100" dirty="0">
                          <a:latin typeface="+mj-lt"/>
                        </a:rPr>
                        <a:t>6,0 điểm</a:t>
                      </a:r>
                      <a:endParaRPr lang="en-US" sz="2100" dirty="0">
                        <a:latin typeface="+mj-lt"/>
                      </a:endParaRPr>
                    </a:p>
                  </a:txBody>
                  <a:tcPr marL="68580" marR="68580" marT="34290" marB="34290"/>
                </a:tc>
                <a:extLst>
                  <a:ext uri="{0D108BD9-81ED-4DB2-BD59-A6C34878D82A}">
                    <a16:rowId xmlns:a16="http://schemas.microsoft.com/office/drawing/2014/main" val="3144479507"/>
                  </a:ext>
                </a:extLst>
              </a:tr>
              <a:tr h="1028700">
                <a:tc>
                  <a:txBody>
                    <a:bodyPr/>
                    <a:lstStyle/>
                    <a:p>
                      <a:r>
                        <a:rPr lang="vi-VN" sz="2100" dirty="0">
                          <a:latin typeface="+mj-lt"/>
                        </a:rPr>
                        <a:t>Hình thức</a:t>
                      </a:r>
                      <a:endParaRPr lang="en-US" sz="2100" dirty="0">
                        <a:latin typeface="+mj-lt"/>
                      </a:endParaRPr>
                    </a:p>
                  </a:txBody>
                  <a:tcPr marL="68580" marR="68580" marT="34290" marB="34290"/>
                </a:tc>
                <a:tc>
                  <a:txBody>
                    <a:bodyPr/>
                    <a:lstStyle/>
                    <a:p>
                      <a:r>
                        <a:rPr lang="vi-VN" sz="2100" dirty="0">
                          <a:latin typeface="+mj-lt"/>
                        </a:rPr>
                        <a:t>Bố cục chưa rõ ràng</a:t>
                      </a:r>
                    </a:p>
                    <a:p>
                      <a:pPr algn="ctr"/>
                      <a:r>
                        <a:rPr lang="vi-VN" sz="2100" dirty="0">
                          <a:latin typeface="+mj-lt"/>
                        </a:rPr>
                        <a:t>1,0 điểm</a:t>
                      </a:r>
                      <a:endParaRPr lang="en-US" sz="2100" dirty="0">
                        <a:latin typeface="+mj-lt"/>
                      </a:endParaRPr>
                    </a:p>
                  </a:txBody>
                  <a:tcPr marL="68580" marR="68580" marT="34290" marB="34290"/>
                </a:tc>
                <a:tc>
                  <a:txBody>
                    <a:bodyPr/>
                    <a:lstStyle/>
                    <a:p>
                      <a:r>
                        <a:rPr lang="vi-VN" sz="2100" dirty="0">
                          <a:latin typeface="+mj-lt"/>
                        </a:rPr>
                        <a:t>Bố cục rõ ràng, đẹp, chưa sạch sẽ</a:t>
                      </a:r>
                    </a:p>
                    <a:p>
                      <a:pPr algn="ctr"/>
                      <a:r>
                        <a:rPr lang="vi-VN" sz="2100" dirty="0">
                          <a:latin typeface="+mj-lt"/>
                        </a:rPr>
                        <a:t>1,5 điểm</a:t>
                      </a:r>
                      <a:endParaRPr lang="en-US" sz="2100" dirty="0">
                        <a:latin typeface="+mj-lt"/>
                      </a:endParaRPr>
                    </a:p>
                  </a:txBody>
                  <a:tcPr marL="68580" marR="68580" marT="34290" marB="34290"/>
                </a:tc>
                <a:tc>
                  <a:txBody>
                    <a:bodyPr/>
                    <a:lstStyle/>
                    <a:p>
                      <a:r>
                        <a:rPr lang="vi-VN" sz="2100" dirty="0">
                          <a:latin typeface="+mj-lt"/>
                        </a:rPr>
                        <a:t>Bố cục rõ ràng, đẹp, sạch sẽ</a:t>
                      </a:r>
                    </a:p>
                    <a:p>
                      <a:pPr algn="ctr"/>
                      <a:r>
                        <a:rPr lang="vi-VN" sz="2100" dirty="0">
                          <a:latin typeface="+mj-lt"/>
                        </a:rPr>
                        <a:t>2,0 điểm</a:t>
                      </a:r>
                      <a:endParaRPr lang="en-US" sz="2100" dirty="0">
                        <a:latin typeface="+mj-lt"/>
                      </a:endParaRPr>
                    </a:p>
                  </a:txBody>
                  <a:tcPr marL="68580" marR="68580" marT="34290" marB="34290"/>
                </a:tc>
                <a:extLst>
                  <a:ext uri="{0D108BD9-81ED-4DB2-BD59-A6C34878D82A}">
                    <a16:rowId xmlns:a16="http://schemas.microsoft.com/office/drawing/2014/main" val="4054916548"/>
                  </a:ext>
                </a:extLst>
              </a:tr>
              <a:tr h="1028700">
                <a:tc>
                  <a:txBody>
                    <a:bodyPr/>
                    <a:lstStyle/>
                    <a:p>
                      <a:r>
                        <a:rPr lang="vi-VN" sz="2100" dirty="0">
                          <a:latin typeface="+mj-lt"/>
                        </a:rPr>
                        <a:t>Thuyết trình</a:t>
                      </a:r>
                      <a:endParaRPr lang="en-US" sz="2100" dirty="0">
                        <a:latin typeface="+mj-lt"/>
                      </a:endParaRPr>
                    </a:p>
                  </a:txBody>
                  <a:tcPr marL="68580" marR="68580" marT="34290" marB="34290"/>
                </a:tc>
                <a:tc>
                  <a:txBody>
                    <a:bodyPr/>
                    <a:lstStyle/>
                    <a:p>
                      <a:r>
                        <a:rPr lang="vi-VN" sz="2100" dirty="0">
                          <a:latin typeface="+mj-lt"/>
                        </a:rPr>
                        <a:t>Thuyết trình nhỏ, chưa rõ ràng</a:t>
                      </a:r>
                    </a:p>
                    <a:p>
                      <a:pPr algn="ctr"/>
                      <a:r>
                        <a:rPr lang="vi-VN" sz="2100" dirty="0">
                          <a:latin typeface="+mj-lt"/>
                        </a:rPr>
                        <a:t>1,0 điểm</a:t>
                      </a:r>
                      <a:endParaRPr lang="en-US" sz="2100" dirty="0">
                        <a:latin typeface="+mj-lt"/>
                      </a:endParaRPr>
                    </a:p>
                  </a:txBody>
                  <a:tcPr marL="68580" marR="68580" marT="34290" marB="34290"/>
                </a:tc>
                <a:tc>
                  <a:txBody>
                    <a:bodyPr/>
                    <a:lstStyle/>
                    <a:p>
                      <a:r>
                        <a:rPr lang="vi-VN" sz="2100" dirty="0">
                          <a:latin typeface="+mj-lt"/>
                        </a:rPr>
                        <a:t>Thuyết trình đầy đủ,tương đối rõ ràng (1,5 điểm)</a:t>
                      </a:r>
                      <a:endParaRPr lang="en-US" sz="2100" dirty="0">
                        <a:latin typeface="+mj-lt"/>
                      </a:endParaRPr>
                    </a:p>
                  </a:txBody>
                  <a:tcPr marL="68580" marR="68580" marT="34290" marB="34290"/>
                </a:tc>
                <a:tc>
                  <a:txBody>
                    <a:bodyPr/>
                    <a:lstStyle/>
                    <a:p>
                      <a:r>
                        <a:rPr lang="vi-VN" sz="2100" dirty="0">
                          <a:latin typeface="+mj-lt"/>
                        </a:rPr>
                        <a:t>Thuyết trình rõ ràng, đầy đủ, mạch lạc</a:t>
                      </a:r>
                    </a:p>
                    <a:p>
                      <a:pPr algn="ctr"/>
                      <a:r>
                        <a:rPr lang="vi-VN" sz="2100" dirty="0">
                          <a:latin typeface="+mj-lt"/>
                        </a:rPr>
                        <a:t>2 điểm</a:t>
                      </a:r>
                      <a:endParaRPr lang="en-US" sz="2100" dirty="0">
                        <a:latin typeface="+mj-lt"/>
                      </a:endParaRPr>
                    </a:p>
                  </a:txBody>
                  <a:tcPr marL="68580" marR="68580" marT="34290" marB="34290"/>
                </a:tc>
                <a:extLst>
                  <a:ext uri="{0D108BD9-81ED-4DB2-BD59-A6C34878D82A}">
                    <a16:rowId xmlns:a16="http://schemas.microsoft.com/office/drawing/2014/main" val="1614331421"/>
                  </a:ext>
                </a:extLst>
              </a:tr>
            </a:tbl>
          </a:graphicData>
        </a:graphic>
      </p:graphicFrame>
      <p:sp>
        <p:nvSpPr>
          <p:cNvPr id="5" name="Title 1">
            <a:extLst>
              <a:ext uri="{FF2B5EF4-FFF2-40B4-BE49-F238E27FC236}">
                <a16:creationId xmlns:a16="http://schemas.microsoft.com/office/drawing/2014/main" id="{9CD5234C-4A24-AF30-E1CE-587683C28B74}"/>
              </a:ext>
            </a:extLst>
          </p:cNvPr>
          <p:cNvSpPr txBox="1">
            <a:spLocks/>
          </p:cNvSpPr>
          <p:nvPr/>
        </p:nvSpPr>
        <p:spPr>
          <a:xfrm>
            <a:off x="137762" y="965059"/>
            <a:ext cx="1616443" cy="440831"/>
          </a:xfrm>
          <a:prstGeom prst="rect">
            <a:avLst/>
          </a:prstGeom>
          <a:solidFill>
            <a:schemeClr val="accent4"/>
          </a:solidFill>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300" dirty="0"/>
              <a:t>- Đánh giá</a:t>
            </a:r>
            <a:endParaRPr lang="en-US" sz="3300" dirty="0"/>
          </a:p>
        </p:txBody>
      </p:sp>
    </p:spTree>
    <p:extLst>
      <p:ext uri="{BB962C8B-B14F-4D97-AF65-F5344CB8AC3E}">
        <p14:creationId xmlns:p14="http://schemas.microsoft.com/office/powerpoint/2010/main" val="3241787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45446" y="985225"/>
          <a:ext cx="8777835" cy="3836598"/>
        </p:xfrm>
        <a:graphic>
          <a:graphicData uri="http://schemas.openxmlformats.org/drawingml/2006/table">
            <a:tbl>
              <a:tblPr/>
              <a:tblGrid>
                <a:gridCol w="1082980">
                  <a:extLst>
                    <a:ext uri="{9D8B030D-6E8A-4147-A177-3AD203B41FA5}">
                      <a16:colId xmlns:a16="http://schemas.microsoft.com/office/drawing/2014/main" val="1615202533"/>
                    </a:ext>
                  </a:extLst>
                </a:gridCol>
                <a:gridCol w="1819281">
                  <a:extLst>
                    <a:ext uri="{9D8B030D-6E8A-4147-A177-3AD203B41FA5}">
                      <a16:colId xmlns:a16="http://schemas.microsoft.com/office/drawing/2014/main" val="2797224774"/>
                    </a:ext>
                  </a:extLst>
                </a:gridCol>
                <a:gridCol w="5875574">
                  <a:extLst>
                    <a:ext uri="{9D8B030D-6E8A-4147-A177-3AD203B41FA5}">
                      <a16:colId xmlns:a16="http://schemas.microsoft.com/office/drawing/2014/main" val="2140602840"/>
                    </a:ext>
                  </a:extLst>
                </a:gridCol>
              </a:tblGrid>
              <a:tr h="46661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Bộ phân</a:t>
                      </a:r>
                      <a:endParaRPr kumimoji="0" lang="en-US" altLang="en-US" sz="21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Đặc điểm</a:t>
                      </a:r>
                      <a:endParaRPr kumimoji="0" lang="en-US" altLang="en-US" sz="21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Vai trò trong quang hợp</a:t>
                      </a:r>
                      <a:endParaRPr kumimoji="0" lang="en-US" altLang="en-US" sz="21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7168310"/>
                  </a:ext>
                </a:extLst>
              </a:tr>
              <a:tr h="1036891">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Phiến</a:t>
                      </a:r>
                      <a:r>
                        <a:rPr kumimoji="0" lang="en-US" altLang="en-US" sz="2100" b="1"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2100" b="1"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lá</a:t>
                      </a:r>
                      <a:endParaRPr kumimoji="0" lang="en-US" altLang="en-US" sz="21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Có</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dạng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bản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mỏng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diện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tích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bề</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mặt</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lớn</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Phiến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dạng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bản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mỏng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thuận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lợi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cho</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sự</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trao</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đổi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khí</a:t>
                      </a:r>
                      <a:r>
                        <a:rPr lang="en-US" altLang="en-US" sz="2100" dirty="0">
                          <a:solidFill>
                            <a:schemeClr val="tx1"/>
                          </a:solidFill>
                          <a:latin typeface="Times New Roman" panose="02020603050405020304" pitchFamily="18" charset="0"/>
                          <a:cs typeface="Calibri" panose="020F0502020204030204" pitchFamily="34" charset="0"/>
                        </a:rPr>
                        <a:t> CO</a:t>
                      </a:r>
                      <a:r>
                        <a:rPr lang="en-US" altLang="en-US" sz="2100" baseline="-25000" dirty="0">
                          <a:solidFill>
                            <a:schemeClr val="tx1"/>
                          </a:solidFill>
                          <a:latin typeface="Times New Roman" panose="02020603050405020304" pitchFamily="18" charset="0"/>
                          <a:cs typeface="Calibri" panose="020F0502020204030204" pitchFamily="34" charset="0"/>
                        </a:rPr>
                        <a:t>2</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a:t>
                      </a:r>
                      <a:r>
                        <a:rPr lang="en-US" altLang="en-US" sz="2100" dirty="0">
                          <a:solidFill>
                            <a:schemeClr val="tx1"/>
                          </a:solidFill>
                          <a:latin typeface="Times New Roman" panose="02020603050405020304" pitchFamily="18" charset="0"/>
                          <a:cs typeface="Calibri" panose="020F0502020204030204" pitchFamily="34" charset="0"/>
                        </a:rPr>
                        <a:t> O</a:t>
                      </a:r>
                      <a:r>
                        <a:rPr lang="en-US" altLang="en-US" sz="2100" baseline="-25000" dirty="0">
                          <a:solidFill>
                            <a:schemeClr val="tx1"/>
                          </a:solidFill>
                          <a:latin typeface="Times New Roman" panose="02020603050405020304" pitchFamily="18" charset="0"/>
                          <a:cs typeface="Calibri" panose="020F0502020204030204" pitchFamily="34" charset="0"/>
                        </a:rPr>
                        <a:t>2</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diện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tích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bề</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mặt</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lớn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làm</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tăng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diện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tích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tiếp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xúc</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khả</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năng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hấp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thụ</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ánh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sáng</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46908470"/>
                  </a:ext>
                </a:extLst>
              </a:tr>
              <a:tr h="69992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Lục lạp</a:t>
                      </a:r>
                      <a:endParaRPr kumimoji="0" lang="en-US" altLang="en-US" sz="21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Chứa</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nhiều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diệp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lục</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Diệp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lục</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hấp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thụ</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ánh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sáng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để</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quang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hợp</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87683901"/>
                  </a:ext>
                </a:extLst>
              </a:tr>
              <a:tr h="69992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Gân</a:t>
                      </a:r>
                      <a:r>
                        <a:rPr kumimoji="0" lang="en-US" altLang="en-US" sz="2100" b="1"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2100" b="1"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lá</a:t>
                      </a:r>
                      <a:endParaRPr kumimoji="0" lang="en-US" altLang="en-US" sz="21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Phân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bố</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nhiều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phiến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Gân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giúp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vận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chuyển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nguyên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liệu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sản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phẩm</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của</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quang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hợp</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9841554"/>
                  </a:ext>
                </a:extLst>
              </a:tr>
              <a:tr h="933236">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Khí khổng</a:t>
                      </a:r>
                      <a:endParaRPr kumimoji="0" lang="en-US" altLang="en-US" sz="21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Phân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bố</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nhiều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lớp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biểu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bì</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Khí</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khổng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là</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nơi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khí</a:t>
                      </a:r>
                      <a:r>
                        <a:rPr lang="en-US" altLang="en-US" sz="2100" dirty="0">
                          <a:solidFill>
                            <a:schemeClr val="tx1"/>
                          </a:solidFill>
                          <a:latin typeface="Times New Roman" panose="02020603050405020304" pitchFamily="18" charset="0"/>
                          <a:cs typeface="Calibri" panose="020F0502020204030204" pitchFamily="34" charset="0"/>
                        </a:rPr>
                        <a:t> CO</a:t>
                      </a:r>
                      <a:r>
                        <a:rPr lang="en-US" altLang="en-US" sz="2100" baseline="-25000" dirty="0">
                          <a:solidFill>
                            <a:schemeClr val="tx1"/>
                          </a:solidFill>
                          <a:latin typeface="Times New Roman" panose="02020603050405020304" pitchFamily="18" charset="0"/>
                          <a:cs typeface="Calibri" panose="020F0502020204030204" pitchFamily="34" charset="0"/>
                        </a:rPr>
                        <a:t>2</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đi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từ</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ngoài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vào</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trong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khí</a:t>
                      </a:r>
                      <a:r>
                        <a:rPr lang="en-US" altLang="en-US" sz="2100" dirty="0">
                          <a:solidFill>
                            <a:schemeClr val="tx1"/>
                          </a:solidFill>
                          <a:latin typeface="Times New Roman" panose="02020603050405020304" pitchFamily="18" charset="0"/>
                          <a:cs typeface="Calibri" panose="020F0502020204030204" pitchFamily="34" charset="0"/>
                        </a:rPr>
                        <a:t> O</a:t>
                      </a:r>
                      <a:r>
                        <a:rPr lang="en-US" altLang="en-US" sz="2100" baseline="-25000" dirty="0">
                          <a:solidFill>
                            <a:schemeClr val="tx1"/>
                          </a:solidFill>
                          <a:latin typeface="Times New Roman" panose="02020603050405020304" pitchFamily="18" charset="0"/>
                          <a:cs typeface="Calibri" panose="020F0502020204030204" pitchFamily="34" charset="0"/>
                        </a:rPr>
                        <a:t>2</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đi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từ</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trong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ra</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ngoài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môi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trường</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1468214"/>
                  </a:ext>
                </a:extLst>
              </a:tr>
            </a:tbl>
          </a:graphicData>
        </a:graphic>
      </p:graphicFrame>
      <p:sp>
        <p:nvSpPr>
          <p:cNvPr id="12" name="TextBox 11">
            <a:extLst>
              <a:ext uri="{FF2B5EF4-FFF2-40B4-BE49-F238E27FC236}">
                <a16:creationId xmlns:a16="http://schemas.microsoft.com/office/drawing/2014/main" id="{49FAF09A-CA7C-8265-A5D7-F51FE75F706E}"/>
              </a:ext>
            </a:extLst>
          </p:cNvPr>
          <p:cNvSpPr txBox="1"/>
          <p:nvPr/>
        </p:nvSpPr>
        <p:spPr>
          <a:xfrm>
            <a:off x="375385" y="4878204"/>
            <a:ext cx="8583329" cy="1061829"/>
          </a:xfrm>
          <a:prstGeom prst="rect">
            <a:avLst/>
          </a:prstGeom>
          <a:noFill/>
        </p:spPr>
        <p:txBody>
          <a:bodyPr wrap="square">
            <a:spAutoFit/>
          </a:bodyPr>
          <a:lstStyle/>
          <a:p>
            <a:pPr algn="just">
              <a:lnSpc>
                <a:spcPct val="100000"/>
              </a:lnSpc>
              <a:spcBef>
                <a:spcPct val="0"/>
              </a:spcBef>
              <a:buFontTx/>
              <a:buNone/>
            </a:pPr>
            <a:r>
              <a:rPr lang="vi-VN" altLang="en-US" sz="2100" dirty="0">
                <a:latin typeface="Times New Roman" panose="02020603050405020304" pitchFamily="18" charset="0"/>
                <a:cs typeface="Calibri" panose="020F0502020204030204" pitchFamily="34" charset="0"/>
              </a:rPr>
              <a:t>2. </a:t>
            </a:r>
            <a:r>
              <a:rPr lang="en-US" altLang="en-US" sz="2100" dirty="0">
                <a:latin typeface="Times New Roman" panose="02020603050405020304" pitchFamily="18" charset="0"/>
                <a:cs typeface="Calibri" panose="020F0502020204030204" pitchFamily="34" charset="0"/>
              </a:rPr>
              <a:t>Ở </a:t>
            </a:r>
            <a:r>
              <a:rPr lang="en-US" altLang="en-US" sz="2100" dirty="0" err="1">
                <a:latin typeface="Times New Roman" panose="02020603050405020304" pitchFamily="18" charset="0"/>
                <a:cs typeface="Calibri" panose="020F0502020204030204" pitchFamily="34" charset="0"/>
              </a:rPr>
              <a:t>các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loài</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cây</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có</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lá</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biến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đổi</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như</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xương</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rồng</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cành</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giao</a:t>
            </a:r>
            <a:r>
              <a:rPr lang="en-US" altLang="en-US" sz="2100" dirty="0">
                <a:latin typeface="Times New Roman" panose="02020603050405020304" pitchFamily="18" charset="0"/>
                <a:cs typeface="Calibri" panose="020F0502020204030204" pitchFamily="34" charset="0"/>
              </a:rPr>
              <a:t>, … </a:t>
            </a:r>
            <a:r>
              <a:rPr lang="en-US" altLang="en-US" sz="2100" dirty="0" err="1">
                <a:latin typeface="Times New Roman" panose="02020603050405020304" pitchFamily="18" charset="0"/>
                <a:cs typeface="Calibri" panose="020F0502020204030204" pitchFamily="34" charset="0"/>
              </a:rPr>
              <a:t>phần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thân</a:t>
            </a:r>
            <a:r>
              <a:rPr lang="en-US" altLang="en-US" sz="2100" dirty="0">
                <a:latin typeface="Times New Roman" panose="02020603050405020304" pitchFamily="18" charset="0"/>
                <a:cs typeface="Calibri" panose="020F0502020204030204" pitchFamily="34" charset="0"/>
              </a:rPr>
              <a:t> non </a:t>
            </a:r>
            <a:r>
              <a:rPr lang="en-US" altLang="en-US" sz="2100" dirty="0" err="1">
                <a:latin typeface="Times New Roman" panose="02020603050405020304" pitchFamily="18" charset="0"/>
                <a:cs typeface="Calibri" panose="020F0502020204030204" pitchFamily="34" charset="0"/>
              </a:rPr>
              <a:t>màu</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xanh</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thực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hiện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quang</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hợp</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Các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phần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xanh</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của</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cây</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thân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có</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sắc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tố</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diệp</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lục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nên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vẫn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thực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hiện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được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quang</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hợp</a:t>
            </a:r>
            <a:r>
              <a:rPr lang="en-US" altLang="en-US" sz="2100" dirty="0">
                <a:latin typeface="Times New Roman" panose="02020603050405020304" pitchFamily="18"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7188" y="1234186"/>
            <a:ext cx="5825202" cy="747776"/>
          </a:xfrm>
          <a:ln>
            <a:solidFill>
              <a:srgbClr val="FF0000"/>
            </a:solidFill>
          </a:ln>
        </p:spPr>
        <p:txBody>
          <a:bodyPr/>
          <a:lstStyle/>
          <a:p>
            <a:pPr algn="ctr"/>
            <a:r>
              <a:rPr lang="en-US" b="1" dirty="0" err="1">
                <a:solidFill>
                  <a:schemeClr val="accent5">
                    <a:lumMod val="75000"/>
                  </a:schemeClr>
                </a:solidFill>
                <a:latin typeface="Times New Roman" panose="02020603050405020304" pitchFamily="18" charset="0"/>
                <a:cs typeface="Times New Roman" panose="02020603050405020304" pitchFamily="18" charset="0"/>
              </a:rPr>
              <a:t>Nội</a:t>
            </a:r>
            <a:r>
              <a:rPr lang="en-US" b="1" dirty="0">
                <a:solidFill>
                  <a:schemeClr val="accent5">
                    <a:lumMod val="75000"/>
                  </a:schemeClr>
                </a:solidFill>
                <a:latin typeface="Times New Roman" panose="02020603050405020304" pitchFamily="18" charset="0"/>
                <a:cs typeface="Times New Roman" panose="02020603050405020304" pitchFamily="18" charset="0"/>
              </a:rPr>
              <a:t> dung </a:t>
            </a:r>
            <a:r>
              <a:rPr lang="en-US" b="1" dirty="0" err="1">
                <a:solidFill>
                  <a:schemeClr val="accent5">
                    <a:lumMod val="75000"/>
                  </a:schemeClr>
                </a:solidFill>
                <a:latin typeface="Times New Roman" panose="02020603050405020304" pitchFamily="18" charset="0"/>
                <a:cs typeface="Times New Roman" panose="02020603050405020304" pitchFamily="18" charset="0"/>
              </a:rPr>
              <a:t>bài</a:t>
            </a:r>
            <a:r>
              <a:rPr lang="en-US" b="1" dirty="0">
                <a:solidFill>
                  <a:schemeClr val="accent5">
                    <a:lumMod val="75000"/>
                  </a:schemeClr>
                </a:solidFill>
                <a:latin typeface="Times New Roman" panose="02020603050405020304" pitchFamily="18" charset="0"/>
                <a:cs typeface="Times New Roman" panose="02020603050405020304" pitchFamily="18" charset="0"/>
              </a:rPr>
              <a:t> </a:t>
            </a:r>
            <a:r>
              <a:rPr lang="en-US" b="1" dirty="0" err="1">
                <a:solidFill>
                  <a:schemeClr val="accent5">
                    <a:lumMod val="75000"/>
                  </a:schemeClr>
                </a:solidFill>
                <a:latin typeface="Times New Roman" panose="02020603050405020304" pitchFamily="18" charset="0"/>
                <a:cs typeface="Times New Roman" panose="02020603050405020304" pitchFamily="18" charset="0"/>
              </a:rPr>
              <a:t>học</a:t>
            </a:r>
            <a:endParaRPr lang="en-US"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77188" y="2247139"/>
            <a:ext cx="7371276" cy="3227831"/>
          </a:xfrm>
          <a:ln>
            <a:solidFill>
              <a:srgbClr val="FF0000"/>
            </a:solidFill>
          </a:ln>
        </p:spPr>
        <p:txBody>
          <a:bodyPr>
            <a:noAutofit/>
          </a:bodyPr>
          <a:lstStyle/>
          <a:p>
            <a:pPr algn="l"/>
            <a:r>
              <a:rPr lang="en-US" sz="3200" b="1" dirty="0">
                <a:solidFill>
                  <a:schemeClr val="accent5">
                    <a:lumMod val="50000"/>
                  </a:schemeClr>
                </a:solidFill>
                <a:latin typeface="Times New Roman" panose="02020603050405020304" pitchFamily="18" charset="0"/>
                <a:cs typeface="Times New Roman" panose="02020603050405020304" pitchFamily="18" charset="0"/>
              </a:rPr>
              <a:t>I.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Khái</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quát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về</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hợp</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sz="2800" b="1" dirty="0">
                <a:solidFill>
                  <a:schemeClr val="accent5">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Khái</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niệm</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về</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hợp</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sz="2800" b="1" dirty="0">
                <a:solidFill>
                  <a:schemeClr val="accent5">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Phương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trình</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tổng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quát</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hợp</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sz="2800" b="1" dirty="0">
                <a:solidFill>
                  <a:schemeClr val="accent5">
                    <a:lumMod val="50000"/>
                  </a:schemeClr>
                </a:solidFill>
                <a:latin typeface="Times New Roman" panose="02020603050405020304" pitchFamily="18" charset="0"/>
                <a:cs typeface="Times New Roman" panose="02020603050405020304" pitchFamily="18" charset="0"/>
              </a:rPr>
              <a:t>3.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Mối</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hệ</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giữa</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trao</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đổi</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chất</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chuyển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năng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lượng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hợp</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sz="3200" b="1" dirty="0">
                <a:solidFill>
                  <a:schemeClr val="accent5">
                    <a:lumMod val="50000"/>
                  </a:schemeClr>
                </a:solidFill>
                <a:latin typeface="Times New Roman" panose="02020603050405020304" pitchFamily="18" charset="0"/>
                <a:cs typeface="Times New Roman" panose="02020603050405020304" pitchFamily="18" charset="0"/>
              </a:rPr>
              <a:t>II.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Vai</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trò</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lá</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cây</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chức</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năng</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hợp</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4" name="Text Box 147">
            <a:extLst>
              <a:ext uri="{FF2B5EF4-FFF2-40B4-BE49-F238E27FC236}">
                <a16:creationId xmlns:a16="http://schemas.microsoft.com/office/drawing/2014/main" id="{CB477A43-4C06-6D2F-1D39-F71D62A03676}"/>
              </a:ext>
            </a:extLst>
          </p:cNvPr>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22: QUANG HỢP Ở THỰC VẬT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4"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25241" y="4130279"/>
            <a:ext cx="5509022" cy="125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dirty="0" err="1">
                <a:solidFill>
                  <a:srgbClr val="0000FF"/>
                </a:solidFill>
                <a:latin typeface="Times New Roman" panose="02020603050405020304" pitchFamily="18" charset="0"/>
                <a:cs typeface="Calibri" panose="020F0502020204030204" pitchFamily="34" charset="0"/>
              </a:rPr>
              <a:t>Cách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xếp</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lá</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trên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thân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và</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cành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cũng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giúp</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lá</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nhận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nhiều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ánh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sáng</a:t>
            </a:r>
            <a:r>
              <a:rPr lang="en-US" altLang="en-US" sz="1800" b="1" dirty="0">
                <a:solidFill>
                  <a:srgbClr val="0000FF"/>
                </a:solidFill>
                <a:latin typeface="Times New Roman" panose="02020603050405020304" pitchFamily="18" charset="0"/>
                <a:cs typeface="Calibri" panose="020F0502020204030204" pitchFamily="34" charset="0"/>
              </a:rPr>
              <a:t>. Ở </a:t>
            </a:r>
            <a:r>
              <a:rPr lang="en-US" altLang="en-US" sz="1800" b="1" dirty="0" err="1">
                <a:solidFill>
                  <a:srgbClr val="0000FF"/>
                </a:solidFill>
                <a:latin typeface="Times New Roman" panose="02020603050405020304" pitchFamily="18" charset="0"/>
                <a:cs typeface="Calibri" panose="020F0502020204030204" pitchFamily="34" charset="0"/>
              </a:rPr>
              <a:t>các</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mấu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thân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hoặc</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cành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lá</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thường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xếp</a:t>
            </a:r>
            <a:r>
              <a:rPr lang="en-US" altLang="en-US" sz="1800" b="1" dirty="0">
                <a:solidFill>
                  <a:srgbClr val="0000FF"/>
                </a:solidFill>
                <a:latin typeface="Times New Roman" panose="02020603050405020304" pitchFamily="18" charset="0"/>
                <a:cs typeface="Calibri" panose="020F0502020204030204" pitchFamily="34" charset="0"/>
              </a:rPr>
              <a:t> so le </a:t>
            </a:r>
            <a:r>
              <a:rPr lang="en-US" altLang="en-US" sz="1800" b="1" dirty="0" err="1">
                <a:solidFill>
                  <a:srgbClr val="0000FF"/>
                </a:solidFill>
                <a:latin typeface="Times New Roman" panose="02020603050405020304" pitchFamily="18" charset="0"/>
                <a:cs typeface="Calibri" panose="020F0502020204030204" pitchFamily="34" charset="0"/>
              </a:rPr>
              <a:t>và</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mặt</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lá</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thường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vuông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góc</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với</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tia</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sáng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mặt</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trời</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để</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nhận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được</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nhiều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ánh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sáng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nhất</a:t>
            </a:r>
            <a:r>
              <a:rPr lang="en-US" altLang="en-US" sz="1800" b="1" dirty="0">
                <a:solidFill>
                  <a:srgbClr val="0000FF"/>
                </a:solidFill>
                <a:latin typeface="Times New Roman" panose="02020603050405020304" pitchFamily="18" charset="0"/>
                <a:cs typeface="Calibri" panose="020F0502020204030204" pitchFamily="34" charset="0"/>
              </a:rPr>
              <a:t>.</a:t>
            </a:r>
          </a:p>
        </p:txBody>
      </p:sp>
      <p:pic>
        <p:nvPicPr>
          <p:cNvPr id="57349" name="Picture 2" descr="Có mấy kiểu xếp lá trên thân, cành? Là những kiểu nào Bài 19 sinh 6 trang 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935" y="1734742"/>
            <a:ext cx="4589859" cy="22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p:cNvGrpSpPr>
          <p:nvPr/>
        </p:nvGrpSpPr>
        <p:grpSpPr bwMode="auto">
          <a:xfrm>
            <a:off x="4895850" y="1259682"/>
            <a:ext cx="3043238" cy="2331244"/>
            <a:chOff x="4724400" y="147675"/>
            <a:chExt cx="4343400" cy="3205125"/>
          </a:xfrm>
        </p:grpSpPr>
        <p:pic>
          <p:nvPicPr>
            <p:cNvPr id="59408" name="Picture 5" descr="03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9" name="Text Box 9"/>
            <p:cNvSpPr txBox="1">
              <a:spLocks noChangeArrowheads="1"/>
            </p:cNvSpPr>
            <p:nvPr/>
          </p:nvSpPr>
          <p:spPr bwMode="auto">
            <a:xfrm>
              <a:off x="4739987" y="147675"/>
              <a:ext cx="2230665" cy="476705"/>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9056" tIns="34529" rIns="69056" bIns="3452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b="1">
                  <a:solidFill>
                    <a:srgbClr val="0000FF"/>
                  </a:solidFill>
                  <a:latin typeface="Times New Roman" panose="02020603050405020304" pitchFamily="18" charset="0"/>
                  <a:cs typeface="Arial" panose="020B0604020202020204" pitchFamily="34" charset="0"/>
                </a:rPr>
                <a:t>Cây sồi lá đỏ</a:t>
              </a:r>
            </a:p>
          </p:txBody>
        </p:sp>
      </p:grpSp>
      <p:grpSp>
        <p:nvGrpSpPr>
          <p:cNvPr id="15" name="Group 14"/>
          <p:cNvGrpSpPr>
            <a:grpSpLocks/>
          </p:cNvGrpSpPr>
          <p:nvPr/>
        </p:nvGrpSpPr>
        <p:grpSpPr bwMode="auto">
          <a:xfrm>
            <a:off x="4895850" y="3617119"/>
            <a:ext cx="3144441" cy="2302928"/>
            <a:chOff x="71438" y="3581400"/>
            <a:chExt cx="4500562" cy="3319609"/>
          </a:xfrm>
        </p:grpSpPr>
        <p:pic>
          <p:nvPicPr>
            <p:cNvPr id="59406" name="Picture 7" descr="la phong 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581400"/>
              <a:ext cx="44465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0"/>
            <p:cNvSpPr txBox="1">
              <a:spLocks noChangeArrowheads="1"/>
            </p:cNvSpPr>
            <p:nvPr/>
          </p:nvSpPr>
          <p:spPr bwMode="auto">
            <a:xfrm>
              <a:off x="1927217" y="6401206"/>
              <a:ext cx="2644783" cy="499803"/>
            </a:xfrm>
            <a:prstGeom prst="rect">
              <a:avLst/>
            </a:prstGeom>
            <a:solidFill>
              <a:sysClr val="window" lastClr="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9056" tIns="34529" rIns="69056" bIns="3452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b="1" kern="0" dirty="0">
                  <a:solidFill>
                    <a:srgbClr val="0000FF"/>
                  </a:solidFill>
                  <a:latin typeface="Times New Roman" panose="02020603050405020304" pitchFamily="18" charset="0"/>
                  <a:cs typeface="Arial" panose="020B0604020202020204" pitchFamily="34" charset="0"/>
                </a:rPr>
                <a:t>Cây phong lá đỏ</a:t>
              </a:r>
            </a:p>
          </p:txBody>
        </p:sp>
      </p:grpSp>
      <p:grpSp>
        <p:nvGrpSpPr>
          <p:cNvPr id="19" name="Group 18"/>
          <p:cNvGrpSpPr>
            <a:grpSpLocks/>
          </p:cNvGrpSpPr>
          <p:nvPr/>
        </p:nvGrpSpPr>
        <p:grpSpPr bwMode="auto">
          <a:xfrm>
            <a:off x="4905375" y="1252538"/>
            <a:ext cx="3067050" cy="2319598"/>
            <a:chOff x="76200" y="214313"/>
            <a:chExt cx="4495800" cy="3226954"/>
          </a:xfrm>
        </p:grpSpPr>
        <p:pic>
          <p:nvPicPr>
            <p:cNvPr id="59404" name="Picture 6" descr="huyet d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4313"/>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8"/>
            <p:cNvSpPr txBox="1">
              <a:spLocks noChangeArrowheads="1"/>
            </p:cNvSpPr>
            <p:nvPr/>
          </p:nvSpPr>
          <p:spPr bwMode="auto">
            <a:xfrm>
              <a:off x="2168772" y="2958905"/>
              <a:ext cx="2403228" cy="482362"/>
            </a:xfrm>
            <a:prstGeom prst="rect">
              <a:avLst/>
            </a:prstGeom>
            <a:solidFill>
              <a:sysClr val="window" lastClr="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9056" tIns="34529" rIns="69056" bIns="3452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b="1" kern="0" dirty="0">
                  <a:solidFill>
                    <a:srgbClr val="0000FF"/>
                  </a:solidFill>
                  <a:latin typeface="Times New Roman" panose="02020603050405020304" pitchFamily="18" charset="0"/>
                  <a:cs typeface="Arial" panose="020B0604020202020204" pitchFamily="34" charset="0"/>
                </a:rPr>
                <a:t>Cây huyết dụ</a:t>
              </a:r>
            </a:p>
          </p:txBody>
        </p:sp>
      </p:grpSp>
      <p:grpSp>
        <p:nvGrpSpPr>
          <p:cNvPr id="22" name="Group 21"/>
          <p:cNvGrpSpPr>
            <a:grpSpLocks/>
          </p:cNvGrpSpPr>
          <p:nvPr/>
        </p:nvGrpSpPr>
        <p:grpSpPr bwMode="auto">
          <a:xfrm>
            <a:off x="4905376" y="3601642"/>
            <a:ext cx="3089672" cy="2349103"/>
            <a:chOff x="4787758" y="3621764"/>
            <a:chExt cx="4268918" cy="3276600"/>
          </a:xfrm>
        </p:grpSpPr>
        <p:pic>
          <p:nvPicPr>
            <p:cNvPr id="59402" name="Picture 11" descr="tia 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758" y="3621764"/>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7456038" y="6385202"/>
              <a:ext cx="1600638" cy="483631"/>
            </a:xfrm>
            <a:prstGeom prst="rect">
              <a:avLst/>
            </a:prstGeom>
            <a:solidFill>
              <a:sysClr val="window" lastClr="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9056" tIns="34529" rIns="69056" bIns="3452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b="1" kern="0" dirty="0">
                  <a:solidFill>
                    <a:srgbClr val="0000FF"/>
                  </a:solidFill>
                  <a:latin typeface="Times New Roman" panose="02020603050405020304" pitchFamily="18" charset="0"/>
                  <a:cs typeface="Arial" panose="020B0604020202020204" pitchFamily="34" charset="0"/>
                </a:rPr>
                <a:t>Lá tía tô</a:t>
              </a:r>
            </a:p>
          </p:txBody>
        </p:sp>
      </p:grpSp>
      <p:pic>
        <p:nvPicPr>
          <p:cNvPr id="2" name="Picture 13" descr="RAU MA">
            <a:extLst>
              <a:ext uri="{FF2B5EF4-FFF2-40B4-BE49-F238E27FC236}">
                <a16:creationId xmlns:a16="http://schemas.microsoft.com/office/drawing/2014/main" id="{A5844DDC-E22E-4C3A-B7D6-6D07795AEC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946" y="2934672"/>
            <a:ext cx="3630162" cy="272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54322E6B-9320-0ADF-E3E9-CC325336C0EC}"/>
              </a:ext>
            </a:extLst>
          </p:cNvPr>
          <p:cNvSpPr/>
          <p:nvPr/>
        </p:nvSpPr>
        <p:spPr>
          <a:xfrm>
            <a:off x="628798" y="1092424"/>
            <a:ext cx="3943202" cy="167784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just" eaLnBrk="1" hangingPunct="1">
              <a:lnSpc>
                <a:spcPct val="100000"/>
              </a:lnSpc>
              <a:spcBef>
                <a:spcPct val="0"/>
              </a:spcBef>
              <a:buFontTx/>
              <a:buNone/>
            </a:pPr>
            <a:r>
              <a:rPr lang="en-US" altLang="en-US" b="1" i="1" dirty="0" err="1">
                <a:solidFill>
                  <a:srgbClr val="FF0000"/>
                </a:solidFill>
                <a:latin typeface="Times New Roman" panose="02020603050405020304" pitchFamily="18" charset="0"/>
                <a:cs typeface="Calibri" panose="020F0502020204030204" pitchFamily="34" charset="0"/>
              </a:rPr>
              <a:t>Vì</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sao</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lá</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cây</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có</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màu</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xanh</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Những</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cây</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lá</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không</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có</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màu</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xanh</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có</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quang</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hợp</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được</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không</a:t>
            </a:r>
            <a:r>
              <a:rPr lang="en-US" altLang="en-US" b="1" i="1" dirty="0">
                <a:solidFill>
                  <a:srgbClr val="FF0000"/>
                </a:solidFill>
                <a:latin typeface="Times New Roman" panose="02020603050405020304" pitchFamily="18" charset="0"/>
                <a:cs typeface="Calibri" panose="020F0502020204030204" pitchFamily="34" charset="0"/>
              </a:rPr>
              <a:t>?</a:t>
            </a:r>
            <a:endParaRPr lang="vi-VN" altLang="en-US" b="1" i="1" dirty="0">
              <a:solidFill>
                <a:srgbClr val="FF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35539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3" presetClass="exit" presetSubtype="10" fill="hold" nodeType="withEffect">
                                  <p:stCondLst>
                                    <p:cond delay="0"/>
                                  </p:stCondLst>
                                  <p:childTnLst>
                                    <p:animEffect transition="out" filter="blinds(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3" presetClass="exit" presetSubtype="10" fill="hold" nodeType="withEffect">
                                  <p:stCondLst>
                                    <p:cond delay="0"/>
                                  </p:stCondLst>
                                  <p:childTnLst>
                                    <p:animEffect transition="out" filter="blinds(horizontal)">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331650" y="1742798"/>
            <a:ext cx="3348698" cy="101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179388" algn="l"/>
                <a:tab pos="539750" algn="l"/>
                <a:tab pos="94773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388" algn="l"/>
                <a:tab pos="539750" algn="l"/>
                <a:tab pos="94773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388" algn="l"/>
                <a:tab pos="539750" algn="l"/>
                <a:tab pos="94773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Vì</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sao</a:t>
            </a:r>
            <a:r>
              <a:rPr lang="en-US" altLang="en-US" sz="1800" b="1" i="1" dirty="0">
                <a:solidFill>
                  <a:srgbClr val="FF0000"/>
                </a:solidFill>
                <a:latin typeface="Times New Roman" panose="02020603050405020304" pitchFamily="18" charset="0"/>
                <a:cs typeface="Calibri" panose="020F0502020204030204" pitchFamily="34" charset="0"/>
              </a:rPr>
              <a:t> ở </a:t>
            </a:r>
            <a:r>
              <a:rPr lang="en-US" altLang="en-US" sz="1800" b="1" i="1" dirty="0" err="1">
                <a:solidFill>
                  <a:srgbClr val="FF0000"/>
                </a:solidFill>
                <a:latin typeface="Times New Roman" panose="02020603050405020304" pitchFamily="18" charset="0"/>
                <a:cs typeface="Calibri" panose="020F0502020204030204" pitchFamily="34" charset="0"/>
              </a:rPr>
              <a:t>đa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số</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các</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loài</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thực</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vật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mặt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trên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của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có</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màu</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xanh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đậm</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hơn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mặt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dưới</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của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a:t>
            </a:r>
          </a:p>
        </p:txBody>
      </p:sp>
      <p:sp>
        <p:nvSpPr>
          <p:cNvPr id="57349" name="Rectangle 2"/>
          <p:cNvSpPr>
            <a:spLocks noChangeArrowheads="1"/>
          </p:cNvSpPr>
          <p:nvPr/>
        </p:nvSpPr>
        <p:spPr bwMode="auto">
          <a:xfrm>
            <a:off x="1251347" y="2846785"/>
            <a:ext cx="3429000" cy="133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lnSpc>
                <a:spcPct val="90000"/>
              </a:lnSpc>
              <a:spcBef>
                <a:spcPts val="1000"/>
              </a:spcBef>
              <a:buFont typeface="Arial" panose="020B0604020202020204" pitchFamily="34" charset="0"/>
              <a:buChar char="•"/>
              <a:tabLst>
                <a:tab pos="179388" algn="l"/>
                <a:tab pos="539750" algn="l"/>
                <a:tab pos="94773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388" algn="l"/>
                <a:tab pos="539750" algn="l"/>
                <a:tab pos="94773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388" algn="l"/>
                <a:tab pos="539750" algn="l"/>
                <a:tab pos="94773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1800" b="1">
                <a:solidFill>
                  <a:srgbClr val="0000FF"/>
                </a:solidFill>
                <a:latin typeface="Times New Roman" panose="02020603050405020304" pitchFamily="18" charset="0"/>
                <a:cs typeface="Calibri" panose="020F0502020204030204" pitchFamily="34" charset="0"/>
              </a:rPr>
              <a:t>Vì lục lạp tập trung nhiều ở mặt trên của lá để có thể hấp thụ ánh sáng nhiều hơn, thực hiện quang hợp có hiệu quả.</a:t>
            </a:r>
          </a:p>
        </p:txBody>
      </p:sp>
      <p:pic>
        <p:nvPicPr>
          <p:cNvPr id="3" name="Picture 2">
            <a:extLst>
              <a:ext uri="{FF2B5EF4-FFF2-40B4-BE49-F238E27FC236}">
                <a16:creationId xmlns:a16="http://schemas.microsoft.com/office/drawing/2014/main" id="{95AE771F-B1EF-F956-2276-8E9DCA643E4D}"/>
              </a:ext>
            </a:extLst>
          </p:cNvPr>
          <p:cNvPicPr>
            <a:picLocks noChangeAspect="1"/>
          </p:cNvPicPr>
          <p:nvPr/>
        </p:nvPicPr>
        <p:blipFill>
          <a:blip r:embed="rId2"/>
          <a:stretch>
            <a:fillRect/>
          </a:stretch>
        </p:blipFill>
        <p:spPr>
          <a:xfrm>
            <a:off x="5024312" y="857250"/>
            <a:ext cx="3643313" cy="49506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330178" y="1556149"/>
            <a:ext cx="1889522" cy="36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i="1">
                <a:solidFill>
                  <a:srgbClr val="FF0000"/>
                </a:solidFill>
                <a:latin typeface="Times New Roman" panose="02020603050405020304" pitchFamily="18" charset="0"/>
                <a:cs typeface="Calibri" panose="020F0502020204030204" pitchFamily="34" charset="0"/>
              </a:rPr>
              <a:t>EM CÓ BIẾT</a:t>
            </a:r>
          </a:p>
        </p:txBody>
      </p:sp>
      <p:sp>
        <p:nvSpPr>
          <p:cNvPr id="60421" name="Rectangle 11"/>
          <p:cNvSpPr>
            <a:spLocks noChangeArrowheads="1"/>
          </p:cNvSpPr>
          <p:nvPr/>
        </p:nvSpPr>
        <p:spPr bwMode="auto">
          <a:xfrm>
            <a:off x="1433513" y="1985962"/>
            <a:ext cx="6276975" cy="96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Hầu hết các cây có lá dạng bản dẹt tuy nhiên một số loài cây có lá dạng hình kim như thông, cây tùng, cây trắc bách diệp, …</a:t>
            </a:r>
          </a:p>
        </p:txBody>
      </p:sp>
      <p:grpSp>
        <p:nvGrpSpPr>
          <p:cNvPr id="4" name="Group 3"/>
          <p:cNvGrpSpPr>
            <a:grpSpLocks/>
          </p:cNvGrpSpPr>
          <p:nvPr/>
        </p:nvGrpSpPr>
        <p:grpSpPr bwMode="auto">
          <a:xfrm>
            <a:off x="1164432" y="2781301"/>
            <a:ext cx="6674644" cy="3188494"/>
            <a:chOff x="29248" y="2564904"/>
            <a:chExt cx="8898728" cy="4251921"/>
          </a:xfrm>
        </p:grpSpPr>
        <p:pic>
          <p:nvPicPr>
            <p:cNvPr id="62471" name="Picture 9" descr="Cây Thông Caribe - Mang lại không gian xanh, bầu không khí trong l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8" y="2564905"/>
              <a:ext cx="4542751" cy="425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11" descr="Bán Cây Tùng La Hán Phong Thủy Tán đẹp Giá Tốt Nhất Hiện N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64904"/>
              <a:ext cx="4355976" cy="425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042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80010" y="1869283"/>
            <a:ext cx="1889522" cy="36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i="1">
                <a:solidFill>
                  <a:srgbClr val="FF0000"/>
                </a:solidFill>
                <a:latin typeface="Times New Roman" panose="02020603050405020304" pitchFamily="18" charset="0"/>
                <a:cs typeface="Calibri" panose="020F0502020204030204" pitchFamily="34" charset="0"/>
              </a:rPr>
              <a:t>EM CÓ BIẾT</a:t>
            </a:r>
          </a:p>
        </p:txBody>
      </p:sp>
      <p:sp>
        <p:nvSpPr>
          <p:cNvPr id="3" name="Rectangle 2"/>
          <p:cNvSpPr>
            <a:spLocks noChangeArrowheads="1"/>
          </p:cNvSpPr>
          <p:nvPr/>
        </p:nvSpPr>
        <p:spPr bwMode="auto">
          <a:xfrm>
            <a:off x="1210866" y="2294336"/>
            <a:ext cx="3429000" cy="281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Mật độ khí khổng của lá rất lớn, cứ 1</a:t>
            </a:r>
            <a:r>
              <a:rPr lang="en-US" altLang="en-US" sz="1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cm</a:t>
            </a:r>
            <a:r>
              <a:rPr lang="en-US" altLang="en-US" sz="1800" b="1" baseline="300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b="1">
                <a:solidFill>
                  <a:srgbClr val="0000FF"/>
                </a:solidFill>
                <a:latin typeface="Times New Roman" panose="02020603050405020304" pitchFamily="18" charset="0"/>
                <a:cs typeface="Calibri" panose="020F0502020204030204" pitchFamily="34" charset="0"/>
              </a:rPr>
              <a:t> diện tích mặt lá có khoảng 30 000 khí khổng. </a:t>
            </a:r>
          </a:p>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Số lượng khí khổng ở mặt trên và mặt dưới của lá khác nhau tùy theo loài thực vật. Đa số các loài thực vật có số lượng khí khổng ở mặt trên ít hơn mặt dưới</a:t>
            </a:r>
          </a:p>
        </p:txBody>
      </p:sp>
      <p:grpSp>
        <p:nvGrpSpPr>
          <p:cNvPr id="61446" name="Group 6"/>
          <p:cNvGrpSpPr>
            <a:grpSpLocks/>
          </p:cNvGrpSpPr>
          <p:nvPr/>
        </p:nvGrpSpPr>
        <p:grpSpPr bwMode="auto">
          <a:xfrm>
            <a:off x="4639866" y="2078833"/>
            <a:ext cx="3276600" cy="3749055"/>
            <a:chOff x="3779912" y="1556792"/>
            <a:chExt cx="5106640" cy="4985491"/>
          </a:xfrm>
        </p:grpSpPr>
        <p:pic>
          <p:nvPicPr>
            <p:cNvPr id="61447" name="Picture 7" descr="Diệp lục tập trung ở màng tilaco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556792"/>
              <a:ext cx="5106640" cy="495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859878" y="6081841"/>
              <a:ext cx="3347520" cy="460442"/>
            </a:xfrm>
            <a:prstGeom prst="rect">
              <a:avLst/>
            </a:prstGeom>
            <a:solidFill>
              <a:schemeClr val="bg1"/>
            </a:solidFill>
            <a:ln>
              <a:noFill/>
            </a:ln>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Times New Roman" panose="02020603050405020304" pitchFamily="18"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Times New Roman" panose="02020603050405020304" pitchFamily="18"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Times New Roman" panose="02020603050405020304" pitchFamily="18"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9pPr>
            </a:lstStyle>
            <a:p>
              <a:pPr>
                <a:lnSpc>
                  <a:spcPct val="100000"/>
                </a:lnSpc>
                <a:spcBef>
                  <a:spcPct val="0"/>
                </a:spcBef>
                <a:buNone/>
                <a:defRPr/>
              </a:pPr>
              <a:r>
                <a:rPr lang="en-US" altLang="en-US" sz="1650" b="1" kern="0" dirty="0">
                  <a:solidFill>
                    <a:srgbClr val="0000FF"/>
                  </a:solidFill>
                </a:rPr>
                <a:t>Cấu tạo của lá cây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874045" y="1769269"/>
            <a:ext cx="5561410"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Nhiều loài thực vật thủy sinh (sen, súng, …) mặt trên của lá lại có số lượng khí khổng nhiều hơn mặt dưới.</a:t>
            </a:r>
          </a:p>
        </p:txBody>
      </p:sp>
      <p:sp>
        <p:nvSpPr>
          <p:cNvPr id="63493" name="AutoShape 2" descr="Lá sen mà bỏ đi, bạn sẽ thấy tiếc vì những công dụng không ngờ tới"/>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latin typeface="Arial" panose="020B0604020202020204" pitchFamily="34" charset="0"/>
            </a:endParaRPr>
          </a:p>
        </p:txBody>
      </p:sp>
      <p:pic>
        <p:nvPicPr>
          <p:cNvPr id="63494" name="Picture 4" descr="Hoa súng làm th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214" y="2834878"/>
            <a:ext cx="3217069" cy="316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7061" y="2834878"/>
            <a:ext cx="3511153" cy="316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899047" y="1849041"/>
            <a:ext cx="5562600"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Một số loài thực vật khác (ngô, lúa mì, …) có số lượng lỗ khí tương đối đồng đều giữa hai mặt của lá.</a:t>
            </a:r>
          </a:p>
        </p:txBody>
      </p:sp>
      <p:sp>
        <p:nvSpPr>
          <p:cNvPr id="64517" name="AutoShape 2" descr="Lá sen mà bỏ đi, bạn sẽ thấy tiếc vì những công dụng không ngờ tới"/>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4518" name="AutoShape 2" descr="Lúa mì (tiểu mạch) | Cây cảnh - Hoa cảnh - Bonsai - Hòn non bộ - Sân vườn  tiểu cảnh - Blog Cây cảnh .Vn"/>
          <p:cNvSpPr>
            <a:spLocks noChangeAspect="1" noChangeArrowheads="1"/>
          </p:cNvSpPr>
          <p:nvPr/>
        </p:nvSpPr>
        <p:spPr bwMode="auto">
          <a:xfrm>
            <a:off x="1373981"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latin typeface="Arial" panose="020B0604020202020204" pitchFamily="34" charset="0"/>
            </a:endParaRPr>
          </a:p>
        </p:txBody>
      </p:sp>
      <p:pic>
        <p:nvPicPr>
          <p:cNvPr id="64519" name="Picture 4" descr="FAO: Sản lượng thóc gạo và lúa mỳ thế giới sẽ cao kỷ lục năm n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348" y="3150395"/>
            <a:ext cx="3311128" cy="285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6" descr="Cây bắp – cách trồng và chăm sóc có khó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810" y="3150394"/>
            <a:ext cx="35385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AutoShape 2" descr="Lá sen mà bỏ đi, bạn sẽ thấy tiếc vì những công dụng không ngờ tới"/>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5541" name="AutoShape 2" descr="Lúa mì (tiểu mạch) | Cây cảnh - Hoa cảnh - Bonsai - Hòn non bộ - Sân vườn  tiểu cảnh - Blog Cây cảnh .Vn"/>
          <p:cNvSpPr>
            <a:spLocks noChangeAspect="1" noChangeArrowheads="1"/>
          </p:cNvSpPr>
          <p:nvPr/>
        </p:nvSpPr>
        <p:spPr bwMode="auto">
          <a:xfrm>
            <a:off x="1373981"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3494" name="Rectangle 6"/>
          <p:cNvSpPr>
            <a:spLocks noChangeArrowheads="1"/>
          </p:cNvSpPr>
          <p:nvPr/>
        </p:nvSpPr>
        <p:spPr bwMode="auto">
          <a:xfrm>
            <a:off x="1258492" y="1654969"/>
            <a:ext cx="6284119"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spcAft>
                <a:spcPts val="600"/>
              </a:spcAft>
              <a:buNone/>
            </a:pPr>
            <a:r>
              <a:rPr lang="en-US" altLang="en-US" sz="1800" b="1" i="1">
                <a:solidFill>
                  <a:srgbClr val="FF0000"/>
                </a:solidFill>
                <a:latin typeface="Times New Roman" panose="02020603050405020304" pitchFamily="18" charset="0"/>
                <a:cs typeface="Calibri" panose="020F0502020204030204" pitchFamily="34" charset="0"/>
              </a:rPr>
              <a:t>Vì sao trong bể kính nuôi cá người ta thường cho vào các loại cây thủy sinh (ví dụ rong đuôi chó)?</a:t>
            </a:r>
          </a:p>
        </p:txBody>
      </p:sp>
      <p:sp>
        <p:nvSpPr>
          <p:cNvPr id="11" name="Rectangle 10"/>
          <p:cNvSpPr>
            <a:spLocks noChangeArrowheads="1"/>
          </p:cNvSpPr>
          <p:nvPr/>
        </p:nvSpPr>
        <p:spPr bwMode="auto">
          <a:xfrm>
            <a:off x="1373983" y="2377679"/>
            <a:ext cx="6384131" cy="70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588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588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588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588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588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588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588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588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58800" algn="l"/>
              </a:tabLst>
              <a:defRPr>
                <a:solidFill>
                  <a:schemeClr val="tx1"/>
                </a:solidFill>
                <a:latin typeface="Calibri" panose="020F0502020204030204" pitchFamily="34" charset="0"/>
              </a:defRPr>
            </a:lvl9pPr>
          </a:lstStyle>
          <a:p>
            <a:pPr algn="ctr">
              <a:lnSpc>
                <a:spcPct val="115000"/>
              </a:lnSpc>
              <a:spcBef>
                <a:spcPct val="0"/>
              </a:spcBef>
              <a:spcAft>
                <a:spcPts val="450"/>
              </a:spcAft>
              <a:buClr>
                <a:srgbClr val="000000"/>
              </a:buClr>
              <a:buSzPts val="1100"/>
              <a:buNone/>
            </a:pPr>
            <a:r>
              <a:rPr lang="vi-VN" altLang="en-US" sz="1800" b="1">
                <a:solidFill>
                  <a:srgbClr val="0000FF"/>
                </a:solidFill>
                <a:latin typeface="Times New Roman" panose="02020603050405020304" pitchFamily="18" charset="0"/>
                <a:cs typeface="Calibri" panose="020F0502020204030204" pitchFamily="34" charset="0"/>
              </a:rPr>
              <a:t>Khi rong và cây thuỷ sinh quang hợp sẽ cung cấp thêm khí </a:t>
            </a:r>
            <a:r>
              <a:rPr lang="en-US" altLang="en-US" sz="1800" b="1">
                <a:solidFill>
                  <a:srgbClr val="0000FF"/>
                </a:solidFill>
                <a:latin typeface="Times New Roman" panose="02020603050405020304" pitchFamily="18" charset="0"/>
                <a:cs typeface="Calibri" panose="020F0502020204030204" pitchFamily="34" charset="0"/>
              </a:rPr>
              <a:t>oxygen </a:t>
            </a:r>
            <a:r>
              <a:rPr lang="vi-VN" altLang="en-US" sz="1800" b="1">
                <a:solidFill>
                  <a:srgbClr val="0000FF"/>
                </a:solidFill>
                <a:latin typeface="Times New Roman" panose="02020603050405020304" pitchFamily="18" charset="0"/>
                <a:cs typeface="Calibri" panose="020F0502020204030204" pitchFamily="34" charset="0"/>
              </a:rPr>
              <a:t>cho cá.</a:t>
            </a:r>
            <a:endParaRPr lang="en-US" altLang="en-US" sz="1800" b="1">
              <a:solidFill>
                <a:srgbClr val="0000FF"/>
              </a:solidFill>
              <a:latin typeface="Times New Roman" panose="02020603050405020304" pitchFamily="18" charset="0"/>
              <a:cs typeface="Calibri" panose="020F0502020204030204" pitchFamily="34" charset="0"/>
            </a:endParaRPr>
          </a:p>
        </p:txBody>
      </p:sp>
      <p:grpSp>
        <p:nvGrpSpPr>
          <p:cNvPr id="2" name="Group 1"/>
          <p:cNvGrpSpPr>
            <a:grpSpLocks/>
          </p:cNvGrpSpPr>
          <p:nvPr/>
        </p:nvGrpSpPr>
        <p:grpSpPr bwMode="auto">
          <a:xfrm>
            <a:off x="1143000" y="3375422"/>
            <a:ext cx="6858000" cy="2613422"/>
            <a:chOff x="0" y="3356992"/>
            <a:chExt cx="9144000" cy="3485516"/>
          </a:xfrm>
        </p:grpSpPr>
        <p:pic>
          <p:nvPicPr>
            <p:cNvPr id="65545" name="Picture 9" descr="TOP 8 loại cây thủy sinh tốt nhất nên có trong bể cá, hồ cá c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6992"/>
              <a:ext cx="4510672" cy="348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1" descr="Những kiêng kỵ khi đặt bể cá trong phòng khách gia chủ nên biết - Tinmoi.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008" y="3356992"/>
              <a:ext cx="4638992" cy="348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P spid="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AutoShape 2" descr="Lá sen mà bỏ đi, bạn sẽ thấy tiếc vì những công dụng không ngờ tới"/>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6565" name="AutoShape 2" descr="Lúa mì (tiểu mạch) | Cây cảnh - Hoa cảnh - Bonsai - Hòn non bộ - Sân vườn  tiểu cảnh - Blog Cây cảnh .Vn"/>
          <p:cNvSpPr>
            <a:spLocks noChangeAspect="1" noChangeArrowheads="1"/>
          </p:cNvSpPr>
          <p:nvPr/>
        </p:nvSpPr>
        <p:spPr bwMode="auto">
          <a:xfrm>
            <a:off x="1373981"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4518" name="Rectangle 4"/>
          <p:cNvSpPr>
            <a:spLocks noChangeArrowheads="1"/>
          </p:cNvSpPr>
          <p:nvPr/>
        </p:nvSpPr>
        <p:spPr bwMode="auto">
          <a:xfrm>
            <a:off x="1269208" y="1524000"/>
            <a:ext cx="6650831"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i="1">
                <a:solidFill>
                  <a:srgbClr val="FF0000"/>
                </a:solidFill>
                <a:latin typeface="Times New Roman" panose="02020603050405020304" pitchFamily="18" charset="0"/>
                <a:cs typeface="Calibri" panose="020F0502020204030204" pitchFamily="34" charset="0"/>
              </a:rPr>
              <a:t>Vì sao trong nông nghiệp để tăng năng suất, người ta thường dùng đèn để chiếu sáng vào ban đêm ở một số loại cây trồng?</a:t>
            </a:r>
          </a:p>
        </p:txBody>
      </p:sp>
      <p:sp>
        <p:nvSpPr>
          <p:cNvPr id="64519" name="Rectangle 7"/>
          <p:cNvSpPr>
            <a:spLocks noChangeArrowheads="1"/>
          </p:cNvSpPr>
          <p:nvPr/>
        </p:nvSpPr>
        <p:spPr bwMode="auto">
          <a:xfrm>
            <a:off x="1246586" y="2185988"/>
            <a:ext cx="6650831" cy="106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461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461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461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461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461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461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461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461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46100" algn="l"/>
              </a:tabLst>
              <a:defRPr>
                <a:solidFill>
                  <a:schemeClr val="tx1"/>
                </a:solidFill>
                <a:latin typeface="Calibri" panose="020F0502020204030204" pitchFamily="34" charset="0"/>
              </a:defRPr>
            </a:lvl9pPr>
          </a:lstStyle>
          <a:p>
            <a:pPr algn="just">
              <a:lnSpc>
                <a:spcPct val="120000"/>
              </a:lnSpc>
              <a:spcBef>
                <a:spcPct val="0"/>
              </a:spcBef>
              <a:spcAft>
                <a:spcPts val="450"/>
              </a:spcAft>
              <a:buClr>
                <a:srgbClr val="000000"/>
              </a:buClr>
              <a:buSzPts val="1100"/>
              <a:buNone/>
            </a:pPr>
            <a:r>
              <a:rPr lang="vi-VN" altLang="en-US" sz="1800" b="1">
                <a:solidFill>
                  <a:srgbClr val="0000FF"/>
                </a:solidFill>
                <a:latin typeface="Times New Roman" panose="02020603050405020304" pitchFamily="18" charset="0"/>
                <a:cs typeface="Calibri" panose="020F0502020204030204" pitchFamily="34" charset="0"/>
              </a:rPr>
              <a:t>Việc chiếc sáng vào ban đêm làm tăng cường độ quang hợp, giúp cây tổng hợp chất hữu cơ nhiều hơn. Điều này làm tăng năng suất cây tr</a:t>
            </a:r>
            <a:r>
              <a:rPr lang="en-US" altLang="en-US" sz="1800" b="1">
                <a:solidFill>
                  <a:srgbClr val="0000FF"/>
                </a:solidFill>
                <a:latin typeface="Times New Roman" panose="02020603050405020304" pitchFamily="18" charset="0"/>
                <a:cs typeface="Calibri" panose="020F0502020204030204" pitchFamily="34" charset="0"/>
              </a:rPr>
              <a:t>ồ</a:t>
            </a:r>
            <a:r>
              <a:rPr lang="vi-VN" altLang="en-US" sz="1800" b="1">
                <a:solidFill>
                  <a:srgbClr val="0000FF"/>
                </a:solidFill>
                <a:latin typeface="Times New Roman" panose="02020603050405020304" pitchFamily="18" charset="0"/>
                <a:cs typeface="Calibri" panose="020F0502020204030204" pitchFamily="34" charset="0"/>
              </a:rPr>
              <a:t>ng.</a:t>
            </a:r>
            <a:endParaRPr lang="en-US" altLang="en-US" sz="1800" b="1">
              <a:solidFill>
                <a:srgbClr val="0000FF"/>
              </a:solidFill>
              <a:latin typeface="Times New Roman" panose="02020603050405020304" pitchFamily="18" charset="0"/>
              <a:cs typeface="Calibri" panose="020F0502020204030204" pitchFamily="34" charset="0"/>
            </a:endParaRPr>
          </a:p>
        </p:txBody>
      </p:sp>
      <p:grpSp>
        <p:nvGrpSpPr>
          <p:cNvPr id="2" name="Group 1"/>
          <p:cNvGrpSpPr>
            <a:grpSpLocks/>
          </p:cNvGrpSpPr>
          <p:nvPr/>
        </p:nvGrpSpPr>
        <p:grpSpPr bwMode="auto">
          <a:xfrm>
            <a:off x="1143000" y="3482578"/>
            <a:ext cx="6848475" cy="2518172"/>
            <a:chOff x="0" y="3501008"/>
            <a:chExt cx="9131605" cy="3356992"/>
          </a:xfrm>
        </p:grpSpPr>
        <p:pic>
          <p:nvPicPr>
            <p:cNvPr id="66569" name="Picture 11" descr="5 YẾU TỐ QUAN TRỌNG KHI SỬ DỤNG ĐÈN LED NÔNG NGHIỆP BẠN CẦN BIẾ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501008"/>
              <a:ext cx="4559605" cy="334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3" descr="Một số ứng dụng của đèn Led trong nông nghiệp hiện nay - Việt 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1008"/>
              <a:ext cx="4572000" cy="335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P spid="6451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FFFFFF"/>
                </a:solidFill>
                <a:latin typeface="Times New Roman" panose="02020603050405020304" pitchFamily="18" charset="0"/>
              </a:rPr>
              <a:t>BÀI 20: QUANG HỢP Ở THỰC VẬT</a:t>
            </a:r>
          </a:p>
        </p:txBody>
      </p:sp>
      <p:sp>
        <p:nvSpPr>
          <p:cNvPr id="67587" name="AutoShape 2" descr="Lá sen mà bỏ đi, bạn sẽ thấy tiếc vì những công dụng không ngờ tớ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67588" name="AutoShape 2" descr="Lúa mì (tiểu mạch) | Cây cảnh - Hoa cảnh - Bonsai - Hòn non bộ - Sân vườn  tiểu cảnh - Blog Cây cảnh .V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7" name="Rectangle 6"/>
          <p:cNvSpPr>
            <a:spLocks noChangeArrowheads="1"/>
          </p:cNvSpPr>
          <p:nvPr/>
        </p:nvSpPr>
        <p:spPr bwMode="auto">
          <a:xfrm>
            <a:off x="307975" y="1341438"/>
            <a:ext cx="85852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lnSpc>
                <a:spcPct val="90000"/>
              </a:lnSpc>
              <a:spcBef>
                <a:spcPts val="1000"/>
              </a:spcBef>
              <a:buFont typeface="Arial" panose="020B0604020202020204" pitchFamily="34" charset="0"/>
              <a:buChar char="•"/>
              <a:tabLst>
                <a:tab pos="179388" algn="l"/>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388" algn="l"/>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388" algn="l"/>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388" algn="l"/>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388" algn="l"/>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Câu 1</a:t>
            </a:r>
            <a:r>
              <a:rPr lang="en-US" altLang="en-US" sz="2400">
                <a:latin typeface="Times New Roman" panose="02020603050405020304" pitchFamily="18" charset="0"/>
                <a:cs typeface="Arial" panose="020B0604020202020204" pitchFamily="34" charset="0"/>
              </a:rPr>
              <a:t>: Trong quá trình quang hợp, nước được lấy từ đâu?</a:t>
            </a:r>
            <a:endParaRPr lang="en-US" altLang="en-US" sz="2400">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A.</a:t>
            </a:r>
            <a:r>
              <a:rPr lang="en-US" altLang="en-US" sz="2400">
                <a:latin typeface="Times New Roman" panose="02020603050405020304" pitchFamily="18" charset="0"/>
                <a:cs typeface="Arial" panose="020B0604020202020204" pitchFamily="34" charset="0"/>
              </a:rPr>
              <a:t> Nước được lá lấy từ đất lên.</a:t>
            </a:r>
            <a:endParaRPr lang="en-US" altLang="en-US" sz="2400">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B.</a:t>
            </a:r>
            <a:r>
              <a:rPr lang="en-US" altLang="en-US" sz="2400">
                <a:latin typeface="Times New Roman" panose="02020603050405020304" pitchFamily="18" charset="0"/>
                <a:cs typeface="Arial" panose="020B0604020202020204" pitchFamily="34" charset="0"/>
              </a:rPr>
              <a:t> Nước được rễ hút từ đất lên thân và đến lá.</a:t>
            </a:r>
            <a:endParaRPr lang="en-US" altLang="en-US" sz="2400">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C.</a:t>
            </a:r>
            <a:r>
              <a:rPr lang="en-US" altLang="en-US" sz="2400">
                <a:latin typeface="Times New Roman" panose="02020603050405020304" pitchFamily="18" charset="0"/>
                <a:cs typeface="Arial" panose="020B0604020202020204" pitchFamily="34" charset="0"/>
              </a:rPr>
              <a:t> Nước được tổng hợp từ quá trình quang hợp.</a:t>
            </a:r>
            <a:endParaRPr lang="en-US" altLang="en-US" sz="2400">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D.</a:t>
            </a:r>
            <a:r>
              <a:rPr lang="en-US" altLang="en-US" sz="2400">
                <a:latin typeface="Times New Roman" panose="02020603050405020304" pitchFamily="18" charset="0"/>
                <a:cs typeface="Arial" panose="020B0604020202020204" pitchFamily="34" charset="0"/>
              </a:rPr>
              <a:t> Nước từ không khí hấp thụ vào lá qua các lỗ khí.</a:t>
            </a:r>
            <a:endParaRPr lang="en-US" altLang="en-US" sz="2400">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Câu 2</a:t>
            </a:r>
            <a:r>
              <a:rPr lang="en-US" altLang="en-US" sz="2400">
                <a:latin typeface="Times New Roman" panose="02020603050405020304" pitchFamily="18" charset="0"/>
                <a:cs typeface="Arial" panose="020B0604020202020204" pitchFamily="34" charset="0"/>
              </a:rPr>
              <a:t>: Sản phẩm của quang hợp là</a:t>
            </a:r>
            <a:endParaRPr lang="en-US" altLang="en-US" sz="2400">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A.</a:t>
            </a:r>
            <a:r>
              <a:rPr lang="en-US" altLang="en-US" sz="2400">
                <a:latin typeface="Times New Roman" panose="02020603050405020304" pitchFamily="18" charset="0"/>
                <a:cs typeface="Arial" panose="020B0604020202020204" pitchFamily="34" charset="0"/>
              </a:rPr>
              <a:t> nước, carbondioxide.</a:t>
            </a:r>
            <a:endParaRPr lang="en-US" altLang="en-US" sz="2400">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B.</a:t>
            </a:r>
            <a:r>
              <a:rPr lang="en-US" altLang="en-US" sz="2400">
                <a:latin typeface="Times New Roman" panose="02020603050405020304" pitchFamily="18" charset="0"/>
                <a:cs typeface="Arial" panose="020B0604020202020204" pitchFamily="34" charset="0"/>
              </a:rPr>
              <a:t> ánh sáng, diệp lục.</a:t>
            </a:r>
            <a:endParaRPr lang="en-US" altLang="en-US" sz="2400">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C.</a:t>
            </a:r>
            <a:r>
              <a:rPr lang="en-US" altLang="en-US" sz="2400">
                <a:latin typeface="Times New Roman" panose="02020603050405020304" pitchFamily="18" charset="0"/>
                <a:cs typeface="Arial" panose="020B0604020202020204" pitchFamily="34" charset="0"/>
              </a:rPr>
              <a:t> oxygen, glucose.</a:t>
            </a:r>
            <a:endParaRPr lang="en-US" altLang="en-US" sz="2400">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D.</a:t>
            </a:r>
            <a:r>
              <a:rPr lang="en-US" altLang="en-US" sz="2400">
                <a:latin typeface="Times New Roman" panose="02020603050405020304" pitchFamily="18" charset="0"/>
                <a:cs typeface="Arial" panose="020B0604020202020204" pitchFamily="34" charset="0"/>
              </a:rPr>
              <a:t> glucose, nước.</a:t>
            </a:r>
            <a:endParaRPr lang="en-US" altLang="en-US" sz="2400">
              <a:latin typeface="Times New Roman" panose="02020603050405020304" pitchFamily="18" charset="0"/>
              <a:cs typeface="Times New Roman" panose="02020603050405020304" pitchFamily="18" charset="0"/>
            </a:endParaRPr>
          </a:p>
        </p:txBody>
      </p:sp>
      <p:sp>
        <p:nvSpPr>
          <p:cNvPr id="67590" name="Rectangle 10"/>
          <p:cNvSpPr>
            <a:spLocks noChangeArrowheads="1"/>
          </p:cNvSpPr>
          <p:nvPr/>
        </p:nvSpPr>
        <p:spPr bwMode="auto">
          <a:xfrm>
            <a:off x="2411413" y="755650"/>
            <a:ext cx="3600450" cy="585788"/>
          </a:xfrm>
          <a:prstGeom prst="rect">
            <a:avLst/>
          </a:prstGeom>
          <a:solidFill>
            <a:srgbClr val="FFFF00"/>
          </a:solidFill>
          <a:ln w="9525">
            <a:solidFill>
              <a:srgbClr val="0000F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a:solidFill>
                  <a:srgbClr val="FF0000"/>
                </a:solidFill>
                <a:latin typeface="Times New Roman" panose="02020603050405020304" pitchFamily="18" charset="0"/>
                <a:cs typeface="Calibri" panose="020F0502020204030204" pitchFamily="34" charset="0"/>
              </a:rPr>
              <a:t>LUYỆN TẬP</a:t>
            </a:r>
          </a:p>
        </p:txBody>
      </p:sp>
      <p:sp>
        <p:nvSpPr>
          <p:cNvPr id="8" name="Oval 7"/>
          <p:cNvSpPr/>
          <p:nvPr/>
        </p:nvSpPr>
        <p:spPr>
          <a:xfrm>
            <a:off x="325438" y="2205038"/>
            <a:ext cx="574675"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325438" y="4724400"/>
            <a:ext cx="574675" cy="433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34975" y="1352550"/>
            <a:ext cx="3168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i="1" dirty="0" err="1">
                <a:solidFill>
                  <a:srgbClr val="FF0000"/>
                </a:solidFill>
                <a:latin typeface="Times New Roman" panose="02020603050405020304" pitchFamily="18" charset="0"/>
                <a:cs typeface="Calibri" panose="020F0502020204030204" pitchFamily="34" charset="0"/>
              </a:rPr>
              <a:t>Trò</a:t>
            </a:r>
            <a:r>
              <a:rPr lang="en-US" altLang="en-US" sz="2400" b="1" i="1" dirty="0">
                <a:solidFill>
                  <a:srgbClr val="FF0000"/>
                </a:solidFill>
                <a:latin typeface="Times New Roman" panose="02020603050405020304" pitchFamily="18" charset="0"/>
                <a:cs typeface="Calibri" panose="020F0502020204030204" pitchFamily="34" charset="0"/>
              </a:rPr>
              <a:t> </a:t>
            </a:r>
            <a:r>
              <a:rPr lang="en-US" altLang="en-US" sz="2400" b="1" i="1" dirty="0" err="1">
                <a:solidFill>
                  <a:srgbClr val="FF0000"/>
                </a:solidFill>
                <a:latin typeface="Times New Roman" panose="02020603050405020304" pitchFamily="18" charset="0"/>
                <a:cs typeface="Calibri" panose="020F0502020204030204" pitchFamily="34" charset="0"/>
              </a:rPr>
              <a:t>chơi</a:t>
            </a:r>
            <a:r>
              <a:rPr lang="en-US" altLang="en-US" sz="2400" b="1" i="1" dirty="0">
                <a:solidFill>
                  <a:srgbClr val="FF0000"/>
                </a:solidFill>
                <a:latin typeface="Times New Roman" panose="02020603050405020304" pitchFamily="18" charset="0"/>
                <a:cs typeface="Calibri" panose="020F0502020204030204" pitchFamily="34" charset="0"/>
              </a:rPr>
              <a:t>: </a:t>
            </a:r>
            <a:r>
              <a:rPr lang="en-US" altLang="en-US" sz="2400" b="1" i="1" dirty="0" err="1">
                <a:solidFill>
                  <a:srgbClr val="FF0000"/>
                </a:solidFill>
                <a:latin typeface="Times New Roman" panose="02020603050405020304" pitchFamily="18" charset="0"/>
                <a:cs typeface="Calibri" panose="020F0502020204030204" pitchFamily="34" charset="0"/>
              </a:rPr>
              <a:t>tiếp</a:t>
            </a:r>
            <a:r>
              <a:rPr lang="en-US" altLang="en-US" sz="2400" b="1" i="1" dirty="0">
                <a:solidFill>
                  <a:srgbClr val="FF0000"/>
                </a:solidFill>
                <a:latin typeface="Times New Roman" panose="02020603050405020304" pitchFamily="18" charset="0"/>
                <a:cs typeface="Calibri" panose="020F0502020204030204" pitchFamily="34" charset="0"/>
              </a:rPr>
              <a:t> </a:t>
            </a:r>
            <a:r>
              <a:rPr lang="en-US" altLang="en-US" sz="2400" b="1" i="1" dirty="0" err="1">
                <a:solidFill>
                  <a:srgbClr val="FF0000"/>
                </a:solidFill>
                <a:latin typeface="Times New Roman" panose="02020603050405020304" pitchFamily="18" charset="0"/>
                <a:cs typeface="Calibri" panose="020F0502020204030204" pitchFamily="34" charset="0"/>
              </a:rPr>
              <a:t>sức</a:t>
            </a:r>
            <a:endParaRPr lang="en-US" altLang="en-US" sz="2400" b="1" dirty="0">
              <a:solidFill>
                <a:srgbClr val="FF0000"/>
              </a:solidFill>
              <a:latin typeface="Times New Roman" panose="02020603050405020304" pitchFamily="18" charset="0"/>
              <a:cs typeface="Calibri" panose="020F0502020204030204" pitchFamily="34" charset="0"/>
            </a:endParaRPr>
          </a:p>
        </p:txBody>
      </p:sp>
      <p:sp>
        <p:nvSpPr>
          <p:cNvPr id="6"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22: QUANG HỢP Ở THỰC VẬT</a:t>
            </a:r>
          </a:p>
        </p:txBody>
      </p:sp>
      <p:grpSp>
        <p:nvGrpSpPr>
          <p:cNvPr id="3" name="Group 2"/>
          <p:cNvGrpSpPr>
            <a:grpSpLocks/>
          </p:cNvGrpSpPr>
          <p:nvPr/>
        </p:nvGrpSpPr>
        <p:grpSpPr bwMode="auto">
          <a:xfrm>
            <a:off x="3895725" y="1196975"/>
            <a:ext cx="4849813" cy="5338763"/>
            <a:chOff x="3779838" y="908050"/>
            <a:chExt cx="4533900" cy="5181600"/>
          </a:xfrm>
        </p:grpSpPr>
        <p:grpSp>
          <p:nvGrpSpPr>
            <p:cNvPr id="34824" name="Group 1"/>
            <p:cNvGrpSpPr>
              <a:grpSpLocks/>
            </p:cNvGrpSpPr>
            <p:nvPr/>
          </p:nvGrpSpPr>
          <p:grpSpPr bwMode="auto">
            <a:xfrm>
              <a:off x="3779838" y="908050"/>
              <a:ext cx="4533900" cy="5181600"/>
              <a:chOff x="3779838" y="908050"/>
              <a:chExt cx="4533900" cy="5181600"/>
            </a:xfrm>
          </p:grpSpPr>
          <p:pic>
            <p:nvPicPr>
              <p:cNvPr id="34827" name="Picture 6"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908050"/>
                <a:ext cx="45339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Box 1"/>
              <p:cNvSpPr txBox="1">
                <a:spLocks noChangeArrowheads="1"/>
              </p:cNvSpPr>
              <p:nvPr/>
            </p:nvSpPr>
            <p:spPr bwMode="auto">
              <a:xfrm>
                <a:off x="4140200" y="2420938"/>
                <a:ext cx="1152525" cy="64611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1</a:t>
                </a:r>
              </a:p>
              <a:p>
                <a:pPr algn="ct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4829" name="TextBox 6"/>
              <p:cNvSpPr txBox="1">
                <a:spLocks noChangeArrowheads="1"/>
              </p:cNvSpPr>
              <p:nvPr/>
            </p:nvSpPr>
            <p:spPr bwMode="auto">
              <a:xfrm>
                <a:off x="6659563" y="1628775"/>
                <a:ext cx="1152525" cy="369888"/>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2</a:t>
                </a:r>
              </a:p>
            </p:txBody>
          </p:sp>
          <p:sp>
            <p:nvSpPr>
              <p:cNvPr id="34830" name="TextBox 7"/>
              <p:cNvSpPr txBox="1">
                <a:spLocks noChangeArrowheads="1"/>
              </p:cNvSpPr>
              <p:nvPr/>
            </p:nvSpPr>
            <p:spPr bwMode="auto">
              <a:xfrm>
                <a:off x="7162800" y="3067050"/>
                <a:ext cx="1150938" cy="738188"/>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3</a:t>
                </a:r>
              </a:p>
              <a:p>
                <a:pPr algn="ctr">
                  <a:lnSpc>
                    <a:spcPct val="100000"/>
                  </a:lnSpc>
                  <a:spcBef>
                    <a:spcPct val="0"/>
                  </a:spcBef>
                  <a:buFontTx/>
                  <a:buNone/>
                </a:pPr>
                <a:endParaRPr lang="en-US" altLang="en-US" sz="800">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en-US" altLang="en-US" sz="800">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en-US" altLang="en-US" sz="800">
                  <a:latin typeface="Times New Roman" panose="02020603050405020304" pitchFamily="18" charset="0"/>
                  <a:cs typeface="Times New Roman" panose="02020603050405020304" pitchFamily="18" charset="0"/>
                </a:endParaRPr>
              </a:p>
            </p:txBody>
          </p:sp>
        </p:grpSp>
        <p:sp>
          <p:nvSpPr>
            <p:cNvPr id="34825" name="TextBox 8"/>
            <p:cNvSpPr txBox="1">
              <a:spLocks noChangeArrowheads="1"/>
            </p:cNvSpPr>
            <p:nvPr/>
          </p:nvSpPr>
          <p:spPr bwMode="auto">
            <a:xfrm>
              <a:off x="3866356" y="3466517"/>
              <a:ext cx="1460500" cy="369887"/>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4</a:t>
              </a:r>
            </a:p>
          </p:txBody>
        </p:sp>
        <p:sp>
          <p:nvSpPr>
            <p:cNvPr id="34826" name="TextBox 9"/>
            <p:cNvSpPr txBox="1">
              <a:spLocks noChangeArrowheads="1"/>
            </p:cNvSpPr>
            <p:nvPr/>
          </p:nvSpPr>
          <p:spPr bwMode="auto">
            <a:xfrm>
              <a:off x="6948488" y="4624388"/>
              <a:ext cx="1223962" cy="64611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5</a:t>
              </a:r>
            </a:p>
            <a:p>
              <a:pPr algn="ctr">
                <a:lnSpc>
                  <a:spcPct val="100000"/>
                </a:lnSpc>
                <a:spcBef>
                  <a:spcPct val="0"/>
                </a:spcBef>
                <a:buFontTx/>
                <a:buNone/>
              </a:pPr>
              <a:endParaRPr lang="en-US" altLang="en-US" sz="1800">
                <a:solidFill>
                  <a:schemeClr val="bg1"/>
                </a:solidFill>
                <a:latin typeface="Times New Roman" panose="02020603050405020304" pitchFamily="18" charset="0"/>
                <a:cs typeface="Times New Roman" panose="02020603050405020304" pitchFamily="18" charset="0"/>
              </a:endParaRPr>
            </a:p>
          </p:txBody>
        </p:sp>
      </p:grpSp>
      <p:sp>
        <p:nvSpPr>
          <p:cNvPr id="11" name="Rectangle 10"/>
          <p:cNvSpPr>
            <a:spLocks noChangeArrowheads="1"/>
          </p:cNvSpPr>
          <p:nvPr/>
        </p:nvSpPr>
        <p:spPr bwMode="auto">
          <a:xfrm>
            <a:off x="107950" y="487363"/>
            <a:ext cx="457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I. Khái quát về quang hợp</a:t>
            </a:r>
            <a:endParaRPr lang="en-US" altLang="en-US" sz="2400">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a:latin typeface="Times New Roman" panose="02020603050405020304" pitchFamily="18" charset="0"/>
                <a:cs typeface="Calibri" panose="020F0502020204030204" pitchFamily="34" charset="0"/>
              </a:rPr>
              <a:t>1. Khái niệm quang hợp</a:t>
            </a:r>
            <a:endParaRPr lang="en-US" altLang="en-US" sz="2400">
              <a:latin typeface="Times New Roman" panose="02020603050405020304" pitchFamily="18" charset="0"/>
              <a:cs typeface="Times New Roman" panose="02020603050405020304" pitchFamily="18" charset="0"/>
            </a:endParaRPr>
          </a:p>
        </p:txBody>
      </p:sp>
      <p:sp>
        <p:nvSpPr>
          <p:cNvPr id="77835" name="Rectangle 2"/>
          <p:cNvSpPr>
            <a:spLocks noChangeArrowheads="1"/>
          </p:cNvSpPr>
          <p:nvPr/>
        </p:nvSpPr>
        <p:spPr bwMode="auto">
          <a:xfrm>
            <a:off x="184018" y="2500474"/>
            <a:ext cx="3495675" cy="300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Mỗi</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đội</a:t>
            </a:r>
            <a:r>
              <a:rPr lang="en-US" altLang="en-US" sz="2400" dirty="0">
                <a:solidFill>
                  <a:srgbClr val="0000FF"/>
                </a:solidFill>
                <a:latin typeface="Times New Roman" panose="02020603050405020304" pitchFamily="18" charset="0"/>
                <a:cs typeface="Arial" panose="020B0604020202020204" pitchFamily="34" charset="0"/>
              </a:rPr>
              <a:t> 3 HS. Cho HS </a:t>
            </a:r>
            <a:r>
              <a:rPr lang="en-US" altLang="en-US" sz="2400" dirty="0" err="1">
                <a:solidFill>
                  <a:srgbClr val="0000FF"/>
                </a:solidFill>
                <a:latin typeface="Times New Roman" panose="02020603050405020304" pitchFamily="18" charset="0"/>
                <a:cs typeface="Arial" panose="020B0604020202020204" pitchFamily="34" charset="0"/>
              </a:rPr>
              <a:t>quan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sát</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tranh</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một</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cơ</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thể</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thực</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vật</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Chọn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từ</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có</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sẵn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Nước</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Carbondioxide</a:t>
            </a:r>
            <a:r>
              <a:rPr lang="en-US" altLang="en-US" sz="2400" dirty="0">
                <a:solidFill>
                  <a:srgbClr val="C00000"/>
                </a:solidFill>
                <a:latin typeface="Times New Roman" panose="02020603050405020304" pitchFamily="18" charset="0"/>
                <a:cs typeface="Arial" panose="020B0604020202020204" pitchFamily="34" charset="0"/>
              </a:rPr>
              <a:t>, Glucose, Oxygen, </a:t>
            </a:r>
            <a:r>
              <a:rPr lang="en-US" altLang="en-US" sz="2400" dirty="0" err="1">
                <a:solidFill>
                  <a:srgbClr val="C00000"/>
                </a:solidFill>
                <a:latin typeface="Times New Roman" panose="02020603050405020304" pitchFamily="18" charset="0"/>
                <a:cs typeface="Arial" panose="020B0604020202020204" pitchFamily="34" charset="0"/>
              </a:rPr>
              <a:t>Diệp</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lục</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Ánh</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sáng</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ghi</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chiều</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mũi</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tên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Dán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lên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tranh</a:t>
            </a:r>
            <a:endParaRPr lang="en-US" altLang="en-US" sz="2400" dirty="0">
              <a:solidFill>
                <a:srgbClr val="0000FF"/>
              </a:solidFill>
              <a:latin typeface="Times New Roman" panose="02020603050405020304" pitchFamily="18" charset="0"/>
              <a:cs typeface="Times New Roman" panose="02020603050405020304" pitchFamily="18" charset="0"/>
            </a:endParaRPr>
          </a:p>
        </p:txBody>
      </p:sp>
      <p:pic>
        <p:nvPicPr>
          <p:cNvPr id="14" name="Picture 49" descr="Writing_in_boo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11866">
            <a:off x="3673475" y="468313"/>
            <a:ext cx="7778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
                                        </p:tgtEl>
                                        <p:attrNameLst>
                                          <p:attrName>style.visibility</p:attrName>
                                        </p:attrNameLst>
                                      </p:cBhvr>
                                      <p:to>
                                        <p:strVal val="visible"/>
                                      </p:to>
                                    </p:set>
                                  </p:childTnLst>
                                </p:cTn>
                              </p:par>
                              <p:par>
                                <p:cTn id="16" presetID="3" presetClass="exit" presetSubtype="10" fill="hold" nodeType="withEffect">
                                  <p:stCondLst>
                                    <p:cond delay="0"/>
                                  </p:stCondLst>
                                  <p:childTnLst>
                                    <p:animEffect transition="out" filter="blinds(horizont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8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FFFFFF"/>
                </a:solidFill>
                <a:latin typeface="Times New Roman" panose="02020603050405020304" pitchFamily="18" charset="0"/>
              </a:rPr>
              <a:t>BÀI 20: QUANG HỢP Ở THỰC VẬT</a:t>
            </a:r>
          </a:p>
        </p:txBody>
      </p:sp>
      <p:sp>
        <p:nvSpPr>
          <p:cNvPr id="68611" name="AutoShape 2" descr="Lá sen mà bỏ đi, bạn sẽ thấy tiếc vì những công dụng không ngờ tớ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68612" name="AutoShape 2" descr="Lúa mì (tiểu mạch) | Cây cảnh - Hoa cảnh - Bonsai - Hòn non bộ - Sân vườn  tiểu cảnh - Blog Cây cảnh .V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7" name="Rectangle 6"/>
          <p:cNvSpPr>
            <a:spLocks noChangeArrowheads="1"/>
          </p:cNvSpPr>
          <p:nvPr/>
        </p:nvSpPr>
        <p:spPr bwMode="auto">
          <a:xfrm>
            <a:off x="307975" y="1212850"/>
            <a:ext cx="85852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lnSpc>
                <a:spcPct val="90000"/>
              </a:lnSpc>
              <a:spcBef>
                <a:spcPts val="1000"/>
              </a:spcBef>
              <a:buFont typeface="Arial" panose="020B0604020202020204" pitchFamily="34" charset="0"/>
              <a:buChar char="•"/>
              <a:tabLst>
                <a:tab pos="179388" algn="l"/>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388" algn="l"/>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388" algn="l"/>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388" algn="l"/>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388" algn="l"/>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Câu 2:</a:t>
            </a:r>
            <a:r>
              <a:rPr lang="en-US" altLang="en-US" sz="2400">
                <a:solidFill>
                  <a:srgbClr val="000000"/>
                </a:solidFill>
                <a:latin typeface="Times New Roman" panose="02020603050405020304" pitchFamily="18" charset="0"/>
                <a:cs typeface="Arial" panose="020B0604020202020204" pitchFamily="34" charset="0"/>
              </a:rPr>
              <a:t> Trong các phát biểu sau đây về quang hợp, có bao nhiêu phát biểu đúng</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a:solidFill>
                  <a:srgbClr val="000000"/>
                </a:solidFill>
                <a:latin typeface="Times New Roman" panose="02020603050405020304" pitchFamily="18" charset="0"/>
                <a:cs typeface="Arial" panose="020B0604020202020204" pitchFamily="34" charset="0"/>
              </a:rPr>
              <a:t>I. Chỉ có lá mới có khả năng thực hiện quang hợp.</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a:solidFill>
                  <a:srgbClr val="000000"/>
                </a:solidFill>
                <a:latin typeface="Times New Roman" panose="02020603050405020304" pitchFamily="18" charset="0"/>
                <a:cs typeface="Arial" panose="020B0604020202020204" pitchFamily="34" charset="0"/>
              </a:rPr>
              <a:t>II. Nước là nguyên liệu của quang hợp, được rễ cây hút từ môi trường bên ngoài vào vận chuyển qua thân lên lá.</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a:solidFill>
                  <a:srgbClr val="000000"/>
                </a:solidFill>
                <a:latin typeface="Times New Roman" panose="02020603050405020304" pitchFamily="18" charset="0"/>
                <a:cs typeface="Arial" panose="020B0604020202020204" pitchFamily="34" charset="0"/>
              </a:rPr>
              <a:t>III. Không có ánh sáng, cây vẫn quang hợp được.</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a:solidFill>
                  <a:srgbClr val="000000"/>
                </a:solidFill>
                <a:latin typeface="Times New Roman" panose="02020603050405020304" pitchFamily="18" charset="0"/>
                <a:cs typeface="Arial" panose="020B0604020202020204" pitchFamily="34" charset="0"/>
              </a:rPr>
              <a:t>IV. Trong quang hợp, năng lượng được biến đổi từ quang năng thành hóa năng.</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a:solidFill>
                  <a:srgbClr val="000000"/>
                </a:solidFill>
                <a:latin typeface="Times New Roman" panose="02020603050405020304" pitchFamily="18" charset="0"/>
                <a:cs typeface="Arial" panose="020B0604020202020204" pitchFamily="34" charset="0"/>
              </a:rPr>
              <a:t>V. Trong lá cây, lục lạp tập chung nhiều ở tế bào lá.</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A. </a:t>
            </a:r>
            <a:r>
              <a:rPr lang="en-US" altLang="en-US" sz="24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			B. 2</a:t>
            </a:r>
            <a:r>
              <a:rPr lang="en-US" altLang="en-US" sz="2400">
                <a:solidFill>
                  <a:srgbClr val="000000"/>
                </a:solidFill>
                <a:latin typeface="Times New Roman" panose="02020603050405020304" pitchFamily="18" charset="0"/>
                <a:cs typeface="Arial" panose="020B0604020202020204" pitchFamily="34" charset="0"/>
              </a:rPr>
              <a:t>.</a:t>
            </a:r>
            <a:r>
              <a:rPr lang="en-US" altLang="en-US" sz="2400" b="1">
                <a:solidFill>
                  <a:srgbClr val="000000"/>
                </a:solidFill>
                <a:latin typeface="Times New Roman" panose="02020603050405020304" pitchFamily="18" charset="0"/>
                <a:cs typeface="Arial" panose="020B0604020202020204" pitchFamily="34" charset="0"/>
              </a:rPr>
              <a:t>			C. </a:t>
            </a:r>
            <a:r>
              <a:rPr lang="en-US" altLang="en-US" sz="24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		D. </a:t>
            </a:r>
            <a:r>
              <a:rPr lang="en-US" altLang="en-US" sz="2400">
                <a:solidFill>
                  <a:srgbClr val="000000"/>
                </a:solidFill>
                <a:latin typeface="Times New Roman" panose="02020603050405020304" pitchFamily="18" charset="0"/>
                <a:cs typeface="Arial" panose="020B0604020202020204" pitchFamily="34" charset="0"/>
              </a:rPr>
              <a:t>4.</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68614" name="Rectangle 7"/>
          <p:cNvSpPr>
            <a:spLocks noChangeArrowheads="1"/>
          </p:cNvSpPr>
          <p:nvPr/>
        </p:nvSpPr>
        <p:spPr bwMode="auto">
          <a:xfrm>
            <a:off x="2800350" y="627063"/>
            <a:ext cx="3600450" cy="585787"/>
          </a:xfrm>
          <a:prstGeom prst="rect">
            <a:avLst/>
          </a:prstGeom>
          <a:solidFill>
            <a:srgbClr val="FFFF00"/>
          </a:solidFill>
          <a:ln w="9525">
            <a:solidFill>
              <a:srgbClr val="0000F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a:solidFill>
                  <a:srgbClr val="FF0000"/>
                </a:solidFill>
                <a:latin typeface="Times New Roman" panose="02020603050405020304" pitchFamily="18" charset="0"/>
                <a:cs typeface="Calibri" panose="020F0502020204030204" pitchFamily="34" charset="0"/>
              </a:rPr>
              <a:t>LUYỆN TẬP</a:t>
            </a:r>
          </a:p>
        </p:txBody>
      </p:sp>
      <p:sp>
        <p:nvSpPr>
          <p:cNvPr id="9" name="Oval 8"/>
          <p:cNvSpPr/>
          <p:nvPr/>
        </p:nvSpPr>
        <p:spPr>
          <a:xfrm>
            <a:off x="5651500" y="5045075"/>
            <a:ext cx="5762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FFFFFF"/>
                </a:solidFill>
                <a:latin typeface="Times New Roman" panose="02020603050405020304" pitchFamily="18" charset="0"/>
              </a:rPr>
              <a:t>BÀI 20: QUANG HỢP Ở THỰC VẬT</a:t>
            </a:r>
          </a:p>
        </p:txBody>
      </p:sp>
      <p:sp>
        <p:nvSpPr>
          <p:cNvPr id="69635" name="AutoShape 2" descr="Lá sen mà bỏ đi, bạn sẽ thấy tiếc vì những công dụng không ngờ tớ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69636" name="AutoShape 2" descr="Lúa mì (tiểu mạch) | Cây cảnh - Hoa cảnh - Bonsai - Hòn non bộ - Sân vườn  tiểu cảnh - Blog Cây cảnh .V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69637" name="Rectangle 4"/>
          <p:cNvSpPr>
            <a:spLocks noChangeArrowheads="1"/>
          </p:cNvSpPr>
          <p:nvPr/>
        </p:nvSpPr>
        <p:spPr bwMode="auto">
          <a:xfrm>
            <a:off x="482600" y="1193800"/>
            <a:ext cx="8431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i="1">
                <a:solidFill>
                  <a:srgbClr val="FF0000"/>
                </a:solidFill>
                <a:latin typeface="Times New Roman" panose="02020603050405020304" pitchFamily="18" charset="0"/>
                <a:cs typeface="Calibri" panose="020F0502020204030204" pitchFamily="34" charset="0"/>
              </a:rPr>
              <a:t>Kể tên các loại cây cảnh trồng trong nhà mà vẫn tươi tốt? Em hãy giải thích cơ sở khoa học của hiện tượng đó. Nêu ý nghĩa của việc để cây xanh trong phòng khách.</a:t>
            </a:r>
          </a:p>
        </p:txBody>
      </p:sp>
      <p:pic>
        <p:nvPicPr>
          <p:cNvPr id="69638" name="Picture 2" descr="Các loại cây chịu bóng râm trồng cho nhà phố, chung cư II Ban Công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2543175"/>
            <a:ext cx="6440487"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10"/>
          <p:cNvSpPr>
            <a:spLocks noChangeArrowheads="1"/>
          </p:cNvSpPr>
          <p:nvPr/>
        </p:nvSpPr>
        <p:spPr bwMode="auto">
          <a:xfrm>
            <a:off x="2897188" y="552450"/>
            <a:ext cx="3600450" cy="584200"/>
          </a:xfrm>
          <a:prstGeom prst="rect">
            <a:avLst/>
          </a:prstGeom>
          <a:solidFill>
            <a:srgbClr val="FFFF00"/>
          </a:solidFill>
          <a:ln w="9525">
            <a:solidFill>
              <a:srgbClr val="0000F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a:solidFill>
                  <a:srgbClr val="FF0000"/>
                </a:solidFill>
                <a:latin typeface="Times New Roman" panose="02020603050405020304" pitchFamily="18" charset="0"/>
                <a:cs typeface="Calibri" panose="020F0502020204030204" pitchFamily="34" charset="0"/>
              </a:rPr>
              <a:t>VẬN DỤNG</a:t>
            </a:r>
          </a:p>
        </p:txBody>
      </p:sp>
      <p:sp>
        <p:nvSpPr>
          <p:cNvPr id="69640" name="Rectangle 6"/>
          <p:cNvSpPr>
            <a:spLocks noChangeArrowheads="1"/>
          </p:cNvSpPr>
          <p:nvPr/>
        </p:nvSpPr>
        <p:spPr bwMode="auto">
          <a:xfrm>
            <a:off x="0" y="2378075"/>
            <a:ext cx="23844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30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err="1">
                <a:solidFill>
                  <a:srgbClr val="0000FF"/>
                </a:solidFill>
                <a:latin typeface="Times New Roman" panose="02020603050405020304" pitchFamily="18" charset="0"/>
                <a:cs typeface="Calibri" panose="020F0502020204030204" pitchFamily="34" charset="0"/>
              </a:rPr>
              <a:t>Nhiều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loại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cảnh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trổng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trong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nhà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mà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vẫn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xanh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tót</a:t>
            </a:r>
            <a:r>
              <a:rPr lang="en-US" altLang="en-US" sz="2400" b="1" dirty="0">
                <a:solidFill>
                  <a:srgbClr val="0000FF"/>
                </a:solidFill>
                <a:latin typeface="Times New Roman" panose="02020603050405020304" pitchFamily="18" charset="0"/>
                <a:cs typeface="Calibri" panose="020F0502020204030204" pitchFamily="34" charset="0"/>
              </a:rPr>
              <a:t> do </a:t>
            </a:r>
            <a:r>
              <a:rPr lang="en-US" altLang="en-US" sz="2400" b="1" dirty="0" err="1">
                <a:solidFill>
                  <a:srgbClr val="0000FF"/>
                </a:solidFill>
                <a:latin typeface="Times New Roman" panose="02020603050405020304" pitchFamily="18" charset="0"/>
                <a:cs typeface="Calibri" panose="020F0502020204030204" pitchFamily="34" charset="0"/>
              </a:rPr>
              <a:t>nhu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cầu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chiếu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sáng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của</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không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cao</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thường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nhóm</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Ưa</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bóng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Ví</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dụ</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trầu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bà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kim</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ngân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dương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xỉ</a:t>
            </a:r>
            <a:r>
              <a:rPr lang="en-US" altLang="en-US" sz="2400" b="1" dirty="0">
                <a:solidFill>
                  <a:srgbClr val="0000FF"/>
                </a:solidFill>
                <a:latin typeface="Times New Roman" panose="02020603050405020304" pitchFamily="18"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40"/>
                                        </p:tgtEl>
                                        <p:attrNameLst>
                                          <p:attrName>style.visibility</p:attrName>
                                        </p:attrNameLst>
                                      </p:cBhvr>
                                      <p:to>
                                        <p:strVal val="visible"/>
                                      </p:to>
                                    </p:set>
                                    <p:anim calcmode="lin" valueType="num">
                                      <p:cBhvr additive="base">
                                        <p:cTn id="7" dur="500" fill="hold"/>
                                        <p:tgtEl>
                                          <p:spTgt spid="69640"/>
                                        </p:tgtEl>
                                        <p:attrNameLst>
                                          <p:attrName>ppt_x</p:attrName>
                                        </p:attrNameLst>
                                      </p:cBhvr>
                                      <p:tavLst>
                                        <p:tav tm="0">
                                          <p:val>
                                            <p:strVal val="#ppt_x"/>
                                          </p:val>
                                        </p:tav>
                                        <p:tav tm="100000">
                                          <p:val>
                                            <p:strVal val="#ppt_x"/>
                                          </p:val>
                                        </p:tav>
                                      </p:tavLst>
                                    </p:anim>
                                    <p:anim calcmode="lin" valueType="num">
                                      <p:cBhvr additive="base">
                                        <p:cTn id="8" dur="500" fill="hold"/>
                                        <p:tgtEl>
                                          <p:spTgt spid="696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FFFFFF"/>
                </a:solidFill>
                <a:latin typeface="Times New Roman" panose="02020603050405020304" pitchFamily="18" charset="0"/>
              </a:rPr>
              <a:t>BÀI 20: QUANG HỢP Ở THỰC VẬT</a:t>
            </a:r>
          </a:p>
        </p:txBody>
      </p:sp>
      <p:sp>
        <p:nvSpPr>
          <p:cNvPr id="70659" name="AutoShape 2" descr="Lá sen mà bỏ đi, bạn sẽ thấy tiếc vì những công dụng không ngờ tớ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70660" name="AutoShape 2" descr="Lúa mì (tiểu mạch) | Cây cảnh - Hoa cảnh - Bonsai - Hòn non bộ - Sân vườn  tiểu cảnh - Blog Cây cảnh .V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70661" name="Rectangle 4"/>
          <p:cNvSpPr>
            <a:spLocks noChangeArrowheads="1"/>
          </p:cNvSpPr>
          <p:nvPr/>
        </p:nvSpPr>
        <p:spPr bwMode="auto">
          <a:xfrm>
            <a:off x="460375" y="1149350"/>
            <a:ext cx="8432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179388" algn="l"/>
                <a:tab pos="539750" algn="l"/>
                <a:tab pos="94773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388" algn="l"/>
                <a:tab pos="539750" algn="l"/>
                <a:tab pos="94773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388" algn="l"/>
                <a:tab pos="539750" algn="l"/>
                <a:tab pos="94773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i="1">
                <a:solidFill>
                  <a:srgbClr val="FF0000"/>
                </a:solidFill>
                <a:latin typeface="Times New Roman" panose="02020603050405020304" pitchFamily="18" charset="0"/>
                <a:cs typeface="Calibri" panose="020F0502020204030204" pitchFamily="34" charset="0"/>
              </a:rPr>
              <a:t>Bà ngoại của Mai có một mảnh vườn nhở trước nhà. Bà đã gieo hạt rau cải ở vườn. Sau một tuần, cây cải đã lớn và chen chúc nhau. Mai thấy bà nhổ bớt những cây cải mọc gần nhau, Mai không hiểu được tại sao bà lại làm thế. Em hãy giải thích cho bạn Mai hiểu ý nghĩa việc làm của bà.</a:t>
            </a:r>
          </a:p>
        </p:txBody>
      </p:sp>
      <p:pic>
        <p:nvPicPr>
          <p:cNvPr id="70662" name="Picture 2" descr="Cách tỉa thưa cây con tạo khoảng cách trồng rau phù hợ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3089275"/>
            <a:ext cx="54229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8"/>
          <p:cNvSpPr>
            <a:spLocks noChangeArrowheads="1"/>
          </p:cNvSpPr>
          <p:nvPr/>
        </p:nvSpPr>
        <p:spPr bwMode="auto">
          <a:xfrm>
            <a:off x="2897188" y="552450"/>
            <a:ext cx="3600450" cy="584200"/>
          </a:xfrm>
          <a:prstGeom prst="rect">
            <a:avLst/>
          </a:prstGeom>
          <a:solidFill>
            <a:srgbClr val="FFFF00"/>
          </a:solidFill>
          <a:ln w="9525">
            <a:solidFill>
              <a:srgbClr val="0000F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a:solidFill>
                  <a:srgbClr val="FF0000"/>
                </a:solidFill>
                <a:latin typeface="Times New Roman" panose="02020603050405020304" pitchFamily="18" charset="0"/>
                <a:cs typeface="Calibri" panose="020F0502020204030204" pitchFamily="34" charset="0"/>
              </a:rPr>
              <a:t>VẬN DỤNG</a:t>
            </a:r>
          </a:p>
        </p:txBody>
      </p:sp>
      <p:sp>
        <p:nvSpPr>
          <p:cNvPr id="70664" name="Rectangle 2"/>
          <p:cNvSpPr>
            <a:spLocks noChangeArrowheads="1"/>
          </p:cNvSpPr>
          <p:nvPr/>
        </p:nvSpPr>
        <p:spPr bwMode="auto">
          <a:xfrm>
            <a:off x="460375" y="3187700"/>
            <a:ext cx="30083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30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err="1">
                <a:solidFill>
                  <a:srgbClr val="0000FF"/>
                </a:solidFill>
                <a:latin typeface="Times New Roman" panose="02020603050405020304" pitchFamily="18" charset="0"/>
                <a:cs typeface="Calibri" panose="020F0502020204030204" pitchFamily="34" charset="0"/>
              </a:rPr>
              <a:t>Trồng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với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mật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độ</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phù</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hợp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sẽ</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tạo</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điểu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kiện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cho</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được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cung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đủ</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ánh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sáng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không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khí</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nước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giúp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thực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hiện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tốt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quá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trình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quang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hợp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tổng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hợp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chất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hữu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cơ</a:t>
            </a:r>
            <a:r>
              <a:rPr lang="en-US" altLang="en-US" sz="2400" b="1" dirty="0">
                <a:solidFill>
                  <a:srgbClr val="0000FF"/>
                </a:solidFill>
                <a:latin typeface="Times New Roman" panose="02020603050405020304" pitchFamily="18"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fade">
                                      <p:cBhvr>
                                        <p:cTn id="7" dur="1000"/>
                                        <p:tgtEl>
                                          <p:spTgt spid="70664"/>
                                        </p:tgtEl>
                                      </p:cBhvr>
                                    </p:animEffect>
                                    <p:anim calcmode="lin" valueType="num">
                                      <p:cBhvr>
                                        <p:cTn id="8" dur="1000" fill="hold"/>
                                        <p:tgtEl>
                                          <p:spTgt spid="70664"/>
                                        </p:tgtEl>
                                        <p:attrNameLst>
                                          <p:attrName>ppt_x</p:attrName>
                                        </p:attrNameLst>
                                      </p:cBhvr>
                                      <p:tavLst>
                                        <p:tav tm="0">
                                          <p:val>
                                            <p:strVal val="#ppt_x"/>
                                          </p:val>
                                        </p:tav>
                                        <p:tav tm="100000">
                                          <p:val>
                                            <p:strVal val="#ppt_x"/>
                                          </p:val>
                                        </p:tav>
                                      </p:tavLst>
                                    </p:anim>
                                    <p:anim calcmode="lin" valueType="num">
                                      <p:cBhvr>
                                        <p:cTn id="9" dur="1000" fill="hold"/>
                                        <p:tgtEl>
                                          <p:spTgt spid="706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1682" name="Google Shape;699;p37"/>
          <p:cNvGrpSpPr>
            <a:grpSpLocks/>
          </p:cNvGrpSpPr>
          <p:nvPr/>
        </p:nvGrpSpPr>
        <p:grpSpPr bwMode="auto">
          <a:xfrm>
            <a:off x="617538" y="1254125"/>
            <a:ext cx="7848600" cy="4062413"/>
            <a:chOff x="617971" y="407082"/>
            <a:chExt cx="7847631" cy="4062787"/>
          </a:xfrm>
        </p:grpSpPr>
        <p:sp>
          <p:nvSpPr>
            <p:cNvPr id="702" name="Google Shape;702;p37"/>
            <p:cNvSpPr/>
            <p:nvPr/>
          </p:nvSpPr>
          <p:spPr>
            <a:xfrm>
              <a:off x="5638613" y="811932"/>
              <a:ext cx="163493"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3" name="Google Shape;703;p37"/>
            <p:cNvSpPr/>
            <p:nvPr/>
          </p:nvSpPr>
          <p:spPr>
            <a:xfrm>
              <a:off x="8302109" y="4312692"/>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4" name="Google Shape;704;p37"/>
            <p:cNvSpPr/>
            <p:nvPr/>
          </p:nvSpPr>
          <p:spPr>
            <a:xfrm>
              <a:off x="1030670" y="1759757"/>
              <a:ext cx="163492"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5" name="Google Shape;705;p37"/>
            <p:cNvSpPr/>
            <p:nvPr/>
          </p:nvSpPr>
          <p:spPr>
            <a:xfrm>
              <a:off x="8302109" y="3109256"/>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6" name="Google Shape;706;p37"/>
            <p:cNvSpPr/>
            <p:nvPr/>
          </p:nvSpPr>
          <p:spPr>
            <a:xfrm>
              <a:off x="2081465" y="4050730"/>
              <a:ext cx="163492" cy="157176"/>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7" name="Google Shape;707;p37"/>
            <p:cNvSpPr/>
            <p:nvPr/>
          </p:nvSpPr>
          <p:spPr>
            <a:xfrm>
              <a:off x="8302109" y="884964"/>
              <a:ext cx="85714"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8" name="Google Shape;708;p37"/>
            <p:cNvSpPr/>
            <p:nvPr/>
          </p:nvSpPr>
          <p:spPr>
            <a:xfrm>
              <a:off x="3637023" y="3737964"/>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9" name="Google Shape;709;p37"/>
            <p:cNvSpPr/>
            <p:nvPr/>
          </p:nvSpPr>
          <p:spPr>
            <a:xfrm>
              <a:off x="7468775" y="2174133"/>
              <a:ext cx="85714" cy="84145"/>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0" name="Google Shape;710;p37"/>
            <p:cNvSpPr/>
            <p:nvPr/>
          </p:nvSpPr>
          <p:spPr>
            <a:xfrm>
              <a:off x="6449726" y="4157102"/>
              <a:ext cx="165080"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1" name="Google Shape;711;p37"/>
            <p:cNvSpPr/>
            <p:nvPr/>
          </p:nvSpPr>
          <p:spPr>
            <a:xfrm>
              <a:off x="1383052" y="5356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2" name="Google Shape;712;p37"/>
            <p:cNvSpPr/>
            <p:nvPr/>
          </p:nvSpPr>
          <p:spPr>
            <a:xfrm>
              <a:off x="3760833" y="4070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3" name="Google Shape;713;p37"/>
            <p:cNvSpPr/>
            <p:nvPr/>
          </p:nvSpPr>
          <p:spPr>
            <a:xfrm>
              <a:off x="617971" y="3620478"/>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grpSp>
      <p:sp>
        <p:nvSpPr>
          <p:cNvPr id="2" name="Rectangle 1"/>
          <p:cNvSpPr>
            <a:spLocks noChangeArrowheads="1"/>
          </p:cNvSpPr>
          <p:nvPr/>
        </p:nvSpPr>
        <p:spPr bwMode="auto">
          <a:xfrm>
            <a:off x="80963" y="1381125"/>
            <a:ext cx="3724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i="1">
                <a:solidFill>
                  <a:srgbClr val="FF0000"/>
                </a:solidFill>
                <a:latin typeface="Times New Roman" panose="02020603050405020304" pitchFamily="18" charset="0"/>
                <a:cs typeface="Times New Roman" panose="02020603050405020304" pitchFamily="18" charset="0"/>
              </a:rPr>
              <a:t>E</a:t>
            </a:r>
            <a:r>
              <a:rPr lang="vi-VN" altLang="en-US" sz="2400" b="1" i="1">
                <a:solidFill>
                  <a:srgbClr val="FF0000"/>
                </a:solidFill>
                <a:latin typeface="Times New Roman" panose="02020603050405020304" pitchFamily="18" charset="0"/>
                <a:cs typeface="Times New Roman" panose="02020603050405020304" pitchFamily="18" charset="0"/>
              </a:rPr>
              <a:t>m hãy cho biết tại sao phải trồng cây gây rừng</a:t>
            </a:r>
            <a:r>
              <a:rPr lang="vi-VN" altLang="en-US" sz="2400">
                <a:latin typeface="Times New Roman" panose="02020603050405020304" pitchFamily="18" charset="0"/>
                <a:cs typeface="Times New Roman" panose="02020603050405020304" pitchFamily="18" charset="0"/>
              </a:rPr>
              <a:t>.</a:t>
            </a:r>
            <a:endParaRPr lang="en-US" altLang="en-US" sz="2400">
              <a:latin typeface="Times New Roman" panose="02020603050405020304" pitchFamily="18" charset="0"/>
              <a:cs typeface="Times New Roman" panose="02020603050405020304" pitchFamily="18" charset="0"/>
            </a:endParaRPr>
          </a:p>
          <a:p>
            <a:pPr algn="just"/>
            <a:r>
              <a:rPr lang="vi-VN" altLang="en-US" sz="2400" b="1">
                <a:solidFill>
                  <a:srgbClr val="0000FF"/>
                </a:solidFill>
                <a:latin typeface="Times New Roman" panose="02020603050405020304" pitchFamily="18" charset="0"/>
                <a:cs typeface="Times New Roman" panose="02020603050405020304" pitchFamily="18" charset="0"/>
              </a:rPr>
              <a:t>Cây có vai trò giữ đất, giữ nước. Rừng nhiều cây xanh chức năng này sẽ tăng lên. Mất rừng làm tăng nguy cơ xảy ra sạt lở, xói mòn đất, lũ lụt, hạn hán,…Do đó, chúng ta phải tích cực bảo vệ rừng, trồng cây gây rừng hằng năm.</a:t>
            </a:r>
            <a:endParaRPr lang="en-US" altLang="en-US" sz="2400" b="1">
              <a:solidFill>
                <a:srgbClr val="0000FF"/>
              </a:solidFill>
              <a:latin typeface="Times New Roman" panose="02020603050405020304" pitchFamily="18" charset="0"/>
              <a:cs typeface="Times New Roman" panose="02020603050405020304" pitchFamily="18" charset="0"/>
            </a:endParaRPr>
          </a:p>
        </p:txBody>
      </p:sp>
      <p:pic>
        <p:nvPicPr>
          <p:cNvPr id="176130" name="Picture 2" descr="Trồng rừng và giữ rừng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25" y="1465263"/>
            <a:ext cx="5083175"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3730" name="Google Shape;699;p37"/>
          <p:cNvGrpSpPr>
            <a:grpSpLocks/>
          </p:cNvGrpSpPr>
          <p:nvPr/>
        </p:nvGrpSpPr>
        <p:grpSpPr bwMode="auto">
          <a:xfrm>
            <a:off x="617538" y="1254125"/>
            <a:ext cx="7848600" cy="4062413"/>
            <a:chOff x="617971" y="407082"/>
            <a:chExt cx="7847631" cy="4062787"/>
          </a:xfrm>
        </p:grpSpPr>
        <p:sp>
          <p:nvSpPr>
            <p:cNvPr id="702" name="Google Shape;702;p37"/>
            <p:cNvSpPr/>
            <p:nvPr/>
          </p:nvSpPr>
          <p:spPr>
            <a:xfrm>
              <a:off x="5638613" y="811932"/>
              <a:ext cx="163493"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3" name="Google Shape;703;p37"/>
            <p:cNvSpPr/>
            <p:nvPr/>
          </p:nvSpPr>
          <p:spPr>
            <a:xfrm>
              <a:off x="8302109" y="4312692"/>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4" name="Google Shape;704;p37"/>
            <p:cNvSpPr/>
            <p:nvPr/>
          </p:nvSpPr>
          <p:spPr>
            <a:xfrm>
              <a:off x="1030670" y="1759757"/>
              <a:ext cx="163492"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5" name="Google Shape;705;p37"/>
            <p:cNvSpPr/>
            <p:nvPr/>
          </p:nvSpPr>
          <p:spPr>
            <a:xfrm>
              <a:off x="8302109" y="3109256"/>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6" name="Google Shape;706;p37"/>
            <p:cNvSpPr/>
            <p:nvPr/>
          </p:nvSpPr>
          <p:spPr>
            <a:xfrm>
              <a:off x="2081465" y="4050730"/>
              <a:ext cx="163492" cy="157176"/>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7" name="Google Shape;707;p37"/>
            <p:cNvSpPr/>
            <p:nvPr/>
          </p:nvSpPr>
          <p:spPr>
            <a:xfrm>
              <a:off x="8302109" y="884964"/>
              <a:ext cx="85714"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8" name="Google Shape;708;p37"/>
            <p:cNvSpPr/>
            <p:nvPr/>
          </p:nvSpPr>
          <p:spPr>
            <a:xfrm>
              <a:off x="3637023" y="3737964"/>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9" name="Google Shape;709;p37"/>
            <p:cNvSpPr/>
            <p:nvPr/>
          </p:nvSpPr>
          <p:spPr>
            <a:xfrm>
              <a:off x="7468775" y="2174133"/>
              <a:ext cx="85714" cy="84145"/>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0" name="Google Shape;710;p37"/>
            <p:cNvSpPr/>
            <p:nvPr/>
          </p:nvSpPr>
          <p:spPr>
            <a:xfrm>
              <a:off x="6449726" y="4157102"/>
              <a:ext cx="165080"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1" name="Google Shape;711;p37"/>
            <p:cNvSpPr/>
            <p:nvPr/>
          </p:nvSpPr>
          <p:spPr>
            <a:xfrm>
              <a:off x="1383052" y="5356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2" name="Google Shape;712;p37"/>
            <p:cNvSpPr/>
            <p:nvPr/>
          </p:nvSpPr>
          <p:spPr>
            <a:xfrm>
              <a:off x="3760833" y="4070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3" name="Google Shape;713;p37"/>
            <p:cNvSpPr/>
            <p:nvPr/>
          </p:nvSpPr>
          <p:spPr>
            <a:xfrm>
              <a:off x="617971" y="3620478"/>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grpSp>
      <p:sp>
        <p:nvSpPr>
          <p:cNvPr id="2" name="Rectangle 1"/>
          <p:cNvSpPr>
            <a:spLocks noChangeArrowheads="1"/>
          </p:cNvSpPr>
          <p:nvPr/>
        </p:nvSpPr>
        <p:spPr bwMode="auto">
          <a:xfrm>
            <a:off x="188913" y="938213"/>
            <a:ext cx="47212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200" b="1" i="1">
                <a:solidFill>
                  <a:srgbClr val="FF0000"/>
                </a:solidFill>
                <a:latin typeface="Times New Roman" panose="02020603050405020304" pitchFamily="18" charset="0"/>
                <a:cs typeface="Times New Roman" panose="02020603050405020304" pitchFamily="18" charset="0"/>
              </a:rPr>
              <a:t>Việc trồng nhiều cây xanh có lợi ích gì đối với vấn đề bảo vệ môi trường?</a:t>
            </a:r>
            <a:endParaRPr lang="en-US" altLang="en-US" sz="2200" b="1" i="1">
              <a:solidFill>
                <a:srgbClr val="FF0000"/>
              </a:solidFill>
              <a:latin typeface="Times New Roman" panose="02020603050405020304" pitchFamily="18" charset="0"/>
              <a:cs typeface="Times New Roman" panose="02020603050405020304" pitchFamily="18" charset="0"/>
            </a:endParaRPr>
          </a:p>
          <a:p>
            <a:pPr algn="just"/>
            <a:r>
              <a:rPr lang="en-US" altLang="en-US" sz="2200">
                <a:solidFill>
                  <a:srgbClr val="0000FF"/>
                </a:solidFill>
                <a:latin typeface="Times New Roman" panose="02020603050405020304" pitchFamily="18" charset="0"/>
                <a:cs typeface="Times New Roman" panose="02020603050405020304" pitchFamily="18" charset="0"/>
              </a:rPr>
              <a:t>- </a:t>
            </a:r>
            <a:r>
              <a:rPr lang="vi-VN" altLang="en-US" sz="2200">
                <a:solidFill>
                  <a:srgbClr val="0000FF"/>
                </a:solidFill>
                <a:latin typeface="Times New Roman" panose="02020603050405020304" pitchFamily="18" charset="0"/>
                <a:cs typeface="Times New Roman" panose="02020603050405020304" pitchFamily="18" charset="0"/>
              </a:rPr>
              <a:t>Trồng nhiều cây xanh giúp cung cấp một lượng lớn oxy cho chúng ta thở.</a:t>
            </a:r>
            <a:endParaRPr lang="en-US" altLang="en-US" sz="2200">
              <a:solidFill>
                <a:srgbClr val="0000FF"/>
              </a:solidFill>
              <a:latin typeface="Times New Roman" panose="02020603050405020304" pitchFamily="18" charset="0"/>
              <a:cs typeface="Times New Roman" panose="02020603050405020304" pitchFamily="18" charset="0"/>
            </a:endParaRPr>
          </a:p>
          <a:p>
            <a:pPr algn="just"/>
            <a:r>
              <a:rPr lang="en-US" altLang="en-US" sz="2200">
                <a:solidFill>
                  <a:srgbClr val="0000FF"/>
                </a:solidFill>
                <a:latin typeface="Times New Roman" panose="02020603050405020304" pitchFamily="18" charset="0"/>
                <a:cs typeface="Times New Roman" panose="02020603050405020304" pitchFamily="18" charset="0"/>
              </a:rPr>
              <a:t>- </a:t>
            </a:r>
            <a:r>
              <a:rPr lang="vi-VN" altLang="en-US" sz="2200">
                <a:solidFill>
                  <a:srgbClr val="0000FF"/>
                </a:solidFill>
                <a:latin typeface="Times New Roman" panose="02020603050405020304" pitchFamily="18" charset="0"/>
                <a:cs typeface="Times New Roman" panose="02020603050405020304" pitchFamily="18" charset="0"/>
              </a:rPr>
              <a:t>Cây xanh có thể làm chậm sự bốc hơi nước, tăng độ ẩm không khí. Rễ cây có khả năng giữ đất, giữ nước tốt. Vì thế thi đến mùa mưa bão, cây có thể giúp giữ nước và cản trở dòng nước chảy trên bề mặt, hạn chế tốc độ của gió thổi, từ đó hạn chế tình trạng bão, lũ lụt, xói mòn đất do nước chảy mạnh.</a:t>
            </a:r>
            <a:endParaRPr lang="en-US" altLang="en-US" sz="2200">
              <a:solidFill>
                <a:srgbClr val="0000FF"/>
              </a:solidFill>
              <a:latin typeface="Times New Roman" panose="02020603050405020304" pitchFamily="18" charset="0"/>
              <a:cs typeface="Times New Roman" panose="02020603050405020304" pitchFamily="18" charset="0"/>
            </a:endParaRPr>
          </a:p>
          <a:p>
            <a:pPr algn="just"/>
            <a:r>
              <a:rPr lang="en-US" altLang="en-US" sz="2200">
                <a:solidFill>
                  <a:srgbClr val="0000FF"/>
                </a:solidFill>
                <a:latin typeface="Times New Roman" panose="02020603050405020304" pitchFamily="18" charset="0"/>
                <a:cs typeface="Times New Roman" panose="02020603050405020304" pitchFamily="18" charset="0"/>
              </a:rPr>
              <a:t>- </a:t>
            </a:r>
            <a:r>
              <a:rPr lang="vi-VN" altLang="en-US" sz="2200">
                <a:solidFill>
                  <a:srgbClr val="0000FF"/>
                </a:solidFill>
                <a:latin typeface="Times New Roman" panose="02020603050405020304" pitchFamily="18" charset="0"/>
                <a:cs typeface="Times New Roman" panose="02020603050405020304" pitchFamily="18" charset="0"/>
              </a:rPr>
              <a:t>Trồng nhiều cây xanh ở các khu dân cư giúp cho không khí trong lành hơn, làm bóng mát ngăn chặn ánh nắng mặt trời, hạn chế tác hại của các bức xạ mặt trời lên con người.</a:t>
            </a:r>
            <a:endParaRPr lang="en-US" altLang="en-US" sz="2200">
              <a:solidFill>
                <a:srgbClr val="0000FF"/>
              </a:solidFill>
              <a:latin typeface="Times New Roman" panose="02020603050405020304" pitchFamily="18" charset="0"/>
              <a:cs typeface="Times New Roman" panose="02020603050405020304" pitchFamily="18" charset="0"/>
            </a:endParaRPr>
          </a:p>
        </p:txBody>
      </p:sp>
      <p:pic>
        <p:nvPicPr>
          <p:cNvPr id="176130" name="Picture 2" descr="Trồng rừng và giữ rừng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465263"/>
            <a:ext cx="4087812"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5778" name="Google Shape;699;p37"/>
          <p:cNvGrpSpPr>
            <a:grpSpLocks/>
          </p:cNvGrpSpPr>
          <p:nvPr/>
        </p:nvGrpSpPr>
        <p:grpSpPr bwMode="auto">
          <a:xfrm>
            <a:off x="617538" y="1254125"/>
            <a:ext cx="7848600" cy="4062413"/>
            <a:chOff x="617971" y="407082"/>
            <a:chExt cx="7847631" cy="4062787"/>
          </a:xfrm>
        </p:grpSpPr>
        <p:sp>
          <p:nvSpPr>
            <p:cNvPr id="702" name="Google Shape;702;p37"/>
            <p:cNvSpPr/>
            <p:nvPr/>
          </p:nvSpPr>
          <p:spPr>
            <a:xfrm>
              <a:off x="5638613" y="811932"/>
              <a:ext cx="163493"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3" name="Google Shape;703;p37"/>
            <p:cNvSpPr/>
            <p:nvPr/>
          </p:nvSpPr>
          <p:spPr>
            <a:xfrm>
              <a:off x="8302109" y="4312692"/>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4" name="Google Shape;704;p37"/>
            <p:cNvSpPr/>
            <p:nvPr/>
          </p:nvSpPr>
          <p:spPr>
            <a:xfrm>
              <a:off x="1030670" y="1759757"/>
              <a:ext cx="163492"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5" name="Google Shape;705;p37"/>
            <p:cNvSpPr/>
            <p:nvPr/>
          </p:nvSpPr>
          <p:spPr>
            <a:xfrm>
              <a:off x="8302109" y="3109256"/>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6" name="Google Shape;706;p37"/>
            <p:cNvSpPr/>
            <p:nvPr/>
          </p:nvSpPr>
          <p:spPr>
            <a:xfrm>
              <a:off x="2081465" y="4050730"/>
              <a:ext cx="163492" cy="157176"/>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7" name="Google Shape;707;p37"/>
            <p:cNvSpPr/>
            <p:nvPr/>
          </p:nvSpPr>
          <p:spPr>
            <a:xfrm>
              <a:off x="8302109" y="884964"/>
              <a:ext cx="85714"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8" name="Google Shape;708;p37"/>
            <p:cNvSpPr/>
            <p:nvPr/>
          </p:nvSpPr>
          <p:spPr>
            <a:xfrm>
              <a:off x="3637023" y="3737964"/>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9" name="Google Shape;709;p37"/>
            <p:cNvSpPr/>
            <p:nvPr/>
          </p:nvSpPr>
          <p:spPr>
            <a:xfrm>
              <a:off x="7468775" y="2174133"/>
              <a:ext cx="85714" cy="84145"/>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0" name="Google Shape;710;p37"/>
            <p:cNvSpPr/>
            <p:nvPr/>
          </p:nvSpPr>
          <p:spPr>
            <a:xfrm>
              <a:off x="6449726" y="4157102"/>
              <a:ext cx="165080"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1" name="Google Shape;711;p37"/>
            <p:cNvSpPr/>
            <p:nvPr/>
          </p:nvSpPr>
          <p:spPr>
            <a:xfrm>
              <a:off x="1383052" y="5356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2" name="Google Shape;712;p37"/>
            <p:cNvSpPr/>
            <p:nvPr/>
          </p:nvSpPr>
          <p:spPr>
            <a:xfrm>
              <a:off x="3760833" y="4070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3" name="Google Shape;713;p37"/>
            <p:cNvSpPr/>
            <p:nvPr/>
          </p:nvSpPr>
          <p:spPr>
            <a:xfrm>
              <a:off x="617971" y="3620478"/>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grpSp>
      <p:sp>
        <p:nvSpPr>
          <p:cNvPr id="2" name="Rectangle 1"/>
          <p:cNvSpPr>
            <a:spLocks noChangeArrowheads="1"/>
          </p:cNvSpPr>
          <p:nvPr/>
        </p:nvSpPr>
        <p:spPr bwMode="auto">
          <a:xfrm>
            <a:off x="2392363" y="620713"/>
            <a:ext cx="47212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200" b="1">
                <a:solidFill>
                  <a:srgbClr val="FF0000"/>
                </a:solidFill>
                <a:latin typeface="Times New Roman" panose="02020603050405020304" pitchFamily="18" charset="0"/>
                <a:cs typeface="Times New Roman" panose="02020603050405020304" pitchFamily="18" charset="0"/>
              </a:rPr>
              <a:t>MÙA XUÂN LÀ TẾT TRỒNG CÂY </a:t>
            </a:r>
          </a:p>
        </p:txBody>
      </p:sp>
      <p:pic>
        <p:nvPicPr>
          <p:cNvPr id="75780" name="Picture 8" descr="Phong trào Tết trồng cây |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363" y="1254125"/>
            <a:ext cx="4462462"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7826" name="Google Shape;699;p37"/>
          <p:cNvGrpSpPr>
            <a:grpSpLocks/>
          </p:cNvGrpSpPr>
          <p:nvPr/>
        </p:nvGrpSpPr>
        <p:grpSpPr bwMode="auto">
          <a:xfrm>
            <a:off x="617538" y="1254125"/>
            <a:ext cx="7848600" cy="4062413"/>
            <a:chOff x="617971" y="407082"/>
            <a:chExt cx="7847631" cy="4062787"/>
          </a:xfrm>
        </p:grpSpPr>
        <p:sp>
          <p:nvSpPr>
            <p:cNvPr id="702" name="Google Shape;702;p37"/>
            <p:cNvSpPr/>
            <p:nvPr/>
          </p:nvSpPr>
          <p:spPr>
            <a:xfrm>
              <a:off x="5638613" y="811932"/>
              <a:ext cx="163493"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3" name="Google Shape;703;p37"/>
            <p:cNvSpPr/>
            <p:nvPr/>
          </p:nvSpPr>
          <p:spPr>
            <a:xfrm>
              <a:off x="8302109" y="4312692"/>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4" name="Google Shape;704;p37"/>
            <p:cNvSpPr/>
            <p:nvPr/>
          </p:nvSpPr>
          <p:spPr>
            <a:xfrm>
              <a:off x="1030670" y="1759757"/>
              <a:ext cx="163492"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5" name="Google Shape;705;p37"/>
            <p:cNvSpPr/>
            <p:nvPr/>
          </p:nvSpPr>
          <p:spPr>
            <a:xfrm>
              <a:off x="8302109" y="3109256"/>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6" name="Google Shape;706;p37"/>
            <p:cNvSpPr/>
            <p:nvPr/>
          </p:nvSpPr>
          <p:spPr>
            <a:xfrm>
              <a:off x="2081465" y="4050730"/>
              <a:ext cx="163492" cy="157176"/>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7" name="Google Shape;707;p37"/>
            <p:cNvSpPr/>
            <p:nvPr/>
          </p:nvSpPr>
          <p:spPr>
            <a:xfrm>
              <a:off x="8302109" y="884964"/>
              <a:ext cx="85714"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8" name="Google Shape;708;p37"/>
            <p:cNvSpPr/>
            <p:nvPr/>
          </p:nvSpPr>
          <p:spPr>
            <a:xfrm>
              <a:off x="3637023" y="3737964"/>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9" name="Google Shape;709;p37"/>
            <p:cNvSpPr/>
            <p:nvPr/>
          </p:nvSpPr>
          <p:spPr>
            <a:xfrm>
              <a:off x="7468775" y="2174133"/>
              <a:ext cx="85714" cy="84145"/>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0" name="Google Shape;710;p37"/>
            <p:cNvSpPr/>
            <p:nvPr/>
          </p:nvSpPr>
          <p:spPr>
            <a:xfrm>
              <a:off x="6449726" y="4157102"/>
              <a:ext cx="165080"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1" name="Google Shape;711;p37"/>
            <p:cNvSpPr/>
            <p:nvPr/>
          </p:nvSpPr>
          <p:spPr>
            <a:xfrm>
              <a:off x="1383052" y="5356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2" name="Google Shape;712;p37"/>
            <p:cNvSpPr/>
            <p:nvPr/>
          </p:nvSpPr>
          <p:spPr>
            <a:xfrm>
              <a:off x="3760833" y="4070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3" name="Google Shape;713;p37"/>
            <p:cNvSpPr/>
            <p:nvPr/>
          </p:nvSpPr>
          <p:spPr>
            <a:xfrm>
              <a:off x="617971" y="3620478"/>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grpSp>
      <p:sp>
        <p:nvSpPr>
          <p:cNvPr id="3" name="Rectangle 2"/>
          <p:cNvSpPr>
            <a:spLocks noChangeArrowheads="1"/>
          </p:cNvSpPr>
          <p:nvPr/>
        </p:nvSpPr>
        <p:spPr bwMode="auto">
          <a:xfrm>
            <a:off x="762000" y="331788"/>
            <a:ext cx="80518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20000"/>
              </a:lnSpc>
            </a:pPr>
            <a:r>
              <a:rPr lang="vi-VN" altLang="en-US" sz="2400" b="1" i="1">
                <a:solidFill>
                  <a:srgbClr val="FF0000"/>
                </a:solidFill>
                <a:latin typeface="Times New Roman" panose="02020603050405020304" pitchFamily="18" charset="0"/>
                <a:cs typeface="Times New Roman" panose="02020603050405020304" pitchFamily="18" charset="0"/>
              </a:rPr>
              <a:t>Tại sao nói “Rừng là lá phổi xanh” của Trái Đất?</a:t>
            </a:r>
            <a:endParaRPr lang="en-US" altLang="en-US" sz="2400" b="1" i="1">
              <a:solidFill>
                <a:srgbClr val="FF0000"/>
              </a:solidFill>
              <a:latin typeface="Times New Roman" panose="02020603050405020304" pitchFamily="18" charset="0"/>
              <a:cs typeface="Times New Roman" panose="02020603050405020304" pitchFamily="18" charset="0"/>
            </a:endParaRPr>
          </a:p>
          <a:p>
            <a:pPr algn="just">
              <a:lnSpc>
                <a:spcPct val="120000"/>
              </a:lnSpc>
            </a:pPr>
            <a:r>
              <a:rPr lang="vi-VN" altLang="en-US" sz="2400" b="1">
                <a:solidFill>
                  <a:srgbClr val="0000FF"/>
                </a:solidFill>
                <a:latin typeface="Times New Roman" panose="02020603050405020304" pitchFamily="18" charset="0"/>
                <a:cs typeface="Times New Roman" panose="02020603050405020304" pitchFamily="18" charset="0"/>
              </a:rPr>
              <a:t>Rừng là nơi sống của một số lượng lớn các loài thực vật, là nơi điều hòa khí hậu, điều hòa không khí, trao đổi khí cho mọi hoạt động sống và sản xuất của con người.</a:t>
            </a:r>
            <a:endParaRPr lang="en-US" altLang="en-US" sz="2400" b="1">
              <a:solidFill>
                <a:srgbClr val="0000FF"/>
              </a:solidFill>
              <a:latin typeface="Times New Roman" panose="02020603050405020304" pitchFamily="18" charset="0"/>
              <a:cs typeface="Times New Roman" panose="02020603050405020304" pitchFamily="18" charset="0"/>
            </a:endParaRPr>
          </a:p>
        </p:txBody>
      </p:sp>
      <p:pic>
        <p:nvPicPr>
          <p:cNvPr id="253954" name="Picture 2" descr="Tại sao người ta lại nói rừng cây như một lá phổi xanh của con người -  KHBVP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055938"/>
            <a:ext cx="44989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AutoShape 4" descr="Có một cây là có rừng - Góc nhìn &amp;amp; chia sẻ"/>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53958" name="Picture 6" descr="Hãy chứng minh rằng bảo vệ rừng là bảo vệ cuộc sống của chúng 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3040063"/>
            <a:ext cx="46450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39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39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258888" y="2133600"/>
            <a:ext cx="65532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Calibri" panose="020F0502020204030204" pitchFamily="34" charset="0"/>
              </a:rPr>
              <a:t>Biết tận dụng những lợi ích của cây xanh để chăm sóc sức khỏe (trồng nhiều cây xanh, lựa chọn được cây làm sạch không khí cho gia đình, lựa chọn thực phẩm,…).</a:t>
            </a:r>
            <a:endParaRPr lang="en-US" altLang="en-US" sz="2400" b="1">
              <a:solidFill>
                <a:srgbClr val="0000FF"/>
              </a:solidFill>
            </a:endParaRPr>
          </a:p>
        </p:txBody>
      </p:sp>
      <p:pic>
        <p:nvPicPr>
          <p:cNvPr id="79875" name="Picture 3" descr="Description: https://lh3.googleusercontent.com/UpQWRHyQ3gedk-Jldac1I2ql9iUPFz6E7V0-bIKun9g2M9DNIYVq7tE_NZk-cJ7-HYYggTuV6k6ADnzH7agErpKgjZsbcHy8BYdiIphmg2LN3f7tsRCEkq28TF0xH2HTDU70Ej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692150"/>
            <a:ext cx="29527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6" descr="60 năm Tết trồng cây, nhớ Chủ tịch Hồ Chí Minh! - Báo Nam Định điện tử"/>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22: QUANG HỢP Ở THỰC VẬT</a:t>
            </a:r>
          </a:p>
        </p:txBody>
      </p:sp>
      <p:sp>
        <p:nvSpPr>
          <p:cNvPr id="35844" name="Rectangle 10"/>
          <p:cNvSpPr>
            <a:spLocks noChangeArrowheads="1"/>
          </p:cNvSpPr>
          <p:nvPr/>
        </p:nvSpPr>
        <p:spPr bwMode="auto">
          <a:xfrm>
            <a:off x="107950" y="487363"/>
            <a:ext cx="457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a:solidFill>
                  <a:srgbClr val="000000"/>
                </a:solidFill>
                <a:latin typeface="Times New Roman" panose="02020603050405020304" pitchFamily="18" charset="0"/>
                <a:cs typeface="Calibri" panose="020F0502020204030204" pitchFamily="34" charset="0"/>
              </a:rPr>
              <a:t>1. Khái niệm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pic>
        <p:nvPicPr>
          <p:cNvPr id="14" name="Picture 6"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395413"/>
            <a:ext cx="691276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22: QUANG HỢP Ở THỰC VẬT</a:t>
            </a:r>
          </a:p>
        </p:txBody>
      </p:sp>
      <p:sp>
        <p:nvSpPr>
          <p:cNvPr id="35844" name="Rectangle 10"/>
          <p:cNvSpPr>
            <a:spLocks noChangeArrowheads="1"/>
          </p:cNvSpPr>
          <p:nvPr/>
        </p:nvSpPr>
        <p:spPr bwMode="auto">
          <a:xfrm>
            <a:off x="107950" y="487363"/>
            <a:ext cx="457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a:solidFill>
                  <a:srgbClr val="000000"/>
                </a:solidFill>
                <a:latin typeface="Times New Roman" panose="02020603050405020304" pitchFamily="18" charset="0"/>
                <a:cs typeface="Calibri" panose="020F0502020204030204" pitchFamily="34" charset="0"/>
              </a:rPr>
              <a:t>1. Khái niệm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pic>
        <p:nvPicPr>
          <p:cNvPr id="14" name="Picture 6"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548680"/>
            <a:ext cx="511256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EDA56C3-1890-C7B1-F11E-1353B648B2CC}"/>
              </a:ext>
            </a:extLst>
          </p:cNvPr>
          <p:cNvSpPr txBox="1"/>
          <p:nvPr/>
        </p:nvSpPr>
        <p:spPr>
          <a:xfrm>
            <a:off x="467544" y="3991704"/>
            <a:ext cx="8352928" cy="2677656"/>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a:p>
            <a:pPr marL="342900" indent="-342900">
              <a:buAutoNum type="arabicPeriod"/>
            </a:pPr>
            <a:r>
              <a:rPr lang="en-US" altLang="en-US" sz="2800" i="1" dirty="0">
                <a:solidFill>
                  <a:srgbClr val="FF0000"/>
                </a:solidFill>
                <a:latin typeface="Times New Roman" panose="02020603050405020304" pitchFamily="18" charset="0"/>
                <a:cs typeface="Times New Roman" panose="02020603050405020304" pitchFamily="18" charset="0"/>
              </a:rPr>
              <a:t>Cho </a:t>
            </a:r>
            <a:r>
              <a:rPr lang="en-US" altLang="en-US" sz="2800" i="1" dirty="0" err="1">
                <a:solidFill>
                  <a:srgbClr val="FF0000"/>
                </a:solidFill>
                <a:latin typeface="Times New Roman" panose="02020603050405020304" pitchFamily="18" charset="0"/>
                <a:cs typeface="Times New Roman" panose="02020603050405020304" pitchFamily="18" charset="0"/>
              </a:rPr>
              <a:t>biết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nguyên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liệu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chất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lấy</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vào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sản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phẩm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chất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tạo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ra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các</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yếu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tố</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tham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gia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trong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quá</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trình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quang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hợp</a:t>
            </a:r>
            <a:r>
              <a:rPr lang="en-US" altLang="en-US" sz="2800" i="1" dirty="0">
                <a:solidFill>
                  <a:srgbClr val="FF0000"/>
                </a:solidFill>
                <a:latin typeface="Times New Roman" panose="02020603050405020304" pitchFamily="18" charset="0"/>
                <a:cs typeface="Times New Roman" panose="02020603050405020304" pitchFamily="18" charset="0"/>
              </a:rPr>
              <a:t>.</a:t>
            </a:r>
          </a:p>
          <a:p>
            <a:pPr marL="342900" indent="-342900">
              <a:buAutoNum type="arabicPeriod"/>
            </a:pPr>
            <a:r>
              <a:rPr lang="en-US" sz="2800" i="1" dirty="0" err="1">
                <a:solidFill>
                  <a:srgbClr val="FF0000"/>
                </a:solidFill>
                <a:latin typeface="Times New Roman" panose="02020603050405020304" pitchFamily="18" charset="0"/>
                <a:cs typeface="Times New Roman" panose="02020603050405020304" pitchFamily="18" charset="0"/>
              </a:rPr>
              <a:t>Viết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phương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quang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hợp</a:t>
            </a:r>
            <a:endParaRPr lang="en-US" sz="2800" i="1"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a:pPr>
            <a:r>
              <a:rPr lang="en-US" sz="2800" i="1" dirty="0" err="1">
                <a:solidFill>
                  <a:srgbClr val="FF0000"/>
                </a:solidFill>
                <a:latin typeface="Times New Roman" panose="02020603050405020304" pitchFamily="18" charset="0"/>
                <a:cs typeface="Times New Roman" panose="02020603050405020304" pitchFamily="18" charset="0"/>
              </a:rPr>
              <a:t>Phát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biểu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khái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niệm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quang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hợp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gì</a:t>
            </a:r>
            <a:r>
              <a:rPr lang="en-US" sz="2800" i="1" dirty="0">
                <a:solidFill>
                  <a:srgbClr val="FF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87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a:t>
            </a:r>
            <a:r>
              <a:rPr lang="vi-VN" altLang="en-US" sz="2400" b="1" dirty="0">
                <a:solidFill>
                  <a:srgbClr val="FFFFFF"/>
                </a:solidFill>
                <a:latin typeface="Times New Roman" panose="02020603050405020304" pitchFamily="18" charset="0"/>
              </a:rPr>
              <a:t>22</a:t>
            </a:r>
            <a:r>
              <a:rPr lang="en-US" altLang="en-US" sz="2400" b="1" dirty="0">
                <a:solidFill>
                  <a:srgbClr val="FFFFFF"/>
                </a:solidFill>
                <a:latin typeface="Times New Roman" panose="02020603050405020304" pitchFamily="18" charset="0"/>
              </a:rPr>
              <a:t> QUANG HỢP Ở THỰC VẬT</a:t>
            </a:r>
          </a:p>
        </p:txBody>
      </p:sp>
      <p:pic>
        <p:nvPicPr>
          <p:cNvPr id="62468" name="Picture 6"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300" y="939800"/>
            <a:ext cx="45339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10"/>
          <p:cNvSpPr>
            <a:spLocks noChangeArrowheads="1"/>
          </p:cNvSpPr>
          <p:nvPr/>
        </p:nvSpPr>
        <p:spPr bwMode="auto">
          <a:xfrm>
            <a:off x="107950" y="487363"/>
            <a:ext cx="457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a:solidFill>
                  <a:srgbClr val="000000"/>
                </a:solidFill>
                <a:latin typeface="Times New Roman" panose="02020603050405020304" pitchFamily="18" charset="0"/>
                <a:cs typeface="Calibri" panose="020F0502020204030204" pitchFamily="34" charset="0"/>
              </a:rPr>
              <a:t>1. Khái niệm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77835" name="Rectangle 2"/>
          <p:cNvSpPr>
            <a:spLocks noChangeArrowheads="1"/>
          </p:cNvSpPr>
          <p:nvPr/>
        </p:nvSpPr>
        <p:spPr bwMode="auto">
          <a:xfrm>
            <a:off x="135339" y="1988840"/>
            <a:ext cx="4033838" cy="382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US" altLang="en-US" sz="2400" dirty="0" err="1">
                <a:solidFill>
                  <a:srgbClr val="000000"/>
                </a:solidFill>
                <a:latin typeface="Times New Roman" panose="02020603050405020304" pitchFamily="18" charset="0"/>
                <a:cs typeface="Calibri" panose="020F0502020204030204" pitchFamily="34" charset="0"/>
              </a:rPr>
              <a:t>Quang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hợp</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là</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quá</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trình</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lá</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cây</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sử</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dụng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nước</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và</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khí</a:t>
            </a:r>
            <a:r>
              <a:rPr lang="en-US" altLang="en-US" sz="2400" dirty="0">
                <a:solidFill>
                  <a:srgbClr val="000000"/>
                </a:solidFill>
                <a:latin typeface="Times New Roman" panose="02020603050405020304" pitchFamily="18" charset="0"/>
                <a:cs typeface="Calibri" panose="020F0502020204030204" pitchFamily="34" charset="0"/>
              </a:rPr>
              <a:t> carbon dioxide </a:t>
            </a:r>
            <a:r>
              <a:rPr lang="en-US" altLang="en-US" sz="2400" dirty="0" err="1">
                <a:solidFill>
                  <a:srgbClr val="000000"/>
                </a:solidFill>
                <a:latin typeface="Times New Roman" panose="02020603050405020304" pitchFamily="18" charset="0"/>
                <a:cs typeface="Calibri" panose="020F0502020204030204" pitchFamily="34" charset="0"/>
              </a:rPr>
              <a:t>nhờ</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năng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lượng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ánh</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sáng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đã</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được</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diệp</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lục</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hấp</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thu</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để</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tổng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hợp</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chất</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hữu</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cơ</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và</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giải</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phóng</a:t>
            </a:r>
            <a:r>
              <a:rPr lang="en-US" altLang="en-US" sz="2400" dirty="0">
                <a:solidFill>
                  <a:srgbClr val="000000"/>
                </a:solidFill>
                <a:latin typeface="Times New Roman" panose="02020603050405020304" pitchFamily="18" charset="0"/>
                <a:cs typeface="Calibri" panose="020F0502020204030204" pitchFamily="34" charset="0"/>
              </a:rPr>
              <a:t> oxygen.</a:t>
            </a:r>
            <a:endParaRPr lang="en-US" altLang="en-US" sz="2000" dirty="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dirty="0">
                <a:solidFill>
                  <a:srgbClr val="000000"/>
                </a:solidFill>
                <a:latin typeface="Times New Roman" panose="02020603050405020304" pitchFamily="18" charset="0"/>
                <a:cs typeface="Calibri" panose="020F0502020204030204" pitchFamily="34" charset="0"/>
              </a:rPr>
              <a:t>2. </a:t>
            </a:r>
            <a:r>
              <a:rPr lang="en-US" altLang="en-US" sz="2400" b="1" dirty="0" err="1">
                <a:solidFill>
                  <a:srgbClr val="000000"/>
                </a:solidFill>
                <a:latin typeface="Times New Roman" panose="02020603050405020304" pitchFamily="18" charset="0"/>
                <a:cs typeface="Calibri" panose="020F0502020204030204" pitchFamily="34" charset="0"/>
              </a:rPr>
              <a:t>Phương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trình</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tổng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quát</a:t>
            </a:r>
            <a:endParaRPr lang="en-US" altLang="en-US" sz="2000" dirty="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dirty="0" err="1">
                <a:solidFill>
                  <a:srgbClr val="000000"/>
                </a:solidFill>
                <a:latin typeface="Times New Roman" panose="02020603050405020304" pitchFamily="18" charset="0"/>
                <a:cs typeface="Calibri" panose="020F0502020204030204" pitchFamily="34" charset="0"/>
              </a:rPr>
              <a:t>Nước</a:t>
            </a:r>
            <a:r>
              <a:rPr lang="en-US" altLang="en-US" sz="2400" dirty="0">
                <a:solidFill>
                  <a:srgbClr val="000000"/>
                </a:solidFill>
                <a:latin typeface="Times New Roman" panose="02020603050405020304" pitchFamily="18" charset="0"/>
                <a:cs typeface="Calibri" panose="020F0502020204030204" pitchFamily="34" charset="0"/>
              </a:rPr>
              <a:t> + carbon dioxide      →             Glucose + Oxygen</a:t>
            </a:r>
          </a:p>
        </p:txBody>
      </p:sp>
      <p:pic>
        <p:nvPicPr>
          <p:cNvPr id="6" name="Picture 49" descr="Writing_in_boo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11866">
            <a:off x="3516941" y="1354693"/>
            <a:ext cx="7778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246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7835">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7835">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778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a:t>
            </a:r>
            <a:r>
              <a:rPr lang="vi-VN" altLang="en-US" sz="2400" b="1" dirty="0">
                <a:solidFill>
                  <a:srgbClr val="FFFFFF"/>
                </a:solidFill>
                <a:latin typeface="Times New Roman" panose="02020603050405020304" pitchFamily="18" charset="0"/>
              </a:rPr>
              <a:t>22</a:t>
            </a:r>
            <a:r>
              <a:rPr lang="en-US" altLang="en-US" sz="2400" b="1" dirty="0">
                <a:solidFill>
                  <a:srgbClr val="FFFFFF"/>
                </a:solidFill>
                <a:latin typeface="Times New Roman" panose="02020603050405020304" pitchFamily="18" charset="0"/>
              </a:rPr>
              <a:t>: QUANG HỢP Ở THỰC VẬT</a:t>
            </a:r>
          </a:p>
        </p:txBody>
      </p:sp>
      <p:sp>
        <p:nvSpPr>
          <p:cNvPr id="39939" name="Rectangle 10"/>
          <p:cNvSpPr>
            <a:spLocks noChangeArrowheads="1"/>
          </p:cNvSpPr>
          <p:nvPr/>
        </p:nvSpPr>
        <p:spPr bwMode="auto">
          <a:xfrm>
            <a:off x="107950" y="487363"/>
            <a:ext cx="4572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250825" y="968375"/>
            <a:ext cx="38893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US" altLang="en-US" sz="2400" b="1">
                <a:solidFill>
                  <a:srgbClr val="000000"/>
                </a:solidFill>
                <a:latin typeface="Times New Roman" panose="02020603050405020304" pitchFamily="18" charset="0"/>
                <a:cs typeface="Calibri" panose="020F0502020204030204" pitchFamily="34" charset="0"/>
              </a:rPr>
              <a:t>3. Mối quan hệ giữa trao đổi chất và chuyển hóa năng lượng trong quang hợp</a:t>
            </a:r>
          </a:p>
        </p:txBody>
      </p:sp>
      <p:pic>
        <p:nvPicPr>
          <p:cNvPr id="39941" name="Picture 10" descr="Trao đổi chất và chuyển hóa năng lượng ở ngườ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838" y="727075"/>
            <a:ext cx="5113337"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a:t>
            </a:r>
            <a:r>
              <a:rPr lang="vi-VN" altLang="en-US" sz="2400" b="1" dirty="0">
                <a:solidFill>
                  <a:srgbClr val="FFFFFF"/>
                </a:solidFill>
                <a:latin typeface="Times New Roman" panose="02020603050405020304" pitchFamily="18" charset="0"/>
              </a:rPr>
              <a:t>22</a:t>
            </a:r>
            <a:r>
              <a:rPr lang="en-US" altLang="en-US" sz="2400" b="1" dirty="0">
                <a:solidFill>
                  <a:srgbClr val="FFFFFF"/>
                </a:solidFill>
                <a:latin typeface="Times New Roman" panose="02020603050405020304" pitchFamily="18" charset="0"/>
              </a:rPr>
              <a:t>: QUANG HỢP Ở THỰC VẬT</a:t>
            </a:r>
          </a:p>
        </p:txBody>
      </p:sp>
      <p:sp>
        <p:nvSpPr>
          <p:cNvPr id="40963" name="Rectangle 10"/>
          <p:cNvSpPr>
            <a:spLocks noChangeArrowheads="1"/>
          </p:cNvSpPr>
          <p:nvPr/>
        </p:nvSpPr>
        <p:spPr bwMode="auto">
          <a:xfrm>
            <a:off x="107950" y="487363"/>
            <a:ext cx="4572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40964" name="Rectangle 2"/>
          <p:cNvSpPr>
            <a:spLocks noChangeArrowheads="1"/>
          </p:cNvSpPr>
          <p:nvPr/>
        </p:nvSpPr>
        <p:spPr bwMode="auto">
          <a:xfrm>
            <a:off x="250825" y="993775"/>
            <a:ext cx="8569647" cy="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US" altLang="en-US" sz="2400" b="1" dirty="0">
                <a:solidFill>
                  <a:srgbClr val="000000"/>
                </a:solidFill>
                <a:latin typeface="Times New Roman" panose="02020603050405020304" pitchFamily="18" charset="0"/>
                <a:cs typeface="Calibri" panose="020F0502020204030204" pitchFamily="34" charset="0"/>
              </a:rPr>
              <a:t>3. </a:t>
            </a:r>
            <a:r>
              <a:rPr lang="en-US" altLang="en-US" sz="2400" b="1" dirty="0" err="1">
                <a:solidFill>
                  <a:srgbClr val="000000"/>
                </a:solidFill>
                <a:latin typeface="Times New Roman" panose="02020603050405020304" pitchFamily="18" charset="0"/>
                <a:cs typeface="Calibri" panose="020F0502020204030204" pitchFamily="34" charset="0"/>
              </a:rPr>
              <a:t>Mối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hệ</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giữa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trao</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đổi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chất</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và</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chuyển</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hóa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năng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lượng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trong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hợp</a:t>
            </a:r>
            <a:endParaRPr lang="en-US" altLang="en-US" sz="2400" b="1" dirty="0">
              <a:solidFill>
                <a:srgbClr val="000000"/>
              </a:solidFill>
              <a:latin typeface="Times New Roman" panose="02020603050405020304" pitchFamily="18" charset="0"/>
              <a:cs typeface="Calibri" panose="020F0502020204030204" pitchFamily="34" charset="0"/>
            </a:endParaRPr>
          </a:p>
        </p:txBody>
      </p:sp>
      <p:pic>
        <p:nvPicPr>
          <p:cNvPr id="40965" name="Picture 8"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988" y="2843213"/>
            <a:ext cx="4418012"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C9B652-212E-152D-E266-447DC8088489}"/>
              </a:ext>
            </a:extLst>
          </p:cNvPr>
          <p:cNvSpPr>
            <a:spLocks noChangeArrowheads="1"/>
          </p:cNvSpPr>
          <p:nvPr/>
        </p:nvSpPr>
        <p:spPr bwMode="auto">
          <a:xfrm>
            <a:off x="-36512" y="2050981"/>
            <a:ext cx="4825232" cy="469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i="1" dirty="0" err="1">
                <a:latin typeface="Times New Roman" panose="02020603050405020304" pitchFamily="18" charset="0"/>
                <a:cs typeface="Calibri" panose="020F0502020204030204" pitchFamily="34" charset="0"/>
              </a:rPr>
              <a:t>Cặp</a:t>
            </a:r>
            <a:r>
              <a:rPr lang="en-US" altLang="en-US" sz="2400" b="1" i="1" dirty="0">
                <a:latin typeface="Times New Roman" panose="02020603050405020304" pitchFamily="18" charset="0"/>
                <a:cs typeface="Calibri" panose="020F0502020204030204" pitchFamily="34" charset="0"/>
              </a:rPr>
              <a:t> </a:t>
            </a:r>
            <a:r>
              <a:rPr lang="en-US" altLang="en-US" sz="2400" b="1" i="1" dirty="0" err="1">
                <a:latin typeface="Times New Roman" panose="02020603050405020304" pitchFamily="18" charset="0"/>
                <a:cs typeface="Calibri" panose="020F0502020204030204" pitchFamily="34" charset="0"/>
              </a:rPr>
              <a:t>đôi</a:t>
            </a:r>
            <a:r>
              <a:rPr lang="en-US" altLang="en-US" sz="2400" b="1" i="1" dirty="0">
                <a:latin typeface="Times New Roman" panose="02020603050405020304" pitchFamily="18" charset="0"/>
                <a:cs typeface="Calibri" panose="020F0502020204030204" pitchFamily="34" charset="0"/>
              </a:rPr>
              <a:t>:</a:t>
            </a:r>
          </a:p>
          <a:p>
            <a:pPr marL="457200" indent="-457200" algn="just">
              <a:lnSpc>
                <a:spcPct val="114000"/>
              </a:lnSpc>
              <a:spcBef>
                <a:spcPct val="0"/>
              </a:spcBef>
              <a:buFontTx/>
              <a:buAutoNum type="arabicPeriod"/>
            </a:pPr>
            <a:r>
              <a:rPr lang="en-US" altLang="en-US" sz="2400" i="1" dirty="0" err="1">
                <a:solidFill>
                  <a:srgbClr val="FF0000"/>
                </a:solidFill>
                <a:latin typeface="Times New Roman" panose="02020603050405020304" pitchFamily="18" charset="0"/>
                <a:cs typeface="Calibri" panose="020F0502020204030204" pitchFamily="34" charset="0"/>
              </a:rPr>
              <a:t>Những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chất</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nào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được</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trao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đổi</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giữa</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tế</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bào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lá</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và</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môi</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trường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và</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dạng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năng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lượng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nào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được</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chuyển</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hóa</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trong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quá</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trình</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quang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hợp</a:t>
            </a:r>
            <a:r>
              <a:rPr lang="en-US" altLang="en-US" sz="2400" i="1" dirty="0">
                <a:solidFill>
                  <a:srgbClr val="FF0000"/>
                </a:solidFill>
                <a:latin typeface="Times New Roman" panose="02020603050405020304" pitchFamily="18" charset="0"/>
                <a:cs typeface="Calibri" panose="020F0502020204030204" pitchFamily="34" charset="0"/>
              </a:rPr>
              <a:t>.</a:t>
            </a:r>
          </a:p>
          <a:p>
            <a:pPr marL="457200" indent="-457200" algn="just">
              <a:lnSpc>
                <a:spcPct val="114000"/>
              </a:lnSpc>
              <a:spcBef>
                <a:spcPct val="0"/>
              </a:spcBef>
              <a:buFontTx/>
              <a:buAutoNum type="arabicPeriod"/>
            </a:pPr>
            <a:r>
              <a:rPr lang="en-US" altLang="en-US" sz="2400" i="1" dirty="0" err="1">
                <a:solidFill>
                  <a:srgbClr val="FF0000"/>
                </a:solidFill>
                <a:latin typeface="Times New Roman" panose="02020603050405020304" pitchFamily="18" charset="0"/>
                <a:cs typeface="Calibri" panose="020F0502020204030204" pitchFamily="34" charset="0"/>
              </a:rPr>
              <a:t>Tại</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sao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nói</a:t>
            </a:r>
            <a:r>
              <a:rPr lang="en-US" altLang="en-US" sz="2400" i="1" dirty="0">
                <a:solidFill>
                  <a:srgbClr val="FF0000"/>
                </a:solidFill>
                <a:latin typeface="Times New Roman" panose="02020603050405020304" pitchFamily="18" charset="0"/>
                <a:cs typeface="Calibri" panose="020F0502020204030204" pitchFamily="34" charset="0"/>
              </a:rPr>
              <a:t> “Trong </a:t>
            </a:r>
            <a:r>
              <a:rPr lang="en-US" altLang="en-US" sz="2400" i="1" dirty="0" err="1">
                <a:solidFill>
                  <a:srgbClr val="FF0000"/>
                </a:solidFill>
                <a:latin typeface="Times New Roman" panose="02020603050405020304" pitchFamily="18" charset="0"/>
                <a:cs typeface="Calibri" panose="020F0502020204030204" pitchFamily="34" charset="0"/>
              </a:rPr>
              <a:t>quá</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trình</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quang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hợp</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trao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đổi</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chất</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và</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chuyển</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hóa</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năng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lượng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luôn</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diễn</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ra</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đồng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thời</a:t>
            </a:r>
            <a:r>
              <a:rPr lang="en-US" altLang="en-US" sz="2400" i="1" dirty="0">
                <a:solidFill>
                  <a:srgbClr val="FF0000"/>
                </a:solidFill>
                <a:latin typeface="Times New Roman" panose="02020603050405020304" pitchFamily="18" charset="0"/>
                <a:cs typeface="Calibri" panose="020F0502020204030204" pitchFamily="34" charset="0"/>
              </a:rPr>
              <a:t>”  </a:t>
            </a:r>
            <a:endParaRPr lang="en-US" altLang="en-US" sz="2400" dirty="0">
              <a:latin typeface="Times New Roman" panose="02020603050405020304" pitchFamily="18" charset="0"/>
              <a:cs typeface="Times New Roman" panose="02020603050405020304" pitchFamily="18" charset="0"/>
            </a:endParaRPr>
          </a:p>
          <a:p>
            <a:pPr algn="just">
              <a:lnSpc>
                <a:spcPct val="114000"/>
              </a:lnSpc>
              <a:spcBef>
                <a:spcPct val="0"/>
              </a:spcBef>
              <a:buFontTx/>
              <a:buNone/>
            </a:pPr>
            <a:endParaRPr lang="en-US" alt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ChangeArrowheads="1"/>
          </p:cNvSpPr>
          <p:nvPr/>
        </p:nvSpPr>
        <p:spPr bwMode="auto">
          <a:xfrm>
            <a:off x="179512" y="116632"/>
            <a:ext cx="8589103" cy="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US" altLang="en-US" sz="2400" b="1" dirty="0">
                <a:solidFill>
                  <a:srgbClr val="000000"/>
                </a:solidFill>
                <a:latin typeface="Times New Roman" panose="02020603050405020304" pitchFamily="18" charset="0"/>
                <a:cs typeface="Calibri" panose="020F0502020204030204" pitchFamily="34" charset="0"/>
              </a:rPr>
              <a:t>3. </a:t>
            </a:r>
            <a:r>
              <a:rPr lang="en-US" altLang="en-US" sz="2400" b="1" dirty="0" err="1">
                <a:solidFill>
                  <a:srgbClr val="000000"/>
                </a:solidFill>
                <a:latin typeface="Times New Roman" panose="02020603050405020304" pitchFamily="18" charset="0"/>
                <a:cs typeface="Calibri" panose="020F0502020204030204" pitchFamily="34" charset="0"/>
              </a:rPr>
              <a:t>Mối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hệ</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giữa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trao</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đổi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chất</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và</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chuyển</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hóa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năng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lượng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trong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hợp</a:t>
            </a:r>
            <a:endParaRPr lang="en-US" altLang="en-US" sz="2400" b="1" dirty="0">
              <a:solidFill>
                <a:srgbClr val="000000"/>
              </a:solidFill>
              <a:latin typeface="Times New Roman" panose="02020603050405020304" pitchFamily="18" charset="0"/>
              <a:cs typeface="Calibri" panose="020F0502020204030204" pitchFamily="34" charset="0"/>
            </a:endParaRPr>
          </a:p>
        </p:txBody>
      </p:sp>
      <p:pic>
        <p:nvPicPr>
          <p:cNvPr id="40965" name="Picture 8"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483" y="548680"/>
            <a:ext cx="4418012"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77825" y="2389188"/>
            <a:ext cx="370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AutoNum type="arabicPeriod"/>
            </a:pPr>
            <a:r>
              <a:rPr lang="en-US" altLang="en-US" sz="2400" b="1" dirty="0" err="1">
                <a:solidFill>
                  <a:srgbClr val="0000FF"/>
                </a:solidFill>
                <a:latin typeface="Times New Roman" panose="02020603050405020304" pitchFamily="18" charset="0"/>
                <a:cs typeface="Calibri" panose="020F0502020204030204" pitchFamily="34" charset="0"/>
              </a:rPr>
              <a:t>carbondioxide</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nước</a:t>
            </a:r>
            <a:r>
              <a:rPr lang="en-US" altLang="en-US" sz="2400" b="1" dirty="0">
                <a:solidFill>
                  <a:srgbClr val="0000FF"/>
                </a:solidFill>
                <a:latin typeface="Times New Roman" panose="02020603050405020304" pitchFamily="18" charset="0"/>
                <a:cs typeface="Calibri" panose="020F0502020204030204" pitchFamily="34" charset="0"/>
              </a:rPr>
              <a:t>, oxygen, glucose. </a:t>
            </a:r>
          </a:p>
          <a:p>
            <a:pPr algn="just">
              <a:lnSpc>
                <a:spcPct val="100000"/>
              </a:lnSpc>
              <a:spcBef>
                <a:spcPct val="0"/>
              </a:spcBef>
              <a:buNone/>
            </a:pPr>
            <a:r>
              <a:rPr lang="en-US" altLang="en-US" sz="2400" b="1" dirty="0">
                <a:solidFill>
                  <a:srgbClr val="0000FF"/>
                </a:solidFill>
                <a:latin typeface="Times New Roman" panose="02020603050405020304" pitchFamily="18" charset="0"/>
                <a:cs typeface="Calibri" panose="020F0502020204030204" pitchFamily="34" charset="0"/>
              </a:rPr>
              <a:t>    -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lượng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được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chuyển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hóa</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từ</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quang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thành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hóa</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p>
        </p:txBody>
      </p:sp>
      <p:sp>
        <p:nvSpPr>
          <p:cNvPr id="4" name="Rectangle 3">
            <a:extLst>
              <a:ext uri="{FF2B5EF4-FFF2-40B4-BE49-F238E27FC236}">
                <a16:creationId xmlns:a16="http://schemas.microsoft.com/office/drawing/2014/main" id="{78791704-C7B1-0017-2A97-B5FD8558C0A4}"/>
              </a:ext>
            </a:extLst>
          </p:cNvPr>
          <p:cNvSpPr>
            <a:spLocks noChangeArrowheads="1"/>
          </p:cNvSpPr>
          <p:nvPr/>
        </p:nvSpPr>
        <p:spPr bwMode="auto">
          <a:xfrm>
            <a:off x="377824" y="4658360"/>
            <a:ext cx="82521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a:solidFill>
                  <a:srgbClr val="0000FF"/>
                </a:solidFill>
                <a:latin typeface="Times New Roman" panose="02020603050405020304" pitchFamily="18" charset="0"/>
                <a:cs typeface="Calibri" panose="020F0502020204030204" pitchFamily="34" charset="0"/>
              </a:rPr>
              <a:t>2. </a:t>
            </a:r>
            <a:r>
              <a:rPr lang="en-US" altLang="en-US" sz="2400" b="1" dirty="0" err="1">
                <a:solidFill>
                  <a:srgbClr val="0000FF"/>
                </a:solidFill>
                <a:latin typeface="Times New Roman" panose="02020603050405020304" pitchFamily="18" charset="0"/>
                <a:cs typeface="Calibri" panose="020F0502020204030204" pitchFamily="34" charset="0"/>
              </a:rPr>
              <a:t>Nước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khí</a:t>
            </a:r>
            <a:r>
              <a:rPr lang="en-US" altLang="en-US" sz="2400" b="1" dirty="0">
                <a:solidFill>
                  <a:srgbClr val="0000FF"/>
                </a:solidFill>
                <a:latin typeface="Times New Roman" panose="02020603050405020304" pitchFamily="18" charset="0"/>
                <a:cs typeface="Calibri" panose="020F0502020204030204" pitchFamily="34" charset="0"/>
              </a:rPr>
              <a:t> carbon dioxide </a:t>
            </a:r>
            <a:r>
              <a:rPr lang="en-US" altLang="en-US" sz="2400" b="1" dirty="0" err="1">
                <a:solidFill>
                  <a:srgbClr val="0000FF"/>
                </a:solidFill>
                <a:latin typeface="Times New Roman" panose="02020603050405020304" pitchFamily="18" charset="0"/>
                <a:cs typeface="Calibri" panose="020F0502020204030204" pitchFamily="34" charset="0"/>
              </a:rPr>
              <a:t>từ</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môi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trường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được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chuyển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đến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lục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lạp</a:t>
            </a:r>
            <a:r>
              <a:rPr lang="en-US" altLang="en-US" sz="2400" b="1" dirty="0">
                <a:solidFill>
                  <a:srgbClr val="0000FF"/>
                </a:solidFill>
                <a:latin typeface="Times New Roman" panose="02020603050405020304" pitchFamily="18" charset="0"/>
                <a:cs typeface="Calibri" panose="020F0502020204030204" pitchFamily="34" charset="0"/>
              </a:rPr>
              <a:t> ở </a:t>
            </a:r>
            <a:r>
              <a:rPr lang="en-US" altLang="en-US" sz="2400" b="1" dirty="0" err="1">
                <a:solidFill>
                  <a:srgbClr val="0000FF"/>
                </a:solidFill>
                <a:latin typeface="Times New Roman" panose="02020603050405020304" pitchFamily="18" charset="0"/>
                <a:cs typeface="Calibri" panose="020F0502020204030204" pitchFamily="34" charset="0"/>
              </a:rPr>
              <a:t>lá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để</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tổng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hợp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thành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chất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hữu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cơ</a:t>
            </a:r>
            <a:r>
              <a:rPr lang="en-US" altLang="en-US" sz="2400" b="1" dirty="0">
                <a:solidFill>
                  <a:srgbClr val="0000FF"/>
                </a:solidFill>
                <a:latin typeface="Times New Roman" panose="02020603050405020304" pitchFamily="18" charset="0"/>
                <a:cs typeface="Calibri" panose="020F0502020204030204" pitchFamily="34" charset="0"/>
              </a:rPr>
              <a:t> (glucose </a:t>
            </a:r>
            <a:r>
              <a:rPr lang="en-US" altLang="en-US" sz="2400" b="1" dirty="0" err="1">
                <a:solidFill>
                  <a:srgbClr val="0000FF"/>
                </a:solidFill>
                <a:latin typeface="Times New Roman" panose="02020603050405020304" pitchFamily="18" charset="0"/>
                <a:cs typeface="Calibri" panose="020F0502020204030204" pitchFamily="34" charset="0"/>
              </a:rPr>
              <a:t>hoặc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tinh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bột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giải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phóng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khí</a:t>
            </a:r>
            <a:r>
              <a:rPr lang="en-US" altLang="en-US" sz="2400" b="1" dirty="0">
                <a:solidFill>
                  <a:srgbClr val="0000FF"/>
                </a:solidFill>
                <a:latin typeface="Times New Roman" panose="02020603050405020304" pitchFamily="18" charset="0"/>
                <a:cs typeface="Calibri" panose="020F0502020204030204" pitchFamily="34" charset="0"/>
              </a:rPr>
              <a:t> oxygen.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lượng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từ</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ánh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sáng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mặt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trời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quang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được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chuyển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hoá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thành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lượng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hoá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học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hoá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tích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luỹ</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trong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các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chất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hữu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cơ</a:t>
            </a:r>
            <a:r>
              <a:rPr lang="en-US" altLang="en-US" sz="2400" b="1" dirty="0">
                <a:solidFill>
                  <a:srgbClr val="0000FF"/>
                </a:solidFill>
                <a:latin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1382445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mp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2241</TotalTime>
  <Words>2362</Words>
  <Application>Microsoft Office PowerPoint</Application>
  <PresentationFormat>On-screen Show (4:3)</PresentationFormat>
  <Paragraphs>200</Paragraphs>
  <Slides>37</Slides>
  <Notes>4</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Arial</vt:lpstr>
      <vt:lpstr>Calibri</vt:lpstr>
      <vt:lpstr>Calibri Light</vt:lpstr>
      <vt:lpstr>Times New Roman</vt:lpstr>
      <vt:lpstr>VNI-Times</vt:lpstr>
      <vt:lpstr>Custom Design</vt:lpstr>
      <vt:lpstr>sample</vt:lpstr>
      <vt:lpstr>Office Theme</vt:lpstr>
      <vt:lpstr>KHỞI ĐỘNG</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Vòng 1. Chuyên gia (3 phút)- Hoạt động cá nhân</vt:lpstr>
      <vt:lpstr>VÒNG 1 (chuyên gia)</vt:lpstr>
      <vt:lpstr>VÒNG 2 (Mảnh ghép)</vt:lpstr>
      <vt:lpstr>- Báo cáo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Admin</dc:creator>
  <cp:lastModifiedBy>Kim Lien</cp:lastModifiedBy>
  <cp:revision>214</cp:revision>
  <dcterms:created xsi:type="dcterms:W3CDTF">2015-11-29T04:26:22Z</dcterms:created>
  <dcterms:modified xsi:type="dcterms:W3CDTF">2023-10-21T16:18:37Z</dcterms:modified>
</cp:coreProperties>
</file>