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1" r:id="rId5"/>
    <p:sldId id="268" r:id="rId6"/>
    <p:sldId id="270" r:id="rId7"/>
    <p:sldId id="260" r:id="rId8"/>
    <p:sldId id="258" r:id="rId9"/>
    <p:sldId id="259" r:id="rId10"/>
    <p:sldId id="261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7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5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1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0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4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7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9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5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3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9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2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5EB82-DABD-4CE7-BD9F-C1322163CB20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97F0C-450F-4936-9C9D-485C66023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2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4977" y="107104"/>
            <a:ext cx="11570677" cy="665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400" dirty="0" smtClean="0"/>
              <a:t>                                                      ÔN TẬP VĂN 7</a:t>
            </a:r>
          </a:p>
          <a:p>
            <a:pPr algn="just">
              <a:spcBef>
                <a:spcPts val="600"/>
              </a:spcBef>
            </a:pPr>
            <a:r>
              <a:rPr lang="en-US" sz="2400" dirty="0" smtClean="0"/>
              <a:t>I. ĐỌC HIỂU: </a:t>
            </a:r>
            <a:r>
              <a:rPr lang="en-US" sz="2400" dirty="0" err="1" smtClean="0"/>
              <a:t>Ngữ</a:t>
            </a:r>
            <a:r>
              <a:rPr lang="en-US" sz="2400" dirty="0" smtClean="0"/>
              <a:t> </a:t>
            </a:r>
            <a:r>
              <a:rPr lang="en-US" sz="2400" dirty="0" err="1" smtClean="0"/>
              <a:t>liệu</a:t>
            </a:r>
            <a:r>
              <a:rPr lang="en-US" sz="2400" dirty="0" smtClean="0"/>
              <a:t>: </a:t>
            </a:r>
            <a:r>
              <a:rPr lang="en-US" sz="2400" dirty="0" err="1" smtClean="0"/>
              <a:t>Thơ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bản</a:t>
            </a:r>
            <a:r>
              <a:rPr lang="en-US" sz="2400" dirty="0"/>
              <a:t> </a:t>
            </a:r>
            <a:r>
              <a:rPr lang="en-US" sz="2400" dirty="0" err="1"/>
              <a:t>ngoài</a:t>
            </a:r>
            <a:r>
              <a:rPr lang="en-US" sz="2400" dirty="0"/>
              <a:t> SGK</a:t>
            </a:r>
            <a:r>
              <a:rPr lang="en-US" sz="2400" dirty="0" smtClean="0"/>
              <a:t>)</a:t>
            </a:r>
          </a:p>
          <a:p>
            <a:pPr algn="just"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1.Nhận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vần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2.Thông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BPTT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vi-V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 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,…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4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2469" y="2828836"/>
            <a:ext cx="78515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i="0" dirty="0" smtClean="0">
                <a:effectLst/>
                <a:latin typeface="inherit"/>
              </a:rPr>
              <a:t>II. VIẾT (4.0 điểm)</a:t>
            </a:r>
            <a:endParaRPr lang="vi-VN" sz="2400" b="0" i="0" dirty="0" smtClean="0">
              <a:effectLst/>
              <a:latin typeface="arial" panose="020B0604020202020204" pitchFamily="34" charset="0"/>
            </a:endParaRPr>
          </a:p>
          <a:p>
            <a:r>
              <a:rPr lang="vi-VN" sz="2400" b="0" i="0" dirty="0" smtClean="0">
                <a:effectLst/>
                <a:latin typeface="arial" panose="020B0604020202020204" pitchFamily="34" charset="0"/>
              </a:rPr>
              <a:t>Phát biểu cảm nghĩ về một người thân của em.</a:t>
            </a:r>
          </a:p>
          <a:p>
            <a:r>
              <a:rPr lang="vi-VN" sz="2400" dirty="0" smtClean="0"/>
              <a:t/>
            </a:r>
            <a:br>
              <a:rPr lang="vi-VN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423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278179"/>
            <a:ext cx="1093176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vi-VN" sz="1800" b="1" dirty="0"/>
          </a:p>
          <a:p>
            <a:pPr marL="0" indent="0">
              <a:buNone/>
            </a:pPr>
            <a:r>
              <a:rPr lang="en-US" sz="1800" b="1" dirty="0" smtClean="0"/>
              <a:t>ĐỀ 2:</a:t>
            </a:r>
            <a:endParaRPr lang="vi-VN" sz="1800" dirty="0"/>
          </a:p>
          <a:p>
            <a:r>
              <a:rPr lang="vi-VN" sz="1800" b="1" dirty="0"/>
              <a:t>Đọc ngữ liệu sau</a:t>
            </a:r>
            <a:endParaRPr lang="vi-VN" sz="1800" dirty="0"/>
          </a:p>
          <a:p>
            <a:r>
              <a:rPr lang="vi-VN" sz="1800" b="1" dirty="0"/>
              <a:t>ĐƯA CON ĐI HỌC</a:t>
            </a:r>
            <a:endParaRPr lang="vi-VN" sz="1800" dirty="0"/>
          </a:p>
          <a:p>
            <a:r>
              <a:rPr lang="vi-VN" sz="1800" i="1" dirty="0"/>
              <a:t>(Tế Hanh)</a:t>
            </a:r>
            <a:endParaRPr lang="vi-VN" sz="1800" dirty="0"/>
          </a:p>
          <a:p>
            <a:r>
              <a:rPr lang="vi-VN" sz="1800" i="1" dirty="0"/>
              <a:t>Sáng nay mùa thu sang</a:t>
            </a:r>
            <a:endParaRPr lang="vi-VN" sz="1800" dirty="0"/>
          </a:p>
          <a:p>
            <a:r>
              <a:rPr lang="vi-VN" sz="1800" i="1" dirty="0"/>
              <a:t>Cha đưa con đi học</a:t>
            </a:r>
            <a:endParaRPr lang="vi-VN" sz="1800" dirty="0"/>
          </a:p>
          <a:p>
            <a:r>
              <a:rPr lang="vi-VN" sz="1800" i="1" dirty="0"/>
              <a:t>Sương đọng cỏ bên đường</a:t>
            </a:r>
            <a:endParaRPr lang="vi-VN" sz="1800" dirty="0"/>
          </a:p>
          <a:p>
            <a:r>
              <a:rPr lang="vi-VN" sz="1800" i="1" dirty="0"/>
              <a:t>Nắng lên ngời hạt ngọc</a:t>
            </a:r>
            <a:endParaRPr lang="vi-VN" sz="1800" dirty="0"/>
          </a:p>
          <a:p>
            <a:r>
              <a:rPr lang="vi-VN" sz="1800" i="1" dirty="0"/>
              <a:t>Lúa đang thì ngậm sữa</a:t>
            </a:r>
            <a:endParaRPr lang="vi-VN" sz="1800" dirty="0"/>
          </a:p>
          <a:p>
            <a:r>
              <a:rPr lang="vi-VN" sz="1800" i="1" dirty="0"/>
              <a:t>Xanh mướt cao ngập đầu</a:t>
            </a:r>
            <a:endParaRPr lang="vi-VN" sz="1800" dirty="0"/>
          </a:p>
          <a:p>
            <a:r>
              <a:rPr lang="vi-VN" sz="1800" i="1" dirty="0"/>
              <a:t>Con nhìn quanh bỡ ngỡ</a:t>
            </a:r>
            <a:endParaRPr lang="vi-VN" sz="1800" dirty="0"/>
          </a:p>
          <a:p>
            <a:r>
              <a:rPr lang="vi-VN" sz="1800" i="1" dirty="0"/>
              <a:t>Sao chẳng thấy trường đâu</a:t>
            </a:r>
            <a:endParaRPr lang="vi-VN" sz="1800" dirty="0"/>
          </a:p>
          <a:p>
            <a:r>
              <a:rPr lang="vi-VN" sz="1800" i="1" dirty="0"/>
              <a:t>Hương lúa tỏa bao la</a:t>
            </a:r>
            <a:endParaRPr lang="vi-VN" sz="1800" dirty="0"/>
          </a:p>
          <a:p>
            <a:r>
              <a:rPr lang="vi-VN" sz="1800" i="1" dirty="0"/>
              <a:t>Như hương thơm đất nước</a:t>
            </a:r>
            <a:endParaRPr lang="vi-VN" sz="1800" dirty="0"/>
          </a:p>
          <a:p>
            <a:r>
              <a:rPr lang="vi-VN" sz="1800" i="1" dirty="0"/>
              <a:t>Con ơi đi với cha</a:t>
            </a:r>
            <a:endParaRPr lang="vi-VN" sz="1800" dirty="0"/>
          </a:p>
          <a:p>
            <a:r>
              <a:rPr lang="vi-VN" sz="1800" i="1" dirty="0"/>
              <a:t>Trường của con phía trước</a:t>
            </a:r>
            <a:endParaRPr lang="vi-VN" sz="1800" dirty="0"/>
          </a:p>
        </p:txBody>
      </p:sp>
    </p:spTree>
    <p:extLst>
      <p:ext uri="{BB962C8B-B14F-4D97-AF65-F5344CB8AC3E}">
        <p14:creationId xmlns:p14="http://schemas.microsoft.com/office/powerpoint/2010/main" val="1481991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46285" y="900567"/>
            <a:ext cx="10788161" cy="534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Thực hiện các yêu cầu sau:</a:t>
            </a:r>
          </a:p>
          <a:p>
            <a:r>
              <a:rPr lang="vi-VN" dirty="0"/>
              <a:t>Câu 1: Bài thơ trên được viết theo thể thơ nào?</a:t>
            </a:r>
          </a:p>
          <a:p>
            <a:r>
              <a:rPr lang="vi-VN" dirty="0"/>
              <a:t>A. Tự </a:t>
            </a:r>
            <a:r>
              <a:rPr lang="vi-VN" dirty="0" smtClean="0"/>
              <a:t>do</a:t>
            </a:r>
            <a:r>
              <a:rPr lang="en-US" dirty="0" smtClean="0"/>
              <a:t>                                                        </a:t>
            </a:r>
            <a:r>
              <a:rPr lang="vi-VN" dirty="0" smtClean="0"/>
              <a:t>B</a:t>
            </a:r>
            <a:r>
              <a:rPr lang="vi-VN" dirty="0"/>
              <a:t>. Năm chữ</a:t>
            </a:r>
          </a:p>
          <a:p>
            <a:r>
              <a:rPr lang="vi-VN" dirty="0"/>
              <a:t>C. Lục </a:t>
            </a:r>
            <a:r>
              <a:rPr lang="vi-VN" dirty="0" smtClean="0"/>
              <a:t>bát</a:t>
            </a:r>
            <a:r>
              <a:rPr lang="en-US" dirty="0" smtClean="0"/>
              <a:t>                                                     </a:t>
            </a:r>
            <a:r>
              <a:rPr lang="vi-VN" dirty="0" smtClean="0"/>
              <a:t>D</a:t>
            </a:r>
            <a:r>
              <a:rPr lang="vi-VN" dirty="0"/>
              <a:t>. Bốn chữ</a:t>
            </a:r>
          </a:p>
          <a:p>
            <a:r>
              <a:rPr lang="vi-VN" dirty="0"/>
              <a:t>Câu 2: Từ “đường” trong bài thơ trên và từ "đường" trong cụm từ "Ngọt như đường" thuộc loại từ nào?</a:t>
            </a:r>
          </a:p>
          <a:p>
            <a:r>
              <a:rPr lang="vi-VN" dirty="0"/>
              <a:t>A. Từ đồng </a:t>
            </a:r>
            <a:r>
              <a:rPr lang="vi-VN" dirty="0" smtClean="0"/>
              <a:t>âm</a:t>
            </a:r>
            <a:r>
              <a:rPr lang="en-US" dirty="0" smtClean="0"/>
              <a:t>                        </a:t>
            </a:r>
            <a:r>
              <a:rPr lang="vi-VN" dirty="0" smtClean="0"/>
              <a:t>B</a:t>
            </a:r>
            <a:r>
              <a:rPr lang="vi-VN" dirty="0"/>
              <a:t>. Từ trái </a:t>
            </a:r>
            <a:r>
              <a:rPr lang="vi-VN" dirty="0" smtClean="0"/>
              <a:t>nghĩa</a:t>
            </a:r>
            <a:r>
              <a:rPr lang="en-US" dirty="0" smtClean="0"/>
              <a:t>                          </a:t>
            </a:r>
            <a:r>
              <a:rPr lang="vi-VN" dirty="0" smtClean="0"/>
              <a:t>C</a:t>
            </a:r>
            <a:r>
              <a:rPr lang="vi-VN" dirty="0"/>
              <a:t>. Từ đồng </a:t>
            </a:r>
            <a:r>
              <a:rPr lang="vi-VN" dirty="0" smtClean="0"/>
              <a:t>nghĩa</a:t>
            </a:r>
            <a:r>
              <a:rPr lang="en-US" dirty="0" smtClean="0"/>
              <a:t>                          </a:t>
            </a:r>
            <a:r>
              <a:rPr lang="vi-VN" dirty="0" smtClean="0"/>
              <a:t>D</a:t>
            </a:r>
            <a:r>
              <a:rPr lang="vi-VN" dirty="0"/>
              <a:t>. Từ đa nghĩa</a:t>
            </a:r>
          </a:p>
          <a:p>
            <a:r>
              <a:rPr lang="vi-VN" dirty="0"/>
              <a:t>Câu 3: Bài thơ có cách gieo vần như thế nào?</a:t>
            </a:r>
          </a:p>
          <a:p>
            <a:r>
              <a:rPr lang="vi-VN" dirty="0"/>
              <a:t>A. Gieo vần </a:t>
            </a:r>
            <a:r>
              <a:rPr lang="vi-VN" dirty="0" smtClean="0"/>
              <a:t>lưng</a:t>
            </a:r>
            <a:r>
              <a:rPr lang="en-US" dirty="0" smtClean="0"/>
              <a:t>                         </a:t>
            </a:r>
            <a:r>
              <a:rPr lang="vi-VN" dirty="0" smtClean="0"/>
              <a:t>B</a:t>
            </a:r>
            <a:r>
              <a:rPr lang="vi-VN" dirty="0"/>
              <a:t>. Gieo vần linh hoạt</a:t>
            </a:r>
          </a:p>
          <a:p>
            <a:r>
              <a:rPr lang="vi-VN" dirty="0"/>
              <a:t>C. Gieo vần </a:t>
            </a:r>
            <a:r>
              <a:rPr lang="vi-VN" dirty="0" smtClean="0"/>
              <a:t>chân</a:t>
            </a:r>
            <a:r>
              <a:rPr lang="en-US" dirty="0" smtClean="0"/>
              <a:t>                         </a:t>
            </a:r>
            <a:r>
              <a:rPr lang="vi-VN" dirty="0" smtClean="0"/>
              <a:t>D</a:t>
            </a:r>
            <a:r>
              <a:rPr lang="vi-VN" dirty="0"/>
              <a:t>. Vần lưng kết hợp vần chân</a:t>
            </a:r>
          </a:p>
          <a:p>
            <a:r>
              <a:rPr lang="vi-VN" dirty="0"/>
              <a:t>Câu 4: Cụm từ "nhìn quanh bỡ ngỡ" là cụm từ gì?</a:t>
            </a:r>
          </a:p>
          <a:p>
            <a:r>
              <a:rPr lang="vi-VN" dirty="0"/>
              <a:t>A. Cụm danh </a:t>
            </a:r>
            <a:r>
              <a:rPr lang="vi-VN" dirty="0" smtClean="0"/>
              <a:t>từ</a:t>
            </a:r>
            <a:r>
              <a:rPr lang="en-US" dirty="0" smtClean="0"/>
              <a:t>                  </a:t>
            </a:r>
            <a:r>
              <a:rPr lang="vi-VN" dirty="0" smtClean="0"/>
              <a:t>B</a:t>
            </a:r>
            <a:r>
              <a:rPr lang="vi-VN" dirty="0"/>
              <a:t>. Cụm tính từ</a:t>
            </a:r>
          </a:p>
          <a:p>
            <a:r>
              <a:rPr lang="vi-VN" dirty="0"/>
              <a:t>C. Cụm động </a:t>
            </a:r>
            <a:r>
              <a:rPr lang="vi-VN" dirty="0" smtClean="0"/>
              <a:t>từ</a:t>
            </a:r>
            <a:r>
              <a:rPr lang="en-US" dirty="0" smtClean="0"/>
              <a:t>                  </a:t>
            </a:r>
            <a:r>
              <a:rPr lang="vi-VN" dirty="0" smtClean="0"/>
              <a:t>D</a:t>
            </a:r>
            <a:r>
              <a:rPr lang="vi-VN" dirty="0"/>
              <a:t>. Cụm chủ vị</a:t>
            </a:r>
          </a:p>
          <a:p>
            <a:r>
              <a:rPr lang="vi-VN" dirty="0"/>
              <a:t>Câu 5: Em hiểu như thế nào là "bỡ ngỡ" trong câu thơ: “Con nhìn quanh bỡ ngỡ”?</a:t>
            </a:r>
          </a:p>
          <a:p>
            <a:r>
              <a:rPr lang="vi-VN" dirty="0"/>
              <a:t>A. Có cảm giác ngỡ ngàng, lúng túng vì còn mới lạ chưa quen</a:t>
            </a:r>
          </a:p>
          <a:p>
            <a:r>
              <a:rPr lang="vi-VN" dirty="0"/>
              <a:t>B. Có cảm giác sợ sệt trước những điều mới lạ</a:t>
            </a:r>
          </a:p>
          <a:p>
            <a:r>
              <a:rPr lang="vi-VN" dirty="0"/>
              <a:t>C. Có cảm giác lạ lẫm, bối rối trước mọi việc</a:t>
            </a:r>
          </a:p>
          <a:p>
            <a:r>
              <a:rPr lang="vi-VN" dirty="0"/>
              <a:t>D. Cảm thấy lo lắng không yên tâm về một vấn đề gì đó</a:t>
            </a:r>
          </a:p>
          <a:p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6297"/>
            <a:ext cx="121920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000" b="1" dirty="0"/>
              <a:t>Câu 6:</a:t>
            </a:r>
            <a:r>
              <a:rPr lang="vi-VN" sz="2000" dirty="0"/>
              <a:t> Tác dụng chủ yếu của biện pháp tu từ nhân hoá được sử dụng trong câu thơ "Lúa đang thì ngậm sữa" là gì?</a:t>
            </a:r>
          </a:p>
          <a:p>
            <a:pPr marL="0" indent="0">
              <a:buNone/>
            </a:pPr>
            <a:r>
              <a:rPr lang="vi-VN" sz="2000" dirty="0"/>
              <a:t>A. Làm cho sự vật trở nên gần gũi với con </a:t>
            </a:r>
            <a:r>
              <a:rPr lang="vi-VN" sz="2000" dirty="0" smtClean="0"/>
              <a:t>người</a:t>
            </a:r>
            <a:r>
              <a:rPr lang="en-US" sz="2000" dirty="0" smtClean="0"/>
              <a:t>  </a:t>
            </a:r>
            <a:r>
              <a:rPr lang="vi-VN" sz="2000" dirty="0" smtClean="0"/>
              <a:t>B</a:t>
            </a:r>
            <a:r>
              <a:rPr lang="vi-VN" sz="2000" dirty="0"/>
              <a:t>. Làm cho câu thơ sinh động, gợi hình, gợi </a:t>
            </a:r>
            <a:r>
              <a:rPr lang="vi-VN" sz="2000" dirty="0" smtClean="0"/>
              <a:t>cảm</a:t>
            </a:r>
            <a:endParaRPr lang="en-US" sz="2000" dirty="0" smtClean="0"/>
          </a:p>
          <a:p>
            <a:pPr marL="0" indent="0">
              <a:buNone/>
            </a:pPr>
            <a:r>
              <a:rPr lang="vi-VN" sz="2000" dirty="0" smtClean="0"/>
              <a:t>C</a:t>
            </a:r>
            <a:r>
              <a:rPr lang="vi-VN" sz="2000" dirty="0"/>
              <a:t>. Làm cho câu thơ giàu nhịp điệu, có </a:t>
            </a:r>
            <a:r>
              <a:rPr lang="vi-VN" sz="2000" dirty="0" smtClean="0"/>
              <a:t>hồn</a:t>
            </a:r>
            <a:r>
              <a:rPr lang="en-US" sz="2000" dirty="0" smtClean="0"/>
              <a:t>  </a:t>
            </a:r>
            <a:r>
              <a:rPr lang="vi-VN" sz="2000" dirty="0" smtClean="0"/>
              <a:t>D</a:t>
            </a:r>
            <a:r>
              <a:rPr lang="vi-VN" sz="2000" dirty="0"/>
              <a:t>. Nhấn mạnh, làm nổi bật đối tượng được nói đến trong câu thơ</a:t>
            </a:r>
          </a:p>
          <a:p>
            <a:pPr marL="0" indent="0">
              <a:buNone/>
            </a:pPr>
            <a:r>
              <a:rPr lang="vi-VN" sz="2000" b="1" dirty="0"/>
              <a:t>Câu 7</a:t>
            </a:r>
            <a:r>
              <a:rPr lang="vi-VN" sz="2000" dirty="0"/>
              <a:t>: Theo em, hình ảnh hạt ngọc được nhắc đến trong bài thơ là hình ảnh nào?</a:t>
            </a:r>
          </a:p>
          <a:p>
            <a:r>
              <a:rPr lang="vi-VN" sz="2000" dirty="0"/>
              <a:t>A. Nắng mùa </a:t>
            </a:r>
            <a:r>
              <a:rPr lang="vi-VN" sz="2000" dirty="0" smtClean="0"/>
              <a:t>thu</a:t>
            </a:r>
            <a:r>
              <a:rPr lang="en-US" sz="2000" dirty="0" smtClean="0"/>
              <a:t>                                 </a:t>
            </a:r>
            <a:r>
              <a:rPr lang="vi-VN" sz="2000" dirty="0" smtClean="0"/>
              <a:t>B</a:t>
            </a:r>
            <a:r>
              <a:rPr lang="vi-VN" sz="2000" dirty="0"/>
              <a:t>. Gió mùa thu</a:t>
            </a:r>
          </a:p>
          <a:p>
            <a:r>
              <a:rPr lang="vi-VN" sz="2000" dirty="0"/>
              <a:t>C. Hương lúa mùa </a:t>
            </a:r>
            <a:r>
              <a:rPr lang="vi-VN" sz="2000" dirty="0" smtClean="0"/>
              <a:t>thu</a:t>
            </a:r>
            <a:r>
              <a:rPr lang="en-US" sz="2000" dirty="0" smtClean="0"/>
              <a:t>                          </a:t>
            </a:r>
            <a:r>
              <a:rPr lang="vi-VN" sz="2000" dirty="0" smtClean="0"/>
              <a:t>D</a:t>
            </a:r>
            <a:r>
              <a:rPr lang="vi-VN" sz="2000" dirty="0"/>
              <a:t>. Sương trên cỏ bên đường</a:t>
            </a:r>
          </a:p>
          <a:p>
            <a:pPr marL="0" indent="0">
              <a:buNone/>
            </a:pPr>
            <a:r>
              <a:rPr lang="vi-VN" sz="2000" b="1" dirty="0"/>
              <a:t>Câu 8:</a:t>
            </a:r>
            <a:r>
              <a:rPr lang="vi-VN" sz="2000" dirty="0"/>
              <a:t> Chủ đề của bài thơ là gì ?</a:t>
            </a:r>
          </a:p>
          <a:p>
            <a:pPr marL="0" indent="0">
              <a:buNone/>
            </a:pPr>
            <a:r>
              <a:rPr lang="vi-VN" sz="2000" dirty="0"/>
              <a:t>A. Ca ngợi tình cảm của cha dành cho </a:t>
            </a:r>
            <a:r>
              <a:rPr lang="vi-VN" sz="2000" dirty="0" smtClean="0"/>
              <a:t>con</a:t>
            </a:r>
            <a:r>
              <a:rPr lang="en-US" sz="2000" dirty="0" smtClean="0"/>
              <a:t>                          </a:t>
            </a:r>
            <a:r>
              <a:rPr lang="vi-VN" sz="2000" dirty="0" smtClean="0"/>
              <a:t>B</a:t>
            </a:r>
            <a:r>
              <a:rPr lang="vi-VN" sz="2000" dirty="0"/>
              <a:t>. Ca ngợi tình yêu quê hương, đất nước</a:t>
            </a:r>
          </a:p>
          <a:p>
            <a:pPr marL="0" indent="0">
              <a:buNone/>
            </a:pPr>
            <a:r>
              <a:rPr lang="vi-VN" sz="2000" dirty="0"/>
              <a:t>C. Thể hiện niềm vui được đưa con đến trường của người </a:t>
            </a:r>
            <a:r>
              <a:rPr lang="vi-VN" sz="2000" dirty="0" smtClean="0"/>
              <a:t>cha</a:t>
            </a:r>
            <a:r>
              <a:rPr lang="en-US" sz="2000" dirty="0" smtClean="0"/>
              <a:t>           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vi-VN" sz="2000" dirty="0" smtClean="0"/>
              <a:t>D</a:t>
            </a:r>
            <a:r>
              <a:rPr lang="vi-VN" sz="2000" dirty="0"/>
              <a:t>. Thể hiện lòng biết ơn của người con với người cha</a:t>
            </a:r>
          </a:p>
          <a:p>
            <a:pPr marL="0" indent="0">
              <a:buNone/>
            </a:pPr>
            <a:r>
              <a:rPr lang="vi-VN" sz="2000" b="1" dirty="0"/>
              <a:t>Câu 9</a:t>
            </a:r>
            <a:r>
              <a:rPr lang="vi-VN" sz="2000" dirty="0"/>
              <a:t>: Theo em người cha muốn nói điều gì với con qua hai câu thơ sau?</a:t>
            </a:r>
          </a:p>
          <a:p>
            <a:pPr marL="0" indent="0">
              <a:buNone/>
            </a:pPr>
            <a:r>
              <a:rPr lang="vi-VN" sz="2000" dirty="0"/>
              <a:t>Con ơi đi với cha</a:t>
            </a:r>
          </a:p>
          <a:p>
            <a:pPr marL="0" indent="0">
              <a:buNone/>
            </a:pPr>
            <a:r>
              <a:rPr lang="vi-VN" sz="2000" dirty="0"/>
              <a:t>Trường của con phía trước.</a:t>
            </a:r>
          </a:p>
          <a:p>
            <a:pPr marL="0" indent="0">
              <a:buNone/>
            </a:pPr>
            <a:r>
              <a:rPr lang="vi-VN" sz="2000" b="1" dirty="0"/>
              <a:t>Câu 10</a:t>
            </a:r>
            <a:r>
              <a:rPr lang="vi-VN" sz="2000" dirty="0"/>
              <a:t>: Qua bài thơ em cảm nhận được những tình cảm nào?</a:t>
            </a:r>
          </a:p>
          <a:p>
            <a:r>
              <a:rPr lang="vi-VN" sz="2000" b="1" dirty="0"/>
              <a:t>PHẦN 2: VIẾT (6.0 điểm) </a:t>
            </a:r>
            <a:r>
              <a:rPr lang="vi-VN" sz="2000" dirty="0"/>
              <a:t>Phát biểu cảm nghĩ về người mà em yêu </a:t>
            </a:r>
            <a:r>
              <a:rPr lang="vi-VN" sz="2000" dirty="0" smtClean="0"/>
              <a:t>quý</a:t>
            </a: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68136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316" y="84748"/>
            <a:ext cx="1172014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VIẾT: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Nhận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biết: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Nội dung: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Hiểu: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- Hiểu được bố cục của bài văn,  cách làm bài: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- Hiểu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bộc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nghĩ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bộc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nghĩ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nổi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bật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nghĩ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ntn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ấn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Vận dụng: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uy động được kiến thức và trải nghiệm của bản thân để viết được bài văn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Vận dụng cao: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giọng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điệu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giàu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thuyết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        </a:t>
            </a:r>
          </a:p>
        </p:txBody>
      </p:sp>
    </p:spTree>
    <p:extLst>
      <p:ext uri="{BB962C8B-B14F-4D97-AF65-F5344CB8AC3E}">
        <p14:creationId xmlns:p14="http://schemas.microsoft.com/office/powerpoint/2010/main" val="5101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1838" y="796906"/>
            <a:ext cx="40972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HẠT GẠO LÀNG TA</a:t>
            </a:r>
          </a:p>
          <a:p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Hạt gạo làng ta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Có vị phù sa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Của sông Kinh Thầy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Có hương sen thơm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Trong hồ nước đầy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Có lời mẹ hát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Ngọt bùi đắng cay...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Hạt gạo làng ta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Có bão tháng bảy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Có mưa tháng ba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Giọt mồ hôi sa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Những trưa tháng sáu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Nước như ai nấu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Chết cả cá cờ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Cua ngoi lên bờ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Mẹ em xuống cấy...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endParaRPr lang="vi-VN" b="0" i="0" dirty="0">
              <a:solidFill>
                <a:srgbClr val="00264D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90946" y="902988"/>
            <a:ext cx="55010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Hạt gạo làng ta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Có công các bạn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Sớm nào chống hạn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Vục mẻ miệng gàu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Trưa nào bắt sâu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Lúa cao rát mặt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Chiều nào gánh phân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Quang trành quết đất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Hạt gạo làng ta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Gửi ra tiền tuyến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Gửi về phương xa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Em vui em hát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Hạt vàng làng ta...</a:t>
            </a:r>
          </a:p>
          <a:p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1969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Nguồn: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1. Trần Đăng Khoa, </a:t>
            </a:r>
            <a:r>
              <a:rPr lang="vi-VN" b="0" i="1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Góc sân và khoảng trời</a:t>
            </a: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, NXB Văn hoá dân tộc, 1999</a:t>
            </a:r>
            <a:endParaRPr lang="vi-VN" b="0" i="0" dirty="0">
              <a:solidFill>
                <a:srgbClr val="00264D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2962" y="852662"/>
            <a:ext cx="56710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Hạt gạo làng ta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Những năm bom Mỹ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Trút trên mái nhà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Những năm cây súng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Theo người đi xa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Những năm băng đạn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Vàng như lúa đồng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Bát cơm mùa gặt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Thơm hào giao thông...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14300"/>
            <a:ext cx="10931769" cy="46910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gieo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vần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khổ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vi-VN" sz="2400" dirty="0">
                <a:solidFill>
                  <a:srgbClr val="002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 smtClean="0">
                <a:solidFill>
                  <a:srgbClr val="0026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Hạt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gạo làng ta</a:t>
            </a:r>
            <a:b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Gửi ra tiền tuyến</a:t>
            </a:r>
            <a:b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Gửi về phương xa</a:t>
            </a:r>
            <a:b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Em vui em hát</a:t>
            </a:r>
            <a:b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Hạt vàng làng ta...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biện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khổ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Hạt gạo làng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a/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Có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bão tháng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bảy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Có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mưa tháng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Giọt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mồ hôi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Những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trưa tháng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sáu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Nước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như ai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Chết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cả cá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Cua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ngoi lên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bờ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Mẹ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em xuống cấy...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ta”?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6.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7.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“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ta”,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8.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rình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8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687" y="612845"/>
            <a:ext cx="30098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LƯỢM</a:t>
            </a:r>
            <a:r>
              <a:rPr lang="en-US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  </a:t>
            </a:r>
          </a:p>
          <a:p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Ngày Huế đổ máu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Chú Hà Nội về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Tình cờ chú cháu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Gặp nhau Hàng Bè.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Chú bé loắt choắt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Cái xắc xinh xinh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Cái chân thoăn thoắt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Cái đầu nghênh nghênh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Ca-lô đội lệch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Mồm huýt sáo vang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Như con chim chích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Nhảy trên đường vàng...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- “Cháu đi liên lạc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Vui lắm chú à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Ở đồn Mang Cá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Thích hơn ở nhà!”</a:t>
            </a: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46585" y="724886"/>
            <a:ext cx="26289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Cháu cười híp mí,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Má đỏ bồ quân: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- “Thôi, chào đồng chí!”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Cháu đi xa dần...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Cháu đi đường cháu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Chú lên đường ra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Đến nay tháng sáu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Chợt nghe tin nhà.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         Ra thế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         Lượm ơi!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Một hôm nào đó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Như bao hôm nào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Chú đồng chí nhỏ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Bỏ thư vào bao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Vụt qua mặt trận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Đạn bay vèo vèo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Thư đề “Thượng khẩn”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Sợ chi hiểm nghèo?</a:t>
            </a: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07369" y="1034628"/>
            <a:ext cx="277836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Đường quê vắng vẻ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Lúa trổ đòng đòng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Ca-lô chú bé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Nhấp nhô trên đồng...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Bỗng loè chớp đỏ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Thôi rồi, Lượm ơi!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Chú đồng chí nhỏ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Một dòng máu tươi!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Cháu nằm trên lúa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Tay nắm chặt bông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Lúa thơm mùi sữa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Hồn bay giữa đồng...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Lượm ơi, còn không?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endParaRPr lang="vi-VN" b="0" i="0" dirty="0">
              <a:solidFill>
                <a:srgbClr val="00264D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71438" y="980027"/>
            <a:ext cx="294542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Chú bé loắt choắt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Cái xắc xinh xinh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Cái chân thoăn thoắt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Cái đầu nghênh nghênh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Ca-lô đội lệch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Mồm huýt sáo vang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Như con chim chích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Nhảy trên đường vàng...</a:t>
            </a:r>
          </a:p>
          <a:p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1949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Nguồn: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1. Tố Hữu, </a:t>
            </a:r>
            <a:r>
              <a:rPr lang="vi-VN" b="0" i="1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Việt Bắc</a:t>
            </a: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, NXB Văn học, 1962</a:t>
            </a:r>
            <a:b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</a:b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2. </a:t>
            </a:r>
            <a:r>
              <a:rPr lang="vi-VN" b="0" i="1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Thơ Tố Hữu</a:t>
            </a:r>
            <a:r>
              <a:rPr lang="vi-VN" b="0" i="0" dirty="0" smtClean="0">
                <a:solidFill>
                  <a:srgbClr val="00264D"/>
                </a:solidFill>
                <a:effectLst/>
                <a:latin typeface="Open Sans" panose="020B0606030504020204" pitchFamily="34" charset="0"/>
              </a:rPr>
              <a:t>, NXB Giáo dục, 2003</a:t>
            </a:r>
            <a:endParaRPr lang="vi-VN" b="0" i="0" dirty="0">
              <a:solidFill>
                <a:srgbClr val="00264D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40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1.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2.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gieo</a:t>
            </a:r>
            <a:r>
              <a:rPr lang="en-US" dirty="0" smtClean="0"/>
              <a:t> </a:t>
            </a:r>
            <a:r>
              <a:rPr lang="en-US" dirty="0" err="1" smtClean="0"/>
              <a:t>vần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/>
              <a:t> </a:t>
            </a:r>
            <a:r>
              <a:rPr lang="en-US" dirty="0" smtClean="0"/>
              <a:t>3.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nhắc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4.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biện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 “</a:t>
            </a:r>
            <a:r>
              <a:rPr lang="vi-VN" sz="2400" dirty="0" smtClean="0">
                <a:latin typeface="Open Sans" panose="020B0606030504020204" pitchFamily="34" charset="0"/>
              </a:rPr>
              <a:t>Ca-lô </a:t>
            </a:r>
            <a:r>
              <a:rPr lang="vi-VN" sz="2400" dirty="0">
                <a:latin typeface="Open Sans" panose="020B0606030504020204" pitchFamily="34" charset="0"/>
              </a:rPr>
              <a:t>đội </a:t>
            </a:r>
            <a:r>
              <a:rPr lang="vi-VN" sz="2400" dirty="0" smtClean="0">
                <a:latin typeface="Open Sans" panose="020B0606030504020204" pitchFamily="34" charset="0"/>
              </a:rPr>
              <a:t>lệch</a:t>
            </a:r>
            <a:r>
              <a:rPr lang="en-US" sz="2400" dirty="0" smtClean="0"/>
              <a:t>/</a:t>
            </a:r>
            <a:r>
              <a:rPr lang="vi-VN" sz="2400" dirty="0" smtClean="0">
                <a:latin typeface="Open Sans" panose="020B0606030504020204" pitchFamily="34" charset="0"/>
              </a:rPr>
              <a:t>Mồm </a:t>
            </a:r>
            <a:r>
              <a:rPr lang="vi-VN" sz="2400" dirty="0">
                <a:latin typeface="Open Sans" panose="020B0606030504020204" pitchFamily="34" charset="0"/>
              </a:rPr>
              <a:t>huýt sáo </a:t>
            </a:r>
            <a:r>
              <a:rPr lang="vi-VN" sz="2400" dirty="0" smtClean="0">
                <a:latin typeface="Open Sans" panose="020B0606030504020204" pitchFamily="34" charset="0"/>
              </a:rPr>
              <a:t>vang</a:t>
            </a:r>
            <a:r>
              <a:rPr lang="en-US" sz="2400" dirty="0" smtClean="0">
                <a:latin typeface="Open Sans" panose="020B0606030504020204" pitchFamily="34" charset="0"/>
              </a:rPr>
              <a:t>/</a:t>
            </a:r>
            <a:r>
              <a:rPr lang="vi-VN" sz="2400" dirty="0" smtClean="0">
                <a:latin typeface="Open Sans" panose="020B0606030504020204" pitchFamily="34" charset="0"/>
              </a:rPr>
              <a:t>Như </a:t>
            </a:r>
            <a:r>
              <a:rPr lang="vi-VN" sz="2400" dirty="0">
                <a:latin typeface="Open Sans" panose="020B0606030504020204" pitchFamily="34" charset="0"/>
              </a:rPr>
              <a:t>con chim </a:t>
            </a:r>
            <a:r>
              <a:rPr lang="vi-VN" sz="2400" dirty="0" smtClean="0">
                <a:latin typeface="Open Sans" panose="020B0606030504020204" pitchFamily="34" charset="0"/>
              </a:rPr>
              <a:t>chích</a:t>
            </a:r>
            <a:r>
              <a:rPr lang="en-US" sz="2400" dirty="0" smtClean="0"/>
              <a:t>/</a:t>
            </a:r>
            <a:r>
              <a:rPr lang="vi-VN" sz="2400" dirty="0" smtClean="0">
                <a:latin typeface="Open Sans" panose="020B0606030504020204" pitchFamily="34" charset="0"/>
              </a:rPr>
              <a:t>Nhảy </a:t>
            </a:r>
            <a:r>
              <a:rPr lang="vi-VN" sz="2400" dirty="0">
                <a:latin typeface="Open Sans" panose="020B0606030504020204" pitchFamily="34" charset="0"/>
              </a:rPr>
              <a:t>trên đường vàng</a:t>
            </a:r>
            <a:r>
              <a:rPr lang="vi-VN" sz="2400" dirty="0" smtClean="0">
                <a:latin typeface="Open Sans" panose="020B0606030504020204" pitchFamily="34" charset="0"/>
              </a:rPr>
              <a:t>...</a:t>
            </a:r>
            <a:r>
              <a:rPr lang="en-US" sz="2400" dirty="0" smtClean="0">
                <a:latin typeface="Open Sans" panose="020B0606030504020204" pitchFamily="34" charset="0"/>
              </a:rPr>
              <a:t>”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5.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Lượm</a:t>
            </a:r>
            <a:r>
              <a:rPr lang="en-US" dirty="0" smtClean="0"/>
              <a:t> “</a:t>
            </a:r>
            <a:r>
              <a:rPr lang="en-US" dirty="0" err="1" smtClean="0"/>
              <a:t>Vụt</a:t>
            </a:r>
            <a:r>
              <a:rPr lang="en-US" dirty="0" smtClean="0"/>
              <a:t> qua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/ </a:t>
            </a:r>
            <a:r>
              <a:rPr lang="en-US" dirty="0" err="1" smtClean="0"/>
              <a:t>đạn</a:t>
            </a:r>
            <a:r>
              <a:rPr lang="en-US" dirty="0" smtClean="0"/>
              <a:t> bay </a:t>
            </a:r>
            <a:r>
              <a:rPr lang="en-US" dirty="0" err="1" smtClean="0"/>
              <a:t>vèo</a:t>
            </a:r>
            <a:r>
              <a:rPr lang="en-US" dirty="0" smtClean="0"/>
              <a:t> </a:t>
            </a:r>
            <a:r>
              <a:rPr lang="en-US" dirty="0" err="1" smtClean="0"/>
              <a:t>vèo</a:t>
            </a:r>
            <a:r>
              <a:rPr lang="en-US" dirty="0" smtClean="0"/>
              <a:t>” </a:t>
            </a:r>
            <a:r>
              <a:rPr lang="en-US" dirty="0" err="1" smtClean="0"/>
              <a:t>gợi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6.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ngắn</a:t>
            </a:r>
            <a:r>
              <a:rPr lang="en-US" dirty="0" smtClean="0"/>
              <a:t> </a:t>
            </a:r>
            <a:r>
              <a:rPr lang="en-US" dirty="0" err="1" smtClean="0"/>
              <a:t>gọn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7.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“</a:t>
            </a:r>
            <a:r>
              <a:rPr lang="en-US" dirty="0" err="1" smtClean="0"/>
              <a:t>Lượm</a:t>
            </a:r>
            <a:r>
              <a:rPr lang="en-US" dirty="0" smtClean="0"/>
              <a:t>”,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rút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8.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“</a:t>
            </a:r>
            <a:r>
              <a:rPr lang="en-US" dirty="0" err="1" smtClean="0"/>
              <a:t>Lượm</a:t>
            </a:r>
            <a:r>
              <a:rPr lang="en-US" dirty="0" smtClean="0"/>
              <a:t>”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8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6768" y="1375434"/>
            <a:ext cx="48533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vi-VN" sz="2400" b="0" i="0" dirty="0" smtClean="0">
              <a:effectLst/>
              <a:latin typeface="arial" panose="020B0604020202020204" pitchFamily="34" charset="0"/>
            </a:endParaRPr>
          </a:p>
          <a:p>
            <a:pPr fontAlgn="t"/>
            <a:r>
              <a:rPr lang="vi-VN" sz="2400" b="0" i="0" dirty="0" smtClean="0">
                <a:effectLst/>
                <a:latin typeface="inherit"/>
              </a:rPr>
              <a:t>Mấy ngày mẹ về quê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Là mấy ngày bão nổi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Con đường mẹ đi về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Cơn mưa dài chặn lối.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Hai chiếc giường ướt một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Ba bố con nằm chung</a:t>
            </a:r>
          </a:p>
          <a:p>
            <a:pPr fontAlgn="t"/>
            <a:r>
              <a:rPr lang="vi-VN" sz="2400" b="0" i="0" dirty="0" smtClean="0">
                <a:effectLst/>
                <a:latin typeface="inherit"/>
              </a:rPr>
              <a:t>Vẫn thấy trống phía trong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Nằm ấm mà thao thức.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Nghĩ giờ này ở quê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Mẹ cũng không ngủ được</a:t>
            </a:r>
          </a:p>
          <a:p>
            <a:pPr fontAlgn="t"/>
            <a:r>
              <a:rPr lang="vi-VN" sz="2400" b="0" i="0" dirty="0" smtClean="0">
                <a:effectLst/>
                <a:latin typeface="inherit"/>
              </a:rPr>
              <a:t>Thương bố con vụng về</a:t>
            </a:r>
            <a:br>
              <a:rPr lang="vi-VN" sz="2400" b="0" i="0" dirty="0" smtClean="0">
                <a:effectLst/>
                <a:latin typeface="inherit"/>
              </a:rPr>
            </a:br>
            <a:endParaRPr lang="vi-VN" sz="2400" b="0" i="0" dirty="0" smtClean="0">
              <a:effectLst/>
              <a:latin typeface="inheri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9930" y="1582341"/>
            <a:ext cx="48093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vi-VN" sz="2400" b="0" i="0" dirty="0" smtClean="0">
                <a:effectLst/>
                <a:latin typeface="inherit"/>
              </a:rPr>
              <a:t>Củi mùn thì lại ướt.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Nhưng chị vẫn hái lá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Cho thỏ mẹ, thỏ con</a:t>
            </a:r>
          </a:p>
          <a:p>
            <a:pPr fontAlgn="t"/>
            <a:r>
              <a:rPr lang="vi-VN" sz="2400" b="0" i="0" dirty="0" smtClean="0">
                <a:effectLst/>
                <a:latin typeface="inherit"/>
              </a:rPr>
              <a:t>Em thì chăm đàn ngan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Sớm lại chiều no bữa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Bố đội nón đi chợ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Mua cá về nấu chua…</a:t>
            </a:r>
          </a:p>
          <a:p>
            <a:pPr fontAlgn="t"/>
            <a:r>
              <a:rPr lang="vi-VN" sz="2400" b="0" i="0" dirty="0" smtClean="0">
                <a:effectLst/>
                <a:latin typeface="inherit"/>
              </a:rPr>
              <a:t>Thế rồi cơn bão qua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Bầu trời xanh trở lại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Mẹ về như nắng mới</a:t>
            </a:r>
            <a:br>
              <a:rPr lang="vi-VN" sz="2400" b="0" i="0" dirty="0" smtClean="0">
                <a:effectLst/>
                <a:latin typeface="inherit"/>
              </a:rPr>
            </a:br>
            <a:r>
              <a:rPr lang="vi-VN" sz="2400" b="0" i="0" dirty="0" smtClean="0">
                <a:effectLst/>
                <a:latin typeface="inherit"/>
              </a:rPr>
              <a:t>Sáng ấm cả gian nhà.</a:t>
            </a:r>
          </a:p>
          <a:p>
            <a:pPr fontAlgn="t"/>
            <a:r>
              <a:rPr lang="vi-VN" sz="2400" b="0" i="0" dirty="0" smtClean="0">
                <a:effectLst/>
                <a:latin typeface="inherit"/>
              </a:rPr>
              <a:t>Tác giả: Đặng Hiển.</a:t>
            </a:r>
          </a:p>
          <a:p>
            <a:pPr fontAlgn="t"/>
            <a:r>
              <a:rPr lang="vi-VN" sz="2400" b="0" i="0" dirty="0" smtClean="0">
                <a:effectLst/>
                <a:latin typeface="inherit"/>
              </a:rPr>
              <a:t>(Trích Hồ trong mây)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5046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inherit"/>
              </a:rPr>
              <a:t>ĐỀ 1. </a:t>
            </a:r>
          </a:p>
          <a:p>
            <a:r>
              <a:rPr lang="vi-VN" b="1" dirty="0">
                <a:latin typeface="inherit"/>
              </a:rPr>
              <a:t>I. ĐỌC HIỂU </a:t>
            </a:r>
            <a:endParaRPr lang="vi-VN" dirty="0">
              <a:latin typeface="arial" panose="020B0604020202020204" pitchFamily="34" charset="0"/>
            </a:endParaRPr>
          </a:p>
          <a:p>
            <a:r>
              <a:rPr lang="vi-VN" dirty="0">
                <a:latin typeface="arial" panose="020B0604020202020204" pitchFamily="34" charset="0"/>
              </a:rPr>
              <a:t>Đọc bài thơ sau:</a:t>
            </a:r>
          </a:p>
          <a:p>
            <a:pPr algn="ctr"/>
            <a:r>
              <a:rPr lang="vi-VN" b="1" dirty="0">
                <a:latin typeface="inherit"/>
              </a:rPr>
              <a:t>MẸ VẮNG NHÀ NGÀY BÃO</a:t>
            </a:r>
            <a:endParaRPr lang="en-US" b="1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5211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0" y="-7697122"/>
            <a:ext cx="6096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b="0" i="0" dirty="0" smtClean="0">
                <a:effectLst/>
                <a:latin typeface="arial" panose="020B0604020202020204" pitchFamily="34" charset="0"/>
              </a:rPr>
              <a:t>A. Mấy ngày mẹ về quê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B. Thế rồi cơn bão qua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C. Bầu trời xanh trở lại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D. Mẹ về như nắng mới</a:t>
            </a:r>
          </a:p>
          <a:p>
            <a:r>
              <a:rPr lang="vi-VN" b="1" i="0" dirty="0" smtClean="0">
                <a:effectLst/>
                <a:latin typeface="inherit"/>
              </a:rPr>
              <a:t>Câu 6</a:t>
            </a:r>
            <a:r>
              <a:rPr lang="vi-VN" b="0" i="0" dirty="0" smtClean="0">
                <a:effectLst/>
                <a:latin typeface="arial" panose="020B0604020202020204" pitchFamily="34" charset="0"/>
              </a:rPr>
              <a:t>. Chủ đề của bài thơ này là gì?</a:t>
            </a:r>
          </a:p>
          <a:p>
            <a:r>
              <a:rPr lang="vi-VN" b="0" i="0" dirty="0" smtClean="0">
                <a:effectLst/>
                <a:latin typeface="arial" panose="020B0604020202020204" pitchFamily="34" charset="0"/>
              </a:rPr>
              <a:t>A. Vai trò của người mẹ và tình cảm gia đình.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B. Tình cảm nhớ thương của con dành cho mẹ.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C. Ca ngợi đức hạnh người phụ nữ Việt Nam.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D. Ca ngợi tình mẫu tử thiêng liêng.</a:t>
            </a:r>
          </a:p>
          <a:p>
            <a:r>
              <a:rPr lang="vi-VN" b="1" i="0" dirty="0" smtClean="0">
                <a:effectLst/>
                <a:latin typeface="inherit"/>
              </a:rPr>
              <a:t>Câu 7. </a:t>
            </a:r>
            <a:r>
              <a:rPr lang="vi-VN" b="0" i="0" dirty="0" smtClean="0">
                <a:effectLst/>
                <a:latin typeface="arial" panose="020B0604020202020204" pitchFamily="34" charset="0"/>
              </a:rPr>
              <a:t>Bài thơ ca ngợi ai, về điều gì ?</a:t>
            </a:r>
          </a:p>
          <a:p>
            <a:r>
              <a:rPr lang="vi-VN" b="0" i="0" dirty="0" smtClean="0">
                <a:effectLst/>
                <a:latin typeface="arial" panose="020B0604020202020204" pitchFamily="34" charset="0"/>
              </a:rPr>
              <a:t>A. Ca ngợi trách nhiệm nặng nề của người mẹ trong gia đình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B. Ca ngợi đức hi sinh và tình yêu thương của mẹ.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C. Ca ngợi sự cần cù, siêng năng, chăm chỉ của người mẹ.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D. Ca ngợi tình cảm của những người thân trong gia đình.</a:t>
            </a:r>
          </a:p>
          <a:p>
            <a:r>
              <a:rPr lang="vi-VN" b="1" i="0" dirty="0" smtClean="0">
                <a:effectLst/>
                <a:latin typeface="inherit"/>
              </a:rPr>
              <a:t>Câu 8.</a:t>
            </a:r>
            <a:r>
              <a:rPr lang="vi-VN" b="0" i="0" dirty="0" smtClean="0">
                <a:effectLst/>
                <a:latin typeface="arial" panose="020B0604020202020204" pitchFamily="34" charset="0"/>
              </a:rPr>
              <a:t> Câu thơ nào dưới đây có hình ảnh so sánh?</a:t>
            </a:r>
          </a:p>
          <a:p>
            <a:r>
              <a:rPr lang="vi-VN" b="0" i="0" dirty="0" smtClean="0">
                <a:effectLst/>
                <a:latin typeface="arial" panose="020B0604020202020204" pitchFamily="34" charset="0"/>
              </a:rPr>
              <a:t>A. Cơn mưa dài chặn lối.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B. Bố đội nón đi chợ.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C. Mẹ về như nắng mới.</a:t>
            </a:r>
            <a:br>
              <a:rPr lang="vi-VN" b="0" i="0" dirty="0" smtClean="0">
                <a:effectLst/>
                <a:latin typeface="arial" panose="020B0604020202020204" pitchFamily="34" charset="0"/>
              </a:rPr>
            </a:br>
            <a:r>
              <a:rPr lang="vi-VN" b="0" i="0" dirty="0" smtClean="0">
                <a:effectLst/>
                <a:latin typeface="arial" panose="020B0604020202020204" pitchFamily="34" charset="0"/>
              </a:rPr>
              <a:t>D. Mẹ cũng không ngủ được</a:t>
            </a:r>
          </a:p>
          <a:p>
            <a:r>
              <a:rPr lang="vi-VN" b="1" i="0" dirty="0" smtClean="0">
                <a:effectLst/>
                <a:latin typeface="inherit"/>
              </a:rPr>
              <a:t>Câu 9. </a:t>
            </a:r>
            <a:r>
              <a:rPr lang="vi-VN" b="0" i="0" dirty="0" smtClean="0">
                <a:effectLst/>
                <a:latin typeface="arial" panose="020B0604020202020204" pitchFamily="34" charset="0"/>
              </a:rPr>
              <a:t>Cảm nhận của em về hình ảnh thơ trong hai dòng thơ cuối.</a:t>
            </a:r>
          </a:p>
          <a:p>
            <a:r>
              <a:rPr lang="vi-VN" b="1" i="0" dirty="0" smtClean="0">
                <a:effectLst/>
                <a:latin typeface="inherit"/>
              </a:rPr>
              <a:t>Câu 10</a:t>
            </a:r>
            <a:r>
              <a:rPr lang="vi-VN" b="0" i="0" dirty="0" smtClean="0">
                <a:effectLst/>
                <a:latin typeface="arial" panose="020B0604020202020204" pitchFamily="34" charset="0"/>
              </a:rPr>
              <a:t>. Hãy rút ra bài học sau khi đọc bài thơ.</a:t>
            </a:r>
          </a:p>
          <a:p>
            <a:r>
              <a:rPr lang="vi-VN" b="1" i="0" dirty="0" smtClean="0">
                <a:effectLst/>
                <a:latin typeface="inherit"/>
              </a:rPr>
              <a:t>II. VIẾT (4.0 điểm)</a:t>
            </a:r>
            <a:endParaRPr lang="vi-VN" b="0" i="0" dirty="0" smtClean="0">
              <a:effectLst/>
              <a:latin typeface="arial" panose="020B0604020202020204" pitchFamily="34" charset="0"/>
            </a:endParaRPr>
          </a:p>
          <a:p>
            <a:r>
              <a:rPr lang="vi-VN" b="0" i="0" dirty="0" smtClean="0">
                <a:effectLst/>
                <a:latin typeface="arial" panose="020B0604020202020204" pitchFamily="34" charset="0"/>
              </a:rPr>
              <a:t>Phát biểu cảm nghĩ về một người thân của em.</a:t>
            </a:r>
          </a:p>
          <a:p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" y="43445"/>
            <a:ext cx="85725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0" i="0" dirty="0" smtClean="0">
                <a:effectLst/>
                <a:latin typeface="arial" panose="020B0604020202020204" pitchFamily="34" charset="0"/>
              </a:rPr>
              <a:t>Thực hiện các yêu cầu sau đây:</a:t>
            </a:r>
          </a:p>
          <a:p>
            <a:r>
              <a:rPr lang="vi-VN" sz="2000" b="1" i="0" dirty="0" smtClean="0">
                <a:effectLst/>
                <a:latin typeface="inherit"/>
              </a:rPr>
              <a:t>Câu 1</a:t>
            </a:r>
            <a:r>
              <a:rPr lang="vi-VN" sz="2000" b="0" i="0" dirty="0" smtClean="0">
                <a:effectLst/>
                <a:latin typeface="arial" panose="020B0604020202020204" pitchFamily="34" charset="0"/>
              </a:rPr>
              <a:t>. Bài thơ được sáng tác theo thể thơ nào?</a:t>
            </a:r>
          </a:p>
          <a:p>
            <a:r>
              <a:rPr lang="vi-VN" sz="2000" b="0" i="0" dirty="0" smtClean="0">
                <a:effectLst/>
                <a:latin typeface="arial" panose="020B0604020202020204" pitchFamily="34" charset="0"/>
              </a:rPr>
              <a:t>A. Thơ lục bát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B. Thơ bốn chữ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C. Thơ năm chữ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D. Thơ tự do</a:t>
            </a:r>
          </a:p>
          <a:p>
            <a:r>
              <a:rPr lang="vi-VN" sz="2000" b="1" i="0" dirty="0" smtClean="0">
                <a:effectLst/>
                <a:latin typeface="inherit"/>
              </a:rPr>
              <a:t>Câu 2.</a:t>
            </a:r>
            <a:r>
              <a:rPr lang="vi-VN" sz="2000" b="0" i="0" dirty="0" smtClean="0">
                <a:effectLst/>
                <a:latin typeface="arial" panose="020B0604020202020204" pitchFamily="34" charset="0"/>
              </a:rPr>
              <a:t> Ý nào sau đây nêu lên đặc điểm của thể thơ năm chữ ?</a:t>
            </a:r>
          </a:p>
          <a:p>
            <a:r>
              <a:rPr lang="vi-VN" sz="2000" b="0" i="0" dirty="0" smtClean="0">
                <a:effectLst/>
                <a:latin typeface="arial" panose="020B0604020202020204" pitchFamily="34" charset="0"/>
              </a:rPr>
              <a:t>A. Mỗi dòng thơ có năm chữ, không giới hạn số câu.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B. Mỗi dòng thơ có năm chữ, có giới hạn số câu.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C. Mỗi dòng thơ có bốn chữ, không giới hạn số câu.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D. Mỗi dòng thơ có bốn chữ, có giới hạn số câu.</a:t>
            </a:r>
          </a:p>
          <a:p>
            <a:r>
              <a:rPr lang="vi-VN" sz="2000" b="1" i="0" dirty="0" smtClean="0">
                <a:effectLst/>
                <a:latin typeface="inherit"/>
              </a:rPr>
              <a:t>Câu 3.</a:t>
            </a:r>
            <a:r>
              <a:rPr lang="vi-VN" sz="2000" b="0" i="0" dirty="0" smtClean="0">
                <a:effectLst/>
                <a:latin typeface="arial" panose="020B0604020202020204" pitchFamily="34" charset="0"/>
              </a:rPr>
              <a:t> Trong bài thơ trên có mấy số từ?</a:t>
            </a:r>
          </a:p>
          <a:p>
            <a:r>
              <a:rPr lang="vi-VN" sz="2000" b="0" i="0" dirty="0" smtClean="0">
                <a:effectLst/>
                <a:latin typeface="arial" panose="020B0604020202020204" pitchFamily="34" charset="0"/>
              </a:rPr>
              <a:t>A. Một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B. Hai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C. Ba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D. Bốn</a:t>
            </a:r>
          </a:p>
          <a:p>
            <a:r>
              <a:rPr lang="vi-VN" sz="2000" b="1" i="0" dirty="0" smtClean="0">
                <a:effectLst/>
                <a:latin typeface="inherit"/>
              </a:rPr>
              <a:t>Câu 4. </a:t>
            </a:r>
            <a:r>
              <a:rPr lang="vi-VN" sz="2000" b="0" i="0" dirty="0" smtClean="0">
                <a:effectLst/>
                <a:latin typeface="arial" panose="020B0604020202020204" pitchFamily="34" charset="0"/>
              </a:rPr>
              <a:t>Tình cảm, cảm xúc của con dành cho mẹ trong bài thơ là gì?</a:t>
            </a:r>
          </a:p>
          <a:p>
            <a:r>
              <a:rPr lang="vi-VN" sz="2000" b="0" i="0" dirty="0" smtClean="0">
                <a:effectLst/>
                <a:latin typeface="arial" panose="020B0604020202020204" pitchFamily="34" charset="0"/>
              </a:rPr>
              <a:t>A. Tình cảm yêu thương và nhớ mong mẹ.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B. Tình cảm yêu thương và biết ơn mẹ.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C. Niềm vui sướng khi có mẹ bên cạnh.</a:t>
            </a:r>
            <a:br>
              <a:rPr lang="vi-VN" sz="2000" b="0" i="0" dirty="0" smtClean="0">
                <a:effectLst/>
                <a:latin typeface="arial" panose="020B0604020202020204" pitchFamily="34" charset="0"/>
              </a:rPr>
            </a:br>
            <a:r>
              <a:rPr lang="vi-VN" sz="2000" b="0" i="0" dirty="0" smtClean="0">
                <a:effectLst/>
                <a:latin typeface="arial" panose="020B0604020202020204" pitchFamily="34" charset="0"/>
              </a:rPr>
              <a:t>D. Cô đơn, trống vắng khi mẹ vắng nhà.</a:t>
            </a:r>
          </a:p>
          <a:p>
            <a:r>
              <a:rPr lang="vi-VN" sz="2000" b="1" i="0" dirty="0" smtClean="0">
                <a:effectLst/>
                <a:latin typeface="inherit"/>
              </a:rPr>
              <a:t>Câu 5. </a:t>
            </a:r>
            <a:r>
              <a:rPr lang="vi-VN" sz="2000" b="0" i="0" dirty="0" smtClean="0">
                <a:effectLst/>
                <a:latin typeface="arial" panose="020B0604020202020204" pitchFamily="34" charset="0"/>
              </a:rPr>
              <a:t>Câu thơ nào nói lên niềm vui của cả nhà khi mẹ về?</a:t>
            </a:r>
          </a:p>
        </p:txBody>
      </p:sp>
    </p:spTree>
    <p:extLst>
      <p:ext uri="{BB962C8B-B14F-4D97-AF65-F5344CB8AC3E}">
        <p14:creationId xmlns:p14="http://schemas.microsoft.com/office/powerpoint/2010/main" val="41252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0146" y="107245"/>
            <a:ext cx="885385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i="0" dirty="0" smtClean="0">
                <a:effectLst/>
                <a:latin typeface="inherit"/>
              </a:rPr>
              <a:t>Câu 6</a:t>
            </a:r>
            <a:r>
              <a:rPr lang="vi-VN" sz="2400" b="0" i="0" dirty="0" smtClean="0">
                <a:effectLst/>
                <a:latin typeface="arial" panose="020B0604020202020204" pitchFamily="34" charset="0"/>
              </a:rPr>
              <a:t>. Chủ đề của bài thơ này là gì?</a:t>
            </a:r>
          </a:p>
          <a:p>
            <a:r>
              <a:rPr lang="vi-VN" sz="2400" b="0" i="0" dirty="0" smtClean="0">
                <a:effectLst/>
                <a:latin typeface="arial" panose="020B0604020202020204" pitchFamily="34" charset="0"/>
              </a:rPr>
              <a:t>A. Vai trò của người mẹ và tình cảm gia đình.</a:t>
            </a:r>
            <a:br>
              <a:rPr lang="vi-VN" sz="2400" b="0" i="0" dirty="0" smtClean="0">
                <a:effectLst/>
                <a:latin typeface="arial" panose="020B0604020202020204" pitchFamily="34" charset="0"/>
              </a:rPr>
            </a:br>
            <a:r>
              <a:rPr lang="vi-VN" sz="2400" b="0" i="0" dirty="0" smtClean="0">
                <a:effectLst/>
                <a:latin typeface="arial" panose="020B0604020202020204" pitchFamily="34" charset="0"/>
              </a:rPr>
              <a:t>B. Tình cảm nhớ thương của con dành cho mẹ.</a:t>
            </a:r>
            <a:br>
              <a:rPr lang="vi-VN" sz="2400" b="0" i="0" dirty="0" smtClean="0">
                <a:effectLst/>
                <a:latin typeface="arial" panose="020B0604020202020204" pitchFamily="34" charset="0"/>
              </a:rPr>
            </a:br>
            <a:r>
              <a:rPr lang="vi-VN" sz="2400" b="0" i="0" dirty="0" smtClean="0">
                <a:effectLst/>
                <a:latin typeface="arial" panose="020B0604020202020204" pitchFamily="34" charset="0"/>
              </a:rPr>
              <a:t>C. Ca ngợi đức hạnh người phụ nữ Việt Nam.</a:t>
            </a:r>
            <a:br>
              <a:rPr lang="vi-VN" sz="2400" b="0" i="0" dirty="0" smtClean="0">
                <a:effectLst/>
                <a:latin typeface="arial" panose="020B0604020202020204" pitchFamily="34" charset="0"/>
              </a:rPr>
            </a:br>
            <a:r>
              <a:rPr lang="vi-VN" sz="2400" b="0" i="0" dirty="0" smtClean="0">
                <a:effectLst/>
                <a:latin typeface="arial" panose="020B0604020202020204" pitchFamily="34" charset="0"/>
              </a:rPr>
              <a:t>D. Ca ngợi tình mẫu tử thiêng liêng.</a:t>
            </a:r>
          </a:p>
          <a:p>
            <a:r>
              <a:rPr lang="vi-VN" sz="2400" b="1" i="0" dirty="0" smtClean="0">
                <a:effectLst/>
                <a:latin typeface="inherit"/>
              </a:rPr>
              <a:t>Câu 7. </a:t>
            </a:r>
            <a:r>
              <a:rPr lang="vi-VN" sz="2400" b="0" i="0" dirty="0" smtClean="0">
                <a:effectLst/>
                <a:latin typeface="arial" panose="020B0604020202020204" pitchFamily="34" charset="0"/>
              </a:rPr>
              <a:t>Bài thơ ca ngợi ai, về điều gì ?</a:t>
            </a:r>
          </a:p>
          <a:p>
            <a:r>
              <a:rPr lang="vi-VN" sz="2400" b="0" i="0" dirty="0" smtClean="0">
                <a:effectLst/>
                <a:latin typeface="arial" panose="020B0604020202020204" pitchFamily="34" charset="0"/>
              </a:rPr>
              <a:t>A. Ca ngợi trách nhiệm nặng nề của người mẹ trong gia đình</a:t>
            </a:r>
            <a:br>
              <a:rPr lang="vi-VN" sz="2400" b="0" i="0" dirty="0" smtClean="0">
                <a:effectLst/>
                <a:latin typeface="arial" panose="020B0604020202020204" pitchFamily="34" charset="0"/>
              </a:rPr>
            </a:br>
            <a:r>
              <a:rPr lang="vi-VN" sz="2400" b="0" i="0" dirty="0" smtClean="0">
                <a:effectLst/>
                <a:latin typeface="arial" panose="020B0604020202020204" pitchFamily="34" charset="0"/>
              </a:rPr>
              <a:t>B. Ca ngợi đức hi sinh và tình yêu thương của mẹ.</a:t>
            </a:r>
            <a:br>
              <a:rPr lang="vi-VN" sz="2400" b="0" i="0" dirty="0" smtClean="0">
                <a:effectLst/>
                <a:latin typeface="arial" panose="020B0604020202020204" pitchFamily="34" charset="0"/>
              </a:rPr>
            </a:br>
            <a:r>
              <a:rPr lang="vi-VN" sz="2400" b="0" i="0" dirty="0" smtClean="0">
                <a:effectLst/>
                <a:latin typeface="arial" panose="020B0604020202020204" pitchFamily="34" charset="0"/>
              </a:rPr>
              <a:t>C. Ca ngợi sự cần cù, siêng năng, chăm chỉ của người mẹ.</a:t>
            </a:r>
            <a:br>
              <a:rPr lang="vi-VN" sz="2400" b="0" i="0" dirty="0" smtClean="0">
                <a:effectLst/>
                <a:latin typeface="arial" panose="020B0604020202020204" pitchFamily="34" charset="0"/>
              </a:rPr>
            </a:br>
            <a:r>
              <a:rPr lang="vi-VN" sz="2400" b="0" i="0" dirty="0" smtClean="0">
                <a:effectLst/>
                <a:latin typeface="arial" panose="020B0604020202020204" pitchFamily="34" charset="0"/>
              </a:rPr>
              <a:t>D. Ca ngợi tình cảm của những người thân trong gia đình.</a:t>
            </a:r>
          </a:p>
          <a:p>
            <a:r>
              <a:rPr lang="vi-VN" sz="2400" b="1" i="0" dirty="0" smtClean="0">
                <a:effectLst/>
                <a:latin typeface="inherit"/>
              </a:rPr>
              <a:t>Câu 8.</a:t>
            </a:r>
            <a:r>
              <a:rPr lang="vi-VN" sz="2400" b="0" i="0" dirty="0" smtClean="0">
                <a:effectLst/>
                <a:latin typeface="arial" panose="020B0604020202020204" pitchFamily="34" charset="0"/>
              </a:rPr>
              <a:t> Câu thơ nào dưới đây có hình ảnh so sánh?</a:t>
            </a:r>
          </a:p>
          <a:p>
            <a:r>
              <a:rPr lang="vi-VN" sz="2400" b="0" i="0" dirty="0" smtClean="0">
                <a:effectLst/>
                <a:latin typeface="arial" panose="020B0604020202020204" pitchFamily="34" charset="0"/>
              </a:rPr>
              <a:t>A. Cơn mưa dài chặn lối.</a:t>
            </a:r>
            <a:br>
              <a:rPr lang="vi-VN" sz="2400" b="0" i="0" dirty="0" smtClean="0">
                <a:effectLst/>
                <a:latin typeface="arial" panose="020B0604020202020204" pitchFamily="34" charset="0"/>
              </a:rPr>
            </a:br>
            <a:r>
              <a:rPr lang="vi-VN" sz="2400" b="0" i="0" dirty="0" smtClean="0">
                <a:effectLst/>
                <a:latin typeface="arial" panose="020B0604020202020204" pitchFamily="34" charset="0"/>
              </a:rPr>
              <a:t>B. Bố đội nón đi chợ.</a:t>
            </a:r>
            <a:br>
              <a:rPr lang="vi-VN" sz="2400" b="0" i="0" dirty="0" smtClean="0">
                <a:effectLst/>
                <a:latin typeface="arial" panose="020B0604020202020204" pitchFamily="34" charset="0"/>
              </a:rPr>
            </a:br>
            <a:r>
              <a:rPr lang="vi-VN" sz="2400" b="0" i="0" dirty="0" smtClean="0">
                <a:effectLst/>
                <a:latin typeface="arial" panose="020B0604020202020204" pitchFamily="34" charset="0"/>
              </a:rPr>
              <a:t>C. Mẹ về như nắng mới.</a:t>
            </a:r>
            <a:br>
              <a:rPr lang="vi-VN" sz="2400" b="0" i="0" dirty="0" smtClean="0">
                <a:effectLst/>
                <a:latin typeface="arial" panose="020B0604020202020204" pitchFamily="34" charset="0"/>
              </a:rPr>
            </a:br>
            <a:r>
              <a:rPr lang="vi-VN" sz="2400" b="0" i="0" dirty="0" smtClean="0">
                <a:effectLst/>
                <a:latin typeface="arial" panose="020B0604020202020204" pitchFamily="34" charset="0"/>
              </a:rPr>
              <a:t>D. Mẹ cũng không ngủ được</a:t>
            </a:r>
          </a:p>
          <a:p>
            <a:r>
              <a:rPr lang="vi-VN" sz="2400" b="1" i="0" dirty="0" smtClean="0">
                <a:effectLst/>
                <a:latin typeface="inherit"/>
              </a:rPr>
              <a:t>Câu 9. </a:t>
            </a:r>
            <a:r>
              <a:rPr lang="vi-VN" sz="2400" b="0" i="0" dirty="0" smtClean="0">
                <a:effectLst/>
                <a:latin typeface="arial" panose="020B0604020202020204" pitchFamily="34" charset="0"/>
              </a:rPr>
              <a:t>Cảm nhận của em về hình ảnh thơ trong hai dòng thơ cuối.</a:t>
            </a:r>
          </a:p>
          <a:p>
            <a:r>
              <a:rPr lang="vi-VN" sz="2400" b="1" i="0" dirty="0" smtClean="0">
                <a:effectLst/>
                <a:latin typeface="inherit"/>
              </a:rPr>
              <a:t>Câu 10</a:t>
            </a:r>
            <a:r>
              <a:rPr lang="vi-VN" sz="2400" b="0" i="0" dirty="0" smtClean="0">
                <a:effectLst/>
                <a:latin typeface="arial" panose="020B0604020202020204" pitchFamily="34" charset="0"/>
              </a:rPr>
              <a:t>. Hãy rút ra bài học sau khi đọc bài thơ.</a:t>
            </a:r>
          </a:p>
          <a:p>
            <a:r>
              <a:rPr lang="vi-VN" sz="2400" dirty="0" smtClean="0"/>
              <a:t/>
            </a:r>
            <a:br>
              <a:rPr lang="vi-VN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5675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1176</Words>
  <Application>Microsoft Office PowerPoint</Application>
  <PresentationFormat>Widescreen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</vt:lpstr>
      <vt:lpstr>Calibri</vt:lpstr>
      <vt:lpstr>Calibri Light</vt:lpstr>
      <vt:lpstr>inherit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</cp:revision>
  <dcterms:created xsi:type="dcterms:W3CDTF">2023-12-19T04:57:27Z</dcterms:created>
  <dcterms:modified xsi:type="dcterms:W3CDTF">2023-12-28T10:16:30Z</dcterms:modified>
</cp:coreProperties>
</file>