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2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4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74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57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0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9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7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2CCB3-47C7-44C8-90CA-F4D1EEE864AA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360E-FCB1-48EB-B716-4F107B39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1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85122"/>
              </p:ext>
            </p:extLst>
          </p:nvPr>
        </p:nvGraphicFramePr>
        <p:xfrm>
          <a:off x="1276814" y="3596940"/>
          <a:ext cx="1326260" cy="645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3" imgW="419040" imgH="393480" progId="Equation.3">
                  <p:embed/>
                </p:oleObj>
              </mc:Choice>
              <mc:Fallback>
                <p:oleObj name="Equation" r:id="rId3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6814" y="3596940"/>
                        <a:ext cx="1326260" cy="645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6312" y="100362"/>
            <a:ext cx="4895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Khởi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động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4829" y="1081668"/>
            <a:ext cx="1505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Câu</a:t>
            </a:r>
            <a:r>
              <a:rPr lang="en-US" sz="3200" dirty="0" smtClean="0"/>
              <a:t> 1 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24829" y="1750742"/>
            <a:ext cx="93447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Chọn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câu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sai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r>
              <a:rPr lang="en-US" sz="3200" dirty="0" err="1" smtClean="0">
                <a:solidFill>
                  <a:srgbClr val="FF0000"/>
                </a:solidFill>
              </a:rPr>
              <a:t>Nếu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a.d</a:t>
            </a:r>
            <a:r>
              <a:rPr lang="en-US" sz="3200" dirty="0" smtClean="0">
                <a:solidFill>
                  <a:srgbClr val="FF0000"/>
                </a:solidFill>
              </a:rPr>
              <a:t>=</a:t>
            </a:r>
            <a:r>
              <a:rPr lang="en-US" sz="3200" dirty="0" err="1" smtClean="0">
                <a:solidFill>
                  <a:srgbClr val="FF0000"/>
                </a:solidFill>
              </a:rPr>
              <a:t>b.c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</a:t>
            </a:r>
            <a:r>
              <a:rPr lang="en-US" sz="32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3200" dirty="0" err="1" smtClean="0">
                <a:solidFill>
                  <a:srgbClr val="FF0000"/>
                </a:solidFill>
              </a:rPr>
              <a:t>thì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3316"/>
              </p:ext>
            </p:extLst>
          </p:nvPr>
        </p:nvGraphicFramePr>
        <p:xfrm>
          <a:off x="5770756" y="1782450"/>
          <a:ext cx="2001644" cy="521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5" imgW="761760" imgH="203040" progId="Equation.3">
                  <p:embed/>
                </p:oleObj>
              </mc:Choice>
              <mc:Fallback>
                <p:oleObj name="Equation" r:id="rId5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70756" y="1782450"/>
                        <a:ext cx="2001644" cy="5213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14039" y="2564780"/>
            <a:ext cx="925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354720"/>
              </p:ext>
            </p:extLst>
          </p:nvPr>
        </p:nvGraphicFramePr>
        <p:xfrm>
          <a:off x="1359055" y="2340781"/>
          <a:ext cx="1205726" cy="817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59055" y="2340781"/>
                        <a:ext cx="1205726" cy="8173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2123726"/>
              </p:ext>
            </p:extLst>
          </p:nvPr>
        </p:nvGraphicFramePr>
        <p:xfrm>
          <a:off x="4182792" y="2445651"/>
          <a:ext cx="1350691" cy="650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182792" y="2445651"/>
                        <a:ext cx="1350691" cy="650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687221" y="2531467"/>
            <a:ext cx="539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09857" y="3675003"/>
            <a:ext cx="549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687221" y="3663391"/>
            <a:ext cx="539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034292"/>
              </p:ext>
            </p:extLst>
          </p:nvPr>
        </p:nvGraphicFramePr>
        <p:xfrm>
          <a:off x="4182792" y="3508080"/>
          <a:ext cx="1127667" cy="833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Equation" r:id="rId11" imgW="419040" imgH="393480" progId="Equation.3">
                  <p:embed/>
                </p:oleObj>
              </mc:Choice>
              <mc:Fallback>
                <p:oleObj name="Equation" r:id="rId11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82792" y="3508080"/>
                        <a:ext cx="1127667" cy="8338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181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0.25118 -0.09167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-4583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56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15718 L 0.25417 -0.09282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9" grpId="1"/>
      <p:bldP spid="13" grpId="0"/>
      <p:bldP spid="13" grpId="1"/>
      <p:bldP spid="14" grpId="0"/>
      <p:bldP spid="14" grpId="1"/>
      <p:bldP spid="14" grpId="2"/>
      <p:bldP spid="14" grpId="3"/>
      <p:bldP spid="15" grpId="0"/>
      <p:bldP spid="1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0652" y="312234"/>
            <a:ext cx="9389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Câu</a:t>
            </a:r>
            <a:r>
              <a:rPr lang="en-US" sz="2800" dirty="0" smtClean="0"/>
              <a:t> 2 : Cho </a:t>
            </a:r>
            <a:r>
              <a:rPr lang="en-US" sz="2800" dirty="0" err="1" smtClean="0"/>
              <a:t>tỉ</a:t>
            </a:r>
            <a:r>
              <a:rPr lang="en-US" sz="2800" dirty="0" smtClean="0"/>
              <a:t> </a:t>
            </a:r>
            <a:r>
              <a:rPr lang="en-US" sz="2800" dirty="0" err="1" smtClean="0"/>
              <a:t>lệ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                         .</a:t>
            </a:r>
            <a:r>
              <a:rPr lang="en-US" sz="2800" dirty="0" err="1" smtClean="0"/>
              <a:t>Giá</a:t>
            </a:r>
            <a:r>
              <a:rPr lang="en-US" sz="2800" dirty="0" smtClean="0"/>
              <a:t> </a:t>
            </a:r>
            <a:r>
              <a:rPr lang="en-US" sz="2800" dirty="0" err="1" smtClean="0"/>
              <a:t>trị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x </a:t>
            </a:r>
            <a:r>
              <a:rPr lang="en-US" sz="2800" dirty="0" err="1" smtClean="0"/>
              <a:t>bằng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43342"/>
              </p:ext>
            </p:extLst>
          </p:nvPr>
        </p:nvGraphicFramePr>
        <p:xfrm>
          <a:off x="3930183" y="187481"/>
          <a:ext cx="1690029" cy="77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30183" y="187481"/>
                        <a:ext cx="1690029" cy="77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2457" y="1349298"/>
            <a:ext cx="1349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A.x</a:t>
            </a:r>
            <a:r>
              <a:rPr lang="en-US" sz="3200" dirty="0" smtClean="0"/>
              <a:t>=28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17636" y="1360451"/>
            <a:ext cx="1115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73032" y="2442119"/>
            <a:ext cx="1115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92458" y="2542479"/>
            <a:ext cx="1483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C.x</a:t>
            </a:r>
            <a:r>
              <a:rPr lang="en-US" sz="3200" dirty="0" smtClean="0"/>
              <a:t>=-28</a:t>
            </a:r>
            <a:endParaRPr lang="en-US" sz="32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456896"/>
              </p:ext>
            </p:extLst>
          </p:nvPr>
        </p:nvGraphicFramePr>
        <p:xfrm>
          <a:off x="4775197" y="1221868"/>
          <a:ext cx="1301286" cy="839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75197" y="1221868"/>
                        <a:ext cx="1301286" cy="8396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844747"/>
              </p:ext>
            </p:extLst>
          </p:nvPr>
        </p:nvGraphicFramePr>
        <p:xfrm>
          <a:off x="4730593" y="2276472"/>
          <a:ext cx="1301286" cy="850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7" imgW="444240" imgH="393480" progId="Equation.3">
                  <p:embed/>
                </p:oleObj>
              </mc:Choice>
              <mc:Fallback>
                <p:oleObj name="Equation" r:id="rId7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30593" y="2276472"/>
                        <a:ext cx="1301286" cy="850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2457" y="1360450"/>
            <a:ext cx="1382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A.x</a:t>
            </a:r>
            <a:r>
              <a:rPr lang="en-US" sz="3200" dirty="0" smtClean="0">
                <a:solidFill>
                  <a:srgbClr val="FF0000"/>
                </a:solidFill>
              </a:rPr>
              <a:t>=28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2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0988" y="322729"/>
            <a:ext cx="168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Câu</a:t>
            </a:r>
            <a:r>
              <a:rPr lang="en-US" sz="3600" dirty="0" smtClean="0"/>
              <a:t> 3: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02658" y="1277471"/>
            <a:ext cx="9291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Cho </a:t>
            </a:r>
            <a:r>
              <a:rPr lang="en-US" sz="3600" dirty="0" err="1" smtClean="0"/>
              <a:t>đẳng</a:t>
            </a:r>
            <a:r>
              <a:rPr lang="en-US" sz="3600" dirty="0" smtClean="0"/>
              <a:t> </a:t>
            </a:r>
            <a:r>
              <a:rPr lang="en-US" sz="3600" dirty="0" err="1" smtClean="0"/>
              <a:t>thức</a:t>
            </a:r>
            <a:r>
              <a:rPr lang="en-US" sz="3600" dirty="0" smtClean="0"/>
              <a:t> 5.14=35.2  ta </a:t>
            </a:r>
            <a:r>
              <a:rPr lang="en-US" sz="3600" dirty="0" err="1" smtClean="0"/>
              <a:t>lập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tỉ</a:t>
            </a:r>
            <a:r>
              <a:rPr lang="en-US" sz="3600" dirty="0" smtClean="0"/>
              <a:t> </a:t>
            </a:r>
            <a:r>
              <a:rPr lang="en-US" sz="3600" dirty="0" err="1" smtClean="0"/>
              <a:t>lệ</a:t>
            </a:r>
            <a:r>
              <a:rPr lang="en-US" sz="3600" dirty="0" smtClean="0"/>
              <a:t> </a:t>
            </a:r>
            <a:r>
              <a:rPr lang="en-US" sz="3600" dirty="0" err="1" smtClean="0"/>
              <a:t>thức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694439"/>
              </p:ext>
            </p:extLst>
          </p:nvPr>
        </p:nvGraphicFramePr>
        <p:xfrm>
          <a:off x="1916206" y="2232213"/>
          <a:ext cx="1539688" cy="77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6206" y="2232213"/>
                        <a:ext cx="1539688" cy="776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365" y="2232213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397189" y="2254016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97189" y="3684057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351429" y="3684057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219098"/>
              </p:ext>
            </p:extLst>
          </p:nvPr>
        </p:nvGraphicFramePr>
        <p:xfrm>
          <a:off x="4978772" y="2200665"/>
          <a:ext cx="1539688" cy="70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5" imgW="533160" imgH="393480" progId="Equation.3">
                  <p:embed/>
                </p:oleObj>
              </mc:Choice>
              <mc:Fallback>
                <p:oleObj name="Equation" r:id="rId5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78772" y="2200665"/>
                        <a:ext cx="1539688" cy="70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30869"/>
              </p:ext>
            </p:extLst>
          </p:nvPr>
        </p:nvGraphicFramePr>
        <p:xfrm>
          <a:off x="1943100" y="3684057"/>
          <a:ext cx="1512794" cy="83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2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43100" y="3684057"/>
                        <a:ext cx="1512794" cy="83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8802792"/>
              </p:ext>
            </p:extLst>
          </p:nvPr>
        </p:nvGraphicFramePr>
        <p:xfrm>
          <a:off x="4978772" y="3683620"/>
          <a:ext cx="1628963" cy="70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3" name="Equation" r:id="rId9" imgW="469800" imgH="393480" progId="Equation.3">
                  <p:embed/>
                </p:oleObj>
              </mc:Choice>
              <mc:Fallback>
                <p:oleObj name="Equation" r:id="rId9" imgW="469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78772" y="3683620"/>
                        <a:ext cx="1628963" cy="70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229682"/>
              </p:ext>
            </p:extLst>
          </p:nvPr>
        </p:nvGraphicFramePr>
        <p:xfrm>
          <a:off x="6026150" y="3211513"/>
          <a:ext cx="139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11" imgW="139680" imgH="431640" progId="Equation.3">
                  <p:embed/>
                </p:oleObj>
              </mc:Choice>
              <mc:Fallback>
                <p:oleObj name="Equation" r:id="rId11" imgW="1396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26150" y="3211513"/>
                        <a:ext cx="1397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21572" y="2200232"/>
            <a:ext cx="88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B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2341591"/>
              </p:ext>
            </p:extLst>
          </p:nvPr>
        </p:nvGraphicFramePr>
        <p:xfrm>
          <a:off x="5009962" y="2200232"/>
          <a:ext cx="1539688" cy="692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13" imgW="533160" imgH="393480" progId="Equation.3">
                  <p:embed/>
                </p:oleObj>
              </mc:Choice>
              <mc:Fallback>
                <p:oleObj name="Equation" r:id="rId13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09962" y="2200232"/>
                        <a:ext cx="1539688" cy="692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203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4468" y="178420"/>
            <a:ext cx="6099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Dạng</a:t>
            </a:r>
            <a:r>
              <a:rPr lang="en-US" sz="3200" dirty="0" smtClean="0"/>
              <a:t> 1 : </a:t>
            </a:r>
            <a:r>
              <a:rPr lang="en-US" sz="3200" dirty="0" err="1" smtClean="0"/>
              <a:t>Lập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tỉ</a:t>
            </a:r>
            <a:r>
              <a:rPr lang="en-US" sz="3200" dirty="0" smtClean="0"/>
              <a:t> </a:t>
            </a:r>
            <a:r>
              <a:rPr lang="en-US" sz="3200" dirty="0" err="1" smtClean="0"/>
              <a:t>lệ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4468" y="1070517"/>
            <a:ext cx="10749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Bài</a:t>
            </a:r>
            <a:r>
              <a:rPr lang="en-US" sz="3200" dirty="0" smtClean="0"/>
              <a:t> 1 : </a:t>
            </a:r>
            <a:r>
              <a:rPr lang="en-US" sz="3200" dirty="0" err="1" smtClean="0"/>
              <a:t>Lập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tỉ</a:t>
            </a:r>
            <a:r>
              <a:rPr lang="en-US" sz="3200" dirty="0" smtClean="0"/>
              <a:t> </a:t>
            </a:r>
            <a:r>
              <a:rPr lang="en-US" sz="3200" dirty="0" err="1" smtClean="0"/>
              <a:t>lệ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bốn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: 5;10;25;50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304371" y="1851102"/>
            <a:ext cx="1616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Giải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529" y="2620537"/>
            <a:ext cx="9824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bốn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đã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ta </a:t>
            </a:r>
            <a:r>
              <a:rPr lang="en-US" sz="3200" dirty="0" err="1" smtClean="0"/>
              <a:t>lập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đẳng</a:t>
            </a:r>
            <a:r>
              <a:rPr lang="en-US" sz="3200" dirty="0" smtClean="0"/>
              <a:t> </a:t>
            </a:r>
            <a:r>
              <a:rPr lang="en-US" sz="3200" dirty="0" err="1" smtClean="0"/>
              <a:t>thức</a:t>
            </a:r>
            <a:r>
              <a:rPr lang="en-US" sz="3200" dirty="0" smtClean="0"/>
              <a:t>  5.50=25.10(</a:t>
            </a:r>
            <a:r>
              <a:rPr lang="en-US" sz="3200" dirty="0" err="1" smtClean="0"/>
              <a:t>vì</a:t>
            </a:r>
            <a:r>
              <a:rPr lang="en-US" sz="3200" dirty="0" smtClean="0"/>
              <a:t> </a:t>
            </a:r>
            <a:r>
              <a:rPr lang="en-US" sz="3200" dirty="0" err="1" smtClean="0"/>
              <a:t>đều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250)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02529" y="4016669"/>
            <a:ext cx="8887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đẳng</a:t>
            </a:r>
            <a:r>
              <a:rPr lang="en-US" sz="3600" dirty="0" smtClean="0"/>
              <a:t> </a:t>
            </a:r>
            <a:r>
              <a:rPr lang="en-US" sz="3600" dirty="0" err="1" smtClean="0"/>
              <a:t>thức</a:t>
            </a:r>
            <a:r>
              <a:rPr lang="en-US" sz="3600" dirty="0" smtClean="0"/>
              <a:t> </a:t>
            </a:r>
            <a:r>
              <a:rPr lang="en-US" sz="3600" dirty="0" err="1" smtClean="0"/>
              <a:t>này</a:t>
            </a:r>
            <a:r>
              <a:rPr lang="en-US" sz="3600" dirty="0" smtClean="0"/>
              <a:t> ta </a:t>
            </a:r>
            <a:r>
              <a:rPr lang="en-US" sz="3600" dirty="0" err="1" smtClean="0"/>
              <a:t>lập</a:t>
            </a:r>
            <a:r>
              <a:rPr lang="en-US" sz="3600" dirty="0" smtClean="0"/>
              <a:t> </a:t>
            </a:r>
            <a:r>
              <a:rPr lang="en-US" sz="3600" dirty="0" err="1" smtClean="0"/>
              <a:t>được</a:t>
            </a:r>
            <a:r>
              <a:rPr lang="en-US" sz="3600" dirty="0" smtClean="0"/>
              <a:t> </a:t>
            </a:r>
            <a:r>
              <a:rPr lang="en-US" sz="3600" dirty="0" err="1" smtClean="0"/>
              <a:t>bốn</a:t>
            </a:r>
            <a:r>
              <a:rPr lang="en-US" sz="3600" dirty="0" smtClean="0"/>
              <a:t> </a:t>
            </a:r>
            <a:r>
              <a:rPr lang="en-US" sz="3600" dirty="0" err="1" smtClean="0"/>
              <a:t>tỉ</a:t>
            </a:r>
            <a:r>
              <a:rPr lang="en-US" sz="3600" dirty="0" smtClean="0"/>
              <a:t> </a:t>
            </a:r>
            <a:r>
              <a:rPr lang="en-US" sz="3600" dirty="0" err="1" smtClean="0"/>
              <a:t>lệ</a:t>
            </a:r>
            <a:r>
              <a:rPr lang="en-US" sz="3600" dirty="0" smtClean="0"/>
              <a:t> </a:t>
            </a:r>
            <a:r>
              <a:rPr lang="en-US" sz="3600" dirty="0" err="1" smtClean="0"/>
              <a:t>thức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556551"/>
              </p:ext>
            </p:extLst>
          </p:nvPr>
        </p:nvGraphicFramePr>
        <p:xfrm>
          <a:off x="1128285" y="4828477"/>
          <a:ext cx="1035051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3" imgW="545760" imgH="393480" progId="Equation.3">
                  <p:embed/>
                </p:oleObj>
              </mc:Choice>
              <mc:Fallback>
                <p:oleObj name="Equation" r:id="rId3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28285" y="4828477"/>
                        <a:ext cx="1035051" cy="5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468" y="4828478"/>
            <a:ext cx="34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958683" y="5001535"/>
            <a:ext cx="34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8683" y="5924845"/>
            <a:ext cx="34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4468" y="5793723"/>
            <a:ext cx="345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068941"/>
              </p:ext>
            </p:extLst>
          </p:nvPr>
        </p:nvGraphicFramePr>
        <p:xfrm>
          <a:off x="4435398" y="4981914"/>
          <a:ext cx="984094" cy="578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5" imgW="533160" imgH="393480" progId="Equation.3">
                  <p:embed/>
                </p:oleObj>
              </mc:Choice>
              <mc:Fallback>
                <p:oleObj name="Equation" r:id="rId5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35398" y="4981914"/>
                        <a:ext cx="984094" cy="578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817143"/>
              </p:ext>
            </p:extLst>
          </p:nvPr>
        </p:nvGraphicFramePr>
        <p:xfrm>
          <a:off x="1128285" y="5793722"/>
          <a:ext cx="1106529" cy="5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7" imgW="533160" imgH="393480" progId="Equation.3">
                  <p:embed/>
                </p:oleObj>
              </mc:Choice>
              <mc:Fallback>
                <p:oleObj name="Equation" r:id="rId7" imgW="5331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28285" y="5793722"/>
                        <a:ext cx="1106529" cy="58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175678"/>
              </p:ext>
            </p:extLst>
          </p:nvPr>
        </p:nvGraphicFramePr>
        <p:xfrm>
          <a:off x="4462036" y="5922153"/>
          <a:ext cx="930817" cy="560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9" imgW="545760" imgH="393480" progId="Equation.3">
                  <p:embed/>
                </p:oleObj>
              </mc:Choice>
              <mc:Fallback>
                <p:oleObj name="Equation" r:id="rId9" imgW="5457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62036" y="5922153"/>
                        <a:ext cx="930817" cy="5600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58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410" y="646770"/>
            <a:ext cx="1895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err="1" smtClean="0"/>
              <a:t>Bài</a:t>
            </a:r>
            <a:r>
              <a:rPr lang="en-US" sz="3200" smtClean="0"/>
              <a:t> 1 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051824" y="657921"/>
            <a:ext cx="8006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Tìm</a:t>
            </a:r>
            <a:r>
              <a:rPr lang="en-US" sz="3200" dirty="0" smtClean="0"/>
              <a:t> x </a:t>
            </a:r>
            <a:r>
              <a:rPr lang="en-US" sz="3200" dirty="0" err="1" smtClean="0"/>
              <a:t>và</a:t>
            </a:r>
            <a:r>
              <a:rPr lang="en-US" sz="3200" dirty="0" smtClean="0"/>
              <a:t> y  </a:t>
            </a:r>
            <a:r>
              <a:rPr lang="en-US" sz="3200" dirty="0" err="1" smtClean="0"/>
              <a:t>sao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                 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x+y</a:t>
            </a:r>
            <a:r>
              <a:rPr lang="en-US" sz="3200" dirty="0" smtClean="0"/>
              <a:t>=16             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588521"/>
              </p:ext>
            </p:extLst>
          </p:nvPr>
        </p:nvGraphicFramePr>
        <p:xfrm>
          <a:off x="5502507" y="680223"/>
          <a:ext cx="1310888" cy="830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3" imgW="406080" imgH="419040" progId="Equation.3">
                  <p:embed/>
                </p:oleObj>
              </mc:Choice>
              <mc:Fallback>
                <p:oleObj name="Equation" r:id="rId3" imgW="406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2507" y="680223"/>
                        <a:ext cx="1310888" cy="8300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8683" y="1182029"/>
            <a:ext cx="2185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Giải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824" y="2074127"/>
            <a:ext cx="2352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813521"/>
              </p:ext>
            </p:extLst>
          </p:nvPr>
        </p:nvGraphicFramePr>
        <p:xfrm>
          <a:off x="2913565" y="2030041"/>
          <a:ext cx="1491167" cy="958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5" imgW="406080" imgH="419040" progId="Equation.3">
                  <p:embed/>
                </p:oleObj>
              </mc:Choice>
              <mc:Fallback>
                <p:oleObj name="Equation" r:id="rId5" imgW="406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3565" y="2030041"/>
                        <a:ext cx="1491167" cy="9584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521618"/>
              </p:ext>
            </p:extLst>
          </p:nvPr>
        </p:nvGraphicFramePr>
        <p:xfrm>
          <a:off x="4404732" y="2300334"/>
          <a:ext cx="522713" cy="417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7" imgW="190440" imgH="152280" progId="Equation.3">
                  <p:embed/>
                </p:oleObj>
              </mc:Choice>
              <mc:Fallback>
                <p:oleObj name="Equation" r:id="rId7" imgW="19044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04732" y="2300334"/>
                        <a:ext cx="522713" cy="4178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113089"/>
              </p:ext>
            </p:extLst>
          </p:nvPr>
        </p:nvGraphicFramePr>
        <p:xfrm>
          <a:off x="5051502" y="2030041"/>
          <a:ext cx="1205649" cy="90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51502" y="2030041"/>
                        <a:ext cx="1205649" cy="900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6410" y="3501483"/>
            <a:ext cx="7627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Theo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chất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dãy</a:t>
            </a:r>
            <a:r>
              <a:rPr lang="en-US" sz="3200" dirty="0" smtClean="0"/>
              <a:t> </a:t>
            </a:r>
            <a:r>
              <a:rPr lang="en-US" sz="3200" dirty="0" err="1" smtClean="0"/>
              <a:t>tỉ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nhau</a:t>
            </a:r>
            <a:r>
              <a:rPr lang="en-US" sz="3200" dirty="0" smtClean="0"/>
              <a:t>  ta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883000"/>
              </p:ext>
            </p:extLst>
          </p:nvPr>
        </p:nvGraphicFramePr>
        <p:xfrm>
          <a:off x="1478464" y="4188461"/>
          <a:ext cx="3573038" cy="98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11" imgW="1434960" imgH="393480" progId="Equation.3">
                  <p:embed/>
                </p:oleObj>
              </mc:Choice>
              <mc:Fallback>
                <p:oleObj name="Equation" r:id="rId11" imgW="14349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78464" y="4188461"/>
                        <a:ext cx="3573038" cy="989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16532"/>
              </p:ext>
            </p:extLst>
          </p:nvPr>
        </p:nvGraphicFramePr>
        <p:xfrm>
          <a:off x="1439823" y="5397947"/>
          <a:ext cx="2061659" cy="478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3" imgW="876240" imgH="177480" progId="Equation.3">
                  <p:embed/>
                </p:oleObj>
              </mc:Choice>
              <mc:Fallback>
                <p:oleObj name="Equation" r:id="rId13" imgW="876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39823" y="5397947"/>
                        <a:ext cx="2061659" cy="4787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713356" y="5397193"/>
            <a:ext cx="1483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endParaRPr lang="en-US" sz="32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01166"/>
              </p:ext>
            </p:extLst>
          </p:nvPr>
        </p:nvGraphicFramePr>
        <p:xfrm>
          <a:off x="4404732" y="5412364"/>
          <a:ext cx="2358484" cy="554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5" imgW="761760" imgH="203040" progId="Equation.3">
                  <p:embed/>
                </p:oleObj>
              </mc:Choice>
              <mc:Fallback>
                <p:oleObj name="Equation" r:id="rId15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04732" y="5412364"/>
                        <a:ext cx="2358484" cy="554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6410" y="156117"/>
            <a:ext cx="1505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Dạng</a:t>
            </a:r>
            <a:r>
              <a:rPr lang="en-US" sz="2800" dirty="0" smtClean="0"/>
              <a:t> 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495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4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561" y="245327"/>
            <a:ext cx="2274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err="1" smtClean="0"/>
              <a:t>Bài</a:t>
            </a:r>
            <a:r>
              <a:rPr lang="en-US" sz="3600" smtClean="0"/>
              <a:t> 2 </a:t>
            </a:r>
            <a:r>
              <a:rPr lang="en-US" sz="3600" dirty="0" smtClean="0"/>
              <a:t>: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107579" y="323389"/>
            <a:ext cx="76497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Tìm</a:t>
            </a:r>
            <a:r>
              <a:rPr lang="en-US" sz="3200" dirty="0" smtClean="0"/>
              <a:t> x </a:t>
            </a:r>
            <a:r>
              <a:rPr lang="en-US" sz="3200" dirty="0" err="1" smtClean="0"/>
              <a:t>và</a:t>
            </a:r>
            <a:r>
              <a:rPr lang="en-US" sz="3200" dirty="0" smtClean="0"/>
              <a:t> y </a:t>
            </a:r>
            <a:r>
              <a:rPr lang="en-US" sz="3200" dirty="0" err="1" smtClean="0"/>
              <a:t>biết</a:t>
            </a:r>
            <a:r>
              <a:rPr lang="en-US" sz="3200" dirty="0" smtClean="0"/>
              <a:t>                    </a:t>
            </a:r>
            <a:r>
              <a:rPr lang="en-US" sz="3200" dirty="0" err="1" smtClean="0"/>
              <a:t>và</a:t>
            </a:r>
            <a:r>
              <a:rPr lang="en-US" sz="3200" dirty="0" smtClean="0"/>
              <a:t> x-y=36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387102"/>
              </p:ext>
            </p:extLst>
          </p:nvPr>
        </p:nvGraphicFramePr>
        <p:xfrm>
          <a:off x="4795024" y="234989"/>
          <a:ext cx="1505105" cy="761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Equation" r:id="rId3" imgW="482400" imgH="393480" progId="Equation.3">
                  <p:embed/>
                </p:oleObj>
              </mc:Choice>
              <mc:Fallback>
                <p:oleObj name="Equation" r:id="rId3" imgW="482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5024" y="234989"/>
                        <a:ext cx="1505105" cy="761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04010" y="1193180"/>
            <a:ext cx="1906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Giải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650380" y="1996068"/>
            <a:ext cx="7805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Theo </a:t>
            </a:r>
            <a:r>
              <a:rPr lang="en-US" sz="3200" dirty="0" err="1" smtClean="0"/>
              <a:t>tính</a:t>
            </a:r>
            <a:r>
              <a:rPr lang="en-US" sz="3200" dirty="0" smtClean="0"/>
              <a:t> </a:t>
            </a:r>
            <a:r>
              <a:rPr lang="en-US" sz="3200" dirty="0" err="1" smtClean="0"/>
              <a:t>chất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dãy</a:t>
            </a:r>
            <a:r>
              <a:rPr lang="en-US" sz="3200" dirty="0" smtClean="0"/>
              <a:t> </a:t>
            </a:r>
            <a:r>
              <a:rPr lang="en-US" sz="3200" dirty="0" err="1" smtClean="0"/>
              <a:t>tỉ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nhau</a:t>
            </a:r>
            <a:r>
              <a:rPr lang="en-US" sz="3200" dirty="0" smtClean="0"/>
              <a:t> ta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5937358"/>
              </p:ext>
            </p:extLst>
          </p:nvPr>
        </p:nvGraphicFramePr>
        <p:xfrm>
          <a:off x="2863229" y="2737400"/>
          <a:ext cx="3436900" cy="761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3" name="Equation" r:id="rId5" imgW="1536480" imgH="393480" progId="Equation.3">
                  <p:embed/>
                </p:oleObj>
              </mc:Choice>
              <mc:Fallback>
                <p:oleObj name="Equation" r:id="rId5" imgW="1536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63229" y="2737400"/>
                        <a:ext cx="3436900" cy="761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7175357"/>
              </p:ext>
            </p:extLst>
          </p:nvPr>
        </p:nvGraphicFramePr>
        <p:xfrm>
          <a:off x="2609385" y="3902927"/>
          <a:ext cx="3551664" cy="42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7" imgW="990360" imgH="177480" progId="Equation.3">
                  <p:embed/>
                </p:oleObj>
              </mc:Choice>
              <mc:Fallback>
                <p:oleObj name="Equation" r:id="rId7" imgW="990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09385" y="3902927"/>
                        <a:ext cx="3551664" cy="42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00129" y="3847174"/>
            <a:ext cx="1137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và</a:t>
            </a:r>
            <a:endParaRPr lang="en-US" sz="32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75685"/>
              </p:ext>
            </p:extLst>
          </p:nvPr>
        </p:nvGraphicFramePr>
        <p:xfrm>
          <a:off x="7057326" y="3888062"/>
          <a:ext cx="2800352" cy="54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9" imgW="749160" imgH="203040" progId="Equation.3">
                  <p:embed/>
                </p:oleObj>
              </mc:Choice>
              <mc:Fallback>
                <p:oleObj name="Equation" r:id="rId9" imgW="74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57326" y="3888062"/>
                        <a:ext cx="2800352" cy="54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22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1014" y="267629"/>
            <a:ext cx="108389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Dạng</a:t>
            </a:r>
            <a:r>
              <a:rPr lang="en-US" sz="3200" dirty="0" smtClean="0"/>
              <a:t> 3 :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1:Tỉ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giữa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cây</a:t>
            </a:r>
            <a:r>
              <a:rPr lang="en-US" sz="3200" dirty="0" smtClean="0"/>
              <a:t> </a:t>
            </a:r>
            <a:r>
              <a:rPr lang="en-US" sz="3200" dirty="0" err="1" smtClean="0"/>
              <a:t>trồng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7/1 </a:t>
            </a:r>
            <a:r>
              <a:rPr lang="en-US" sz="3200" dirty="0" err="1" smtClean="0"/>
              <a:t>và</a:t>
            </a:r>
            <a:r>
              <a:rPr lang="en-US" sz="3200" dirty="0" smtClean="0"/>
              <a:t> 7/2 </a:t>
            </a:r>
            <a:r>
              <a:rPr lang="en-US" sz="3200" dirty="0" err="1" smtClean="0"/>
              <a:t>là</a:t>
            </a:r>
            <a:r>
              <a:rPr lang="en-US" sz="3200" dirty="0" smtClean="0"/>
              <a:t> 0,8 .</a:t>
            </a:r>
            <a:r>
              <a:rPr lang="en-US" sz="3200" dirty="0" err="1" smtClean="0"/>
              <a:t>Hỏi</a:t>
            </a:r>
            <a:r>
              <a:rPr lang="en-US" sz="3200" dirty="0" smtClean="0"/>
              <a:t> </a:t>
            </a:r>
            <a:r>
              <a:rPr lang="en-US" sz="3200" dirty="0" err="1" smtClean="0"/>
              <a:t>mỗi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</a:t>
            </a:r>
            <a:r>
              <a:rPr lang="en-US" sz="3200" dirty="0" err="1" smtClean="0"/>
              <a:t>đã</a:t>
            </a:r>
            <a:r>
              <a:rPr lang="en-US" sz="3200" dirty="0" smtClean="0"/>
              <a:t> </a:t>
            </a:r>
            <a:r>
              <a:rPr lang="en-US" sz="3200" dirty="0" err="1" smtClean="0"/>
              <a:t>trồng</a:t>
            </a:r>
            <a:r>
              <a:rPr lang="en-US" sz="3200" dirty="0" smtClean="0"/>
              <a:t> </a:t>
            </a:r>
            <a:r>
              <a:rPr lang="en-US" sz="3200" dirty="0" err="1" smtClean="0"/>
              <a:t>bao</a:t>
            </a:r>
            <a:r>
              <a:rPr lang="en-US" sz="3200" dirty="0" smtClean="0"/>
              <a:t> </a:t>
            </a:r>
            <a:r>
              <a:rPr lang="en-US" sz="3200" dirty="0" err="1" smtClean="0"/>
              <a:t>nhiêu</a:t>
            </a:r>
            <a:r>
              <a:rPr lang="en-US" sz="3200" dirty="0" smtClean="0"/>
              <a:t> </a:t>
            </a:r>
            <a:r>
              <a:rPr lang="en-US" sz="3200" dirty="0" err="1" smtClean="0"/>
              <a:t>cây</a:t>
            </a:r>
            <a:r>
              <a:rPr lang="en-US" sz="3200" dirty="0" smtClean="0"/>
              <a:t> .</a:t>
            </a:r>
            <a:r>
              <a:rPr lang="en-US" sz="3200" dirty="0" err="1" smtClean="0"/>
              <a:t>biết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7/2 </a:t>
            </a:r>
            <a:r>
              <a:rPr lang="en-US" sz="3200" dirty="0" err="1" smtClean="0"/>
              <a:t>trồng</a:t>
            </a:r>
            <a:r>
              <a:rPr lang="en-US" sz="3200" dirty="0" smtClean="0"/>
              <a:t> </a:t>
            </a:r>
            <a:r>
              <a:rPr lang="en-US" sz="3200" dirty="0" err="1" smtClean="0"/>
              <a:t>nhiều</a:t>
            </a:r>
            <a:r>
              <a:rPr lang="en-US" sz="3200" dirty="0" smtClean="0"/>
              <a:t> </a:t>
            </a:r>
            <a:r>
              <a:rPr lang="en-US" sz="3200" dirty="0" err="1" smtClean="0"/>
              <a:t>hơn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7/1 </a:t>
            </a:r>
            <a:r>
              <a:rPr lang="en-US" sz="3200" dirty="0" err="1" smtClean="0"/>
              <a:t>là</a:t>
            </a:r>
            <a:r>
              <a:rPr lang="en-US" sz="3200" dirty="0" smtClean="0"/>
              <a:t> 20 </a:t>
            </a:r>
            <a:r>
              <a:rPr lang="en-US" sz="3200" dirty="0" err="1" smtClean="0"/>
              <a:t>cây</a:t>
            </a:r>
            <a:r>
              <a:rPr lang="en-US" sz="3200" dirty="0" smtClean="0"/>
              <a:t> 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716966" y="2218203"/>
            <a:ext cx="2988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Giải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081668" y="2776657"/>
            <a:ext cx="86310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Gọi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cây</a:t>
            </a:r>
            <a:r>
              <a:rPr lang="en-US" sz="3200" dirty="0" smtClean="0"/>
              <a:t> </a:t>
            </a:r>
            <a:r>
              <a:rPr lang="en-US" sz="3200" dirty="0" err="1" smtClean="0"/>
              <a:t>trồng</a:t>
            </a:r>
            <a:r>
              <a:rPr lang="en-US" sz="3200" dirty="0" smtClean="0"/>
              <a:t> </a:t>
            </a:r>
            <a:r>
              <a:rPr lang="en-US" sz="3200" dirty="0" err="1" smtClean="0"/>
              <a:t>được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lớp</a:t>
            </a:r>
            <a:r>
              <a:rPr lang="en-US" sz="3200" dirty="0" smtClean="0"/>
              <a:t> 7/1 </a:t>
            </a:r>
            <a:r>
              <a:rPr lang="en-US" sz="3200" dirty="0" err="1" smtClean="0"/>
              <a:t>và</a:t>
            </a:r>
            <a:r>
              <a:rPr lang="en-US" sz="3200" dirty="0" smtClean="0"/>
              <a:t> 7/2 </a:t>
            </a:r>
            <a:r>
              <a:rPr lang="en-US" sz="3200" dirty="0" err="1" smtClean="0"/>
              <a:t>lần</a:t>
            </a:r>
            <a:r>
              <a:rPr lang="en-US" sz="3200" dirty="0" smtClean="0"/>
              <a:t> </a:t>
            </a:r>
            <a:r>
              <a:rPr lang="en-US" sz="3200" dirty="0" err="1" smtClean="0"/>
              <a:t>lượt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x </a:t>
            </a:r>
            <a:r>
              <a:rPr lang="en-US" sz="3200" dirty="0" err="1" smtClean="0"/>
              <a:t>và</a:t>
            </a:r>
            <a:r>
              <a:rPr lang="en-US" sz="3200" dirty="0" smtClean="0"/>
              <a:t> y (</a:t>
            </a:r>
            <a:r>
              <a:rPr lang="en-US" sz="3200" dirty="0" err="1" smtClean="0"/>
              <a:t>cây</a:t>
            </a:r>
            <a:r>
              <a:rPr lang="en-US" sz="3200" dirty="0" smtClean="0"/>
              <a:t> ) (x&lt;y)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059366" y="3891779"/>
            <a:ext cx="8619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Theo </a:t>
            </a:r>
            <a:r>
              <a:rPr lang="en-US" sz="3200" dirty="0" err="1" smtClean="0"/>
              <a:t>đề</a:t>
            </a:r>
            <a:r>
              <a:rPr lang="en-US" sz="3200" dirty="0" smtClean="0"/>
              <a:t> </a:t>
            </a:r>
            <a:r>
              <a:rPr lang="en-US" sz="3200" dirty="0" err="1" smtClean="0"/>
              <a:t>bài</a:t>
            </a:r>
            <a:r>
              <a:rPr lang="en-US" sz="3200" dirty="0" smtClean="0"/>
              <a:t> ta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110321"/>
              </p:ext>
            </p:extLst>
          </p:nvPr>
        </p:nvGraphicFramePr>
        <p:xfrm>
          <a:off x="4297710" y="3824870"/>
          <a:ext cx="2950581" cy="7627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054080" imgH="419040" progId="Equation.3">
                  <p:embed/>
                </p:oleObj>
              </mc:Choice>
              <mc:Fallback>
                <p:oleObj name="Equation" r:id="rId3" imgW="1054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97710" y="3824870"/>
                        <a:ext cx="2950581" cy="7627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463324"/>
              </p:ext>
            </p:extLst>
          </p:nvPr>
        </p:nvGraphicFramePr>
        <p:xfrm>
          <a:off x="1192095" y="4654506"/>
          <a:ext cx="1562256" cy="84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596880" imgH="393480" progId="Equation.3">
                  <p:embed/>
                </p:oleObj>
              </mc:Choice>
              <mc:Fallback>
                <p:oleObj name="Equation" r:id="rId5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2095" y="4654506"/>
                        <a:ext cx="1562256" cy="84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932770" y="4813758"/>
            <a:ext cx="2375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Và</a:t>
            </a:r>
            <a:r>
              <a:rPr lang="en-US" sz="2800" dirty="0" smtClean="0"/>
              <a:t> y-x=20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2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2095" y="434908"/>
            <a:ext cx="8643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374634"/>
              </p:ext>
            </p:extLst>
          </p:nvPr>
        </p:nvGraphicFramePr>
        <p:xfrm>
          <a:off x="2300866" y="1019683"/>
          <a:ext cx="3419709" cy="819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3" imgW="1523880" imgH="393480" progId="Equation.3">
                  <p:embed/>
                </p:oleObj>
              </mc:Choice>
              <mc:Fallback>
                <p:oleObj name="Equation" r:id="rId3" imgW="1523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00866" y="1019683"/>
                        <a:ext cx="3419709" cy="8193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725543"/>
              </p:ext>
            </p:extLst>
          </p:nvPr>
        </p:nvGraphicFramePr>
        <p:xfrm>
          <a:off x="2300866" y="2078425"/>
          <a:ext cx="2547589" cy="452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5" imgW="1028520" imgH="177480" progId="Equation.3">
                  <p:embed/>
                </p:oleObj>
              </mc:Choice>
              <mc:Fallback>
                <p:oleObj name="Equation" r:id="rId5" imgW="10285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00866" y="2078425"/>
                        <a:ext cx="2547589" cy="452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2759730"/>
              </p:ext>
            </p:extLst>
          </p:nvPr>
        </p:nvGraphicFramePr>
        <p:xfrm>
          <a:off x="2683726" y="2531327"/>
          <a:ext cx="2278566" cy="532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914400" imgH="203040" progId="Equation.3">
                  <p:embed/>
                </p:oleObj>
              </mc:Choice>
              <mc:Fallback>
                <p:oleObj name="Equation" r:id="rId7" imgW="914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83726" y="2531327"/>
                        <a:ext cx="2278566" cy="5325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83112" y="3334215"/>
            <a:ext cx="92778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Vậy</a:t>
            </a:r>
            <a:r>
              <a:rPr lang="en-US" sz="2800" dirty="0" smtClean="0"/>
              <a:t> </a:t>
            </a:r>
            <a:r>
              <a:rPr lang="en-US" sz="2800" dirty="0" err="1" smtClean="0"/>
              <a:t>lớp</a:t>
            </a:r>
            <a:r>
              <a:rPr lang="en-US" sz="2800" dirty="0" smtClean="0"/>
              <a:t> 7/1 </a:t>
            </a:r>
            <a:r>
              <a:rPr lang="en-US" sz="2800" dirty="0" err="1" smtClean="0"/>
              <a:t>trồng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80 (</a:t>
            </a:r>
            <a:r>
              <a:rPr lang="en-US" sz="2800" dirty="0" err="1" smtClean="0"/>
              <a:t>cây</a:t>
            </a:r>
            <a:r>
              <a:rPr lang="en-US" sz="2800" dirty="0" smtClean="0"/>
              <a:t>) ,</a:t>
            </a:r>
            <a:r>
              <a:rPr lang="en-US" sz="2800" dirty="0" err="1" smtClean="0"/>
              <a:t>lớp</a:t>
            </a:r>
            <a:r>
              <a:rPr lang="en-US" sz="2800" dirty="0" smtClean="0"/>
              <a:t> 7/2 </a:t>
            </a:r>
            <a:r>
              <a:rPr lang="en-US" sz="2800" dirty="0" err="1" smtClean="0"/>
              <a:t>trồng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100 (</a:t>
            </a:r>
            <a:r>
              <a:rPr lang="en-US" sz="2800" dirty="0" err="1" smtClean="0"/>
              <a:t>cây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933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264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2023-02-13T06:55:34Z</dcterms:created>
  <dcterms:modified xsi:type="dcterms:W3CDTF">2023-02-14T07:40:13Z</dcterms:modified>
</cp:coreProperties>
</file>