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6"/>
  </p:notesMasterIdLst>
  <p:sldIdLst>
    <p:sldId id="286" r:id="rId2"/>
    <p:sldId id="288" r:id="rId3"/>
    <p:sldId id="257" r:id="rId4"/>
    <p:sldId id="272" r:id="rId5"/>
    <p:sldId id="270" r:id="rId6"/>
    <p:sldId id="258" r:id="rId7"/>
    <p:sldId id="275" r:id="rId8"/>
    <p:sldId id="259" r:id="rId9"/>
    <p:sldId id="277" r:id="rId10"/>
    <p:sldId id="260" r:id="rId11"/>
    <p:sldId id="283" r:id="rId12"/>
    <p:sldId id="276" r:id="rId13"/>
    <p:sldId id="274" r:id="rId14"/>
    <p:sldId id="285" r:id="rId15"/>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9900FF"/>
    <a:srgbClr val="0000CC"/>
    <a:srgbClr val="9900CC"/>
    <a:srgbClr val="66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434" autoAdjust="0"/>
  </p:normalViewPr>
  <p:slideViewPr>
    <p:cSldViewPr>
      <p:cViewPr varScale="1">
        <p:scale>
          <a:sx n="81" d="100"/>
          <a:sy n="81" d="100"/>
        </p:scale>
        <p:origin x="105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6C5209-B6A6-46EF-9DB1-3FC571761B9F}" type="datetimeFigureOut">
              <a:rPr lang="en-US" smtClean="0"/>
              <a:t>2/8/2023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142696-693F-489C-B05E-539F36815BD1}" type="slidenum">
              <a:rPr lang="en-US" smtClean="0"/>
              <a:t>‹#›</a:t>
            </a:fld>
            <a:endParaRPr lang="en-US"/>
          </a:p>
        </p:txBody>
      </p:sp>
    </p:spTree>
    <p:extLst>
      <p:ext uri="{BB962C8B-B14F-4D97-AF65-F5344CB8AC3E}">
        <p14:creationId xmlns:p14="http://schemas.microsoft.com/office/powerpoint/2010/main" val="353977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30914" indent="-281121">
              <a:defRPr>
                <a:solidFill>
                  <a:schemeClr val="tx1"/>
                </a:solidFill>
                <a:latin typeface="Arial" pitchFamily="34" charset="0"/>
              </a:defRPr>
            </a:lvl2pPr>
            <a:lvl3pPr marL="1124483" indent="-224897">
              <a:defRPr>
                <a:solidFill>
                  <a:schemeClr val="tx1"/>
                </a:solidFill>
                <a:latin typeface="Arial" pitchFamily="34" charset="0"/>
              </a:defRPr>
            </a:lvl3pPr>
            <a:lvl4pPr marL="1574277" indent="-224897">
              <a:defRPr>
                <a:solidFill>
                  <a:schemeClr val="tx1"/>
                </a:solidFill>
                <a:latin typeface="Arial" pitchFamily="34" charset="0"/>
              </a:defRPr>
            </a:lvl4pPr>
            <a:lvl5pPr marL="2024070" indent="-224897">
              <a:defRPr>
                <a:solidFill>
                  <a:schemeClr val="tx1"/>
                </a:solidFill>
                <a:latin typeface="Arial" pitchFamily="34" charset="0"/>
              </a:defRPr>
            </a:lvl5pPr>
            <a:lvl6pPr marL="2473863" indent="-224897" eaLnBrk="0" fontAlgn="base" hangingPunct="0">
              <a:spcBef>
                <a:spcPct val="0"/>
              </a:spcBef>
              <a:spcAft>
                <a:spcPct val="0"/>
              </a:spcAft>
              <a:defRPr>
                <a:solidFill>
                  <a:schemeClr val="tx1"/>
                </a:solidFill>
                <a:latin typeface="Arial" pitchFamily="34" charset="0"/>
              </a:defRPr>
            </a:lvl6pPr>
            <a:lvl7pPr marL="2923657" indent="-224897" eaLnBrk="0" fontAlgn="base" hangingPunct="0">
              <a:spcBef>
                <a:spcPct val="0"/>
              </a:spcBef>
              <a:spcAft>
                <a:spcPct val="0"/>
              </a:spcAft>
              <a:defRPr>
                <a:solidFill>
                  <a:schemeClr val="tx1"/>
                </a:solidFill>
                <a:latin typeface="Arial" pitchFamily="34" charset="0"/>
              </a:defRPr>
            </a:lvl7pPr>
            <a:lvl8pPr marL="3373450" indent="-224897" eaLnBrk="0" fontAlgn="base" hangingPunct="0">
              <a:spcBef>
                <a:spcPct val="0"/>
              </a:spcBef>
              <a:spcAft>
                <a:spcPct val="0"/>
              </a:spcAft>
              <a:defRPr>
                <a:solidFill>
                  <a:schemeClr val="tx1"/>
                </a:solidFill>
                <a:latin typeface="Arial" pitchFamily="34" charset="0"/>
              </a:defRPr>
            </a:lvl8pPr>
            <a:lvl9pPr marL="3823244" indent="-224897" eaLnBrk="0" fontAlgn="base" hangingPunct="0">
              <a:spcBef>
                <a:spcPct val="0"/>
              </a:spcBef>
              <a:spcAft>
                <a:spcPct val="0"/>
              </a:spcAft>
              <a:defRPr>
                <a:solidFill>
                  <a:schemeClr val="tx1"/>
                </a:solidFill>
                <a:latin typeface="Arial" pitchFamily="34" charset="0"/>
              </a:defRPr>
            </a:lvl9pPr>
          </a:lstStyle>
          <a:p>
            <a:fld id="{5F540F8B-D839-441B-9833-830B82A3B7B3}" type="slidenum">
              <a:rPr lang="en-US" altLang="en-US" smtClean="0">
                <a:solidFill>
                  <a:srgbClr val="000000"/>
                </a:solidFill>
                <a:latin typeface="Times New Roman" pitchFamily="18" charset="0"/>
                <a:cs typeface="Arial" pitchFamily="34" charset="0"/>
              </a:rPr>
              <a:pPr/>
              <a:t>1</a:t>
            </a:fld>
            <a:endParaRPr lang="en-US" altLang="en-US" smtClean="0">
              <a:solidFill>
                <a:srgbClr val="000000"/>
              </a:solidFill>
              <a:latin typeface="Times New Roman" pitchFamily="18" charset="0"/>
              <a:cs typeface="Arial" pitchFamily="34" charset="0"/>
            </a:endParaRPr>
          </a:p>
        </p:txBody>
      </p:sp>
      <p:sp>
        <p:nvSpPr>
          <p:cNvPr id="25603" name="Rectangle 7"/>
          <p:cNvSpPr txBox="1">
            <a:spLocks noGrp="1" noChangeArrowheads="1"/>
          </p:cNvSpPr>
          <p:nvPr/>
        </p:nvSpPr>
        <p:spPr bwMode="auto">
          <a:xfrm>
            <a:off x="3885313" y="8685552"/>
            <a:ext cx="2971121" cy="456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2" rIns="91425" bIns="45712" anchor="b"/>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29D0DEEE-FF48-4AD9-8F60-D5AF77994A9F}" type="slidenum">
              <a:rPr lang="en-US" altLang="en-US" sz="1200">
                <a:solidFill>
                  <a:srgbClr val="000000"/>
                </a:solidFill>
                <a:latin typeface="Calibri" pitchFamily="34" charset="0"/>
                <a:cs typeface="Arial" pitchFamily="34" charset="0"/>
              </a:rPr>
              <a:pPr algn="r" eaLnBrk="1" hangingPunct="1"/>
              <a:t>1</a:t>
            </a:fld>
            <a:endParaRPr lang="en-US" altLang="en-US" sz="1200">
              <a:solidFill>
                <a:srgbClr val="000000"/>
              </a:solidFill>
              <a:latin typeface="Calibri" pitchFamily="34" charset="0"/>
              <a:cs typeface="Arial" pitchFamily="34" charset="0"/>
            </a:endParaRPr>
          </a:p>
        </p:txBody>
      </p:sp>
      <p:sp>
        <p:nvSpPr>
          <p:cNvPr id="25604" name="Rectangle 2"/>
          <p:cNvSpPr>
            <a:spLocks noGrp="1" noRot="1" noChangeAspect="1" noChangeArrowheads="1" noTextEdit="1"/>
          </p:cNvSpPr>
          <p:nvPr>
            <p:ph type="sldImg"/>
          </p:nvPr>
        </p:nvSpPr>
        <p:spPr>
          <a:ln/>
        </p:spPr>
      </p:sp>
      <p:sp>
        <p:nvSpPr>
          <p:cNvPr id="2560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mtClean="0"/>
          </a:p>
        </p:txBody>
      </p:sp>
    </p:spTree>
    <p:extLst>
      <p:ext uri="{BB962C8B-B14F-4D97-AF65-F5344CB8AC3E}">
        <p14:creationId xmlns:p14="http://schemas.microsoft.com/office/powerpoint/2010/main" val="2405734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51284A-3332-4405-9AA2-4A0E190BBE68}" type="slidenum">
              <a:rPr lang="en-US" altLang="en-US"/>
              <a:pPr>
                <a:defRPr/>
              </a:pPr>
              <a:t>‹#›</a:t>
            </a:fld>
            <a:endParaRPr lang="en-US" altLang="en-US"/>
          </a:p>
        </p:txBody>
      </p:sp>
    </p:spTree>
    <p:extLst>
      <p:ext uri="{BB962C8B-B14F-4D97-AF65-F5344CB8AC3E}">
        <p14:creationId xmlns:p14="http://schemas.microsoft.com/office/powerpoint/2010/main" val="295165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EAB175-393C-42A1-99E5-EF002D0CAEE9}" type="slidenum">
              <a:rPr lang="en-US" altLang="en-US"/>
              <a:pPr>
                <a:defRPr/>
              </a:pPr>
              <a:t>‹#›</a:t>
            </a:fld>
            <a:endParaRPr lang="en-US" altLang="en-US"/>
          </a:p>
        </p:txBody>
      </p:sp>
    </p:spTree>
    <p:extLst>
      <p:ext uri="{BB962C8B-B14F-4D97-AF65-F5344CB8AC3E}">
        <p14:creationId xmlns:p14="http://schemas.microsoft.com/office/powerpoint/2010/main" val="3447105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A967587-2FEF-4408-933D-E0038C8C24D7}" type="slidenum">
              <a:rPr lang="en-US" altLang="en-US"/>
              <a:pPr>
                <a:defRPr/>
              </a:pPr>
              <a:t>‹#›</a:t>
            </a:fld>
            <a:endParaRPr lang="en-US" altLang="en-US"/>
          </a:p>
        </p:txBody>
      </p:sp>
    </p:spTree>
    <p:extLst>
      <p:ext uri="{BB962C8B-B14F-4D97-AF65-F5344CB8AC3E}">
        <p14:creationId xmlns:p14="http://schemas.microsoft.com/office/powerpoint/2010/main" val="2230931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53C772-98EA-44DB-B957-EA1A8FCF7A5F}" type="slidenum">
              <a:rPr lang="en-US" altLang="en-US"/>
              <a:pPr>
                <a:defRPr/>
              </a:pPr>
              <a:t>‹#›</a:t>
            </a:fld>
            <a:endParaRPr lang="en-US" altLang="en-US"/>
          </a:p>
        </p:txBody>
      </p:sp>
    </p:spTree>
    <p:extLst>
      <p:ext uri="{BB962C8B-B14F-4D97-AF65-F5344CB8AC3E}">
        <p14:creationId xmlns:p14="http://schemas.microsoft.com/office/powerpoint/2010/main" val="1078247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7F1A70-9D88-4153-819D-F834FD1DB51D}" type="slidenum">
              <a:rPr lang="en-US" altLang="en-US"/>
              <a:pPr>
                <a:defRPr/>
              </a:pPr>
              <a:t>‹#›</a:t>
            </a:fld>
            <a:endParaRPr lang="en-US" altLang="en-US"/>
          </a:p>
        </p:txBody>
      </p:sp>
    </p:spTree>
    <p:extLst>
      <p:ext uri="{BB962C8B-B14F-4D97-AF65-F5344CB8AC3E}">
        <p14:creationId xmlns:p14="http://schemas.microsoft.com/office/powerpoint/2010/main" val="116460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6D69BA-5722-4E11-A364-752CDF74CAC4}" type="slidenum">
              <a:rPr lang="en-US" altLang="en-US"/>
              <a:pPr>
                <a:defRPr/>
              </a:pPr>
              <a:t>‹#›</a:t>
            </a:fld>
            <a:endParaRPr lang="en-US" altLang="en-US"/>
          </a:p>
        </p:txBody>
      </p:sp>
    </p:spTree>
    <p:extLst>
      <p:ext uri="{BB962C8B-B14F-4D97-AF65-F5344CB8AC3E}">
        <p14:creationId xmlns:p14="http://schemas.microsoft.com/office/powerpoint/2010/main" val="3506212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BA504B-1F88-431B-B85E-792810814DC2}" type="slidenum">
              <a:rPr lang="en-US" altLang="en-US"/>
              <a:pPr>
                <a:defRPr/>
              </a:pPr>
              <a:t>‹#›</a:t>
            </a:fld>
            <a:endParaRPr lang="en-US" altLang="en-US"/>
          </a:p>
        </p:txBody>
      </p:sp>
    </p:spTree>
    <p:extLst>
      <p:ext uri="{BB962C8B-B14F-4D97-AF65-F5344CB8AC3E}">
        <p14:creationId xmlns:p14="http://schemas.microsoft.com/office/powerpoint/2010/main" val="2037434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A6DAF27-3FFF-4EB7-B670-051B97DB14DC}" type="slidenum">
              <a:rPr lang="en-US" altLang="en-US"/>
              <a:pPr>
                <a:defRPr/>
              </a:pPr>
              <a:t>‹#›</a:t>
            </a:fld>
            <a:endParaRPr lang="en-US" altLang="en-US"/>
          </a:p>
        </p:txBody>
      </p:sp>
    </p:spTree>
    <p:extLst>
      <p:ext uri="{BB962C8B-B14F-4D97-AF65-F5344CB8AC3E}">
        <p14:creationId xmlns:p14="http://schemas.microsoft.com/office/powerpoint/2010/main" val="883050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D5F66C-D5DE-43EF-9721-57744C08EEF2}" type="slidenum">
              <a:rPr lang="en-US" altLang="en-US"/>
              <a:pPr>
                <a:defRPr/>
              </a:pPr>
              <a:t>‹#›</a:t>
            </a:fld>
            <a:endParaRPr lang="en-US" altLang="en-US"/>
          </a:p>
        </p:txBody>
      </p:sp>
    </p:spTree>
    <p:extLst>
      <p:ext uri="{BB962C8B-B14F-4D97-AF65-F5344CB8AC3E}">
        <p14:creationId xmlns:p14="http://schemas.microsoft.com/office/powerpoint/2010/main" val="1278854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404DD34-3408-419F-8F84-6948F89A3713}" type="slidenum">
              <a:rPr lang="en-US" altLang="en-US"/>
              <a:pPr>
                <a:defRPr/>
              </a:pPr>
              <a:t>‹#›</a:t>
            </a:fld>
            <a:endParaRPr lang="en-US" altLang="en-US"/>
          </a:p>
        </p:txBody>
      </p:sp>
    </p:spTree>
    <p:extLst>
      <p:ext uri="{BB962C8B-B14F-4D97-AF65-F5344CB8AC3E}">
        <p14:creationId xmlns:p14="http://schemas.microsoft.com/office/powerpoint/2010/main" val="1223701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D214C1-D570-4539-B6B1-8E4250011529}" type="slidenum">
              <a:rPr lang="en-US" altLang="en-US"/>
              <a:pPr>
                <a:defRPr/>
              </a:pPr>
              <a:t>‹#›</a:t>
            </a:fld>
            <a:endParaRPr lang="en-US" altLang="en-US"/>
          </a:p>
        </p:txBody>
      </p:sp>
    </p:spTree>
    <p:extLst>
      <p:ext uri="{BB962C8B-B14F-4D97-AF65-F5344CB8AC3E}">
        <p14:creationId xmlns:p14="http://schemas.microsoft.com/office/powerpoint/2010/main" val="1625672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4C71D40C-6D18-46B0-BDB5-9193B4DDA69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audio" Target="file:///C:\Users\DELL\Desktop\Giac%20Mo%20Than%20Tien%20Beat%20-%20Miu%20Le.mp3" TargetMode="External"/><Relationship Id="rId6" Type="http://schemas.openxmlformats.org/officeDocument/2006/relationships/image" Target="../media/image3.wmf"/><Relationship Id="rId5" Type="http://schemas.openxmlformats.org/officeDocument/2006/relationships/image" Target="../media/image2.gif"/><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90329672-01E4-4D48-9CB2-E9238A58FE60}" type="slidenum">
              <a:rPr lang="en-US" altLang="en-US" b="1" smtClean="0">
                <a:solidFill>
                  <a:srgbClr val="000000"/>
                </a:solidFill>
              </a:rPr>
              <a:pPr/>
              <a:t>1</a:t>
            </a:fld>
            <a:endParaRPr lang="en-US" altLang="en-US" b="1" smtClean="0">
              <a:solidFill>
                <a:srgbClr val="000000"/>
              </a:solidFill>
            </a:endParaRPr>
          </a:p>
        </p:txBody>
      </p:sp>
      <p:sp>
        <p:nvSpPr>
          <p:cNvPr id="2051" name="Date Placeholder 1"/>
          <p:cNvSpPr txBox="1">
            <a:spLocks noGrp="1"/>
          </p:cNvSpPr>
          <p:nvPr/>
        </p:nvSpPr>
        <p:spPr bwMode="auto">
          <a:xfrm>
            <a:off x="1485900" y="6356350"/>
            <a:ext cx="1600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C76C6BC-0C99-4A8E-8A4E-0097751A7C97}" type="datetime1">
              <a:rPr lang="en-US" sz="1200">
                <a:solidFill>
                  <a:srgbClr val="898989"/>
                </a:solidFill>
                <a:latin typeface="等线"/>
              </a:rPr>
              <a:pPr eaLnBrk="1" hangingPunct="1"/>
              <a:t>2/8/2023</a:t>
            </a:fld>
            <a:endParaRPr lang="en-US" sz="1200">
              <a:solidFill>
                <a:srgbClr val="898989"/>
              </a:solidFill>
              <a:latin typeface="等线"/>
            </a:endParaRPr>
          </a:p>
        </p:txBody>
      </p:sp>
      <p:sp>
        <p:nvSpPr>
          <p:cNvPr id="2052" name="Slide Number Placeholder 3"/>
          <p:cNvSpPr txBox="1">
            <a:spLocks noGrp="1"/>
          </p:cNvSpPr>
          <p:nvPr/>
        </p:nvSpPr>
        <p:spPr bwMode="auto">
          <a:xfrm>
            <a:off x="6057900" y="6356350"/>
            <a:ext cx="1600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fld id="{81922803-EB90-4C1F-B388-FFF642D0427F}" type="slidenum">
              <a:rPr lang="en-US" altLang="en-US" sz="1200">
                <a:solidFill>
                  <a:srgbClr val="898989"/>
                </a:solidFill>
              </a:rPr>
              <a:pPr algn="r" eaLnBrk="1" hangingPunct="1"/>
              <a:t>1</a:t>
            </a:fld>
            <a:endParaRPr lang="en-US" altLang="en-US" sz="1200">
              <a:solidFill>
                <a:srgbClr val="898989"/>
              </a:solidFill>
            </a:endParaRPr>
          </a:p>
        </p:txBody>
      </p:sp>
      <p:pic>
        <p:nvPicPr>
          <p:cNvPr id="2053" name="Picture 2" descr="2006083011044482629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 y="0"/>
            <a:ext cx="9144000" cy="6858000"/>
          </a:xfrm>
          <a:prstGeom prst="rect">
            <a:avLst/>
          </a:prstGeom>
          <a:solidFill>
            <a:srgbClr val="FF00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054" name="Picture 4" descr="0245"/>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644900"/>
            <a:ext cx="1760538"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5111" name="WordArt 5"/>
          <p:cNvSpPr>
            <a:spLocks noChangeArrowheads="1" noChangeShapeType="1" noTextEdit="1"/>
          </p:cNvSpPr>
          <p:nvPr/>
        </p:nvSpPr>
        <p:spPr bwMode="auto">
          <a:xfrm>
            <a:off x="1971675" y="1500188"/>
            <a:ext cx="5200650" cy="4919662"/>
          </a:xfrm>
          <a:prstGeom prst="rect">
            <a:avLst/>
          </a:prstGeom>
        </p:spPr>
        <p:txBody>
          <a:bodyPr spcFirstLastPara="1" wrap="none" fromWordArt="1">
            <a:prstTxWarp prst="textArchUp">
              <a:avLst>
                <a:gd name="adj" fmla="val 10926466"/>
              </a:avLst>
            </a:prstTxWarp>
          </a:bodyPr>
          <a:lstStyle/>
          <a:p>
            <a:pPr algn="ctr"/>
            <a:r>
              <a:rPr lang="en-US" sz="3600" b="1" kern="10" dirty="0">
                <a:ln w="9525">
                  <a:solidFill>
                    <a:srgbClr val="000000"/>
                  </a:solidFill>
                  <a:round/>
                  <a:headEnd/>
                  <a:tailEnd/>
                </a:ln>
                <a:solidFill>
                  <a:srgbClr val="FF0000"/>
                </a:solidFill>
                <a:latin typeface="Times New Roman"/>
                <a:cs typeface="Times New Roman"/>
              </a:rPr>
              <a:t>CHÀO MỪNG CÁC EM ĐẾN VỚI TIẾT HỌC </a:t>
            </a:r>
          </a:p>
        </p:txBody>
      </p:sp>
      <p:pic>
        <p:nvPicPr>
          <p:cNvPr id="2056" name="Picture 7" descr="BOOK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00400" y="3000375"/>
            <a:ext cx="285750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TextBox 12"/>
          <p:cNvSpPr txBox="1">
            <a:spLocks noChangeArrowheads="1"/>
          </p:cNvSpPr>
          <p:nvPr/>
        </p:nvSpPr>
        <p:spPr bwMode="auto">
          <a:xfrm>
            <a:off x="2714625" y="2505075"/>
            <a:ext cx="3714750" cy="5238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altLang="en-US" sz="2800" b="1" dirty="0" err="1">
                <a:solidFill>
                  <a:srgbClr val="ED1366"/>
                </a:solidFill>
                <a:latin typeface="Tahoma" pitchFamily="34" charset="0"/>
                <a:cs typeface="Tahoma" pitchFamily="34" charset="0"/>
              </a:rPr>
              <a:t>Môn</a:t>
            </a:r>
            <a:r>
              <a:rPr lang="en-US" altLang="en-US" sz="2800" b="1" dirty="0">
                <a:solidFill>
                  <a:srgbClr val="ED1366"/>
                </a:solidFill>
                <a:latin typeface="Tahoma" pitchFamily="34" charset="0"/>
                <a:cs typeface="Tahoma" pitchFamily="34" charset="0"/>
              </a:rPr>
              <a:t>: </a:t>
            </a:r>
            <a:r>
              <a:rPr lang="en-US" altLang="en-US" sz="2400" b="1" dirty="0">
                <a:solidFill>
                  <a:srgbClr val="ED1366"/>
                </a:solidFill>
                <a:latin typeface="Tahoma" pitchFamily="34" charset="0"/>
                <a:cs typeface="Tahoma" pitchFamily="34" charset="0"/>
              </a:rPr>
              <a:t>TOÁN – </a:t>
            </a:r>
            <a:r>
              <a:rPr lang="en-US" altLang="en-US" sz="2400" b="1" dirty="0" err="1">
                <a:solidFill>
                  <a:srgbClr val="ED1366"/>
                </a:solidFill>
                <a:latin typeface="Tahoma" pitchFamily="34" charset="0"/>
                <a:cs typeface="Tahoma" pitchFamily="34" charset="0"/>
              </a:rPr>
              <a:t>Đại</a:t>
            </a:r>
            <a:r>
              <a:rPr lang="en-US" altLang="en-US" sz="2400" b="1" dirty="0">
                <a:solidFill>
                  <a:srgbClr val="ED1366"/>
                </a:solidFill>
                <a:latin typeface="Tahoma" pitchFamily="34" charset="0"/>
                <a:cs typeface="Tahoma" pitchFamily="34" charset="0"/>
              </a:rPr>
              <a:t> </a:t>
            </a:r>
            <a:r>
              <a:rPr lang="en-US" altLang="en-US" sz="2400" b="1" dirty="0" err="1">
                <a:solidFill>
                  <a:srgbClr val="ED1366"/>
                </a:solidFill>
                <a:latin typeface="Tahoma" pitchFamily="34" charset="0"/>
                <a:cs typeface="Tahoma" pitchFamily="34" charset="0"/>
              </a:rPr>
              <a:t>số</a:t>
            </a:r>
            <a:endParaRPr lang="en-US" altLang="en-US" sz="2400" b="1" dirty="0">
              <a:solidFill>
                <a:srgbClr val="FF0000"/>
              </a:solidFill>
              <a:latin typeface="Tahoma" pitchFamily="34" charset="0"/>
              <a:cs typeface="Tahoma" pitchFamily="34" charset="0"/>
            </a:endParaRPr>
          </a:p>
        </p:txBody>
      </p:sp>
      <p:sp>
        <p:nvSpPr>
          <p:cNvPr id="2058" name="Rectangle 292"/>
          <p:cNvSpPr>
            <a:spLocks noChangeArrowheads="1"/>
          </p:cNvSpPr>
          <p:nvPr/>
        </p:nvSpPr>
        <p:spPr bwMode="auto">
          <a:xfrm>
            <a:off x="3578225" y="3732213"/>
            <a:ext cx="2228850"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r>
              <a:rPr lang="en-US" altLang="en-US" sz="4000" b="1" dirty="0">
                <a:solidFill>
                  <a:srgbClr val="0000FF"/>
                </a:solidFill>
              </a:rPr>
              <a:t>LỚP 7</a:t>
            </a:r>
          </a:p>
        </p:txBody>
      </p:sp>
      <p:pic>
        <p:nvPicPr>
          <p:cNvPr id="175116" name="Giac Mo Than Tien Beat - Miu Le.mp3">
            <a:hlinkClick r:id="" action="ppaction://media"/>
          </p:cNvPr>
          <p:cNvPicPr>
            <a:picLocks noRot="1" noChangeAspect="1" noChangeArrowheads="1"/>
          </p:cNvPicPr>
          <p:nvPr>
            <a:audioFile r:link="rId1"/>
          </p:nvPr>
        </p:nvPicPr>
        <p:blipFill>
          <a:blip r:embed="rId7">
            <a:extLst>
              <a:ext uri="{28A0092B-C50C-407E-A947-70E740481C1C}">
                <a14:useLocalDpi xmlns:a14="http://schemas.microsoft.com/office/drawing/2010/main" val="0"/>
              </a:ext>
            </a:extLst>
          </a:blip>
          <a:srcRect/>
          <a:stretch>
            <a:fillRect/>
          </a:stretch>
        </p:blipFill>
        <p:spPr bwMode="auto">
          <a:xfrm>
            <a:off x="1885950" y="6324600"/>
            <a:ext cx="22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7"/>
          <p:cNvSpPr txBox="1">
            <a:spLocks noChangeArrowheads="1"/>
          </p:cNvSpPr>
          <p:nvPr/>
        </p:nvSpPr>
        <p:spPr bwMode="auto">
          <a:xfrm>
            <a:off x="5556250" y="5526088"/>
            <a:ext cx="3644900" cy="522287"/>
          </a:xfrm>
          <a:prstGeom prst="rect">
            <a:avLst/>
          </a:prstGeom>
          <a:solidFill>
            <a:srgbClr val="FFFF00"/>
          </a:solidFill>
          <a:ln>
            <a:solidFill>
              <a:schemeClr val="tx1">
                <a:lumMod val="85000"/>
                <a:lumOff val="15000"/>
              </a:schemeClr>
            </a:solidFill>
          </a:ln>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fontAlgn="auto" hangingPunct="1">
              <a:spcBef>
                <a:spcPct val="50000"/>
              </a:spcBef>
              <a:spcAft>
                <a:spcPts val="0"/>
              </a:spcAft>
              <a:buFontTx/>
              <a:buNone/>
              <a:defRPr/>
            </a:pPr>
            <a:r>
              <a:rPr lang="en-US" altLang="en-US" sz="2800" i="1" dirty="0" smtClean="0">
                <a:solidFill>
                  <a:srgbClr val="000000"/>
                </a:solidFill>
                <a:latin typeface="Times New Roman" panose="02020603050405020304" pitchFamily="18" charset="0"/>
                <a:cs typeface="Times New Roman" panose="02020603050405020304" pitchFamily="18" charset="0"/>
              </a:rPr>
              <a:t>GV:TRẦN ĐÌNH MẠO </a:t>
            </a:r>
            <a:endParaRPr lang="en-US" altLang="en-US" sz="2800" i="1"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6383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mph" presetSubtype="2" repeatCount="10000" fill="hold" nodeType="withEffect">
                                  <p:stCondLst>
                                    <p:cond delay="0"/>
                                  </p:stCondLst>
                                  <p:childTnLst>
                                    <p:animClr clrSpc="rgb" dir="cw">
                                      <p:cBhvr>
                                        <p:cTn id="6" dur="1000" fill="hold"/>
                                        <p:tgtEl>
                                          <p:spTgt spid="175111"/>
                                        </p:tgtEl>
                                        <p:attrNameLst>
                                          <p:attrName>stroke.color</p:attrName>
                                        </p:attrNameLst>
                                      </p:cBhvr>
                                      <p:to>
                                        <a:srgbClr val="FFFF00"/>
                                      </p:to>
                                    </p:animClr>
                                    <p:set>
                                      <p:cBhvr>
                                        <p:cTn id="7" dur="1000" fill="hold"/>
                                        <p:tgtEl>
                                          <p:spTgt spid="175111"/>
                                        </p:tgtEl>
                                        <p:attrNameLst>
                                          <p:attrName>stroke.on</p:attrName>
                                        </p:attrNameLst>
                                      </p:cBhvr>
                                      <p:to>
                                        <p:strVal val="true"/>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mediacall" presetSubtype="0" fill="hold" nodeType="clickEffect">
                                  <p:stCondLst>
                                    <p:cond delay="0"/>
                                  </p:stCondLst>
                                  <p:childTnLst>
                                    <p:cmd type="call" cmd="playFrom(0.0)">
                                      <p:cBhvr>
                                        <p:cTn id="11" dur="1" fill="hold"/>
                                        <p:tgtEl>
                                          <p:spTgt spid="17511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17511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2"/>
          <p:cNvSpPr txBox="1">
            <a:spLocks noChangeArrowheads="1"/>
          </p:cNvSpPr>
          <p:nvPr/>
        </p:nvSpPr>
        <p:spPr bwMode="auto">
          <a:xfrm>
            <a:off x="609600" y="1530350"/>
            <a:ext cx="624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b="1">
                <a:latin typeface="Times New Roman" panose="02020603050405020304" pitchFamily="18" charset="0"/>
              </a:rPr>
              <a:t>Hàm số y được cho trong bảng sau:</a:t>
            </a:r>
          </a:p>
        </p:txBody>
      </p:sp>
      <p:sp>
        <p:nvSpPr>
          <p:cNvPr id="10243" name="Text Box 43"/>
          <p:cNvSpPr txBox="1">
            <a:spLocks noChangeArrowheads="1"/>
          </p:cNvSpPr>
          <p:nvPr/>
        </p:nvSpPr>
        <p:spPr bwMode="auto">
          <a:xfrm>
            <a:off x="887413" y="3506788"/>
            <a:ext cx="7924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00000"/>
              </a:lnSpc>
              <a:spcBef>
                <a:spcPct val="50000"/>
              </a:spcBef>
              <a:buFontTx/>
              <a:buNone/>
            </a:pPr>
            <a:r>
              <a:rPr lang="en-US" altLang="en-US" sz="2000" b="1">
                <a:latin typeface="Times New Roman" panose="02020603050405020304" pitchFamily="18" charset="0"/>
              </a:rPr>
              <a:t>    a) Viết tất cả các cặp giá trị tương ứng (x ; y) của hàm số trên.</a:t>
            </a:r>
          </a:p>
        </p:txBody>
      </p:sp>
      <p:sp>
        <p:nvSpPr>
          <p:cNvPr id="10244" name="Text Box 46"/>
          <p:cNvSpPr txBox="1">
            <a:spLocks noChangeArrowheads="1"/>
          </p:cNvSpPr>
          <p:nvPr/>
        </p:nvSpPr>
        <p:spPr bwMode="auto">
          <a:xfrm>
            <a:off x="887413" y="3903663"/>
            <a:ext cx="7924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00000"/>
              </a:lnSpc>
              <a:spcBef>
                <a:spcPct val="50000"/>
              </a:spcBef>
              <a:buFontTx/>
              <a:buNone/>
            </a:pPr>
            <a:r>
              <a:rPr lang="en-US" altLang="en-US" sz="2000" b="1">
                <a:latin typeface="Times New Roman" panose="02020603050405020304" pitchFamily="18" charset="0"/>
              </a:rPr>
              <a:t>    b) Vẽ một hệ trục toạ độ Oxy và xác định các điểm biểu diễn các cặp giá trị tương ứng của x và y ở câu a.</a:t>
            </a:r>
          </a:p>
        </p:txBody>
      </p:sp>
      <p:graphicFrame>
        <p:nvGraphicFramePr>
          <p:cNvPr id="12376" name="Group 88"/>
          <p:cNvGraphicFramePr>
            <a:graphicFrameLocks noGrp="1"/>
          </p:cNvGraphicFramePr>
          <p:nvPr>
            <p:ph type="tbl" idx="4294967295"/>
          </p:nvPr>
        </p:nvGraphicFramePr>
        <p:xfrm>
          <a:off x="762000" y="2133600"/>
          <a:ext cx="7467600" cy="1219200"/>
        </p:xfrm>
        <a:graphic>
          <a:graphicData uri="http://schemas.openxmlformats.org/drawingml/2006/table">
            <a:tbl>
              <a:tblPr/>
              <a:tblGrid>
                <a:gridCol w="1244600">
                  <a:extLst>
                    <a:ext uri="{9D8B030D-6E8A-4147-A177-3AD203B41FA5}">
                      <a16:colId xmlns:a16="http://schemas.microsoft.com/office/drawing/2014/main" xmlns="" val="20000"/>
                    </a:ext>
                  </a:extLst>
                </a:gridCol>
                <a:gridCol w="1244600">
                  <a:extLst>
                    <a:ext uri="{9D8B030D-6E8A-4147-A177-3AD203B41FA5}">
                      <a16:colId xmlns:a16="http://schemas.microsoft.com/office/drawing/2014/main" xmlns="" val="20001"/>
                    </a:ext>
                  </a:extLst>
                </a:gridCol>
                <a:gridCol w="1244600">
                  <a:extLst>
                    <a:ext uri="{9D8B030D-6E8A-4147-A177-3AD203B41FA5}">
                      <a16:colId xmlns:a16="http://schemas.microsoft.com/office/drawing/2014/main" xmlns="" val="20002"/>
                    </a:ext>
                  </a:extLst>
                </a:gridCol>
                <a:gridCol w="1244600">
                  <a:extLst>
                    <a:ext uri="{9D8B030D-6E8A-4147-A177-3AD203B41FA5}">
                      <a16:colId xmlns:a16="http://schemas.microsoft.com/office/drawing/2014/main" xmlns="" val="20003"/>
                    </a:ext>
                  </a:extLst>
                </a:gridCol>
                <a:gridCol w="1244600">
                  <a:extLst>
                    <a:ext uri="{9D8B030D-6E8A-4147-A177-3AD203B41FA5}">
                      <a16:colId xmlns:a16="http://schemas.microsoft.com/office/drawing/2014/main" xmlns="" val="20004"/>
                    </a:ext>
                  </a:extLst>
                </a:gridCol>
                <a:gridCol w="1244600">
                  <a:extLst>
                    <a:ext uri="{9D8B030D-6E8A-4147-A177-3AD203B41FA5}">
                      <a16:colId xmlns:a16="http://schemas.microsoft.com/office/drawing/2014/main" xmlns="" val="20005"/>
                    </a:ext>
                  </a:extLst>
                </a:gridCol>
              </a:tblGrid>
              <a:tr h="60960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anose="02020603050405020304" pitchFamily="18" charset="0"/>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09600">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anose="02020603050405020304" pitchFamily="18" charset="0"/>
                        </a:rPr>
                        <a: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anose="02020603050405020304" pitchFamily="18"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anose="02020603050405020304" pitchFamily="18" charset="0"/>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10268" name="Text Box 89"/>
          <p:cNvSpPr txBox="1">
            <a:spLocks noChangeArrowheads="1"/>
          </p:cNvSpPr>
          <p:nvPr/>
        </p:nvSpPr>
        <p:spPr bwMode="auto">
          <a:xfrm>
            <a:off x="533400" y="1163638"/>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b="1" u="sng">
                <a:solidFill>
                  <a:srgbClr val="9900FF"/>
                </a:solidFill>
                <a:latin typeface="Times New Roman" panose="02020603050405020304" pitchFamily="18" charset="0"/>
              </a:rPr>
              <a:t>Bài 37 (SGK/tr68)</a:t>
            </a:r>
          </a:p>
        </p:txBody>
      </p:sp>
      <p:sp>
        <p:nvSpPr>
          <p:cNvPr id="10269" name="Text Box 32"/>
          <p:cNvSpPr txBox="1">
            <a:spLocks noChangeArrowheads="1"/>
          </p:cNvSpPr>
          <p:nvPr/>
        </p:nvSpPr>
        <p:spPr bwMode="auto">
          <a:xfrm>
            <a:off x="2971800" y="0"/>
            <a:ext cx="388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b="1" dirty="0">
                <a:solidFill>
                  <a:srgbClr val="0000CC"/>
                </a:solidFill>
                <a:latin typeface="Times New Roman" panose="02020603050405020304" pitchFamily="18" charset="0"/>
              </a:rPr>
              <a:t>TIẾT </a:t>
            </a:r>
            <a:r>
              <a:rPr lang="en-US" altLang="en-US" b="1" dirty="0" smtClean="0">
                <a:solidFill>
                  <a:srgbClr val="0000CC"/>
                </a:solidFill>
                <a:latin typeface="Times New Roman" panose="02020603050405020304" pitchFamily="18" charset="0"/>
              </a:rPr>
              <a:t>32: </a:t>
            </a:r>
            <a:r>
              <a:rPr lang="en-US" altLang="en-US" b="1" dirty="0">
                <a:solidFill>
                  <a:srgbClr val="0000CC"/>
                </a:solidFill>
                <a:latin typeface="Times New Roman" panose="02020603050405020304" pitchFamily="18" charset="0"/>
              </a:rPr>
              <a:t>LUYỆN TẬP</a:t>
            </a:r>
          </a:p>
        </p:txBody>
      </p:sp>
      <p:sp>
        <p:nvSpPr>
          <p:cNvPr id="10270" name="Rectangle 7"/>
          <p:cNvSpPr>
            <a:spLocks noChangeArrowheads="1"/>
          </p:cNvSpPr>
          <p:nvPr/>
        </p:nvSpPr>
        <p:spPr bwMode="auto">
          <a:xfrm>
            <a:off x="428625" y="709613"/>
            <a:ext cx="8972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000" b="1" u="sng">
                <a:solidFill>
                  <a:srgbClr val="3333FF"/>
                </a:solidFill>
                <a:latin typeface="Times New Roman" panose="02020603050405020304" pitchFamily="18" charset="0"/>
              </a:rPr>
              <a:t>Dạng 2</a:t>
            </a:r>
            <a:r>
              <a:rPr lang="en-US" altLang="en-US" sz="2000" b="1">
                <a:solidFill>
                  <a:srgbClr val="3333FF"/>
                </a:solidFill>
                <a:latin typeface="Times New Roman" panose="02020603050405020304" pitchFamily="18" charset="0"/>
              </a:rPr>
              <a:t>:Đánh dấu một điểm trên mặt phẳng toạ độ khi biết toạ độ của nó            </a:t>
            </a:r>
            <a:endParaRPr lang="en-US" altLang="en-US" sz="2000" b="1" u="sng">
              <a:solidFill>
                <a:srgbClr val="3333FF"/>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33900" y="879475"/>
            <a:ext cx="4433888" cy="583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 Box 89"/>
          <p:cNvSpPr txBox="1">
            <a:spLocks noChangeArrowheads="1"/>
          </p:cNvSpPr>
          <p:nvPr/>
        </p:nvSpPr>
        <p:spPr bwMode="auto">
          <a:xfrm>
            <a:off x="449263" y="884238"/>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b="1" u="sng">
                <a:solidFill>
                  <a:srgbClr val="9900FF"/>
                </a:solidFill>
                <a:latin typeface="Times New Roman" panose="02020603050405020304" pitchFamily="18" charset="0"/>
              </a:rPr>
              <a:t>2.Bài 37 (SGK/tr68)</a:t>
            </a:r>
          </a:p>
        </p:txBody>
      </p:sp>
      <p:sp>
        <p:nvSpPr>
          <p:cNvPr id="11269" name="TextBox 5"/>
          <p:cNvSpPr txBox="1">
            <a:spLocks noChangeArrowheads="1"/>
          </p:cNvSpPr>
          <p:nvPr/>
        </p:nvSpPr>
        <p:spPr bwMode="auto">
          <a:xfrm>
            <a:off x="449263" y="1388269"/>
            <a:ext cx="561181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000" dirty="0">
                <a:latin typeface="Times New Roman" panose="02020603050405020304" pitchFamily="18" charset="0"/>
              </a:rPr>
              <a:t>a/ </a:t>
            </a:r>
            <a:r>
              <a:rPr lang="en-US" altLang="en-US" sz="2000" dirty="0" err="1" smtClean="0">
                <a:latin typeface="Times New Roman" panose="02020603050405020304" pitchFamily="18" charset="0"/>
              </a:rPr>
              <a:t>Các</a:t>
            </a:r>
            <a:r>
              <a:rPr lang="en-US" altLang="en-US" sz="2000" dirty="0" smtClean="0">
                <a:latin typeface="Times New Roman" panose="02020603050405020304" pitchFamily="18" charset="0"/>
              </a:rPr>
              <a:t> </a:t>
            </a:r>
            <a:r>
              <a:rPr lang="en-US" altLang="en-US" sz="2000" dirty="0" err="1" smtClean="0">
                <a:latin typeface="Times New Roman" panose="02020603050405020304" pitchFamily="18" charset="0"/>
              </a:rPr>
              <a:t>cặp</a:t>
            </a:r>
            <a:r>
              <a:rPr lang="en-US" altLang="en-US" sz="2000" dirty="0" smtClean="0">
                <a:latin typeface="Times New Roman" panose="02020603050405020304" pitchFamily="18" charset="0"/>
              </a:rPr>
              <a:t> </a:t>
            </a:r>
            <a:r>
              <a:rPr lang="en-US" altLang="en-US" sz="2000" dirty="0" err="1">
                <a:latin typeface="Times New Roman" panose="02020603050405020304" pitchFamily="18" charset="0"/>
              </a:rPr>
              <a:t>giá</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trị</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tương</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ứng</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x;y</a:t>
            </a:r>
            <a:r>
              <a:rPr lang="en-US" altLang="en-US" sz="2000" dirty="0">
                <a:latin typeface="Times New Roman" panose="02020603050405020304" pitchFamily="18" charset="0"/>
              </a:rPr>
              <a:t>)     </a:t>
            </a:r>
          </a:p>
          <a:p>
            <a:pPr>
              <a:lnSpc>
                <a:spcPct val="100000"/>
              </a:lnSpc>
              <a:spcBef>
                <a:spcPct val="0"/>
              </a:spcBef>
              <a:buFontTx/>
              <a:buNone/>
            </a:pPr>
            <a:r>
              <a:rPr lang="en-US" altLang="en-US" sz="2000" dirty="0" smtClean="0">
                <a:latin typeface="Times New Roman" panose="02020603050405020304" pitchFamily="18" charset="0"/>
              </a:rPr>
              <a:t>      </a:t>
            </a:r>
            <a:r>
              <a:rPr lang="en-US" altLang="en-US" sz="2000" dirty="0">
                <a:latin typeface="Times New Roman" panose="02020603050405020304" pitchFamily="18" charset="0"/>
              </a:rPr>
              <a:t>(0;0), (1;2), (2;4), (3;6), (4;8)</a:t>
            </a:r>
          </a:p>
          <a:p>
            <a:pPr>
              <a:lnSpc>
                <a:spcPct val="100000"/>
              </a:lnSpc>
              <a:spcBef>
                <a:spcPct val="0"/>
              </a:spcBef>
              <a:buFontTx/>
              <a:buNone/>
            </a:pPr>
            <a:r>
              <a:rPr lang="en-US" altLang="en-US" sz="2000" dirty="0">
                <a:latin typeface="Times New Roman" panose="02020603050405020304" pitchFamily="18" charset="0"/>
              </a:rPr>
              <a:t>b/  - </a:t>
            </a:r>
            <a:r>
              <a:rPr lang="en-US" altLang="en-US" sz="2000" dirty="0" err="1">
                <a:latin typeface="Times New Roman" panose="02020603050405020304" pitchFamily="18" charset="0"/>
              </a:rPr>
              <a:t>Vẽ</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đúng</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hệ</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trục</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toạ</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độ</a:t>
            </a:r>
            <a:r>
              <a:rPr lang="en-US" altLang="en-US" sz="2000" dirty="0">
                <a:latin typeface="Times New Roman" panose="02020603050405020304" pitchFamily="18" charset="0"/>
              </a:rPr>
              <a:t> </a:t>
            </a:r>
            <a:endParaRPr lang="en-US" altLang="en-US" sz="2000" dirty="0" smtClean="0">
              <a:latin typeface="Times New Roman" panose="02020603050405020304" pitchFamily="18" charset="0"/>
            </a:endParaRPr>
          </a:p>
          <a:p>
            <a:pPr>
              <a:lnSpc>
                <a:spcPct val="100000"/>
              </a:lnSpc>
              <a:spcBef>
                <a:spcPct val="0"/>
              </a:spcBef>
              <a:buFontTx/>
              <a:buNone/>
            </a:pPr>
            <a:r>
              <a:rPr lang="en-US" altLang="en-US" sz="2000" dirty="0" smtClean="0">
                <a:latin typeface="Times New Roman" panose="02020603050405020304" pitchFamily="18" charset="0"/>
              </a:rPr>
              <a:t>- </a:t>
            </a:r>
            <a:r>
              <a:rPr lang="en-US" altLang="en-US" sz="2000" dirty="0" err="1">
                <a:latin typeface="Times New Roman" panose="02020603050405020304" pitchFamily="18" charset="0"/>
              </a:rPr>
              <a:t>Biểu</a:t>
            </a:r>
            <a:r>
              <a:rPr lang="en-US" altLang="en-US" sz="2000" dirty="0">
                <a:latin typeface="Times New Roman" panose="02020603050405020304" pitchFamily="18" charset="0"/>
              </a:rPr>
              <a:t> </a:t>
            </a:r>
            <a:r>
              <a:rPr lang="en-US" altLang="en-US" sz="2000" dirty="0" err="1">
                <a:latin typeface="Times New Roman" panose="02020603050405020304" pitchFamily="18" charset="0"/>
              </a:rPr>
              <a:t>diễn</a:t>
            </a:r>
            <a:r>
              <a:rPr lang="en-US" altLang="en-US" sz="2000" dirty="0">
                <a:latin typeface="Times New Roman" panose="02020603050405020304" pitchFamily="18" charset="0"/>
              </a:rPr>
              <a:t> </a:t>
            </a:r>
            <a:r>
              <a:rPr lang="en-US" altLang="en-US" sz="2000" dirty="0" err="1" smtClean="0">
                <a:latin typeface="Times New Roman" panose="02020603050405020304" pitchFamily="18" charset="0"/>
              </a:rPr>
              <a:t>các</a:t>
            </a:r>
            <a:r>
              <a:rPr lang="en-US" altLang="en-US" sz="2000" dirty="0" smtClean="0">
                <a:latin typeface="Times New Roman" panose="02020603050405020304" pitchFamily="18" charset="0"/>
              </a:rPr>
              <a:t> </a:t>
            </a:r>
            <a:r>
              <a:rPr lang="en-US" altLang="en-US" sz="2000" dirty="0" err="1" smtClean="0">
                <a:latin typeface="Times New Roman" panose="02020603050405020304" pitchFamily="18" charset="0"/>
              </a:rPr>
              <a:t>điểm</a:t>
            </a:r>
            <a:endParaRPr lang="en-US" altLang="en-US" sz="2000" dirty="0">
              <a:latin typeface="Times New Roman" panose="02020603050405020304" pitchFamily="18" charset="0"/>
            </a:endParaRPr>
          </a:p>
        </p:txBody>
      </p:sp>
      <p:sp>
        <p:nvSpPr>
          <p:cNvPr id="11270" name="Text Box 4"/>
          <p:cNvSpPr txBox="1">
            <a:spLocks noChangeArrowheads="1"/>
          </p:cNvSpPr>
          <p:nvPr/>
        </p:nvSpPr>
        <p:spPr bwMode="auto">
          <a:xfrm>
            <a:off x="3109913" y="28575"/>
            <a:ext cx="388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b="1" dirty="0">
                <a:solidFill>
                  <a:srgbClr val="0000CC"/>
                </a:solidFill>
                <a:latin typeface="Times New Roman" panose="02020603050405020304" pitchFamily="18" charset="0"/>
              </a:rPr>
              <a:t>TIẾT </a:t>
            </a:r>
            <a:r>
              <a:rPr lang="en-US" altLang="en-US" b="1" dirty="0" smtClean="0">
                <a:solidFill>
                  <a:srgbClr val="0000CC"/>
                </a:solidFill>
                <a:latin typeface="Times New Roman" panose="02020603050405020304" pitchFamily="18" charset="0"/>
              </a:rPr>
              <a:t>32: </a:t>
            </a:r>
            <a:r>
              <a:rPr lang="en-US" altLang="en-US" b="1" dirty="0">
                <a:solidFill>
                  <a:srgbClr val="0000CC"/>
                </a:solidFill>
                <a:latin typeface="Times New Roman" panose="02020603050405020304" pitchFamily="18" charset="0"/>
              </a:rPr>
              <a:t>LUYỆN TẬP</a:t>
            </a:r>
          </a:p>
        </p:txBody>
      </p:sp>
      <p:sp>
        <p:nvSpPr>
          <p:cNvPr id="11271" name="Rectangle 6"/>
          <p:cNvSpPr>
            <a:spLocks noChangeArrowheads="1"/>
          </p:cNvSpPr>
          <p:nvPr/>
        </p:nvSpPr>
        <p:spPr bwMode="auto">
          <a:xfrm>
            <a:off x="381000" y="485775"/>
            <a:ext cx="8972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000" b="1" u="sng">
                <a:solidFill>
                  <a:srgbClr val="3333FF"/>
                </a:solidFill>
                <a:latin typeface="Times New Roman" panose="02020603050405020304" pitchFamily="18" charset="0"/>
              </a:rPr>
              <a:t>Dạng 2</a:t>
            </a:r>
            <a:r>
              <a:rPr lang="en-US" altLang="en-US" sz="2000" b="1">
                <a:solidFill>
                  <a:srgbClr val="3333FF"/>
                </a:solidFill>
                <a:latin typeface="Times New Roman" panose="02020603050405020304" pitchFamily="18" charset="0"/>
              </a:rPr>
              <a:t>:Đánh dấu một điểm trên mặt phẳng toạ độ khi biết toạ độ của nó            </a:t>
            </a:r>
            <a:endParaRPr lang="en-US" altLang="en-US" sz="2000" b="1" u="sng">
              <a:solidFill>
                <a:srgbClr val="3333FF"/>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p:cNvCxnSpPr/>
          <p:nvPr/>
        </p:nvCxnSpPr>
        <p:spPr bwMode="auto">
          <a:xfrm>
            <a:off x="4019550" y="1730375"/>
            <a:ext cx="158115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auto">
          <a:xfrm>
            <a:off x="5629275" y="1730375"/>
            <a:ext cx="0" cy="14001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bwMode="auto">
          <a:xfrm flipV="1">
            <a:off x="4029075" y="1125538"/>
            <a:ext cx="0" cy="27336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bwMode="auto">
          <a:xfrm>
            <a:off x="1371600" y="3125788"/>
            <a:ext cx="4619625" cy="95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bwMode="auto">
          <a:xfrm>
            <a:off x="3962400" y="1697038"/>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auto">
          <a:xfrm>
            <a:off x="3971925" y="2163763"/>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bwMode="auto">
          <a:xfrm flipV="1">
            <a:off x="4029075" y="1144588"/>
            <a:ext cx="0" cy="2714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auto">
          <a:xfrm>
            <a:off x="3971925" y="3621088"/>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auto">
          <a:xfrm>
            <a:off x="3971925" y="2659063"/>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auto">
          <a:xfrm>
            <a:off x="3429000" y="3087688"/>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auto">
          <a:xfrm>
            <a:off x="2847975" y="307816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auto">
          <a:xfrm>
            <a:off x="2257425" y="307816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auto">
          <a:xfrm>
            <a:off x="4610100" y="307816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auto">
          <a:xfrm>
            <a:off x="5191125" y="307816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 Box 92"/>
          <p:cNvSpPr txBox="1"/>
          <p:nvPr/>
        </p:nvSpPr>
        <p:spPr bwMode="auto">
          <a:xfrm>
            <a:off x="4467225" y="31638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27" name="Text Box 93"/>
          <p:cNvSpPr txBox="1"/>
          <p:nvPr/>
        </p:nvSpPr>
        <p:spPr bwMode="auto">
          <a:xfrm>
            <a:off x="5057775" y="31638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28" name="Text Box 90"/>
          <p:cNvSpPr txBox="1"/>
          <p:nvPr/>
        </p:nvSpPr>
        <p:spPr bwMode="auto">
          <a:xfrm>
            <a:off x="3238500" y="31829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29" name="Text Box 89"/>
          <p:cNvSpPr txBox="1"/>
          <p:nvPr/>
        </p:nvSpPr>
        <p:spPr bwMode="auto">
          <a:xfrm>
            <a:off x="2638425" y="31924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30" name="Text Box 88"/>
          <p:cNvSpPr txBox="1"/>
          <p:nvPr/>
        </p:nvSpPr>
        <p:spPr bwMode="auto">
          <a:xfrm>
            <a:off x="2028825" y="31638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31" name="Text Box 80"/>
          <p:cNvSpPr txBox="1"/>
          <p:nvPr/>
        </p:nvSpPr>
        <p:spPr bwMode="auto">
          <a:xfrm>
            <a:off x="3762375" y="30686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O</a:t>
            </a:r>
            <a:endParaRPr lang="en-US" sz="1100" dirty="0">
              <a:ea typeface="Calibri"/>
              <a:cs typeface="Times New Roman"/>
            </a:endParaRPr>
          </a:p>
        </p:txBody>
      </p:sp>
      <p:sp>
        <p:nvSpPr>
          <p:cNvPr id="32" name="Text Box 58"/>
          <p:cNvSpPr txBox="1"/>
          <p:nvPr/>
        </p:nvSpPr>
        <p:spPr bwMode="auto">
          <a:xfrm>
            <a:off x="3762375" y="20304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33" name="Text Box 68"/>
          <p:cNvSpPr txBox="1"/>
          <p:nvPr/>
        </p:nvSpPr>
        <p:spPr bwMode="auto">
          <a:xfrm>
            <a:off x="3752850" y="24685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34" name="Text Box 50"/>
          <p:cNvSpPr txBox="1"/>
          <p:nvPr/>
        </p:nvSpPr>
        <p:spPr bwMode="auto">
          <a:xfrm>
            <a:off x="4029075" y="10683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y</a:t>
            </a:r>
            <a:endParaRPr lang="en-US" sz="1100">
              <a:ea typeface="Calibri"/>
              <a:cs typeface="Times New Roman"/>
            </a:endParaRPr>
          </a:p>
        </p:txBody>
      </p:sp>
      <p:sp>
        <p:nvSpPr>
          <p:cNvPr id="35" name="Text Box 72"/>
          <p:cNvSpPr txBox="1"/>
          <p:nvPr/>
        </p:nvSpPr>
        <p:spPr bwMode="auto">
          <a:xfrm>
            <a:off x="5800725" y="28686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x</a:t>
            </a:r>
            <a:endParaRPr lang="en-US" sz="1100">
              <a:ea typeface="Calibri"/>
              <a:cs typeface="Times New Roman"/>
            </a:endParaRPr>
          </a:p>
        </p:txBody>
      </p:sp>
      <p:sp>
        <p:nvSpPr>
          <p:cNvPr id="38" name="Text Box 99"/>
          <p:cNvSpPr txBox="1"/>
          <p:nvPr/>
        </p:nvSpPr>
        <p:spPr bwMode="auto">
          <a:xfrm>
            <a:off x="5497513" y="30940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600" b="1" dirty="0">
                <a:solidFill>
                  <a:srgbClr val="FF0000"/>
                </a:solidFill>
                <a:latin typeface="Times New Roman"/>
                <a:ea typeface="Calibri"/>
                <a:cs typeface="Times New Roman"/>
              </a:rPr>
              <a:t>x</a:t>
            </a:r>
            <a:r>
              <a:rPr lang="en-US" sz="1600" b="1" baseline="-25000" dirty="0">
                <a:solidFill>
                  <a:srgbClr val="FF0000"/>
                </a:solidFill>
                <a:latin typeface="Times New Roman"/>
                <a:ea typeface="Calibri"/>
                <a:cs typeface="Times New Roman"/>
              </a:rPr>
              <a:t>0</a:t>
            </a:r>
            <a:endParaRPr lang="en-US" sz="1600" dirty="0">
              <a:solidFill>
                <a:srgbClr val="FF0000"/>
              </a:solidFill>
              <a:ea typeface="Calibri"/>
              <a:cs typeface="Times New Roman"/>
            </a:endParaRPr>
          </a:p>
        </p:txBody>
      </p:sp>
      <p:sp>
        <p:nvSpPr>
          <p:cNvPr id="39" name="Text Box 100"/>
          <p:cNvSpPr txBox="1"/>
          <p:nvPr/>
        </p:nvSpPr>
        <p:spPr bwMode="auto">
          <a:xfrm>
            <a:off x="3705225" y="15732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600" b="1" dirty="0">
                <a:solidFill>
                  <a:srgbClr val="FF0000"/>
                </a:solidFill>
                <a:latin typeface="Times New Roman"/>
                <a:ea typeface="Calibri"/>
                <a:cs typeface="Times New Roman"/>
              </a:rPr>
              <a:t>y</a:t>
            </a:r>
            <a:r>
              <a:rPr lang="en-US" sz="1600" b="1" baseline="-25000" dirty="0">
                <a:solidFill>
                  <a:srgbClr val="FF0000"/>
                </a:solidFill>
                <a:latin typeface="Times New Roman"/>
                <a:ea typeface="Calibri"/>
                <a:cs typeface="Times New Roman"/>
              </a:rPr>
              <a:t>0</a:t>
            </a:r>
            <a:endParaRPr lang="en-US" sz="1600" dirty="0">
              <a:solidFill>
                <a:srgbClr val="FF0000"/>
              </a:solidFill>
              <a:ea typeface="Calibri"/>
              <a:cs typeface="Times New Roman"/>
            </a:endParaRPr>
          </a:p>
        </p:txBody>
      </p:sp>
      <p:sp>
        <p:nvSpPr>
          <p:cNvPr id="40" name="Text Box 101"/>
          <p:cNvSpPr txBox="1"/>
          <p:nvPr/>
        </p:nvSpPr>
        <p:spPr bwMode="auto">
          <a:xfrm>
            <a:off x="3686175" y="34305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3" name="TextBox 1"/>
          <p:cNvSpPr txBox="1">
            <a:spLocks noChangeArrowheads="1"/>
          </p:cNvSpPr>
          <p:nvPr/>
        </p:nvSpPr>
        <p:spPr bwMode="auto">
          <a:xfrm>
            <a:off x="419100" y="4043363"/>
            <a:ext cx="83820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400">
                <a:latin typeface="Times New Roman" panose="02020603050405020304" pitchFamily="18" charset="0"/>
              </a:rPr>
              <a:t>Để đánh dấu điểm M(x</a:t>
            </a:r>
            <a:r>
              <a:rPr lang="en-US" altLang="en-US" sz="2400" baseline="-25000">
                <a:latin typeface="Times New Roman" panose="02020603050405020304" pitchFamily="18" charset="0"/>
              </a:rPr>
              <a:t>0</a:t>
            </a:r>
            <a:r>
              <a:rPr lang="en-US" altLang="en-US" sz="2400">
                <a:latin typeface="Times New Roman" panose="02020603050405020304" pitchFamily="18" charset="0"/>
              </a:rPr>
              <a:t>; y</a:t>
            </a:r>
            <a:r>
              <a:rPr lang="en-US" altLang="en-US" sz="2400" baseline="-25000">
                <a:latin typeface="Times New Roman" panose="02020603050405020304" pitchFamily="18" charset="0"/>
              </a:rPr>
              <a:t>0</a:t>
            </a:r>
            <a:r>
              <a:rPr lang="en-US" altLang="en-US" sz="2400">
                <a:latin typeface="Times New Roman" panose="02020603050405020304" pitchFamily="18" charset="0"/>
              </a:rPr>
              <a:t>) trên mặt phẳng toạ độ, ta làm như sau:</a:t>
            </a:r>
          </a:p>
          <a:p>
            <a:pPr>
              <a:lnSpc>
                <a:spcPct val="100000"/>
              </a:lnSpc>
              <a:spcBef>
                <a:spcPct val="0"/>
              </a:spcBef>
              <a:buFontTx/>
              <a:buNone/>
            </a:pPr>
            <a:r>
              <a:rPr lang="en-US" altLang="en-US" sz="2400">
                <a:latin typeface="Times New Roman" panose="02020603050405020304" pitchFamily="18" charset="0"/>
              </a:rPr>
              <a:t>+ Từ điểm x</a:t>
            </a:r>
            <a:r>
              <a:rPr lang="en-US" altLang="en-US" sz="2400" baseline="-25000">
                <a:latin typeface="Times New Roman" panose="02020603050405020304" pitchFamily="18" charset="0"/>
              </a:rPr>
              <a:t>0</a:t>
            </a:r>
            <a:r>
              <a:rPr lang="en-US" altLang="en-US" sz="2400">
                <a:latin typeface="Times New Roman" panose="02020603050405020304" pitchFamily="18" charset="0"/>
              </a:rPr>
              <a:t> trên trục hoành kẻ đường thẳng vuông góc với trục hoành</a:t>
            </a:r>
          </a:p>
          <a:p>
            <a:pPr>
              <a:lnSpc>
                <a:spcPct val="100000"/>
              </a:lnSpc>
              <a:spcBef>
                <a:spcPct val="0"/>
              </a:spcBef>
              <a:buFontTx/>
              <a:buNone/>
            </a:pPr>
            <a:r>
              <a:rPr lang="en-US" altLang="en-US" sz="2400">
                <a:latin typeface="Times New Roman" panose="02020603050405020304" pitchFamily="18" charset="0"/>
              </a:rPr>
              <a:t>+ Từ điểm y</a:t>
            </a:r>
            <a:r>
              <a:rPr lang="en-US" altLang="en-US" sz="2400" baseline="-25000">
                <a:latin typeface="Times New Roman" panose="02020603050405020304" pitchFamily="18" charset="0"/>
              </a:rPr>
              <a:t>0</a:t>
            </a:r>
            <a:r>
              <a:rPr lang="en-US" altLang="en-US" sz="2400">
                <a:latin typeface="Times New Roman" panose="02020603050405020304" pitchFamily="18" charset="0"/>
              </a:rPr>
              <a:t> trên trục tung kẻ đường thẳng vuông góc với trục tung</a:t>
            </a:r>
          </a:p>
          <a:p>
            <a:pPr>
              <a:lnSpc>
                <a:spcPct val="100000"/>
              </a:lnSpc>
              <a:spcBef>
                <a:spcPct val="0"/>
              </a:spcBef>
              <a:buFontTx/>
              <a:buNone/>
            </a:pPr>
            <a:r>
              <a:rPr lang="en-US" altLang="en-US" sz="2400">
                <a:latin typeface="Times New Roman" panose="02020603050405020304" pitchFamily="18" charset="0"/>
              </a:rPr>
              <a:t>+ Giao điểm của hai đường thẳng vừa vẽ chính là điểm M( x</a:t>
            </a:r>
            <a:r>
              <a:rPr lang="en-US" altLang="en-US" sz="2400" baseline="-25000">
                <a:latin typeface="Times New Roman" panose="02020603050405020304" pitchFamily="18" charset="0"/>
              </a:rPr>
              <a:t>0</a:t>
            </a:r>
            <a:r>
              <a:rPr lang="en-US" altLang="en-US" sz="2400">
                <a:latin typeface="Times New Roman" panose="02020603050405020304" pitchFamily="18" charset="0"/>
              </a:rPr>
              <a:t>; y</a:t>
            </a:r>
            <a:r>
              <a:rPr lang="en-US" altLang="en-US" sz="2400" baseline="-25000">
                <a:latin typeface="Times New Roman" panose="02020603050405020304" pitchFamily="18" charset="0"/>
              </a:rPr>
              <a:t>0</a:t>
            </a:r>
            <a:r>
              <a:rPr lang="en-US" altLang="en-US" sz="2400">
                <a:latin typeface="Times New Roman" panose="02020603050405020304" pitchFamily="18" charset="0"/>
              </a:rPr>
              <a:t>).</a:t>
            </a:r>
          </a:p>
        </p:txBody>
      </p:sp>
      <p:sp>
        <p:nvSpPr>
          <p:cNvPr id="2" name="Rectangle 1"/>
          <p:cNvSpPr>
            <a:spLocks noChangeArrowheads="1"/>
          </p:cNvSpPr>
          <p:nvPr/>
        </p:nvSpPr>
        <p:spPr bwMode="auto">
          <a:xfrm>
            <a:off x="5459413" y="1179513"/>
            <a:ext cx="21367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4400">
                <a:latin typeface="Times New Roman" panose="02020603050405020304" pitchFamily="18" charset="0"/>
              </a:rPr>
              <a:t>.</a:t>
            </a:r>
            <a:r>
              <a:rPr lang="en-US" altLang="en-US" sz="2000">
                <a:latin typeface="Times New Roman" panose="02020603050405020304" pitchFamily="18" charset="0"/>
              </a:rPr>
              <a:t> </a:t>
            </a:r>
            <a:r>
              <a:rPr lang="en-US" altLang="en-US" sz="2000">
                <a:solidFill>
                  <a:srgbClr val="FF0000"/>
                </a:solidFill>
                <a:latin typeface="Times New Roman" panose="02020603050405020304" pitchFamily="18" charset="0"/>
              </a:rPr>
              <a:t>M( x</a:t>
            </a:r>
            <a:r>
              <a:rPr lang="en-US" altLang="en-US" sz="2000" baseline="-25000">
                <a:solidFill>
                  <a:srgbClr val="FF0000"/>
                </a:solidFill>
                <a:latin typeface="Times New Roman" panose="02020603050405020304" pitchFamily="18" charset="0"/>
              </a:rPr>
              <a:t>0</a:t>
            </a:r>
            <a:r>
              <a:rPr lang="en-US" altLang="en-US" sz="2000">
                <a:solidFill>
                  <a:srgbClr val="FF0000"/>
                </a:solidFill>
                <a:latin typeface="Times New Roman" panose="02020603050405020304" pitchFamily="18" charset="0"/>
              </a:rPr>
              <a:t>; y</a:t>
            </a:r>
            <a:r>
              <a:rPr lang="en-US" altLang="en-US" sz="2000" baseline="-25000">
                <a:solidFill>
                  <a:srgbClr val="FF0000"/>
                </a:solidFill>
                <a:latin typeface="Times New Roman" panose="02020603050405020304" pitchFamily="18" charset="0"/>
              </a:rPr>
              <a:t>0</a:t>
            </a:r>
            <a:r>
              <a:rPr lang="en-US" altLang="en-US" sz="2000">
                <a:solidFill>
                  <a:srgbClr val="FF0000"/>
                </a:solidFill>
                <a:latin typeface="Times New Roman" panose="02020603050405020304" pitchFamily="18" charset="0"/>
              </a:rPr>
              <a:t>).</a:t>
            </a:r>
          </a:p>
        </p:txBody>
      </p:sp>
      <p:sp>
        <p:nvSpPr>
          <p:cNvPr id="12319" name="Rectangle 40"/>
          <p:cNvSpPr>
            <a:spLocks noChangeArrowheads="1"/>
          </p:cNvSpPr>
          <p:nvPr/>
        </p:nvSpPr>
        <p:spPr bwMode="auto">
          <a:xfrm>
            <a:off x="381000" y="485775"/>
            <a:ext cx="8972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000" b="1" u="sng">
                <a:solidFill>
                  <a:srgbClr val="3333FF"/>
                </a:solidFill>
                <a:latin typeface="Times New Roman" panose="02020603050405020304" pitchFamily="18" charset="0"/>
              </a:rPr>
              <a:t>Dạng 2</a:t>
            </a:r>
            <a:r>
              <a:rPr lang="en-US" altLang="en-US" sz="2000" b="1">
                <a:solidFill>
                  <a:srgbClr val="3333FF"/>
                </a:solidFill>
                <a:latin typeface="Times New Roman" panose="02020603050405020304" pitchFamily="18" charset="0"/>
              </a:rPr>
              <a:t>:Đánh dấu một điểm trên mặt phẳng toạ độ khi biết toạ độ của nó            </a:t>
            </a:r>
            <a:endParaRPr lang="en-US" altLang="en-US" sz="2000" b="1" u="sng">
              <a:solidFill>
                <a:srgbClr val="3333FF"/>
              </a:solidFill>
              <a:latin typeface="Times New Roman" panose="02020603050405020304" pitchFamily="18" charset="0"/>
            </a:endParaRPr>
          </a:p>
        </p:txBody>
      </p:sp>
      <p:sp>
        <p:nvSpPr>
          <p:cNvPr id="12320" name="Text Box 32"/>
          <p:cNvSpPr txBox="1">
            <a:spLocks noChangeArrowheads="1"/>
          </p:cNvSpPr>
          <p:nvPr/>
        </p:nvSpPr>
        <p:spPr bwMode="auto">
          <a:xfrm>
            <a:off x="2971800" y="0"/>
            <a:ext cx="388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b="1" dirty="0">
                <a:solidFill>
                  <a:srgbClr val="0000CC"/>
                </a:solidFill>
                <a:latin typeface="Times New Roman" panose="02020603050405020304" pitchFamily="18" charset="0"/>
              </a:rPr>
              <a:t>TIẾT </a:t>
            </a:r>
            <a:r>
              <a:rPr lang="en-US" altLang="en-US" b="1" dirty="0" smtClean="0">
                <a:solidFill>
                  <a:srgbClr val="0000CC"/>
                </a:solidFill>
                <a:latin typeface="Times New Roman" panose="02020603050405020304" pitchFamily="18" charset="0"/>
              </a:rPr>
              <a:t>32: </a:t>
            </a:r>
            <a:r>
              <a:rPr lang="en-US" altLang="en-US" b="1" dirty="0">
                <a:solidFill>
                  <a:srgbClr val="0000CC"/>
                </a:solidFill>
                <a:latin typeface="Times New Roman" panose="02020603050405020304" pitchFamily="18" charset="0"/>
              </a:rPr>
              <a:t>LUYỆN TẬP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box(in)">
                                      <p:cBhvr>
                                        <p:cTn id="15" dur="2000"/>
                                        <p:tgtEl>
                                          <p:spTgt spid="38"/>
                                        </p:tgtEl>
                                      </p:cBhvr>
                                    </p:animEffect>
                                  </p:childTnLst>
                                </p:cTn>
                              </p:par>
                              <p:par>
                                <p:cTn id="16" presetID="4" presetClass="entr" presetSubtype="16" fill="hold" nodeType="with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box(in)">
                                      <p:cBhvr>
                                        <p:cTn id="18" dur="2000"/>
                                        <p:tgtEl>
                                          <p:spTgt spid="3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39"/>
                                        </p:tgtEl>
                                        <p:attrNameLst>
                                          <p:attrName>style.visibility</p:attrName>
                                        </p:attrNameLst>
                                      </p:cBhvr>
                                      <p:to>
                                        <p:strVal val="visible"/>
                                      </p:to>
                                    </p:set>
                                    <p:animEffect transition="in" filter="box(in)">
                                      <p:cBhvr>
                                        <p:cTn id="26" dur="2000"/>
                                        <p:tgtEl>
                                          <p:spTgt spid="39"/>
                                        </p:tgtEl>
                                      </p:cBhvr>
                                    </p:animEffect>
                                  </p:childTnLst>
                                </p:cTn>
                              </p:par>
                              <p:par>
                                <p:cTn id="27" presetID="4" presetClass="entr" presetSubtype="16" fill="hold" nodeType="with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box(in)">
                                      <p:cBhvr>
                                        <p:cTn id="29" dur="2000"/>
                                        <p:tgtEl>
                                          <p:spTgt spid="3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barn(inVertical)">
                                      <p:cBhvr>
                                        <p:cTn id="34" dur="500"/>
                                        <p:tgtEl>
                                          <p:spTgt spid="3">
                                            <p:txEl>
                                              <p:pRg st="3" end="3"/>
                                            </p:txEl>
                                          </p:spTgt>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ox(in)">
                                      <p:cBhvr>
                                        <p:cTn id="3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Frames PPT 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 Box 6"/>
          <p:cNvSpPr txBox="1">
            <a:spLocks noChangeArrowheads="1"/>
          </p:cNvSpPr>
          <p:nvPr/>
        </p:nvSpPr>
        <p:spPr bwMode="auto">
          <a:xfrm>
            <a:off x="2286000" y="400050"/>
            <a:ext cx="60198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4000" b="1" u="sng">
                <a:solidFill>
                  <a:srgbClr val="6600FF"/>
                </a:solidFill>
                <a:latin typeface="Times New Roman" panose="02020603050405020304" pitchFamily="18" charset="0"/>
              </a:rPr>
              <a:t>Hướng dẫn học ở nhà</a:t>
            </a:r>
            <a:r>
              <a:rPr lang="en-US" altLang="en-US" sz="4000" b="1">
                <a:solidFill>
                  <a:srgbClr val="6600FF"/>
                </a:solidFill>
                <a:latin typeface="Times New Roman" panose="02020603050405020304" pitchFamily="18" charset="0"/>
              </a:rPr>
              <a:t>:</a:t>
            </a:r>
          </a:p>
        </p:txBody>
      </p:sp>
      <p:sp>
        <p:nvSpPr>
          <p:cNvPr id="22532" name="Text Box 8"/>
          <p:cNvSpPr txBox="1">
            <a:spLocks noChangeArrowheads="1"/>
          </p:cNvSpPr>
          <p:nvPr/>
        </p:nvSpPr>
        <p:spPr bwMode="auto">
          <a:xfrm>
            <a:off x="685800" y="1600200"/>
            <a:ext cx="8077200" cy="2246313"/>
          </a:xfrm>
          <a:prstGeom prst="rect">
            <a:avLst/>
          </a:prstGeom>
          <a:noFill/>
          <a:ln>
            <a:noFill/>
          </a:ln>
          <a:effectLs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r>
              <a:rPr lang="en-US" sz="2800" b="1" dirty="0" smtClean="0">
                <a:latin typeface="Times New Roman" panose="02020603050405020304" pitchFamily="18" charset="0"/>
              </a:rPr>
              <a:t>- </a:t>
            </a:r>
            <a:r>
              <a:rPr lang="en-US" sz="2800" b="1" dirty="0" err="1" smtClean="0">
                <a:latin typeface="Times New Roman" panose="02020603050405020304" pitchFamily="18" charset="0"/>
              </a:rPr>
              <a:t>Trình</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bày</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lời</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giải</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bài</a:t>
            </a:r>
            <a:r>
              <a:rPr lang="en-US" sz="2800" b="1" dirty="0" smtClean="0">
                <a:latin typeface="Times New Roman" panose="02020603050405020304" pitchFamily="18" charset="0"/>
              </a:rPr>
              <a:t> 34 (</a:t>
            </a:r>
            <a:r>
              <a:rPr lang="en-US" sz="2800" b="1" dirty="0" err="1" smtClean="0">
                <a:latin typeface="Times New Roman" panose="02020603050405020304" pitchFamily="18" charset="0"/>
              </a:rPr>
              <a:t>Sgk</a:t>
            </a:r>
            <a:r>
              <a:rPr lang="en-US" sz="2800" b="1" dirty="0" smtClean="0">
                <a:latin typeface="Times New Roman" panose="02020603050405020304" pitchFamily="18" charset="0"/>
              </a:rPr>
              <a:t>/tr68) </a:t>
            </a:r>
            <a:r>
              <a:rPr lang="en-US" sz="2800" b="1" dirty="0" err="1" smtClean="0">
                <a:latin typeface="Times New Roman" panose="02020603050405020304" pitchFamily="18" charset="0"/>
              </a:rPr>
              <a:t>vào</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vở</a:t>
            </a:r>
            <a:r>
              <a:rPr lang="en-US" sz="2800" b="1" dirty="0" smtClean="0">
                <a:latin typeface="Times New Roman" panose="02020603050405020304" pitchFamily="18" charset="0"/>
              </a:rPr>
              <a:t> ở </a:t>
            </a:r>
            <a:r>
              <a:rPr lang="en-US" sz="2800" b="1" dirty="0" err="1" smtClean="0">
                <a:latin typeface="Times New Roman" panose="02020603050405020304" pitchFamily="18" charset="0"/>
              </a:rPr>
              <a:t>lớp</a:t>
            </a:r>
            <a:endParaRPr lang="en-US" sz="2800" b="1" dirty="0" smtClean="0">
              <a:latin typeface="Times New Roman" panose="02020603050405020304" pitchFamily="18" charset="0"/>
            </a:endParaRPr>
          </a:p>
          <a:p>
            <a:pPr marL="457200" indent="-457200">
              <a:buFontTx/>
              <a:buChar char="-"/>
              <a:defRPr/>
            </a:pPr>
            <a:r>
              <a:rPr lang="en-US" sz="2800" b="1" dirty="0" err="1" smtClean="0">
                <a:latin typeface="Times New Roman" panose="02020603050405020304" pitchFamily="18" charset="0"/>
              </a:rPr>
              <a:t>Bài</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tập</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về</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nhà</a:t>
            </a:r>
            <a:r>
              <a:rPr lang="en-US" sz="2800" b="1" dirty="0" smtClean="0">
                <a:latin typeface="Times New Roman" panose="02020603050405020304" pitchFamily="18" charset="0"/>
              </a:rPr>
              <a:t> :45, 46, 47-Sbt/tr50</a:t>
            </a:r>
          </a:p>
          <a:p>
            <a:pPr>
              <a:defRPr/>
            </a:pPr>
            <a:r>
              <a:rPr lang="en-US" sz="2800" b="1" dirty="0" smtClean="0">
                <a:latin typeface="Times New Roman" panose="02020603050405020304" pitchFamily="18" charset="0"/>
              </a:rPr>
              <a:t>                                48, 49, 50 – </a:t>
            </a:r>
            <a:r>
              <a:rPr lang="en-US" sz="2800" b="1" dirty="0" err="1" smtClean="0">
                <a:latin typeface="Times New Roman" panose="02020603050405020304" pitchFamily="18" charset="0"/>
              </a:rPr>
              <a:t>Sbt</a:t>
            </a:r>
            <a:r>
              <a:rPr lang="en-US" sz="2800" b="1" dirty="0" smtClean="0">
                <a:latin typeface="Times New Roman" panose="02020603050405020304" pitchFamily="18" charset="0"/>
              </a:rPr>
              <a:t>/51</a:t>
            </a:r>
          </a:p>
          <a:p>
            <a:pPr>
              <a:defRPr/>
            </a:pPr>
            <a:r>
              <a:rPr lang="en-US" sz="2800" b="1" dirty="0" smtClean="0">
                <a:latin typeface="Times New Roman" panose="02020603050405020304" pitchFamily="18" charset="0"/>
              </a:rPr>
              <a:t>- </a:t>
            </a:r>
            <a:r>
              <a:rPr lang="en-US" sz="2800" b="1" dirty="0" err="1" smtClean="0">
                <a:latin typeface="Times New Roman" panose="02020603050405020304" pitchFamily="18" charset="0"/>
              </a:rPr>
              <a:t>Chuẩn</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bị</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bài</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Đồ</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thị</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của</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hàm</a:t>
            </a:r>
            <a:r>
              <a:rPr lang="en-US" sz="2800" b="1" dirty="0" smtClean="0">
                <a:latin typeface="Times New Roman" panose="02020603050405020304" pitchFamily="18" charset="0"/>
              </a:rPr>
              <a:t> </a:t>
            </a:r>
            <a:r>
              <a:rPr lang="en-US" sz="2800" b="1" dirty="0" err="1" smtClean="0">
                <a:latin typeface="Times New Roman" panose="02020603050405020304" pitchFamily="18" charset="0"/>
              </a:rPr>
              <a:t>số</a:t>
            </a:r>
            <a:r>
              <a:rPr lang="en-US" sz="2800" b="1" dirty="0" smtClean="0">
                <a:latin typeface="Times New Roman" panose="02020603050405020304" pitchFamily="18" charset="0"/>
              </a:rPr>
              <a:t> y = ax (a ≠ 0 )”</a:t>
            </a:r>
          </a:p>
          <a:p>
            <a:pPr>
              <a:defRPr/>
            </a:pPr>
            <a:endParaRPr lang="en-US" sz="2800" b="1" dirty="0" smtClean="0">
              <a:latin typeface="Times New Roman" panose="02020603050405020304" pitchFamily="18" charset="0"/>
            </a:endParaRPr>
          </a:p>
        </p:txBody>
      </p:sp>
      <p:graphicFrame>
        <p:nvGraphicFramePr>
          <p:cNvPr id="18437" name="Object 11"/>
          <p:cNvGraphicFramePr>
            <a:graphicFrameLocks noChangeAspect="1"/>
          </p:cNvGraphicFramePr>
          <p:nvPr/>
        </p:nvGraphicFramePr>
        <p:xfrm>
          <a:off x="1905000" y="1358900"/>
          <a:ext cx="914400" cy="198438"/>
        </p:xfrm>
        <a:graphic>
          <a:graphicData uri="http://schemas.openxmlformats.org/presentationml/2006/ole">
            <mc:AlternateContent xmlns:mc="http://schemas.openxmlformats.org/markup-compatibility/2006">
              <mc:Choice xmlns:v="urn:schemas-microsoft-com:vml" Requires="v">
                <p:oleObj spid="_x0000_s18447" name="Equation" r:id="rId4" imgW="435285" imgH="677109" progId="Equation.DSMT4">
                  <p:embed/>
                </p:oleObj>
              </mc:Choice>
              <mc:Fallback>
                <p:oleObj name="Equation" r:id="rId4" imgW="435285" imgH="677109" progId="Equation.DSMT4">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35890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1828800" y="2286000"/>
            <a:ext cx="1371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400" b="1">
                <a:latin typeface="Times New Roman" panose="02020603050405020304" pitchFamily="18" charset="0"/>
              </a:rPr>
              <a:t>BMI =</a:t>
            </a:r>
          </a:p>
        </p:txBody>
      </p:sp>
      <p:sp>
        <p:nvSpPr>
          <p:cNvPr id="19459" name="TextBox 2"/>
          <p:cNvSpPr txBox="1">
            <a:spLocks noChangeArrowheads="1"/>
          </p:cNvSpPr>
          <p:nvPr/>
        </p:nvSpPr>
        <p:spPr bwMode="auto">
          <a:xfrm>
            <a:off x="3810000" y="2008188"/>
            <a:ext cx="2743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400" b="1">
                <a:latin typeface="Times New Roman" panose="02020603050405020304" pitchFamily="18" charset="0"/>
              </a:rPr>
              <a:t>Cân nặng</a:t>
            </a:r>
          </a:p>
        </p:txBody>
      </p:sp>
      <mc:AlternateContent xmlns:mc="http://schemas.openxmlformats.org/markup-compatibility/2006" xmlns:a14="http://schemas.microsoft.com/office/drawing/2010/main">
        <mc:Choice Requires="a14">
          <p:sp>
            <p:nvSpPr>
              <p:cNvPr id="19460" name="TextBox 3"/>
              <p:cNvSpPr txBox="1">
                <a:spLocks noChangeArrowheads="1"/>
              </p:cNvSpPr>
              <p:nvPr/>
            </p:nvSpPr>
            <p:spPr bwMode="auto">
              <a:xfrm>
                <a:off x="3783806" y="2549525"/>
                <a:ext cx="1804988" cy="56239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14:m>
                  <m:oMathPara xmlns:m="http://schemas.openxmlformats.org/officeDocument/2006/math">
                    <m:oMathParaPr>
                      <m:jc m:val="centerGroup"/>
                    </m:oMathParaPr>
                    <m:oMath xmlns:m="http://schemas.openxmlformats.org/officeDocument/2006/math">
                      <m:sSup>
                        <m:sSupPr>
                          <m:ctrlPr>
                            <a:rPr lang="en-US" altLang="en-US" sz="2400" b="1" i="1" smtClean="0">
                              <a:latin typeface="Cambria Math" panose="02040503050406030204" pitchFamily="18" charset="0"/>
                            </a:rPr>
                          </m:ctrlPr>
                        </m:sSupPr>
                        <m:e>
                          <m:r>
                            <m:rPr>
                              <m:nor/>
                            </m:rPr>
                            <a:rPr lang="en-US" altLang="en-US" sz="2400" b="1" dirty="0">
                              <a:latin typeface="Times New Roman" panose="02020603050405020304" pitchFamily="18" charset="0"/>
                            </a:rPr>
                            <m:t>(</m:t>
                          </m:r>
                          <m:r>
                            <m:rPr>
                              <m:nor/>
                            </m:rPr>
                            <a:rPr lang="en-US" altLang="en-US" sz="2400" b="1" dirty="0">
                              <a:latin typeface="Times New Roman" panose="02020603050405020304" pitchFamily="18" charset="0"/>
                            </a:rPr>
                            <m:t>Chi</m:t>
                          </m:r>
                          <m:r>
                            <m:rPr>
                              <m:nor/>
                            </m:rPr>
                            <a:rPr lang="en-US" altLang="en-US" sz="2400" b="1" dirty="0">
                              <a:latin typeface="Times New Roman" panose="02020603050405020304" pitchFamily="18" charset="0"/>
                            </a:rPr>
                            <m:t>ề</m:t>
                          </m:r>
                          <m:r>
                            <m:rPr>
                              <m:nor/>
                            </m:rPr>
                            <a:rPr lang="en-US" altLang="en-US" sz="2400" b="1" dirty="0">
                              <a:latin typeface="Times New Roman" panose="02020603050405020304" pitchFamily="18" charset="0"/>
                            </a:rPr>
                            <m:t>u</m:t>
                          </m:r>
                          <m:r>
                            <m:rPr>
                              <m:nor/>
                            </m:rPr>
                            <a:rPr lang="en-US" altLang="en-US" sz="2400" b="1" dirty="0">
                              <a:latin typeface="Times New Roman" panose="02020603050405020304" pitchFamily="18" charset="0"/>
                            </a:rPr>
                            <m:t> </m:t>
                          </m:r>
                          <m:r>
                            <m:rPr>
                              <m:nor/>
                            </m:rPr>
                            <a:rPr lang="en-US" altLang="en-US" sz="2400" b="1" dirty="0">
                              <a:latin typeface="Times New Roman" panose="02020603050405020304" pitchFamily="18" charset="0"/>
                            </a:rPr>
                            <m:t>cao</m:t>
                          </m:r>
                          <m:r>
                            <m:rPr>
                              <m:nor/>
                            </m:rPr>
                            <a:rPr lang="en-US" altLang="en-US" sz="2400" b="1" dirty="0">
                              <a:latin typeface="Times New Roman" panose="02020603050405020304" pitchFamily="18" charset="0"/>
                            </a:rPr>
                            <m:t>)</m:t>
                          </m:r>
                        </m:e>
                        <m:sup>
                          <m:r>
                            <a:rPr lang="en-US" altLang="en-US" sz="2400" b="1" i="1" smtClean="0">
                              <a:latin typeface="Cambria Math" panose="02040503050406030204" pitchFamily="18" charset="0"/>
                            </a:rPr>
                            <m:t>𝟐</m:t>
                          </m:r>
                        </m:sup>
                      </m:sSup>
                    </m:oMath>
                  </m:oMathPara>
                </a14:m>
                <a:endParaRPr lang="en-US" altLang="en-US" sz="2400" b="1" dirty="0">
                  <a:latin typeface="Times New Roman" panose="02020603050405020304" pitchFamily="18" charset="0"/>
                </a:endParaRPr>
              </a:p>
            </p:txBody>
          </p:sp>
        </mc:Choice>
        <mc:Fallback xmlns="">
          <p:sp>
            <p:nvSpPr>
              <p:cNvPr id="19460" name="TextBox 3"/>
              <p:cNvSpPr txBox="1">
                <a:spLocks noRot="1" noChangeAspect="1" noMove="1" noResize="1" noEditPoints="1" noAdjustHandles="1" noChangeArrowheads="1" noChangeShapeType="1" noTextEdit="1"/>
              </p:cNvSpPr>
              <p:nvPr/>
            </p:nvSpPr>
            <p:spPr bwMode="auto">
              <a:xfrm>
                <a:off x="3783806" y="2549525"/>
                <a:ext cx="1804988" cy="562398"/>
              </a:xfrm>
              <a:prstGeom prst="rect">
                <a:avLst/>
              </a:prstGeom>
              <a:blipFill rotWithShape="0">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cxnSp>
        <p:nvCxnSpPr>
          <p:cNvPr id="19461" name="Straight Connector 7"/>
          <p:cNvCxnSpPr>
            <a:cxnSpLocks noChangeShapeType="1"/>
          </p:cNvCxnSpPr>
          <p:nvPr/>
        </p:nvCxnSpPr>
        <p:spPr bwMode="auto">
          <a:xfrm>
            <a:off x="3048000" y="2549525"/>
            <a:ext cx="3581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9462" name="TextBox 8"/>
          <p:cNvSpPr txBox="1">
            <a:spLocks noChangeArrowheads="1"/>
          </p:cNvSpPr>
          <p:nvPr/>
        </p:nvSpPr>
        <p:spPr bwMode="auto">
          <a:xfrm>
            <a:off x="1828800" y="3048000"/>
            <a:ext cx="4648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400" b="1" i="1">
                <a:latin typeface="Times New Roman" panose="02020603050405020304" pitchFamily="18" charset="0"/>
              </a:rPr>
              <a:t>Trong đó: Cân nặng (kg)</a:t>
            </a:r>
          </a:p>
          <a:p>
            <a:pPr>
              <a:lnSpc>
                <a:spcPct val="100000"/>
              </a:lnSpc>
              <a:spcBef>
                <a:spcPct val="0"/>
              </a:spcBef>
              <a:buFontTx/>
              <a:buNone/>
            </a:pPr>
            <a:r>
              <a:rPr lang="en-US" altLang="en-US" sz="2400" b="1" i="1">
                <a:latin typeface="Times New Roman" panose="02020603050405020304" pitchFamily="18" charset="0"/>
              </a:rPr>
              <a:t>	     Chiều cao (m)</a:t>
            </a:r>
          </a:p>
        </p:txBody>
      </p:sp>
      <p:sp>
        <p:nvSpPr>
          <p:cNvPr id="19463" name="TextBox 1"/>
          <p:cNvSpPr txBox="1">
            <a:spLocks noChangeArrowheads="1"/>
          </p:cNvSpPr>
          <p:nvPr/>
        </p:nvSpPr>
        <p:spPr bwMode="auto">
          <a:xfrm>
            <a:off x="228600" y="0"/>
            <a:ext cx="9144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400" b="1">
                <a:latin typeface="Times New Roman" panose="02020603050405020304" pitchFamily="18" charset="0"/>
              </a:rPr>
              <a:t>Các bác sĩ và các chuyên gia sức khoẻ sử dụng chỉ số  BMI (Body mass Index) liên quan đến chiều cao và cân nặng của mỗi người để xác định tình trạng cơ thể của người đó có bị béo phì, thừa cân hay quá gầy hay không. Chỉ số này do nhà bác học người bỉ Adolphe Quetelet đưa ra năm 1832. Công thức đó được tính như sau:</a:t>
            </a:r>
          </a:p>
        </p:txBody>
      </p:sp>
      <p:sp>
        <p:nvSpPr>
          <p:cNvPr id="2" name="TextBox 1"/>
          <p:cNvSpPr txBox="1">
            <a:spLocks noChangeArrowheads="1"/>
          </p:cNvSpPr>
          <p:nvPr/>
        </p:nvSpPr>
        <p:spPr bwMode="auto">
          <a:xfrm>
            <a:off x="228600" y="5257800"/>
            <a:ext cx="8915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400" b="1">
                <a:latin typeface="Times New Roman" panose="02020603050405020304" pitchFamily="18" charset="0"/>
              </a:rPr>
              <a:t>Người có chỉ số BMI nhỏ hơn 18,5 : thiếu cân</a:t>
            </a:r>
          </a:p>
          <a:p>
            <a:pPr>
              <a:lnSpc>
                <a:spcPct val="100000"/>
              </a:lnSpc>
              <a:spcBef>
                <a:spcPct val="0"/>
              </a:spcBef>
              <a:buFontTx/>
              <a:buNone/>
            </a:pPr>
            <a:r>
              <a:rPr lang="en-US" altLang="en-US" sz="2400" b="1">
                <a:latin typeface="Times New Roman" panose="02020603050405020304" pitchFamily="18" charset="0"/>
              </a:rPr>
              <a:t>Người có chỉ số BMI từ 18,5 đến 25 : lý tưởng</a:t>
            </a:r>
          </a:p>
          <a:p>
            <a:pPr>
              <a:lnSpc>
                <a:spcPct val="100000"/>
              </a:lnSpc>
              <a:spcBef>
                <a:spcPct val="0"/>
              </a:spcBef>
              <a:buFontTx/>
              <a:buNone/>
            </a:pPr>
            <a:r>
              <a:rPr lang="en-US" altLang="en-US" sz="2400" b="1">
                <a:latin typeface="Times New Roman" panose="02020603050405020304" pitchFamily="18" charset="0"/>
              </a:rPr>
              <a:t>Người có chỉ số BMI trong khoảng 25 đến 30 : thừa cân</a:t>
            </a:r>
          </a:p>
          <a:p>
            <a:pPr>
              <a:lnSpc>
                <a:spcPct val="100000"/>
              </a:lnSpc>
              <a:spcBef>
                <a:spcPct val="0"/>
              </a:spcBef>
              <a:buFontTx/>
              <a:buNone/>
            </a:pPr>
            <a:r>
              <a:rPr lang="en-US" altLang="en-US" sz="2400" b="1">
                <a:latin typeface="Times New Roman" panose="02020603050405020304" pitchFamily="18" charset="0"/>
              </a:rPr>
              <a:t>Người có chỉ số BMI từ 30 trở lên: béo phì</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endParaRPr lang="en-US" altLang="en-US" smtClean="0"/>
          </a:p>
        </p:txBody>
      </p:sp>
      <p:sp>
        <p:nvSpPr>
          <p:cNvPr id="2051" name="Subtitle 2"/>
          <p:cNvSpPr>
            <a:spLocks noGrp="1"/>
          </p:cNvSpPr>
          <p:nvPr>
            <p:ph type="subTitle" idx="1"/>
          </p:nvPr>
        </p:nvSpPr>
        <p:spPr/>
        <p:txBody>
          <a:bodyPr/>
          <a:lstStyle/>
          <a:p>
            <a:pPr eaLnBrk="1" hangingPunct="1"/>
            <a:endParaRPr lang="en-US" altLang="en-US" smtClean="0"/>
          </a:p>
        </p:txBody>
      </p:sp>
      <p:pic>
        <p:nvPicPr>
          <p:cNvPr id="2052" name="Picture 285" descr="131015Hinh-nen-popowerpoint-tham-co-xanh-muo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404813"/>
            <a:ext cx="9144000" cy="742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2"/>
          <p:cNvSpPr txBox="1">
            <a:spLocks noChangeArrowheads="1"/>
          </p:cNvSpPr>
          <p:nvPr/>
        </p:nvSpPr>
        <p:spPr bwMode="auto">
          <a:xfrm>
            <a:off x="228600" y="2390775"/>
            <a:ext cx="8839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3200" b="1" dirty="0">
                <a:solidFill>
                  <a:srgbClr val="FF0000"/>
                </a:solidFill>
                <a:latin typeface="Times New Roman" panose="02020603050405020304" pitchFamily="18" charset="0"/>
              </a:rPr>
              <a:t>TIẾT </a:t>
            </a:r>
            <a:r>
              <a:rPr lang="en-US" altLang="en-US" sz="3200" b="1" dirty="0" smtClean="0">
                <a:solidFill>
                  <a:srgbClr val="FF0000"/>
                </a:solidFill>
                <a:latin typeface="Times New Roman" panose="02020603050405020304" pitchFamily="18" charset="0"/>
              </a:rPr>
              <a:t>32 </a:t>
            </a:r>
            <a:r>
              <a:rPr lang="en-US" altLang="en-US" sz="3200" b="1" dirty="0">
                <a:solidFill>
                  <a:srgbClr val="FF0000"/>
                </a:solidFill>
                <a:latin typeface="Times New Roman" panose="02020603050405020304" pitchFamily="18" charset="0"/>
              </a:rPr>
              <a:t>: LUYỆN TẬP MẶT PHẲNG TOẠ ĐỘ</a:t>
            </a:r>
          </a:p>
        </p:txBody>
      </p:sp>
    </p:spTree>
    <p:extLst>
      <p:ext uri="{BB962C8B-B14F-4D97-AF65-F5344CB8AC3E}">
        <p14:creationId xmlns:p14="http://schemas.microsoft.com/office/powerpoint/2010/main" val="1603055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2057400" y="228600"/>
            <a:ext cx="5029200" cy="641350"/>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a:spcBef>
                <a:spcPct val="50000"/>
              </a:spcBef>
            </a:pPr>
            <a:r>
              <a:rPr lang="en-US" sz="3600" b="1" u="sng">
                <a:solidFill>
                  <a:srgbClr val="0000FF"/>
                </a:solidFill>
              </a:rPr>
              <a:t>Kiểm tra bài cũ</a:t>
            </a:r>
            <a:r>
              <a:rPr lang="en-US" sz="3600" b="1">
                <a:solidFill>
                  <a:srgbClr val="0000FF"/>
                </a:solidFill>
              </a:rPr>
              <a:t>:</a:t>
            </a:r>
          </a:p>
        </p:txBody>
      </p:sp>
      <p:sp>
        <p:nvSpPr>
          <p:cNvPr id="3075" name="Text Box 3"/>
          <p:cNvSpPr txBox="1">
            <a:spLocks noChangeArrowheads="1"/>
          </p:cNvSpPr>
          <p:nvPr/>
        </p:nvSpPr>
        <p:spPr bwMode="auto">
          <a:xfrm>
            <a:off x="15875" y="1092200"/>
            <a:ext cx="41910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b="1" u="sng">
                <a:latin typeface="Times New Roman" panose="02020603050405020304" pitchFamily="18" charset="0"/>
              </a:rPr>
              <a:t>Câu 1:</a:t>
            </a:r>
            <a:r>
              <a:rPr lang="en-US" altLang="en-US" sz="2000">
                <a:latin typeface="Times New Roman" panose="02020603050405020304" pitchFamily="18" charset="0"/>
              </a:rPr>
              <a:t> Chọn câu trả lời đúng:</a:t>
            </a:r>
          </a:p>
          <a:p>
            <a:pPr>
              <a:lnSpc>
                <a:spcPct val="100000"/>
              </a:lnSpc>
              <a:spcBef>
                <a:spcPct val="50000"/>
              </a:spcBef>
              <a:buFontTx/>
              <a:buNone/>
            </a:pPr>
            <a:r>
              <a:rPr lang="en-US" altLang="en-US" sz="2000">
                <a:latin typeface="Times New Roman" panose="02020603050405020304" pitchFamily="18" charset="0"/>
              </a:rPr>
              <a:t>Cho hình vẽ bên, toạ độ của điểm M là</a:t>
            </a:r>
          </a:p>
          <a:p>
            <a:pPr>
              <a:lnSpc>
                <a:spcPct val="100000"/>
              </a:lnSpc>
              <a:spcBef>
                <a:spcPct val="50000"/>
              </a:spcBef>
              <a:buFontTx/>
              <a:buAutoNum type="alphaUcPeriod"/>
            </a:pPr>
            <a:r>
              <a:rPr lang="en-US" altLang="en-US" sz="2000">
                <a:latin typeface="Times New Roman" panose="02020603050405020304" pitchFamily="18" charset="0"/>
              </a:rPr>
              <a:t>M(1;4)		B. M(4;-1)</a:t>
            </a:r>
          </a:p>
          <a:p>
            <a:pPr>
              <a:lnSpc>
                <a:spcPct val="100000"/>
              </a:lnSpc>
              <a:spcBef>
                <a:spcPct val="50000"/>
              </a:spcBef>
              <a:buFontTx/>
              <a:buNone/>
            </a:pPr>
            <a:r>
              <a:rPr lang="en-US" altLang="en-US" sz="2000">
                <a:latin typeface="Times New Roman" panose="02020603050405020304" pitchFamily="18" charset="0"/>
              </a:rPr>
              <a:t>C. M(-4;1)		D. M(4;1)</a:t>
            </a:r>
          </a:p>
        </p:txBody>
      </p:sp>
      <p:sp>
        <p:nvSpPr>
          <p:cNvPr id="5124" name="Oval 4"/>
          <p:cNvSpPr>
            <a:spLocks noChangeArrowheads="1"/>
          </p:cNvSpPr>
          <p:nvPr/>
        </p:nvSpPr>
        <p:spPr bwMode="auto">
          <a:xfrm>
            <a:off x="2798763" y="2424113"/>
            <a:ext cx="304800" cy="457200"/>
          </a:xfrm>
          <a:prstGeom prst="ellipse">
            <a:avLst/>
          </a:prstGeom>
          <a:solidFill>
            <a:schemeClr val="bg1"/>
          </a:solidFill>
          <a:ln w="9525">
            <a:solidFill>
              <a:srgbClr val="0000FF"/>
            </a:solidFill>
            <a:round/>
            <a:headEnd/>
            <a:tailEnd/>
          </a:ln>
        </p:spPr>
        <p:txBody>
          <a:bodyPr wrap="none"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000">
                <a:latin typeface="Times New Roman" panose="02020603050405020304" pitchFamily="18" charset="0"/>
              </a:rPr>
              <a:t>D</a:t>
            </a:r>
          </a:p>
        </p:txBody>
      </p:sp>
      <p:grpSp>
        <p:nvGrpSpPr>
          <p:cNvPr id="3077" name="Group 3"/>
          <p:cNvGrpSpPr>
            <a:grpSpLocks/>
          </p:cNvGrpSpPr>
          <p:nvPr/>
        </p:nvGrpSpPr>
        <p:grpSpPr bwMode="auto">
          <a:xfrm>
            <a:off x="4271963" y="1951038"/>
            <a:ext cx="4795837" cy="2790825"/>
            <a:chOff x="3466062" y="2897188"/>
            <a:chExt cx="4878357" cy="2790825"/>
          </a:xfrm>
        </p:grpSpPr>
        <p:cxnSp>
          <p:nvCxnSpPr>
            <p:cNvPr id="37" name="Straight Arrow Connector 36"/>
            <p:cNvCxnSpPr/>
            <p:nvPr/>
          </p:nvCxnSpPr>
          <p:spPr>
            <a:xfrm flipV="1">
              <a:off x="5121247" y="2954338"/>
              <a:ext cx="0" cy="27336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3466062" y="4954588"/>
              <a:ext cx="4619987" cy="95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055040" y="3525838"/>
              <a:ext cx="1146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064729" y="3992563"/>
              <a:ext cx="1146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5121247" y="2973388"/>
              <a:ext cx="0" cy="2714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064729" y="5449888"/>
              <a:ext cx="1146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064729" y="4487863"/>
              <a:ext cx="1146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522151" y="4916488"/>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940818" y="490696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702581" y="490696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283914" y="490696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 Box 60"/>
            <p:cNvSpPr txBox="1"/>
            <p:nvPr/>
          </p:nvSpPr>
          <p:spPr>
            <a:xfrm>
              <a:off x="7359382" y="4240213"/>
              <a:ext cx="468296"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M</a:t>
              </a:r>
              <a:endParaRPr lang="en-US" sz="1100">
                <a:ea typeface="Calibri"/>
                <a:cs typeface="Times New Roman"/>
              </a:endParaRPr>
            </a:p>
          </p:txBody>
        </p:sp>
        <p:sp>
          <p:nvSpPr>
            <p:cNvPr id="59" name="Text Box 171"/>
            <p:cNvSpPr txBox="1"/>
            <p:nvPr/>
          </p:nvSpPr>
          <p:spPr>
            <a:xfrm>
              <a:off x="5560477" y="4992688"/>
              <a:ext cx="466682"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60" name="Text Box 172"/>
            <p:cNvSpPr txBox="1"/>
            <p:nvPr/>
          </p:nvSpPr>
          <p:spPr>
            <a:xfrm>
              <a:off x="6149885" y="4992688"/>
              <a:ext cx="466681"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61" name="Text Box 170"/>
            <p:cNvSpPr txBox="1"/>
            <p:nvPr/>
          </p:nvSpPr>
          <p:spPr>
            <a:xfrm>
              <a:off x="4331603" y="5011738"/>
              <a:ext cx="466681"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62" name="Text Box 169"/>
            <p:cNvSpPr txBox="1"/>
            <p:nvPr/>
          </p:nvSpPr>
          <p:spPr>
            <a:xfrm>
              <a:off x="3730892" y="5021263"/>
              <a:ext cx="466681"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63" name="Text Box 168"/>
            <p:cNvSpPr txBox="1"/>
            <p:nvPr/>
          </p:nvSpPr>
          <p:spPr>
            <a:xfrm>
              <a:off x="6711841" y="4983163"/>
              <a:ext cx="466681"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65" name="Text Box 56"/>
            <p:cNvSpPr txBox="1"/>
            <p:nvPr/>
          </p:nvSpPr>
          <p:spPr>
            <a:xfrm>
              <a:off x="4845114" y="3382963"/>
              <a:ext cx="466681"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66" name="Text Box 66"/>
            <p:cNvSpPr txBox="1"/>
            <p:nvPr/>
          </p:nvSpPr>
          <p:spPr>
            <a:xfrm>
              <a:off x="4854803" y="3859213"/>
              <a:ext cx="466681"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67" name="Text Box 82"/>
            <p:cNvSpPr txBox="1"/>
            <p:nvPr/>
          </p:nvSpPr>
          <p:spPr>
            <a:xfrm>
              <a:off x="4845114" y="4297363"/>
              <a:ext cx="466681"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68" name="Text Box 5"/>
            <p:cNvSpPr txBox="1"/>
            <p:nvPr/>
          </p:nvSpPr>
          <p:spPr>
            <a:xfrm>
              <a:off x="5121247" y="2897188"/>
              <a:ext cx="466682"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y</a:t>
              </a:r>
              <a:endParaRPr lang="en-US" sz="1100">
                <a:ea typeface="Calibri"/>
                <a:cs typeface="Times New Roman"/>
              </a:endParaRPr>
            </a:p>
          </p:txBody>
        </p:sp>
        <p:sp>
          <p:nvSpPr>
            <p:cNvPr id="69" name="Text Box 95"/>
            <p:cNvSpPr txBox="1"/>
            <p:nvPr/>
          </p:nvSpPr>
          <p:spPr>
            <a:xfrm>
              <a:off x="7877738" y="4651375"/>
              <a:ext cx="466681"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x</a:t>
              </a:r>
              <a:endParaRPr lang="en-US" sz="1100" dirty="0">
                <a:ea typeface="Calibri"/>
                <a:cs typeface="Times New Roman"/>
              </a:endParaRPr>
            </a:p>
          </p:txBody>
        </p:sp>
        <p:sp>
          <p:nvSpPr>
            <p:cNvPr id="70" name="Text Box 173"/>
            <p:cNvSpPr txBox="1"/>
            <p:nvPr/>
          </p:nvSpPr>
          <p:spPr>
            <a:xfrm>
              <a:off x="4778906" y="5259388"/>
              <a:ext cx="466682"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cxnSp>
          <p:nvCxnSpPr>
            <p:cNvPr id="71" name="Straight Connector 70"/>
            <p:cNvCxnSpPr/>
            <p:nvPr/>
          </p:nvCxnSpPr>
          <p:spPr>
            <a:xfrm>
              <a:off x="6874937" y="4897438"/>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7474034" y="4916488"/>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4" name="Text Box 181"/>
            <p:cNvSpPr txBox="1"/>
            <p:nvPr/>
          </p:nvSpPr>
          <p:spPr>
            <a:xfrm>
              <a:off x="7236656" y="4973638"/>
              <a:ext cx="466682"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4</a:t>
              </a:r>
              <a:endParaRPr lang="en-US" sz="1100">
                <a:ea typeface="Calibri"/>
                <a:cs typeface="Times New Roman"/>
              </a:endParaRPr>
            </a:p>
          </p:txBody>
        </p:sp>
        <p:cxnSp>
          <p:nvCxnSpPr>
            <p:cNvPr id="75" name="Straight Connector 74"/>
            <p:cNvCxnSpPr/>
            <p:nvPr/>
          </p:nvCxnSpPr>
          <p:spPr>
            <a:xfrm>
              <a:off x="5121247" y="4487863"/>
              <a:ext cx="235278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7474034" y="4487863"/>
              <a:ext cx="0" cy="5619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Text Box 171"/>
            <p:cNvSpPr txBox="1"/>
            <p:nvPr/>
          </p:nvSpPr>
          <p:spPr>
            <a:xfrm>
              <a:off x="4906477" y="4954588"/>
              <a:ext cx="466681"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0</a:t>
              </a:r>
              <a:endParaRPr lang="en-US" sz="1100" dirty="0">
                <a:ea typeface="Calibri"/>
                <a:cs typeface="Times New Roman"/>
              </a:endParaRPr>
            </a:p>
          </p:txBody>
        </p:sp>
      </p:grpSp>
      <p:sp>
        <p:nvSpPr>
          <p:cNvPr id="3078" name="Rectangle 76"/>
          <p:cNvSpPr>
            <a:spLocks noChangeArrowheads="1"/>
          </p:cNvSpPr>
          <p:nvPr/>
        </p:nvSpPr>
        <p:spPr bwMode="auto">
          <a:xfrm>
            <a:off x="1625600" y="1639888"/>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endParaRPr lang="en-US" altLang="en-US" sz="20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box(in)">
                                      <p:cBhvr>
                                        <p:cTn id="7"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0" y="730250"/>
            <a:ext cx="883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400" b="1" u="sng">
                <a:latin typeface="Times New Roman" panose="02020603050405020304" pitchFamily="18" charset="0"/>
              </a:rPr>
              <a:t>Câu 2:</a:t>
            </a:r>
            <a:r>
              <a:rPr lang="en-US" altLang="en-US" sz="2400">
                <a:latin typeface="Times New Roman" panose="02020603050405020304" pitchFamily="18" charset="0"/>
              </a:rPr>
              <a:t> Nêu cách đánh dấu điểm M(4;1) trên mặt phẳng toạ độ Oxy ?</a:t>
            </a:r>
          </a:p>
        </p:txBody>
      </p:sp>
      <p:sp>
        <p:nvSpPr>
          <p:cNvPr id="20485" name="Text Box 5"/>
          <p:cNvSpPr txBox="1">
            <a:spLocks noChangeArrowheads="1"/>
          </p:cNvSpPr>
          <p:nvPr/>
        </p:nvSpPr>
        <p:spPr bwMode="auto">
          <a:xfrm>
            <a:off x="152400" y="4662488"/>
            <a:ext cx="89154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400">
                <a:latin typeface="Times New Roman" panose="02020603050405020304" pitchFamily="18" charset="0"/>
              </a:rPr>
              <a:t>Cách đánh dấu điểm M(4;1) trên mặt phẳng toạ độ Oxy là:</a:t>
            </a:r>
          </a:p>
          <a:p>
            <a:pPr>
              <a:lnSpc>
                <a:spcPct val="100000"/>
              </a:lnSpc>
              <a:spcBef>
                <a:spcPct val="50000"/>
              </a:spcBef>
              <a:buFontTx/>
              <a:buNone/>
            </a:pPr>
            <a:r>
              <a:rPr lang="en-US" altLang="en-US" sz="2400">
                <a:latin typeface="Times New Roman" panose="02020603050405020304" pitchFamily="18" charset="0"/>
              </a:rPr>
              <a:t>+ Từ điểm 4 trên trục Ox kẻ đường thẳng vuông góc với  trục Ox</a:t>
            </a:r>
          </a:p>
          <a:p>
            <a:pPr>
              <a:lnSpc>
                <a:spcPct val="100000"/>
              </a:lnSpc>
              <a:spcBef>
                <a:spcPct val="50000"/>
              </a:spcBef>
              <a:buFontTx/>
              <a:buNone/>
            </a:pPr>
            <a:r>
              <a:rPr lang="en-US" altLang="en-US" sz="2400">
                <a:latin typeface="Times New Roman" panose="02020603050405020304" pitchFamily="18" charset="0"/>
              </a:rPr>
              <a:t>+ Từ điểm 1 trên trục Oy kẻ đường thẳng vuông góc với trục Oy</a:t>
            </a:r>
          </a:p>
          <a:p>
            <a:pPr>
              <a:lnSpc>
                <a:spcPct val="100000"/>
              </a:lnSpc>
              <a:spcBef>
                <a:spcPct val="50000"/>
              </a:spcBef>
              <a:buFontTx/>
              <a:buNone/>
            </a:pPr>
            <a:r>
              <a:rPr lang="en-US" altLang="en-US" sz="2400">
                <a:latin typeface="Times New Roman" panose="02020603050405020304" pitchFamily="18" charset="0"/>
              </a:rPr>
              <a:t>+ Giao điểm của hai đường thẳng vừa kẻ chính là điểm M(4;1)</a:t>
            </a:r>
          </a:p>
        </p:txBody>
      </p:sp>
      <p:sp>
        <p:nvSpPr>
          <p:cNvPr id="4100" name="Text Box 4"/>
          <p:cNvSpPr txBox="1">
            <a:spLocks noChangeArrowheads="1"/>
          </p:cNvSpPr>
          <p:nvPr/>
        </p:nvSpPr>
        <p:spPr bwMode="auto">
          <a:xfrm>
            <a:off x="2057400" y="-19050"/>
            <a:ext cx="5029200" cy="641350"/>
          </a:xfrm>
          <a:prstGeom prst="rect">
            <a:avLst/>
          </a:prstGeom>
          <a:noFill/>
          <a:ln>
            <a:noFill/>
          </a:ln>
          <a:effectLst>
            <a:outerShdw dist="35921" dir="27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pPr algn="ctr">
              <a:spcBef>
                <a:spcPct val="50000"/>
              </a:spcBef>
            </a:pPr>
            <a:r>
              <a:rPr lang="en-US" sz="3600" b="1" u="sng">
                <a:solidFill>
                  <a:srgbClr val="0000FF"/>
                </a:solidFill>
              </a:rPr>
              <a:t>Kiểm tra bài cũ</a:t>
            </a:r>
            <a:r>
              <a:rPr lang="en-US" sz="3600" b="1">
                <a:solidFill>
                  <a:srgbClr val="0000FF"/>
                </a:solidFill>
              </a:rPr>
              <a:t>:</a:t>
            </a:r>
          </a:p>
        </p:txBody>
      </p:sp>
      <p:cxnSp>
        <p:nvCxnSpPr>
          <p:cNvPr id="36" name="Straight Arrow Connector 35"/>
          <p:cNvCxnSpPr/>
          <p:nvPr/>
        </p:nvCxnSpPr>
        <p:spPr>
          <a:xfrm flipV="1">
            <a:off x="3713163" y="1636713"/>
            <a:ext cx="0" cy="27336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2057400" y="3636963"/>
            <a:ext cx="4619625" cy="95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646488" y="2208213"/>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656013" y="2674938"/>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3713163" y="1655763"/>
            <a:ext cx="0" cy="2714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656013" y="4132263"/>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656013" y="3170238"/>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113088" y="359886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2532063" y="3589338"/>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4294188" y="3589338"/>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4875213" y="3589338"/>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Text Box 60"/>
          <p:cNvSpPr txBox="1"/>
          <p:nvPr/>
        </p:nvSpPr>
        <p:spPr>
          <a:xfrm>
            <a:off x="6040438" y="2879726"/>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M</a:t>
            </a:r>
            <a:endParaRPr lang="en-US" sz="1100" dirty="0">
              <a:ea typeface="Calibri"/>
              <a:cs typeface="Times New Roman"/>
            </a:endParaRPr>
          </a:p>
        </p:txBody>
      </p:sp>
      <p:sp>
        <p:nvSpPr>
          <p:cNvPr id="57" name="Text Box 171"/>
          <p:cNvSpPr txBox="1"/>
          <p:nvPr/>
        </p:nvSpPr>
        <p:spPr>
          <a:xfrm>
            <a:off x="4151313" y="36750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58" name="Text Box 172"/>
          <p:cNvSpPr txBox="1"/>
          <p:nvPr/>
        </p:nvSpPr>
        <p:spPr>
          <a:xfrm>
            <a:off x="4741863" y="36750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59" name="Text Box 170"/>
          <p:cNvSpPr txBox="1"/>
          <p:nvPr/>
        </p:nvSpPr>
        <p:spPr>
          <a:xfrm>
            <a:off x="2922588" y="36941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60" name="Text Box 169"/>
          <p:cNvSpPr txBox="1"/>
          <p:nvPr/>
        </p:nvSpPr>
        <p:spPr>
          <a:xfrm>
            <a:off x="2322513" y="37036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61" name="Text Box 168"/>
          <p:cNvSpPr txBox="1"/>
          <p:nvPr/>
        </p:nvSpPr>
        <p:spPr>
          <a:xfrm>
            <a:off x="5303838" y="36655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62" name="Text Box 153"/>
          <p:cNvSpPr txBox="1"/>
          <p:nvPr/>
        </p:nvSpPr>
        <p:spPr>
          <a:xfrm>
            <a:off x="3438525" y="3594100"/>
            <a:ext cx="474663"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O</a:t>
            </a:r>
            <a:endParaRPr lang="en-US" sz="1100" dirty="0">
              <a:ea typeface="Calibri"/>
              <a:cs typeface="Times New Roman"/>
            </a:endParaRPr>
          </a:p>
        </p:txBody>
      </p:sp>
      <p:sp>
        <p:nvSpPr>
          <p:cNvPr id="63" name="Text Box 56"/>
          <p:cNvSpPr txBox="1"/>
          <p:nvPr/>
        </p:nvSpPr>
        <p:spPr>
          <a:xfrm>
            <a:off x="3436938" y="20653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64" name="Text Box 66"/>
          <p:cNvSpPr txBox="1"/>
          <p:nvPr/>
        </p:nvSpPr>
        <p:spPr>
          <a:xfrm>
            <a:off x="3446463" y="25415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65" name="Text Box 82"/>
          <p:cNvSpPr txBox="1"/>
          <p:nvPr/>
        </p:nvSpPr>
        <p:spPr>
          <a:xfrm>
            <a:off x="3436938" y="29797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66" name="Text Box 5"/>
          <p:cNvSpPr txBox="1"/>
          <p:nvPr/>
        </p:nvSpPr>
        <p:spPr>
          <a:xfrm>
            <a:off x="3713163" y="15795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y</a:t>
            </a:r>
            <a:endParaRPr lang="en-US" sz="1100">
              <a:ea typeface="Calibri"/>
              <a:cs typeface="Times New Roman"/>
            </a:endParaRPr>
          </a:p>
        </p:txBody>
      </p:sp>
      <p:sp>
        <p:nvSpPr>
          <p:cNvPr id="67" name="Text Box 95"/>
          <p:cNvSpPr txBox="1"/>
          <p:nvPr/>
        </p:nvSpPr>
        <p:spPr>
          <a:xfrm>
            <a:off x="6469063" y="3333750"/>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x</a:t>
            </a:r>
            <a:endParaRPr lang="en-US" sz="1100" dirty="0">
              <a:ea typeface="Calibri"/>
              <a:cs typeface="Times New Roman"/>
            </a:endParaRPr>
          </a:p>
        </p:txBody>
      </p:sp>
      <p:sp>
        <p:nvSpPr>
          <p:cNvPr id="68" name="Text Box 173"/>
          <p:cNvSpPr txBox="1"/>
          <p:nvPr/>
        </p:nvSpPr>
        <p:spPr>
          <a:xfrm>
            <a:off x="3370263" y="39417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cxnSp>
        <p:nvCxnSpPr>
          <p:cNvPr id="69" name="Straight Connector 68"/>
          <p:cNvCxnSpPr/>
          <p:nvPr/>
        </p:nvCxnSpPr>
        <p:spPr>
          <a:xfrm>
            <a:off x="5465763" y="35798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065838" y="359886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Text Box 181"/>
          <p:cNvSpPr txBox="1"/>
          <p:nvPr/>
        </p:nvSpPr>
        <p:spPr>
          <a:xfrm>
            <a:off x="5827713" y="36560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4</a:t>
            </a:r>
            <a:endParaRPr lang="en-US" sz="1100">
              <a:ea typeface="Calibri"/>
              <a:cs typeface="Times New Roman"/>
            </a:endParaRPr>
          </a:p>
        </p:txBody>
      </p:sp>
      <p:cxnSp>
        <p:nvCxnSpPr>
          <p:cNvPr id="73" name="Straight Connector 72"/>
          <p:cNvCxnSpPr/>
          <p:nvPr/>
        </p:nvCxnSpPr>
        <p:spPr>
          <a:xfrm>
            <a:off x="3713163" y="3170238"/>
            <a:ext cx="235267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6065838" y="3170238"/>
            <a:ext cx="0" cy="56197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5878512" y="2356009"/>
            <a:ext cx="396262" cy="1107996"/>
          </a:xfrm>
          <a:prstGeom prst="rect">
            <a:avLst/>
          </a:prstGeom>
          <a:noFill/>
        </p:spPr>
        <p:txBody>
          <a:bodyPr wrap="none" rtlCol="0">
            <a:spAutoFit/>
          </a:bodyPr>
          <a:lstStyle/>
          <a:p>
            <a:r>
              <a:rPr lang="en-US" sz="6600" dirty="0" smtClean="0"/>
              <a:t>.</a:t>
            </a:r>
            <a:endParaRPr lang="en-US" sz="66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barn(inVertical)">
                                      <p:cBhvr>
                                        <p:cTn id="7" dur="500"/>
                                        <p:tgtEl>
                                          <p:spTgt spid="2048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fade">
                                      <p:cBhvr>
                                        <p:cTn id="12" dur="1000"/>
                                        <p:tgtEl>
                                          <p:spTgt spid="20485">
                                            <p:txEl>
                                              <p:pRg st="1" end="1"/>
                                            </p:txEl>
                                          </p:spTgt>
                                        </p:tgtEl>
                                      </p:cBhvr>
                                    </p:animEffect>
                                    <p:anim calcmode="lin" valueType="num">
                                      <p:cBhvr>
                                        <p:cTn id="13" dur="1000" fill="hold"/>
                                        <p:tgtEl>
                                          <p:spTgt spid="2048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48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74"/>
                                        </p:tgtEl>
                                        <p:attrNameLst>
                                          <p:attrName>style.visibility</p:attrName>
                                        </p:attrNameLst>
                                      </p:cBhvr>
                                      <p:to>
                                        <p:strVal val="visible"/>
                                      </p:to>
                                    </p:set>
                                    <p:animEffect transition="in" filter="wipe(down)">
                                      <p:cBhvr>
                                        <p:cTn id="19" dur="500"/>
                                        <p:tgtEl>
                                          <p:spTgt spid="74"/>
                                        </p:tgtEl>
                                      </p:cBhvr>
                                    </p:animEffect>
                                  </p:childTnLst>
                                </p:cTn>
                              </p:par>
                            </p:childTnLst>
                          </p:cTn>
                        </p:par>
                      </p:childTnLst>
                    </p:cTn>
                  </p:par>
                  <p:par>
                    <p:cTn id="20" fill="hold">
                      <p:stCondLst>
                        <p:cond delay="indefinite"/>
                      </p:stCondLst>
                      <p:childTnLst>
                        <p:par>
                          <p:cTn id="21" fill="hold">
                            <p:stCondLst>
                              <p:cond delay="0"/>
                            </p:stCondLst>
                            <p:childTnLst>
                              <p:par>
                                <p:cTn id="22" presetID="50" presetClass="entr" presetSubtype="0" decel="100000" fill="hold" nodeType="clickEffect">
                                  <p:stCondLst>
                                    <p:cond delay="0"/>
                                  </p:stCondLst>
                                  <p:childTnLst>
                                    <p:set>
                                      <p:cBhvr>
                                        <p:cTn id="23" dur="1" fill="hold">
                                          <p:stCondLst>
                                            <p:cond delay="0"/>
                                          </p:stCondLst>
                                        </p:cTn>
                                        <p:tgtEl>
                                          <p:spTgt spid="20485">
                                            <p:txEl>
                                              <p:pRg st="2" end="2"/>
                                            </p:txEl>
                                          </p:spTgt>
                                        </p:tgtEl>
                                        <p:attrNameLst>
                                          <p:attrName>style.visibility</p:attrName>
                                        </p:attrNameLst>
                                      </p:cBhvr>
                                      <p:to>
                                        <p:strVal val="visible"/>
                                      </p:to>
                                    </p:set>
                                    <p:anim calcmode="lin" valueType="num">
                                      <p:cBhvr>
                                        <p:cTn id="24" dur="1000" fill="hold"/>
                                        <p:tgtEl>
                                          <p:spTgt spid="20485">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20485">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20485">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wipe(left)">
                                      <p:cBhvr>
                                        <p:cTn id="31" dur="500"/>
                                        <p:tgtEl>
                                          <p:spTgt spid="73"/>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20485">
                                            <p:txEl>
                                              <p:pRg st="3" end="3"/>
                                            </p:txEl>
                                          </p:spTgt>
                                        </p:tgtEl>
                                        <p:attrNameLst>
                                          <p:attrName>style.visibility</p:attrName>
                                        </p:attrNameLst>
                                      </p:cBhvr>
                                      <p:to>
                                        <p:strVal val="visible"/>
                                      </p:to>
                                    </p:set>
                                    <p:anim calcmode="lin" valueType="num">
                                      <p:cBhvr additive="base">
                                        <p:cTn id="36" dur="500"/>
                                        <p:tgtEl>
                                          <p:spTgt spid="20485">
                                            <p:txEl>
                                              <p:pRg st="3" end="3"/>
                                            </p:txEl>
                                          </p:spTgt>
                                        </p:tgtEl>
                                        <p:attrNameLst>
                                          <p:attrName>ppt_y</p:attrName>
                                        </p:attrNameLst>
                                      </p:cBhvr>
                                      <p:tavLst>
                                        <p:tav tm="0">
                                          <p:val>
                                            <p:strVal val="#ppt_y+#ppt_h*1.125000"/>
                                          </p:val>
                                        </p:tav>
                                        <p:tav tm="100000">
                                          <p:val>
                                            <p:strVal val="#ppt_y"/>
                                          </p:val>
                                        </p:tav>
                                      </p:tavLst>
                                    </p:anim>
                                    <p:animEffect transition="in" filter="wipe(up)">
                                      <p:cBhvr>
                                        <p:cTn id="37" dur="500"/>
                                        <p:tgtEl>
                                          <p:spTgt spid="20485">
                                            <p:txEl>
                                              <p:pRg st="3" end="3"/>
                                            </p:txEl>
                                          </p:spTgt>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56"/>
                                        </p:tgtEl>
                                        <p:attrNameLst>
                                          <p:attrName>style.visibility</p:attrName>
                                        </p:attrNameLst>
                                      </p:cBhvr>
                                      <p:to>
                                        <p:strVal val="visible"/>
                                      </p:to>
                                    </p:set>
                                    <p:animEffect transition="in" filter="box(in)">
                                      <p:cBhvr>
                                        <p:cTn id="40" dur="2000"/>
                                        <p:tgtEl>
                                          <p:spTgt spid="56"/>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circle(in)">
                                      <p:cBhvr>
                                        <p:cTn id="43" dur="21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3"/>
          <p:cNvSpPr>
            <a:spLocks noChangeArrowheads="1"/>
          </p:cNvSpPr>
          <p:nvPr/>
        </p:nvSpPr>
        <p:spPr bwMode="auto">
          <a:xfrm>
            <a:off x="201613" y="1414463"/>
            <a:ext cx="1939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000" b="1" u="sng">
                <a:solidFill>
                  <a:srgbClr val="9900CC"/>
                </a:solidFill>
                <a:latin typeface="Times New Roman" panose="02020603050405020304" pitchFamily="18" charset="0"/>
              </a:rPr>
              <a:t>Bài 35 (Sgk/68)</a:t>
            </a:r>
            <a:r>
              <a:rPr lang="en-US" altLang="en-US" b="1" u="sng">
                <a:solidFill>
                  <a:srgbClr val="3333FF"/>
                </a:solidFill>
                <a:latin typeface="Times New Roman" panose="02020603050405020304" pitchFamily="18" charset="0"/>
              </a:rPr>
              <a:t> </a:t>
            </a:r>
          </a:p>
        </p:txBody>
      </p:sp>
      <p:sp>
        <p:nvSpPr>
          <p:cNvPr id="5123" name="Text Box 66"/>
          <p:cNvSpPr txBox="1">
            <a:spLocks noChangeArrowheads="1"/>
          </p:cNvSpPr>
          <p:nvPr/>
        </p:nvSpPr>
        <p:spPr bwMode="auto">
          <a:xfrm>
            <a:off x="190500" y="186055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000">
                <a:latin typeface="Times New Roman" panose="02020603050405020304" pitchFamily="18" charset="0"/>
              </a:rPr>
              <a:t>Tìm toạ độ các đỉnh của hình chữ nhật ABCD và của hình tam giác PQR trong hình 20.</a:t>
            </a:r>
          </a:p>
        </p:txBody>
      </p:sp>
      <p:sp>
        <p:nvSpPr>
          <p:cNvPr id="5124" name="Text Box 137"/>
          <p:cNvSpPr txBox="1">
            <a:spLocks noChangeArrowheads="1"/>
          </p:cNvSpPr>
          <p:nvPr/>
        </p:nvSpPr>
        <p:spPr bwMode="auto">
          <a:xfrm>
            <a:off x="1579563" y="5114925"/>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a:latin typeface="Times New Roman" panose="02020603050405020304" pitchFamily="18" charset="0"/>
              </a:rPr>
              <a:t>Hình 20</a:t>
            </a:r>
          </a:p>
        </p:txBody>
      </p:sp>
      <p:grpSp>
        <p:nvGrpSpPr>
          <p:cNvPr id="5125" name="Group 48"/>
          <p:cNvGrpSpPr>
            <a:grpSpLocks/>
          </p:cNvGrpSpPr>
          <p:nvPr/>
        </p:nvGrpSpPr>
        <p:grpSpPr bwMode="auto">
          <a:xfrm>
            <a:off x="457200" y="2289175"/>
            <a:ext cx="4772025" cy="2790825"/>
            <a:chOff x="2557463" y="2801938"/>
            <a:chExt cx="4772025" cy="2790825"/>
          </a:xfrm>
        </p:grpSpPr>
        <p:cxnSp>
          <p:nvCxnSpPr>
            <p:cNvPr id="50" name="Straight Arrow Connector 49"/>
            <p:cNvCxnSpPr/>
            <p:nvPr/>
          </p:nvCxnSpPr>
          <p:spPr>
            <a:xfrm flipV="1">
              <a:off x="5214938" y="2859088"/>
              <a:ext cx="0" cy="27336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2557463" y="4859338"/>
              <a:ext cx="4619625" cy="95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5148263" y="3430588"/>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5157788" y="3897313"/>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flipV="1">
              <a:off x="5214938" y="2878138"/>
              <a:ext cx="0" cy="2714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5157788" y="5354638"/>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157788" y="4392613"/>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4614863" y="4821238"/>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4033838"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443288"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510213"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795963"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376988"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443288" y="4392613"/>
              <a:ext cx="11715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443288" y="3430588"/>
              <a:ext cx="0" cy="962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3443288" y="3430588"/>
              <a:ext cx="1171575" cy="962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5510213" y="3897313"/>
              <a:ext cx="0" cy="971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510213" y="3897313"/>
              <a:ext cx="8667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6376988" y="3897313"/>
              <a:ext cx="0" cy="971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8" name="Text Box 31"/>
            <p:cNvSpPr txBox="1"/>
            <p:nvPr/>
          </p:nvSpPr>
          <p:spPr>
            <a:xfrm>
              <a:off x="3271838" y="30686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P</a:t>
              </a:r>
              <a:endParaRPr lang="en-US" sz="1100">
                <a:ea typeface="Calibri"/>
                <a:cs typeface="Times New Roman"/>
              </a:endParaRPr>
            </a:p>
          </p:txBody>
        </p:sp>
        <p:sp>
          <p:nvSpPr>
            <p:cNvPr id="79" name="Text Box 32"/>
            <p:cNvSpPr txBox="1"/>
            <p:nvPr/>
          </p:nvSpPr>
          <p:spPr>
            <a:xfrm>
              <a:off x="3100388" y="42687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R</a:t>
              </a:r>
              <a:endParaRPr lang="en-US" sz="1100">
                <a:ea typeface="Calibri"/>
                <a:cs typeface="Times New Roman"/>
              </a:endParaRPr>
            </a:p>
          </p:txBody>
        </p:sp>
        <p:sp>
          <p:nvSpPr>
            <p:cNvPr id="80" name="Text Box 33"/>
            <p:cNvSpPr txBox="1"/>
            <p:nvPr/>
          </p:nvSpPr>
          <p:spPr>
            <a:xfrm>
              <a:off x="4548188" y="42687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Q</a:t>
              </a:r>
              <a:endParaRPr lang="en-US" sz="1100">
                <a:ea typeface="Calibri"/>
                <a:cs typeface="Times New Roman"/>
              </a:endParaRPr>
            </a:p>
          </p:txBody>
        </p:sp>
        <p:sp>
          <p:nvSpPr>
            <p:cNvPr id="81" name="Text Box 34"/>
            <p:cNvSpPr txBox="1"/>
            <p:nvPr/>
          </p:nvSpPr>
          <p:spPr>
            <a:xfrm>
              <a:off x="5472113" y="46402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D</a:t>
              </a:r>
              <a:endParaRPr lang="en-US" sz="1100">
                <a:ea typeface="Calibri"/>
                <a:cs typeface="Times New Roman"/>
              </a:endParaRPr>
            </a:p>
          </p:txBody>
        </p:sp>
        <p:sp>
          <p:nvSpPr>
            <p:cNvPr id="82" name="Text Box 35"/>
            <p:cNvSpPr txBox="1"/>
            <p:nvPr/>
          </p:nvSpPr>
          <p:spPr>
            <a:xfrm>
              <a:off x="6329363" y="46402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C</a:t>
              </a:r>
              <a:endParaRPr lang="en-US" sz="1100">
                <a:ea typeface="Calibri"/>
                <a:cs typeface="Times New Roman"/>
              </a:endParaRPr>
            </a:p>
          </p:txBody>
        </p:sp>
        <p:sp>
          <p:nvSpPr>
            <p:cNvPr id="83" name="Text Box 36"/>
            <p:cNvSpPr txBox="1"/>
            <p:nvPr/>
          </p:nvSpPr>
          <p:spPr>
            <a:xfrm>
              <a:off x="6329363" y="36972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B</a:t>
              </a:r>
              <a:endParaRPr lang="en-US" sz="1100">
                <a:ea typeface="Calibri"/>
                <a:cs typeface="Times New Roman"/>
              </a:endParaRPr>
            </a:p>
          </p:txBody>
        </p:sp>
        <p:sp>
          <p:nvSpPr>
            <p:cNvPr id="84" name="Text Box 37"/>
            <p:cNvSpPr txBox="1"/>
            <p:nvPr/>
          </p:nvSpPr>
          <p:spPr>
            <a:xfrm>
              <a:off x="5272088" y="36687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A</a:t>
              </a:r>
              <a:endParaRPr lang="en-US" sz="1100">
                <a:ea typeface="Calibri"/>
                <a:cs typeface="Times New Roman"/>
              </a:endParaRPr>
            </a:p>
          </p:txBody>
        </p:sp>
        <p:sp>
          <p:nvSpPr>
            <p:cNvPr id="85" name="Text Box 38"/>
            <p:cNvSpPr txBox="1"/>
            <p:nvPr/>
          </p:nvSpPr>
          <p:spPr>
            <a:xfrm>
              <a:off x="5300663" y="48783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0,5</a:t>
              </a:r>
              <a:endParaRPr lang="en-US" sz="1100" dirty="0">
                <a:ea typeface="Calibri"/>
                <a:cs typeface="Times New Roman"/>
              </a:endParaRPr>
            </a:p>
          </p:txBody>
        </p:sp>
        <p:sp>
          <p:nvSpPr>
            <p:cNvPr id="86" name="Text Box 39"/>
            <p:cNvSpPr txBox="1"/>
            <p:nvPr/>
          </p:nvSpPr>
          <p:spPr>
            <a:xfrm>
              <a:off x="5653088" y="48974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87" name="Text Box 40"/>
            <p:cNvSpPr txBox="1"/>
            <p:nvPr/>
          </p:nvSpPr>
          <p:spPr>
            <a:xfrm>
              <a:off x="6243638" y="48974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88" name="Text Box 41"/>
            <p:cNvSpPr txBox="1"/>
            <p:nvPr/>
          </p:nvSpPr>
          <p:spPr>
            <a:xfrm>
              <a:off x="4424363" y="49164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89" name="Text Box 42"/>
            <p:cNvSpPr txBox="1"/>
            <p:nvPr/>
          </p:nvSpPr>
          <p:spPr>
            <a:xfrm>
              <a:off x="3824288" y="49260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90" name="Text Box 43"/>
            <p:cNvSpPr txBox="1"/>
            <p:nvPr/>
          </p:nvSpPr>
          <p:spPr>
            <a:xfrm>
              <a:off x="3214688" y="48974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91" name="Text Box 44"/>
            <p:cNvSpPr txBox="1"/>
            <p:nvPr/>
          </p:nvSpPr>
          <p:spPr>
            <a:xfrm>
              <a:off x="4933951" y="48561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O</a:t>
              </a:r>
              <a:endParaRPr lang="en-US" sz="1100" dirty="0">
                <a:ea typeface="Calibri"/>
                <a:cs typeface="Times New Roman"/>
              </a:endParaRPr>
            </a:p>
          </p:txBody>
        </p:sp>
        <p:sp>
          <p:nvSpPr>
            <p:cNvPr id="92" name="Text Box 45"/>
            <p:cNvSpPr txBox="1"/>
            <p:nvPr/>
          </p:nvSpPr>
          <p:spPr>
            <a:xfrm>
              <a:off x="4938713" y="32877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93" name="Text Box 46"/>
            <p:cNvSpPr txBox="1"/>
            <p:nvPr/>
          </p:nvSpPr>
          <p:spPr>
            <a:xfrm>
              <a:off x="4948238" y="37639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94" name="Text Box 47"/>
            <p:cNvSpPr txBox="1"/>
            <p:nvPr/>
          </p:nvSpPr>
          <p:spPr>
            <a:xfrm>
              <a:off x="4938713" y="42021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95" name="Text Box 48"/>
            <p:cNvSpPr txBox="1"/>
            <p:nvPr/>
          </p:nvSpPr>
          <p:spPr>
            <a:xfrm>
              <a:off x="5214938" y="28019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y</a:t>
              </a:r>
              <a:endParaRPr lang="en-US" sz="1100">
                <a:ea typeface="Calibri"/>
                <a:cs typeface="Times New Roman"/>
              </a:endParaRPr>
            </a:p>
          </p:txBody>
        </p:sp>
        <p:sp>
          <p:nvSpPr>
            <p:cNvPr id="96" name="Text Box 49"/>
            <p:cNvSpPr txBox="1"/>
            <p:nvPr/>
          </p:nvSpPr>
          <p:spPr>
            <a:xfrm>
              <a:off x="6862763" y="45926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x</a:t>
              </a:r>
              <a:endParaRPr lang="en-US" sz="1100">
                <a:ea typeface="Calibri"/>
                <a:cs typeface="Times New Roman"/>
              </a:endParaRPr>
            </a:p>
          </p:txBody>
        </p:sp>
      </p:grpSp>
      <p:sp>
        <p:nvSpPr>
          <p:cNvPr id="5126" name="Rectangle 43"/>
          <p:cNvSpPr>
            <a:spLocks noChangeArrowheads="1"/>
          </p:cNvSpPr>
          <p:nvPr/>
        </p:nvSpPr>
        <p:spPr bwMode="auto">
          <a:xfrm>
            <a:off x="150813" y="1049338"/>
            <a:ext cx="8156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400" b="1" u="sng">
                <a:solidFill>
                  <a:srgbClr val="3333FF"/>
                </a:solidFill>
                <a:latin typeface="Times New Roman" panose="02020603050405020304" pitchFamily="18" charset="0"/>
              </a:rPr>
              <a:t>Dạng 1:</a:t>
            </a:r>
            <a:r>
              <a:rPr lang="en-US" altLang="en-US" sz="2400" b="1">
                <a:solidFill>
                  <a:srgbClr val="3333FF"/>
                </a:solidFill>
                <a:latin typeface="Times New Roman" panose="02020603050405020304" pitchFamily="18" charset="0"/>
              </a:rPr>
              <a:t>Xác định toạ độ của một điểm trên mặt phẳng toạ độ</a:t>
            </a:r>
            <a:endParaRPr lang="en-US" altLang="en-US" sz="2400" b="1" u="sng">
              <a:solidFill>
                <a:srgbClr val="3333FF"/>
              </a:solidFill>
              <a:latin typeface="Times New Roman" panose="02020603050405020304" pitchFamily="18" charset="0"/>
            </a:endParaRPr>
          </a:p>
        </p:txBody>
      </p:sp>
      <p:sp>
        <p:nvSpPr>
          <p:cNvPr id="5127" name="Text Box 4"/>
          <p:cNvSpPr txBox="1">
            <a:spLocks noChangeArrowheads="1"/>
          </p:cNvSpPr>
          <p:nvPr/>
        </p:nvSpPr>
        <p:spPr bwMode="auto">
          <a:xfrm>
            <a:off x="2855913" y="482600"/>
            <a:ext cx="388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b="1" dirty="0">
                <a:solidFill>
                  <a:srgbClr val="0000CC"/>
                </a:solidFill>
                <a:latin typeface="Times New Roman" panose="02020603050405020304" pitchFamily="18" charset="0"/>
              </a:rPr>
              <a:t>TIẾT </a:t>
            </a:r>
            <a:r>
              <a:rPr lang="en-US" altLang="en-US" b="1" dirty="0" smtClean="0">
                <a:solidFill>
                  <a:srgbClr val="0000CC"/>
                </a:solidFill>
                <a:latin typeface="Times New Roman" panose="02020603050405020304" pitchFamily="18" charset="0"/>
              </a:rPr>
              <a:t>32: </a:t>
            </a:r>
            <a:r>
              <a:rPr lang="en-US" altLang="en-US" b="1" dirty="0">
                <a:solidFill>
                  <a:srgbClr val="0000CC"/>
                </a:solidFill>
                <a:latin typeface="Times New Roman" panose="02020603050405020304" pitchFamily="18" charset="0"/>
              </a:rPr>
              <a:t>LUYỆN TẬP</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381000" y="5638800"/>
            <a:ext cx="7239000" cy="381000"/>
          </a:xfrm>
          <a:prstGeom prst="flowChartAlternateProcess">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lgDashDotDot"/>
                <a:miter lim="800000"/>
                <a:headEnd/>
                <a:tailEnd/>
              </a14:hiddenLine>
            </a:ext>
          </a:extLst>
        </p:spPr>
        <p:txBody>
          <a:bodyPr wrap="none" anchor="ctr"/>
          <a:lstStyle>
            <a:lvl1pPr>
              <a:defRPr sz="2000">
                <a:solidFill>
                  <a:schemeClr val="tx1"/>
                </a:solidFill>
                <a:latin typeface="Times New Roman" panose="02020603050405020304" pitchFamily="18" charset="0"/>
              </a:defRPr>
            </a:lvl1pPr>
            <a:lvl2pPr marL="742950" indent="-285750">
              <a:defRPr sz="2000">
                <a:solidFill>
                  <a:schemeClr val="tx1"/>
                </a:solidFill>
                <a:latin typeface="Times New Roman" panose="02020603050405020304" pitchFamily="18" charset="0"/>
              </a:defRPr>
            </a:lvl2pPr>
            <a:lvl3pPr marL="1143000" indent="-228600">
              <a:defRPr sz="2000">
                <a:solidFill>
                  <a:schemeClr val="tx1"/>
                </a:solidFill>
                <a:latin typeface="Times New Roman" panose="02020603050405020304" pitchFamily="18" charset="0"/>
              </a:defRPr>
            </a:lvl3pPr>
            <a:lvl4pPr marL="1600200" indent="-228600">
              <a:defRPr sz="2000">
                <a:solidFill>
                  <a:schemeClr val="tx1"/>
                </a:solidFill>
                <a:latin typeface="Times New Roman" panose="02020603050405020304" pitchFamily="18" charset="0"/>
              </a:defRPr>
            </a:lvl4pPr>
            <a:lvl5pPr marL="2057400" indent="-228600">
              <a:defRPr sz="2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000">
                <a:solidFill>
                  <a:schemeClr val="tx1"/>
                </a:solidFill>
                <a:latin typeface="Times New Roman" panose="02020603050405020304" pitchFamily="18" charset="0"/>
              </a:defRPr>
            </a:lvl9pPr>
          </a:lstStyle>
          <a:p>
            <a:r>
              <a:rPr lang="en-US" b="1"/>
              <a:t>- Một điểm bất kì trên trục tung có hoành độ bằng bao nhiêu?</a:t>
            </a:r>
          </a:p>
        </p:txBody>
      </p:sp>
      <p:sp>
        <p:nvSpPr>
          <p:cNvPr id="17412" name="Text Box 4"/>
          <p:cNvSpPr txBox="1">
            <a:spLocks noChangeArrowheads="1"/>
          </p:cNvSpPr>
          <p:nvPr/>
        </p:nvSpPr>
        <p:spPr bwMode="auto">
          <a:xfrm>
            <a:off x="252413" y="4935538"/>
            <a:ext cx="815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000" b="1">
                <a:latin typeface="Times New Roman" panose="02020603050405020304" pitchFamily="18" charset="0"/>
              </a:rPr>
              <a:t>- Một điểm bất kì trên trục hoành có tung độ bằng bao nhiêu?</a:t>
            </a:r>
            <a:endParaRPr lang="en-US" altLang="en-US" sz="2000">
              <a:latin typeface="Times New Roman" panose="02020603050405020304" pitchFamily="18" charset="0"/>
            </a:endParaRPr>
          </a:p>
        </p:txBody>
      </p:sp>
      <p:grpSp>
        <p:nvGrpSpPr>
          <p:cNvPr id="2" name="Group 52"/>
          <p:cNvGrpSpPr>
            <a:grpSpLocks/>
          </p:cNvGrpSpPr>
          <p:nvPr/>
        </p:nvGrpSpPr>
        <p:grpSpPr bwMode="auto">
          <a:xfrm>
            <a:off x="4084638" y="1585913"/>
            <a:ext cx="609600" cy="1006475"/>
            <a:chOff x="2624" y="592"/>
            <a:chExt cx="384" cy="634"/>
          </a:xfrm>
        </p:grpSpPr>
        <p:sp>
          <p:nvSpPr>
            <p:cNvPr id="6198" name="Text Box 49"/>
            <p:cNvSpPr txBox="1">
              <a:spLocks noChangeArrowheads="1"/>
            </p:cNvSpPr>
            <p:nvPr/>
          </p:nvSpPr>
          <p:spPr bwMode="auto">
            <a:xfrm>
              <a:off x="2624" y="592"/>
              <a:ext cx="384"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6000">
                  <a:solidFill>
                    <a:srgbClr val="FF0000"/>
                  </a:solidFill>
                  <a:latin typeface="Times New Roman" panose="02020603050405020304" pitchFamily="18" charset="0"/>
                </a:rPr>
                <a:t>.</a:t>
              </a:r>
            </a:p>
          </p:txBody>
        </p:sp>
        <p:sp>
          <p:nvSpPr>
            <p:cNvPr id="6199" name="Text Box 51"/>
            <p:cNvSpPr txBox="1">
              <a:spLocks noChangeArrowheads="1"/>
            </p:cNvSpPr>
            <p:nvPr/>
          </p:nvSpPr>
          <p:spPr bwMode="auto">
            <a:xfrm>
              <a:off x="2707" y="912"/>
              <a:ext cx="28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a:solidFill>
                    <a:srgbClr val="FF0000"/>
                  </a:solidFill>
                  <a:latin typeface="Times New Roman" panose="02020603050405020304" pitchFamily="18" charset="0"/>
                </a:rPr>
                <a:t>M</a:t>
              </a:r>
            </a:p>
          </p:txBody>
        </p:sp>
      </p:grpSp>
      <p:grpSp>
        <p:nvGrpSpPr>
          <p:cNvPr id="3" name="Group 54"/>
          <p:cNvGrpSpPr>
            <a:grpSpLocks/>
          </p:cNvGrpSpPr>
          <p:nvPr/>
        </p:nvGrpSpPr>
        <p:grpSpPr bwMode="auto">
          <a:xfrm>
            <a:off x="4084638" y="3529013"/>
            <a:ext cx="723900" cy="1006475"/>
            <a:chOff x="1808" y="2048"/>
            <a:chExt cx="456" cy="634"/>
          </a:xfrm>
        </p:grpSpPr>
        <p:sp>
          <p:nvSpPr>
            <p:cNvPr id="6196" name="Text Box 50"/>
            <p:cNvSpPr txBox="1">
              <a:spLocks noChangeArrowheads="1"/>
            </p:cNvSpPr>
            <p:nvPr/>
          </p:nvSpPr>
          <p:spPr bwMode="auto">
            <a:xfrm>
              <a:off x="1808" y="2048"/>
              <a:ext cx="384"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6000">
                  <a:solidFill>
                    <a:srgbClr val="FF0000"/>
                  </a:solidFill>
                  <a:latin typeface="Times New Roman" panose="02020603050405020304" pitchFamily="18" charset="0"/>
                </a:rPr>
                <a:t>.</a:t>
              </a:r>
            </a:p>
          </p:txBody>
        </p:sp>
        <p:sp>
          <p:nvSpPr>
            <p:cNvPr id="6197" name="Text Box 53"/>
            <p:cNvSpPr txBox="1">
              <a:spLocks noChangeArrowheads="1"/>
            </p:cNvSpPr>
            <p:nvPr/>
          </p:nvSpPr>
          <p:spPr bwMode="auto">
            <a:xfrm>
              <a:off x="1928" y="2392"/>
              <a:ext cx="33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a:solidFill>
                    <a:srgbClr val="FF0000"/>
                  </a:solidFill>
                  <a:latin typeface="Times New Roman" panose="02020603050405020304" pitchFamily="18" charset="0"/>
                </a:rPr>
                <a:t>N</a:t>
              </a:r>
            </a:p>
          </p:txBody>
        </p:sp>
      </p:grpSp>
      <p:sp>
        <p:nvSpPr>
          <p:cNvPr id="6150" name="Text Box 55"/>
          <p:cNvSpPr txBox="1">
            <a:spLocks noChangeArrowheads="1"/>
          </p:cNvSpPr>
          <p:nvPr/>
        </p:nvSpPr>
        <p:spPr bwMode="auto">
          <a:xfrm>
            <a:off x="3705225" y="4500563"/>
            <a:ext cx="1600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a:latin typeface="Times New Roman" panose="02020603050405020304" pitchFamily="18" charset="0"/>
              </a:rPr>
              <a:t>Hình 20</a:t>
            </a:r>
          </a:p>
        </p:txBody>
      </p:sp>
      <p:sp>
        <p:nvSpPr>
          <p:cNvPr id="6151" name="TextBox 1"/>
          <p:cNvSpPr txBox="1">
            <a:spLocks noChangeArrowheads="1"/>
          </p:cNvSpPr>
          <p:nvPr/>
        </p:nvSpPr>
        <p:spPr bwMode="auto">
          <a:xfrm>
            <a:off x="677863" y="5278438"/>
            <a:ext cx="558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000">
                <a:latin typeface="Times New Roman" panose="02020603050405020304" pitchFamily="18" charset="0"/>
              </a:rPr>
              <a:t>Một điểm bất kì trên trục hoành có tung độ bằng 0.</a:t>
            </a:r>
          </a:p>
        </p:txBody>
      </p:sp>
      <p:sp>
        <p:nvSpPr>
          <p:cNvPr id="6152" name="TextBox 56"/>
          <p:cNvSpPr txBox="1">
            <a:spLocks noChangeArrowheads="1"/>
          </p:cNvSpPr>
          <p:nvPr/>
        </p:nvSpPr>
        <p:spPr bwMode="auto">
          <a:xfrm>
            <a:off x="677863" y="6019800"/>
            <a:ext cx="558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000">
                <a:latin typeface="Times New Roman" panose="02020603050405020304" pitchFamily="18" charset="0"/>
              </a:rPr>
              <a:t>Một điểm bất kì trên trục tung có hoành độ bằng 0.</a:t>
            </a:r>
          </a:p>
        </p:txBody>
      </p:sp>
      <p:grpSp>
        <p:nvGrpSpPr>
          <p:cNvPr id="6153" name="Group 56"/>
          <p:cNvGrpSpPr>
            <a:grpSpLocks/>
          </p:cNvGrpSpPr>
          <p:nvPr/>
        </p:nvGrpSpPr>
        <p:grpSpPr bwMode="auto">
          <a:xfrm>
            <a:off x="1614488" y="1701800"/>
            <a:ext cx="4772025" cy="2790825"/>
            <a:chOff x="2557463" y="2801938"/>
            <a:chExt cx="4772025" cy="2790825"/>
          </a:xfrm>
        </p:grpSpPr>
        <p:cxnSp>
          <p:nvCxnSpPr>
            <p:cNvPr id="58" name="Straight Arrow Connector 57"/>
            <p:cNvCxnSpPr/>
            <p:nvPr/>
          </p:nvCxnSpPr>
          <p:spPr>
            <a:xfrm flipV="1">
              <a:off x="5214938" y="2859088"/>
              <a:ext cx="0" cy="27336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2557463" y="4859338"/>
              <a:ext cx="4619625" cy="95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148263" y="3430588"/>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157788" y="3897313"/>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V="1">
              <a:off x="5214938" y="2878138"/>
              <a:ext cx="0" cy="2714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157788" y="5354638"/>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157788" y="4392613"/>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4614863" y="4821238"/>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033838"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3443288"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510213"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5795963"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6376988" y="4811713"/>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3443288" y="4392613"/>
              <a:ext cx="11715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3443288" y="3430588"/>
              <a:ext cx="0" cy="962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443288" y="3430588"/>
              <a:ext cx="1171575" cy="962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5510213" y="3897313"/>
              <a:ext cx="0" cy="971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5510213" y="3897313"/>
              <a:ext cx="8667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6376988" y="3897313"/>
              <a:ext cx="0" cy="9715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Text Box 31"/>
            <p:cNvSpPr txBox="1"/>
            <p:nvPr/>
          </p:nvSpPr>
          <p:spPr>
            <a:xfrm>
              <a:off x="3271838" y="30686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P</a:t>
              </a:r>
              <a:endParaRPr lang="en-US" sz="1100">
                <a:ea typeface="Calibri"/>
                <a:cs typeface="Times New Roman"/>
              </a:endParaRPr>
            </a:p>
          </p:txBody>
        </p:sp>
        <p:sp>
          <p:nvSpPr>
            <p:cNvPr id="87" name="Text Box 32"/>
            <p:cNvSpPr txBox="1"/>
            <p:nvPr/>
          </p:nvSpPr>
          <p:spPr>
            <a:xfrm>
              <a:off x="3100388" y="42687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R</a:t>
              </a:r>
              <a:endParaRPr lang="en-US" sz="1100">
                <a:ea typeface="Calibri"/>
                <a:cs typeface="Times New Roman"/>
              </a:endParaRPr>
            </a:p>
          </p:txBody>
        </p:sp>
        <p:sp>
          <p:nvSpPr>
            <p:cNvPr id="88" name="Text Box 33"/>
            <p:cNvSpPr txBox="1"/>
            <p:nvPr/>
          </p:nvSpPr>
          <p:spPr>
            <a:xfrm>
              <a:off x="4548188" y="42687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Q</a:t>
              </a:r>
              <a:endParaRPr lang="en-US" sz="1100">
                <a:ea typeface="Calibri"/>
                <a:cs typeface="Times New Roman"/>
              </a:endParaRPr>
            </a:p>
          </p:txBody>
        </p:sp>
        <p:sp>
          <p:nvSpPr>
            <p:cNvPr id="89" name="Text Box 34"/>
            <p:cNvSpPr txBox="1"/>
            <p:nvPr/>
          </p:nvSpPr>
          <p:spPr>
            <a:xfrm>
              <a:off x="5445125" y="45862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solidFill>
                    <a:srgbClr val="00B0F0"/>
                  </a:solidFill>
                  <a:latin typeface="Times New Roman"/>
                  <a:ea typeface="Calibri"/>
                  <a:cs typeface="Times New Roman"/>
                </a:rPr>
                <a:t>D</a:t>
              </a:r>
              <a:endParaRPr lang="en-US" sz="1100" dirty="0">
                <a:solidFill>
                  <a:srgbClr val="00B0F0"/>
                </a:solidFill>
                <a:ea typeface="Calibri"/>
                <a:cs typeface="Times New Roman"/>
              </a:endParaRPr>
            </a:p>
          </p:txBody>
        </p:sp>
        <p:sp>
          <p:nvSpPr>
            <p:cNvPr id="90" name="Text Box 35"/>
            <p:cNvSpPr txBox="1"/>
            <p:nvPr/>
          </p:nvSpPr>
          <p:spPr>
            <a:xfrm>
              <a:off x="6340475" y="45862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solidFill>
                    <a:srgbClr val="00B0F0"/>
                  </a:solidFill>
                  <a:latin typeface="Times New Roman"/>
                  <a:ea typeface="Calibri"/>
                  <a:cs typeface="Times New Roman"/>
                </a:rPr>
                <a:t>C</a:t>
              </a:r>
              <a:endParaRPr lang="en-US" sz="1100" dirty="0">
                <a:solidFill>
                  <a:srgbClr val="00B0F0"/>
                </a:solidFill>
                <a:ea typeface="Calibri"/>
                <a:cs typeface="Times New Roman"/>
              </a:endParaRPr>
            </a:p>
          </p:txBody>
        </p:sp>
        <p:sp>
          <p:nvSpPr>
            <p:cNvPr id="91" name="Text Box 36"/>
            <p:cNvSpPr txBox="1"/>
            <p:nvPr/>
          </p:nvSpPr>
          <p:spPr>
            <a:xfrm>
              <a:off x="6329363" y="36972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B</a:t>
              </a:r>
              <a:endParaRPr lang="en-US" sz="1100">
                <a:ea typeface="Calibri"/>
                <a:cs typeface="Times New Roman"/>
              </a:endParaRPr>
            </a:p>
          </p:txBody>
        </p:sp>
        <p:sp>
          <p:nvSpPr>
            <p:cNvPr id="92" name="Text Box 37"/>
            <p:cNvSpPr txBox="1"/>
            <p:nvPr/>
          </p:nvSpPr>
          <p:spPr>
            <a:xfrm>
              <a:off x="5272088" y="36687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A</a:t>
              </a:r>
              <a:endParaRPr lang="en-US" sz="1100">
                <a:ea typeface="Calibri"/>
                <a:cs typeface="Times New Roman"/>
              </a:endParaRPr>
            </a:p>
          </p:txBody>
        </p:sp>
        <p:sp>
          <p:nvSpPr>
            <p:cNvPr id="93" name="Text Box 38"/>
            <p:cNvSpPr txBox="1"/>
            <p:nvPr/>
          </p:nvSpPr>
          <p:spPr>
            <a:xfrm>
              <a:off x="5348288" y="48879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0,5</a:t>
              </a:r>
              <a:endParaRPr lang="en-US" sz="1100" dirty="0">
                <a:ea typeface="Calibri"/>
                <a:cs typeface="Times New Roman"/>
              </a:endParaRPr>
            </a:p>
          </p:txBody>
        </p:sp>
        <p:sp>
          <p:nvSpPr>
            <p:cNvPr id="94" name="Text Box 39"/>
            <p:cNvSpPr txBox="1"/>
            <p:nvPr/>
          </p:nvSpPr>
          <p:spPr>
            <a:xfrm>
              <a:off x="5653088" y="48974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95" name="Text Box 40"/>
            <p:cNvSpPr txBox="1"/>
            <p:nvPr/>
          </p:nvSpPr>
          <p:spPr>
            <a:xfrm>
              <a:off x="6243638" y="48974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96" name="Text Box 41"/>
            <p:cNvSpPr txBox="1"/>
            <p:nvPr/>
          </p:nvSpPr>
          <p:spPr>
            <a:xfrm>
              <a:off x="4424363" y="491648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97" name="Text Box 42"/>
            <p:cNvSpPr txBox="1"/>
            <p:nvPr/>
          </p:nvSpPr>
          <p:spPr>
            <a:xfrm>
              <a:off x="3824288" y="49260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98" name="Text Box 43"/>
            <p:cNvSpPr txBox="1"/>
            <p:nvPr/>
          </p:nvSpPr>
          <p:spPr>
            <a:xfrm>
              <a:off x="3214688" y="48974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99" name="Text Box 44"/>
            <p:cNvSpPr txBox="1"/>
            <p:nvPr/>
          </p:nvSpPr>
          <p:spPr>
            <a:xfrm>
              <a:off x="4918075" y="48180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O</a:t>
              </a:r>
              <a:endParaRPr lang="en-US" sz="1100" dirty="0">
                <a:ea typeface="Calibri"/>
                <a:cs typeface="Times New Roman"/>
              </a:endParaRPr>
            </a:p>
          </p:txBody>
        </p:sp>
        <p:sp>
          <p:nvSpPr>
            <p:cNvPr id="100" name="Text Box 45"/>
            <p:cNvSpPr txBox="1"/>
            <p:nvPr/>
          </p:nvSpPr>
          <p:spPr>
            <a:xfrm>
              <a:off x="4938713" y="32877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101" name="Text Box 46"/>
            <p:cNvSpPr txBox="1"/>
            <p:nvPr/>
          </p:nvSpPr>
          <p:spPr>
            <a:xfrm>
              <a:off x="4948238" y="376396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102" name="Text Box 47"/>
            <p:cNvSpPr txBox="1"/>
            <p:nvPr/>
          </p:nvSpPr>
          <p:spPr>
            <a:xfrm>
              <a:off x="4938713" y="4202113"/>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1</a:t>
              </a:r>
              <a:endParaRPr lang="en-US" sz="1100" dirty="0">
                <a:ea typeface="Calibri"/>
                <a:cs typeface="Times New Roman"/>
              </a:endParaRPr>
            </a:p>
          </p:txBody>
        </p:sp>
        <p:sp>
          <p:nvSpPr>
            <p:cNvPr id="103" name="Text Box 48"/>
            <p:cNvSpPr txBox="1"/>
            <p:nvPr/>
          </p:nvSpPr>
          <p:spPr>
            <a:xfrm>
              <a:off x="5214938" y="28019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y</a:t>
              </a:r>
              <a:endParaRPr lang="en-US" sz="1100">
                <a:ea typeface="Calibri"/>
                <a:cs typeface="Times New Roman"/>
              </a:endParaRPr>
            </a:p>
          </p:txBody>
        </p:sp>
        <p:sp>
          <p:nvSpPr>
            <p:cNvPr id="104" name="Text Box 49"/>
            <p:cNvSpPr txBox="1"/>
            <p:nvPr/>
          </p:nvSpPr>
          <p:spPr>
            <a:xfrm>
              <a:off x="6862763" y="4592638"/>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x</a:t>
              </a:r>
              <a:endParaRPr lang="en-US" sz="1100">
                <a:ea typeface="Calibri"/>
                <a:cs typeface="Times New Roman"/>
              </a:endParaRPr>
            </a:p>
          </p:txBody>
        </p:sp>
      </p:grpSp>
      <p:sp>
        <p:nvSpPr>
          <p:cNvPr id="6154" name="TextBox 1"/>
          <p:cNvSpPr txBox="1">
            <a:spLocks noChangeArrowheads="1"/>
          </p:cNvSpPr>
          <p:nvPr/>
        </p:nvSpPr>
        <p:spPr bwMode="auto">
          <a:xfrm>
            <a:off x="3930650" y="4032250"/>
            <a:ext cx="631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1400" b="1">
                <a:latin typeface="Times New Roman" panose="02020603050405020304" pitchFamily="18" charset="0"/>
              </a:rPr>
              <a:t>-1</a:t>
            </a:r>
          </a:p>
        </p:txBody>
      </p:sp>
      <p:sp>
        <p:nvSpPr>
          <p:cNvPr id="6155" name="Rectangle 53"/>
          <p:cNvSpPr>
            <a:spLocks noChangeArrowheads="1"/>
          </p:cNvSpPr>
          <p:nvPr/>
        </p:nvSpPr>
        <p:spPr bwMode="auto">
          <a:xfrm>
            <a:off x="463550" y="677863"/>
            <a:ext cx="81565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400" b="1" u="sng">
                <a:solidFill>
                  <a:srgbClr val="3333FF"/>
                </a:solidFill>
                <a:latin typeface="Times New Roman" panose="02020603050405020304" pitchFamily="18" charset="0"/>
              </a:rPr>
              <a:t>Dạng 1:</a:t>
            </a:r>
            <a:r>
              <a:rPr lang="en-US" altLang="en-US" sz="2400" b="1">
                <a:solidFill>
                  <a:srgbClr val="3333FF"/>
                </a:solidFill>
                <a:latin typeface="Times New Roman" panose="02020603050405020304" pitchFamily="18" charset="0"/>
              </a:rPr>
              <a:t>Xác định toạ độ của một điểm trên mặt phẳng toạ độ</a:t>
            </a:r>
            <a:endParaRPr lang="en-US" altLang="en-US" sz="2400" b="1" u="sng">
              <a:solidFill>
                <a:srgbClr val="3333FF"/>
              </a:solidFill>
              <a:latin typeface="Times New Roman" panose="02020603050405020304" pitchFamily="18" charset="0"/>
            </a:endParaRPr>
          </a:p>
        </p:txBody>
      </p:sp>
      <p:sp>
        <p:nvSpPr>
          <p:cNvPr id="6156" name="Rectangle 43"/>
          <p:cNvSpPr>
            <a:spLocks noChangeArrowheads="1"/>
          </p:cNvSpPr>
          <p:nvPr/>
        </p:nvSpPr>
        <p:spPr bwMode="auto">
          <a:xfrm>
            <a:off x="560388" y="1068388"/>
            <a:ext cx="19399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000" b="1" u="sng">
                <a:solidFill>
                  <a:srgbClr val="9900CC"/>
                </a:solidFill>
                <a:latin typeface="Times New Roman" panose="02020603050405020304" pitchFamily="18" charset="0"/>
              </a:rPr>
              <a:t>Bài 35 (Sgk/68)</a:t>
            </a:r>
            <a:r>
              <a:rPr lang="en-US" altLang="en-US" b="1" u="sng">
                <a:solidFill>
                  <a:srgbClr val="3333FF"/>
                </a:solidFill>
                <a:latin typeface="Times New Roman" panose="02020603050405020304" pitchFamily="18" charset="0"/>
              </a:rPr>
              <a:t> </a:t>
            </a:r>
          </a:p>
        </p:txBody>
      </p:sp>
      <p:sp>
        <p:nvSpPr>
          <p:cNvPr id="6157" name="Text Box 4"/>
          <p:cNvSpPr txBox="1">
            <a:spLocks noChangeArrowheads="1"/>
          </p:cNvSpPr>
          <p:nvPr/>
        </p:nvSpPr>
        <p:spPr bwMode="auto">
          <a:xfrm>
            <a:off x="2897188" y="293688"/>
            <a:ext cx="3886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b="1" dirty="0">
                <a:solidFill>
                  <a:srgbClr val="0000CC"/>
                </a:solidFill>
                <a:latin typeface="Times New Roman" panose="02020603050405020304" pitchFamily="18" charset="0"/>
              </a:rPr>
              <a:t>TIẾT </a:t>
            </a:r>
            <a:r>
              <a:rPr lang="en-US" altLang="en-US" b="1" dirty="0" smtClean="0">
                <a:solidFill>
                  <a:srgbClr val="0000CC"/>
                </a:solidFill>
                <a:latin typeface="Times New Roman" panose="02020603050405020304" pitchFamily="18" charset="0"/>
              </a:rPr>
              <a:t>32: </a:t>
            </a:r>
            <a:r>
              <a:rPr lang="en-US" altLang="en-US" b="1" dirty="0">
                <a:solidFill>
                  <a:srgbClr val="0000CC"/>
                </a:solidFill>
                <a:latin typeface="Times New Roman" panose="02020603050405020304" pitchFamily="18" charset="0"/>
              </a:rPr>
              <a:t>LUYỆN TẬP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fade">
                                      <p:cBhvr>
                                        <p:cTn id="7" dur="500"/>
                                        <p:tgtEl>
                                          <p:spTgt spid="174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151"/>
                                        </p:tgtEl>
                                        <p:attrNameLst>
                                          <p:attrName>style.visibility</p:attrName>
                                        </p:attrNameLst>
                                      </p:cBhvr>
                                      <p:to>
                                        <p:strVal val="visible"/>
                                      </p:to>
                                    </p:set>
                                    <p:animEffect transition="in" filter="wipe(down)">
                                      <p:cBhvr>
                                        <p:cTn id="12" dur="500"/>
                                        <p:tgtEl>
                                          <p:spTgt spid="615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in)">
                                      <p:cBhvr>
                                        <p:cTn id="17" dur="500"/>
                                        <p:tgtEl>
                                          <p:spTgt spid="2"/>
                                        </p:tgtEl>
                                      </p:cBhvr>
                                    </p:animEffect>
                                  </p:childTnLst>
                                </p:cTn>
                              </p:par>
                              <p:par>
                                <p:cTn id="18" presetID="4" presetClass="entr" presetSubtype="16"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box(in)">
                                      <p:cBhvr>
                                        <p:cTn id="20" dur="500"/>
                                        <p:tgtEl>
                                          <p:spTgt spid="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7410"/>
                                        </p:tgtEl>
                                        <p:attrNameLst>
                                          <p:attrName>style.visibility</p:attrName>
                                        </p:attrNameLst>
                                      </p:cBhvr>
                                      <p:to>
                                        <p:strVal val="visible"/>
                                      </p:to>
                                    </p:set>
                                    <p:animEffect transition="in" filter="barn(inVertical)">
                                      <p:cBhvr>
                                        <p:cTn id="25" dur="500"/>
                                        <p:tgtEl>
                                          <p:spTgt spid="1741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6152"/>
                                        </p:tgtEl>
                                        <p:attrNameLst>
                                          <p:attrName>style.visibility</p:attrName>
                                        </p:attrNameLst>
                                      </p:cBhvr>
                                      <p:to>
                                        <p:strVal val="visible"/>
                                      </p:to>
                                    </p:set>
                                    <p:animEffect transition="in" filter="circle(in)">
                                      <p:cBhvr>
                                        <p:cTn id="30" dur="2000"/>
                                        <p:tgtEl>
                                          <p:spTgt spid="6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2" grpId="0"/>
      <p:bldP spid="6151" grpId="0"/>
      <p:bldP spid="615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Box 1"/>
          <p:cNvSpPr txBox="1">
            <a:spLocks noChangeArrowheads="1"/>
          </p:cNvSpPr>
          <p:nvPr/>
        </p:nvSpPr>
        <p:spPr bwMode="auto">
          <a:xfrm>
            <a:off x="0" y="4724400"/>
            <a:ext cx="914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r>
              <a:rPr lang="en-US" altLang="en-US" sz="2400">
                <a:latin typeface="Times New Roman" panose="02020603050405020304" pitchFamily="18" charset="0"/>
              </a:rPr>
              <a:t>Muốn xác định toạ độ của điểm M trên mặt phẳng toạ độ ta làm như sau:</a:t>
            </a:r>
          </a:p>
          <a:p>
            <a:pPr>
              <a:lnSpc>
                <a:spcPct val="100000"/>
              </a:lnSpc>
              <a:spcBef>
                <a:spcPct val="0"/>
              </a:spcBef>
              <a:buFontTx/>
              <a:buNone/>
            </a:pPr>
            <a:r>
              <a:rPr lang="en-US" altLang="en-US" sz="2400">
                <a:latin typeface="Times New Roman" panose="02020603050405020304" pitchFamily="18" charset="0"/>
              </a:rPr>
              <a:t>+ Từ điểm M kẻ đường thẳng vuông góc với trục hoành tại điểm x</a:t>
            </a:r>
            <a:r>
              <a:rPr lang="en-US" altLang="en-US" sz="2400" baseline="-25000">
                <a:latin typeface="Times New Roman" panose="02020603050405020304" pitchFamily="18" charset="0"/>
              </a:rPr>
              <a:t>0</a:t>
            </a:r>
            <a:endParaRPr lang="en-US" altLang="en-US" sz="2400">
              <a:latin typeface="Times New Roman" panose="02020603050405020304" pitchFamily="18" charset="0"/>
            </a:endParaRPr>
          </a:p>
          <a:p>
            <a:pPr>
              <a:lnSpc>
                <a:spcPct val="100000"/>
              </a:lnSpc>
              <a:spcBef>
                <a:spcPct val="0"/>
              </a:spcBef>
              <a:buFontTx/>
              <a:buNone/>
            </a:pPr>
            <a:r>
              <a:rPr lang="en-US" altLang="en-US" sz="2400">
                <a:latin typeface="Times New Roman" panose="02020603050405020304" pitchFamily="18" charset="0"/>
              </a:rPr>
              <a:t>+ Từ điểm M kẻ đường thẳng vuông góc với trục tung tại điểm y</a:t>
            </a:r>
            <a:r>
              <a:rPr lang="en-US" altLang="en-US" sz="2400" baseline="-25000">
                <a:latin typeface="Times New Roman" panose="02020603050405020304" pitchFamily="18" charset="0"/>
              </a:rPr>
              <a:t>0</a:t>
            </a:r>
            <a:endParaRPr lang="en-US" altLang="en-US" sz="2400">
              <a:latin typeface="Times New Roman" panose="02020603050405020304" pitchFamily="18" charset="0"/>
            </a:endParaRPr>
          </a:p>
          <a:p>
            <a:pPr>
              <a:lnSpc>
                <a:spcPct val="100000"/>
              </a:lnSpc>
              <a:spcBef>
                <a:spcPct val="0"/>
              </a:spcBef>
              <a:buFontTx/>
              <a:buNone/>
            </a:pPr>
            <a:r>
              <a:rPr lang="en-US" altLang="en-US" sz="2400">
                <a:latin typeface="Times New Roman" panose="02020603050405020304" pitchFamily="18" charset="0"/>
              </a:rPr>
              <a:t> Vậy </a:t>
            </a:r>
            <a:r>
              <a:rPr lang="en-US" altLang="en-US" sz="2400">
                <a:solidFill>
                  <a:srgbClr val="FF0000"/>
                </a:solidFill>
                <a:latin typeface="Times New Roman" panose="02020603050405020304" pitchFamily="18" charset="0"/>
              </a:rPr>
              <a:t>M( x</a:t>
            </a:r>
            <a:r>
              <a:rPr lang="en-US" altLang="en-US" sz="2400" baseline="-25000">
                <a:solidFill>
                  <a:srgbClr val="FF0000"/>
                </a:solidFill>
                <a:latin typeface="Times New Roman" panose="02020603050405020304" pitchFamily="18" charset="0"/>
              </a:rPr>
              <a:t>0</a:t>
            </a:r>
            <a:r>
              <a:rPr lang="en-US" altLang="en-US" sz="2400">
                <a:solidFill>
                  <a:srgbClr val="FF0000"/>
                </a:solidFill>
                <a:latin typeface="Times New Roman" panose="02020603050405020304" pitchFamily="18" charset="0"/>
              </a:rPr>
              <a:t>; y</a:t>
            </a:r>
            <a:r>
              <a:rPr lang="en-US" altLang="en-US" sz="2400" baseline="-25000">
                <a:solidFill>
                  <a:srgbClr val="FF0000"/>
                </a:solidFill>
                <a:latin typeface="Times New Roman" panose="02020603050405020304" pitchFamily="18" charset="0"/>
              </a:rPr>
              <a:t>0</a:t>
            </a:r>
            <a:r>
              <a:rPr lang="en-US" altLang="en-US" sz="2400">
                <a:solidFill>
                  <a:srgbClr val="FF0000"/>
                </a:solidFill>
                <a:latin typeface="Times New Roman" panose="02020603050405020304" pitchFamily="18" charset="0"/>
              </a:rPr>
              <a:t>)</a:t>
            </a:r>
          </a:p>
        </p:txBody>
      </p:sp>
      <p:cxnSp>
        <p:nvCxnSpPr>
          <p:cNvPr id="38" name="Straight Connector 37"/>
          <p:cNvCxnSpPr/>
          <p:nvPr/>
        </p:nvCxnSpPr>
        <p:spPr bwMode="auto">
          <a:xfrm>
            <a:off x="4103688" y="1838325"/>
            <a:ext cx="1581150" cy="0"/>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auto">
          <a:xfrm>
            <a:off x="5713413" y="1838325"/>
            <a:ext cx="0" cy="1400175"/>
          </a:xfrm>
          <a:prstGeom prst="line">
            <a:avLst/>
          </a:prstGeom>
          <a:ln w="12700">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40" name="Text Box 99"/>
          <p:cNvSpPr txBox="1"/>
          <p:nvPr/>
        </p:nvSpPr>
        <p:spPr bwMode="auto">
          <a:xfrm>
            <a:off x="5580063" y="3143250"/>
            <a:ext cx="609600" cy="6127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800" b="1" dirty="0">
                <a:solidFill>
                  <a:srgbClr val="0000CC"/>
                </a:solidFill>
                <a:latin typeface="Times New Roman"/>
                <a:ea typeface="Calibri"/>
                <a:cs typeface="Times New Roman"/>
              </a:rPr>
              <a:t>x</a:t>
            </a:r>
            <a:r>
              <a:rPr lang="en-US" sz="1800" b="1" baseline="-25000" dirty="0">
                <a:solidFill>
                  <a:srgbClr val="0000CC"/>
                </a:solidFill>
                <a:latin typeface="Times New Roman"/>
                <a:ea typeface="Calibri"/>
                <a:cs typeface="Times New Roman"/>
              </a:rPr>
              <a:t>0</a:t>
            </a:r>
            <a:endParaRPr lang="en-US" sz="1800" dirty="0">
              <a:solidFill>
                <a:srgbClr val="0000CC"/>
              </a:solidFill>
              <a:ea typeface="Calibri"/>
              <a:cs typeface="Times New Roman"/>
            </a:endParaRPr>
          </a:p>
        </p:txBody>
      </p:sp>
      <p:sp>
        <p:nvSpPr>
          <p:cNvPr id="41" name="Text Box 100"/>
          <p:cNvSpPr txBox="1"/>
          <p:nvPr/>
        </p:nvSpPr>
        <p:spPr bwMode="auto">
          <a:xfrm>
            <a:off x="3770313" y="1676400"/>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600" b="1" dirty="0">
                <a:solidFill>
                  <a:srgbClr val="0000CC"/>
                </a:solidFill>
                <a:latin typeface="Times New Roman"/>
                <a:ea typeface="Calibri"/>
                <a:cs typeface="Times New Roman"/>
              </a:rPr>
              <a:t>y</a:t>
            </a:r>
            <a:r>
              <a:rPr lang="en-US" sz="1600" b="1" baseline="-25000" dirty="0">
                <a:solidFill>
                  <a:srgbClr val="0000CC"/>
                </a:solidFill>
                <a:latin typeface="Times New Roman"/>
                <a:ea typeface="Calibri"/>
                <a:cs typeface="Times New Roman"/>
              </a:rPr>
              <a:t>0</a:t>
            </a:r>
            <a:endParaRPr lang="en-US" sz="1600" dirty="0">
              <a:solidFill>
                <a:srgbClr val="0000CC"/>
              </a:solidFill>
              <a:ea typeface="Calibri"/>
              <a:cs typeface="Times New Roman"/>
            </a:endParaRPr>
          </a:p>
        </p:txBody>
      </p:sp>
      <p:grpSp>
        <p:nvGrpSpPr>
          <p:cNvPr id="7175" name="Group 1"/>
          <p:cNvGrpSpPr>
            <a:grpSpLocks/>
          </p:cNvGrpSpPr>
          <p:nvPr/>
        </p:nvGrpSpPr>
        <p:grpSpPr bwMode="auto">
          <a:xfrm>
            <a:off x="1455738" y="1143000"/>
            <a:ext cx="4895850" cy="2790825"/>
            <a:chOff x="1455738" y="1143000"/>
            <a:chExt cx="4895850" cy="2790825"/>
          </a:xfrm>
        </p:grpSpPr>
        <p:cxnSp>
          <p:nvCxnSpPr>
            <p:cNvPr id="6" name="Straight Arrow Connector 5"/>
            <p:cNvCxnSpPr/>
            <p:nvPr/>
          </p:nvCxnSpPr>
          <p:spPr bwMode="auto">
            <a:xfrm flipV="1">
              <a:off x="4113213" y="1200150"/>
              <a:ext cx="0" cy="27336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bwMode="auto">
            <a:xfrm>
              <a:off x="1455738" y="3200400"/>
              <a:ext cx="4619625" cy="95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bwMode="auto">
            <a:xfrm>
              <a:off x="4046538" y="1771650"/>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auto">
            <a:xfrm>
              <a:off x="4056063" y="2238375"/>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bwMode="auto">
            <a:xfrm flipV="1">
              <a:off x="4113213" y="1219200"/>
              <a:ext cx="0" cy="27146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auto">
            <a:xfrm>
              <a:off x="4056063" y="3695700"/>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auto">
            <a:xfrm>
              <a:off x="4056063" y="2733675"/>
              <a:ext cx="114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auto">
            <a:xfrm>
              <a:off x="3513138" y="3162300"/>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auto">
            <a:xfrm>
              <a:off x="2932113" y="3152775"/>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auto">
            <a:xfrm>
              <a:off x="2341563" y="3152775"/>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auto">
            <a:xfrm>
              <a:off x="4694238" y="3152775"/>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auto">
            <a:xfrm>
              <a:off x="5275263" y="3152775"/>
              <a:ext cx="0" cy="1333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 Box 92"/>
            <p:cNvSpPr txBox="1"/>
            <p:nvPr/>
          </p:nvSpPr>
          <p:spPr bwMode="auto">
            <a:xfrm>
              <a:off x="4551363" y="3238500"/>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29" name="Text Box 93"/>
            <p:cNvSpPr txBox="1"/>
            <p:nvPr/>
          </p:nvSpPr>
          <p:spPr bwMode="auto">
            <a:xfrm>
              <a:off x="5141913" y="3238500"/>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30" name="Text Box 90"/>
            <p:cNvSpPr txBox="1"/>
            <p:nvPr/>
          </p:nvSpPr>
          <p:spPr bwMode="auto">
            <a:xfrm>
              <a:off x="3322638" y="3257550"/>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31" name="Text Box 89"/>
            <p:cNvSpPr txBox="1"/>
            <p:nvPr/>
          </p:nvSpPr>
          <p:spPr bwMode="auto">
            <a:xfrm>
              <a:off x="2722563" y="3267075"/>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32" name="Text Box 88"/>
            <p:cNvSpPr txBox="1"/>
            <p:nvPr/>
          </p:nvSpPr>
          <p:spPr bwMode="auto">
            <a:xfrm>
              <a:off x="2112963" y="3238500"/>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33" name="Text Box 80"/>
            <p:cNvSpPr txBox="1"/>
            <p:nvPr/>
          </p:nvSpPr>
          <p:spPr bwMode="auto">
            <a:xfrm>
              <a:off x="3856038" y="3200400"/>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O</a:t>
              </a:r>
              <a:endParaRPr lang="en-US" sz="1100" dirty="0">
                <a:ea typeface="Calibri"/>
                <a:cs typeface="Times New Roman"/>
              </a:endParaRPr>
            </a:p>
          </p:txBody>
        </p:sp>
        <p:sp>
          <p:nvSpPr>
            <p:cNvPr id="34" name="Text Box 58"/>
            <p:cNvSpPr txBox="1"/>
            <p:nvPr/>
          </p:nvSpPr>
          <p:spPr bwMode="auto">
            <a:xfrm>
              <a:off x="3846513" y="2105025"/>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2</a:t>
              </a:r>
              <a:endParaRPr lang="en-US" sz="1100" dirty="0">
                <a:ea typeface="Calibri"/>
                <a:cs typeface="Times New Roman"/>
              </a:endParaRPr>
            </a:p>
          </p:txBody>
        </p:sp>
        <p:sp>
          <p:nvSpPr>
            <p:cNvPr id="35" name="Text Box 68"/>
            <p:cNvSpPr txBox="1"/>
            <p:nvPr/>
          </p:nvSpPr>
          <p:spPr bwMode="auto">
            <a:xfrm>
              <a:off x="3836988" y="2543175"/>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36" name="Text Box 50"/>
            <p:cNvSpPr txBox="1"/>
            <p:nvPr/>
          </p:nvSpPr>
          <p:spPr bwMode="auto">
            <a:xfrm>
              <a:off x="4113213" y="1143000"/>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y</a:t>
              </a:r>
              <a:endParaRPr lang="en-US" sz="1100">
                <a:ea typeface="Calibri"/>
                <a:cs typeface="Times New Roman"/>
              </a:endParaRPr>
            </a:p>
          </p:txBody>
        </p:sp>
        <p:sp>
          <p:nvSpPr>
            <p:cNvPr id="37" name="Text Box 72"/>
            <p:cNvSpPr txBox="1"/>
            <p:nvPr/>
          </p:nvSpPr>
          <p:spPr bwMode="auto">
            <a:xfrm>
              <a:off x="5884863" y="2943225"/>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x</a:t>
              </a:r>
              <a:endParaRPr lang="en-US" sz="1100">
                <a:ea typeface="Calibri"/>
                <a:cs typeface="Times New Roman"/>
              </a:endParaRPr>
            </a:p>
          </p:txBody>
        </p:sp>
        <p:sp>
          <p:nvSpPr>
            <p:cNvPr id="42" name="Text Box 101"/>
            <p:cNvSpPr txBox="1"/>
            <p:nvPr/>
          </p:nvSpPr>
          <p:spPr bwMode="auto">
            <a:xfrm>
              <a:off x="3770313" y="3505200"/>
              <a:ext cx="466725" cy="3619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grpSp>
      <p:sp>
        <p:nvSpPr>
          <p:cNvPr id="7176" name="Rectangle 41"/>
          <p:cNvSpPr>
            <a:spLocks noChangeArrowheads="1"/>
          </p:cNvSpPr>
          <p:nvPr/>
        </p:nvSpPr>
        <p:spPr bwMode="auto">
          <a:xfrm>
            <a:off x="1779588" y="160020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0"/>
              </a:spcBef>
              <a:buFontTx/>
              <a:buNone/>
            </a:pPr>
            <a:endParaRPr lang="en-US" altLang="en-US" sz="2000">
              <a:latin typeface="Times New Roman" panose="02020603050405020304" pitchFamily="18" charset="0"/>
            </a:endParaRPr>
          </a:p>
        </p:txBody>
      </p:sp>
      <p:graphicFrame>
        <p:nvGraphicFramePr>
          <p:cNvPr id="7177" name="Object 1"/>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7214" name="Equation" r:id="rId3" imgW="114151" imgH="215619" progId="Equation.3">
                  <p:embed/>
                </p:oleObj>
              </mc:Choice>
              <mc:Fallback>
                <p:oleObj name="Equation" r:id="rId3" imgW="114151" imgH="21561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6" name="Text Box 99"/>
          <p:cNvSpPr txBox="1"/>
          <p:nvPr/>
        </p:nvSpPr>
        <p:spPr bwMode="auto">
          <a:xfrm>
            <a:off x="5602288" y="1524000"/>
            <a:ext cx="2011362" cy="8128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2400" b="1" dirty="0">
                <a:solidFill>
                  <a:srgbClr val="FF0000"/>
                </a:solidFill>
                <a:latin typeface="Times New Roman"/>
                <a:ea typeface="Calibri"/>
                <a:cs typeface="Times New Roman"/>
              </a:rPr>
              <a:t>. </a:t>
            </a:r>
            <a:r>
              <a:rPr lang="en-US" b="1" dirty="0">
                <a:solidFill>
                  <a:srgbClr val="FF0000"/>
                </a:solidFill>
                <a:latin typeface="Times New Roman"/>
                <a:ea typeface="Calibri"/>
                <a:cs typeface="Times New Roman"/>
              </a:rPr>
              <a:t>M</a:t>
            </a:r>
            <a:endParaRPr lang="en-US" dirty="0">
              <a:solidFill>
                <a:srgbClr val="FF0000"/>
              </a:solidFill>
              <a:ea typeface="Calibri"/>
              <a:cs typeface="Times New Roman"/>
            </a:endParaRPr>
          </a:p>
        </p:txBody>
      </p:sp>
      <p:sp>
        <p:nvSpPr>
          <p:cNvPr id="5" name="Rectangle 4"/>
          <p:cNvSpPr>
            <a:spLocks noChangeArrowheads="1"/>
          </p:cNvSpPr>
          <p:nvPr/>
        </p:nvSpPr>
        <p:spPr bwMode="auto">
          <a:xfrm>
            <a:off x="6008688" y="1554163"/>
            <a:ext cx="1058862"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7000"/>
              </a:lnSpc>
              <a:spcBef>
                <a:spcPct val="0"/>
              </a:spcBef>
              <a:spcAft>
                <a:spcPts val="800"/>
              </a:spcAft>
              <a:buFontTx/>
              <a:buNone/>
            </a:pPr>
            <a:r>
              <a:rPr lang="en-US" altLang="en-US" sz="2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(x</a:t>
            </a:r>
            <a:r>
              <a:rPr lang="en-US" altLang="en-US" sz="2000" b="1" baseline="-250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a:t>
            </a:r>
            <a:r>
              <a:rPr lang="en-US" altLang="en-US" sz="2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 ; y</a:t>
            </a:r>
            <a:r>
              <a:rPr lang="en-US" altLang="en-US" sz="2000" b="1" baseline="-250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0</a:t>
            </a:r>
            <a:r>
              <a:rPr lang="en-US" altLang="en-US" sz="2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00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7180" name="Rectangle 42"/>
          <p:cNvSpPr>
            <a:spLocks noChangeArrowheads="1"/>
          </p:cNvSpPr>
          <p:nvPr/>
        </p:nvSpPr>
        <p:spPr bwMode="auto">
          <a:xfrm>
            <a:off x="268288" y="568325"/>
            <a:ext cx="8156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400" b="1" u="sng">
                <a:solidFill>
                  <a:srgbClr val="3333FF"/>
                </a:solidFill>
                <a:latin typeface="Times New Roman" panose="02020603050405020304" pitchFamily="18" charset="0"/>
              </a:rPr>
              <a:t>Dạng 1:</a:t>
            </a:r>
            <a:r>
              <a:rPr lang="en-US" altLang="en-US" sz="2400" b="1">
                <a:solidFill>
                  <a:srgbClr val="3333FF"/>
                </a:solidFill>
                <a:latin typeface="Times New Roman" panose="02020603050405020304" pitchFamily="18" charset="0"/>
              </a:rPr>
              <a:t>Xác định toạ độ của một điểm trên mặt phẳng toạ độ</a:t>
            </a:r>
            <a:endParaRPr lang="en-US" altLang="en-US" sz="2400" b="1" u="sng">
              <a:solidFill>
                <a:srgbClr val="3333FF"/>
              </a:solidFill>
              <a:latin typeface="Times New Roman" panose="02020603050405020304" pitchFamily="18" charset="0"/>
            </a:endParaRPr>
          </a:p>
        </p:txBody>
      </p:sp>
      <p:sp>
        <p:nvSpPr>
          <p:cNvPr id="7181" name="Text Box 4"/>
          <p:cNvSpPr txBox="1">
            <a:spLocks noChangeArrowheads="1"/>
          </p:cNvSpPr>
          <p:nvPr/>
        </p:nvSpPr>
        <p:spPr bwMode="auto">
          <a:xfrm>
            <a:off x="2957513" y="139700"/>
            <a:ext cx="388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b="1" dirty="0">
                <a:solidFill>
                  <a:srgbClr val="0000CC"/>
                </a:solidFill>
                <a:latin typeface="Times New Roman" panose="02020603050405020304" pitchFamily="18" charset="0"/>
              </a:rPr>
              <a:t>TIẾT </a:t>
            </a:r>
            <a:r>
              <a:rPr lang="en-US" altLang="en-US" b="1" dirty="0" smtClean="0">
                <a:solidFill>
                  <a:srgbClr val="0000CC"/>
                </a:solidFill>
                <a:latin typeface="Times New Roman" panose="02020603050405020304" pitchFamily="18" charset="0"/>
              </a:rPr>
              <a:t>32: </a:t>
            </a:r>
            <a:r>
              <a:rPr lang="en-US" altLang="en-US" b="1" dirty="0">
                <a:solidFill>
                  <a:srgbClr val="0000CC"/>
                </a:solidFill>
                <a:latin typeface="Times New Roman" panose="02020603050405020304" pitchFamily="18" charset="0"/>
              </a:rPr>
              <a:t>LUYỆN TẬP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dow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2000"/>
                                        <p:tgtEl>
                                          <p:spTgt spid="7171">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box(in)">
                                      <p:cBhvr>
                                        <p:cTn id="15" dur="2000"/>
                                        <p:tgtEl>
                                          <p:spTgt spid="39"/>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box(in)">
                                      <p:cBhvr>
                                        <p:cTn id="18" dur="2000"/>
                                        <p:tgtEl>
                                          <p:spTgt spid="4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7171">
                                            <p:txEl>
                                              <p:pRg st="2" end="2"/>
                                            </p:txEl>
                                          </p:spTgt>
                                        </p:tgtEl>
                                        <p:attrNameLst>
                                          <p:attrName>style.visibility</p:attrName>
                                        </p:attrNameLst>
                                      </p:cBhvr>
                                      <p:to>
                                        <p:strVal val="visible"/>
                                      </p:to>
                                    </p:set>
                                    <p:animEffect transition="in" filter="box(in)">
                                      <p:cBhvr>
                                        <p:cTn id="23" dur="2000"/>
                                        <p:tgtEl>
                                          <p:spTgt spid="7171">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box(in)">
                                      <p:cBhvr>
                                        <p:cTn id="26" dur="2000"/>
                                        <p:tgtEl>
                                          <p:spTgt spid="38"/>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box(in)">
                                      <p:cBhvr>
                                        <p:cTn id="29" dur="2000"/>
                                        <p:tgtEl>
                                          <p:spTgt spid="4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6" presetClass="entr" presetSubtype="21" fill="hold" nodeType="clickEffect">
                                  <p:stCondLst>
                                    <p:cond delay="0"/>
                                  </p:stCondLst>
                                  <p:childTnLst>
                                    <p:set>
                                      <p:cBhvr>
                                        <p:cTn id="33" dur="1" fill="hold">
                                          <p:stCondLst>
                                            <p:cond delay="0"/>
                                          </p:stCondLst>
                                        </p:cTn>
                                        <p:tgtEl>
                                          <p:spTgt spid="7171">
                                            <p:txEl>
                                              <p:pRg st="3" end="3"/>
                                            </p:txEl>
                                          </p:spTgt>
                                        </p:tgtEl>
                                        <p:attrNameLst>
                                          <p:attrName>style.visibility</p:attrName>
                                        </p:attrNameLst>
                                      </p:cBhvr>
                                      <p:to>
                                        <p:strVal val="visible"/>
                                      </p:to>
                                    </p:set>
                                    <p:animEffect transition="in" filter="barn(inVertical)">
                                      <p:cBhvr>
                                        <p:cTn id="34" dur="500"/>
                                        <p:tgtEl>
                                          <p:spTgt spid="7171">
                                            <p:txEl>
                                              <p:pRg st="3" end="3"/>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Effect transition="in" filter="box(in)">
                                      <p:cBhvr>
                                        <p:cTn id="3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9"/>
          <p:cNvSpPr txBox="1">
            <a:spLocks noChangeArrowheads="1"/>
          </p:cNvSpPr>
          <p:nvPr/>
        </p:nvSpPr>
        <p:spPr bwMode="auto">
          <a:xfrm>
            <a:off x="539750" y="1500188"/>
            <a:ext cx="32004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b="1" u="sng">
                <a:solidFill>
                  <a:srgbClr val="9900FF"/>
                </a:solidFill>
                <a:latin typeface="Times New Roman" panose="02020603050405020304" pitchFamily="18" charset="0"/>
              </a:rPr>
              <a:t>1.Bài  36 (Sgk/tr68) </a:t>
            </a:r>
          </a:p>
        </p:txBody>
      </p:sp>
      <p:sp>
        <p:nvSpPr>
          <p:cNvPr id="8195" name="Text Box 40"/>
          <p:cNvSpPr txBox="1">
            <a:spLocks noChangeArrowheads="1"/>
          </p:cNvSpPr>
          <p:nvPr/>
        </p:nvSpPr>
        <p:spPr bwMode="auto">
          <a:xfrm>
            <a:off x="539750" y="1981200"/>
            <a:ext cx="8534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2000" b="1">
                <a:latin typeface="Times New Roman" panose="02020603050405020304" pitchFamily="18" charset="0"/>
              </a:rPr>
              <a:t>Vẽ một hệ trục tọa độ Oxy và đánh dấu các điểm A(-4;-1); B(-2;-1); C(-2;-3); D(-4;-3). Tứ giác ABCD là hình gì?</a:t>
            </a:r>
          </a:p>
        </p:txBody>
      </p:sp>
      <p:sp>
        <p:nvSpPr>
          <p:cNvPr id="8196" name="Text Box 4"/>
          <p:cNvSpPr txBox="1">
            <a:spLocks noChangeArrowheads="1"/>
          </p:cNvSpPr>
          <p:nvPr/>
        </p:nvSpPr>
        <p:spPr bwMode="auto">
          <a:xfrm>
            <a:off x="2897188" y="293688"/>
            <a:ext cx="3886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b="1" dirty="0">
                <a:solidFill>
                  <a:srgbClr val="0000CC"/>
                </a:solidFill>
                <a:latin typeface="Times New Roman" panose="02020603050405020304" pitchFamily="18" charset="0"/>
              </a:rPr>
              <a:t>TIẾT </a:t>
            </a:r>
            <a:r>
              <a:rPr lang="en-US" altLang="en-US" b="1" dirty="0" smtClean="0">
                <a:solidFill>
                  <a:srgbClr val="0000CC"/>
                </a:solidFill>
                <a:latin typeface="Times New Roman" panose="02020603050405020304" pitchFamily="18" charset="0"/>
              </a:rPr>
              <a:t>32: </a:t>
            </a:r>
            <a:r>
              <a:rPr lang="en-US" altLang="en-US" b="1" dirty="0">
                <a:solidFill>
                  <a:srgbClr val="0000CC"/>
                </a:solidFill>
                <a:latin typeface="Times New Roman" panose="02020603050405020304" pitchFamily="18" charset="0"/>
              </a:rPr>
              <a:t>LUYỆN TẬP</a:t>
            </a:r>
          </a:p>
        </p:txBody>
      </p:sp>
      <p:sp>
        <p:nvSpPr>
          <p:cNvPr id="8197" name="Rectangle 4"/>
          <p:cNvSpPr>
            <a:spLocks noChangeArrowheads="1"/>
          </p:cNvSpPr>
          <p:nvPr/>
        </p:nvSpPr>
        <p:spPr bwMode="auto">
          <a:xfrm>
            <a:off x="354013" y="812800"/>
            <a:ext cx="8972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000" b="1" u="sng">
                <a:solidFill>
                  <a:srgbClr val="3333FF"/>
                </a:solidFill>
                <a:latin typeface="Times New Roman" panose="02020603050405020304" pitchFamily="18" charset="0"/>
              </a:rPr>
              <a:t>Dạng 2</a:t>
            </a:r>
            <a:r>
              <a:rPr lang="en-US" altLang="en-US" sz="2000" b="1">
                <a:solidFill>
                  <a:srgbClr val="3333FF"/>
                </a:solidFill>
                <a:latin typeface="Times New Roman" panose="02020603050405020304" pitchFamily="18" charset="0"/>
              </a:rPr>
              <a:t>:Đánh dấu một điểm trên mặt phẳng toạ độ khi biết toạ độ của nó            </a:t>
            </a:r>
            <a:endParaRPr lang="en-US" altLang="en-US" sz="2000" b="1" u="sng">
              <a:solidFill>
                <a:srgbClr val="3333FF"/>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9"/>
          <p:cNvSpPr txBox="1">
            <a:spLocks noChangeArrowheads="1"/>
          </p:cNvSpPr>
          <p:nvPr/>
        </p:nvSpPr>
        <p:spPr bwMode="auto">
          <a:xfrm>
            <a:off x="393700" y="933450"/>
            <a:ext cx="3200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sz="2000" b="1" u="sng">
                <a:solidFill>
                  <a:srgbClr val="9900FF"/>
                </a:solidFill>
                <a:latin typeface="Times New Roman" panose="02020603050405020304" pitchFamily="18" charset="0"/>
              </a:rPr>
              <a:t>1.Bài  36 (Sgk/tr68) </a:t>
            </a:r>
          </a:p>
        </p:txBody>
      </p:sp>
      <p:sp>
        <p:nvSpPr>
          <p:cNvPr id="9219" name="Text Box 4"/>
          <p:cNvSpPr txBox="1">
            <a:spLocks noChangeArrowheads="1"/>
          </p:cNvSpPr>
          <p:nvPr/>
        </p:nvSpPr>
        <p:spPr bwMode="auto">
          <a:xfrm>
            <a:off x="2971800" y="0"/>
            <a:ext cx="3886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00000"/>
              </a:lnSpc>
              <a:spcBef>
                <a:spcPct val="50000"/>
              </a:spcBef>
              <a:buFontTx/>
              <a:buNone/>
            </a:pPr>
            <a:r>
              <a:rPr lang="en-US" altLang="en-US" b="1" dirty="0">
                <a:solidFill>
                  <a:srgbClr val="0000CC"/>
                </a:solidFill>
                <a:latin typeface="Times New Roman" panose="02020603050405020304" pitchFamily="18" charset="0"/>
              </a:rPr>
              <a:t>TIẾT </a:t>
            </a:r>
            <a:r>
              <a:rPr lang="en-US" altLang="en-US" b="1" dirty="0" smtClean="0">
                <a:solidFill>
                  <a:srgbClr val="0000CC"/>
                </a:solidFill>
                <a:latin typeface="Times New Roman" panose="02020603050405020304" pitchFamily="18" charset="0"/>
              </a:rPr>
              <a:t>32: </a:t>
            </a:r>
            <a:r>
              <a:rPr lang="en-US" altLang="en-US" b="1" dirty="0">
                <a:solidFill>
                  <a:srgbClr val="0000CC"/>
                </a:solidFill>
                <a:latin typeface="Times New Roman" panose="02020603050405020304" pitchFamily="18" charset="0"/>
              </a:rPr>
              <a:t>LUYỆN TẬP</a:t>
            </a:r>
          </a:p>
        </p:txBody>
      </p:sp>
      <p:sp>
        <p:nvSpPr>
          <p:cNvPr id="9220" name="Text Box 40"/>
          <p:cNvSpPr txBox="1">
            <a:spLocks noChangeArrowheads="1"/>
          </p:cNvSpPr>
          <p:nvPr/>
        </p:nvSpPr>
        <p:spPr bwMode="auto">
          <a:xfrm>
            <a:off x="393700" y="1360488"/>
            <a:ext cx="8534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00000"/>
              </a:lnSpc>
              <a:spcBef>
                <a:spcPct val="50000"/>
              </a:spcBef>
              <a:buFontTx/>
              <a:buNone/>
            </a:pPr>
            <a:r>
              <a:rPr lang="en-US" altLang="en-US" sz="2000" b="1">
                <a:latin typeface="Times New Roman" panose="02020603050405020304" pitchFamily="18" charset="0"/>
              </a:rPr>
              <a:t>Vẽ một hệ trục tọa độ Oxy và đánh dấu các điểm A(-4;-1); B(-2;-1); C(-2;-3); D(-4;-3). Tứ giác ABCD là hình gì?</a:t>
            </a:r>
          </a:p>
        </p:txBody>
      </p:sp>
      <p:cxnSp>
        <p:nvCxnSpPr>
          <p:cNvPr id="9221" name="Straight Connector 9222"/>
          <p:cNvCxnSpPr>
            <a:cxnSpLocks noChangeShapeType="1"/>
          </p:cNvCxnSpPr>
          <p:nvPr/>
        </p:nvCxnSpPr>
        <p:spPr bwMode="auto">
          <a:xfrm>
            <a:off x="2236788" y="5492750"/>
            <a:ext cx="11811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22" name="Straight Connector 9226"/>
          <p:cNvCxnSpPr>
            <a:cxnSpLocks noChangeShapeType="1"/>
          </p:cNvCxnSpPr>
          <p:nvPr/>
        </p:nvCxnSpPr>
        <p:spPr bwMode="auto">
          <a:xfrm>
            <a:off x="2236788" y="4562475"/>
            <a:ext cx="0" cy="9239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9223" name="Group 9232"/>
          <p:cNvGrpSpPr>
            <a:grpSpLocks/>
          </p:cNvGrpSpPr>
          <p:nvPr/>
        </p:nvGrpSpPr>
        <p:grpSpPr bwMode="auto">
          <a:xfrm>
            <a:off x="1893888" y="2016125"/>
            <a:ext cx="4505325" cy="3692525"/>
            <a:chOff x="1893888" y="2016125"/>
            <a:chExt cx="4943475" cy="3714750"/>
          </a:xfrm>
        </p:grpSpPr>
        <p:grpSp>
          <p:nvGrpSpPr>
            <p:cNvPr id="9227" name="Group 9227"/>
            <p:cNvGrpSpPr>
              <a:grpSpLocks/>
            </p:cNvGrpSpPr>
            <p:nvPr/>
          </p:nvGrpSpPr>
          <p:grpSpPr bwMode="auto">
            <a:xfrm>
              <a:off x="1893888" y="2016125"/>
              <a:ext cx="4943475" cy="3714750"/>
              <a:chOff x="1893888" y="2016125"/>
              <a:chExt cx="4943475" cy="3714750"/>
            </a:xfrm>
          </p:grpSpPr>
          <p:cxnSp>
            <p:nvCxnSpPr>
              <p:cNvPr id="4" name="Straight Arrow Connector 3"/>
              <p:cNvCxnSpPr/>
              <p:nvPr/>
            </p:nvCxnSpPr>
            <p:spPr bwMode="auto">
              <a:xfrm flipV="1">
                <a:off x="4599038" y="2073619"/>
                <a:ext cx="0" cy="27325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bwMode="auto">
              <a:xfrm>
                <a:off x="1940918" y="4073132"/>
                <a:ext cx="4619484" cy="958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bwMode="auto">
              <a:xfrm>
                <a:off x="4532846" y="2645365"/>
                <a:ext cx="11322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auto">
              <a:xfrm>
                <a:off x="4541556" y="3111705"/>
                <a:ext cx="1149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bwMode="auto">
              <a:xfrm flipV="1">
                <a:off x="4599038" y="2092784"/>
                <a:ext cx="0" cy="363809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auto">
              <a:xfrm>
                <a:off x="4541556" y="4568219"/>
                <a:ext cx="1149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auto">
              <a:xfrm>
                <a:off x="4541556" y="3606792"/>
                <a:ext cx="1149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auto">
              <a:xfrm>
                <a:off x="3998087" y="4034803"/>
                <a:ext cx="0" cy="134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auto">
              <a:xfrm>
                <a:off x="3418038" y="4025220"/>
                <a:ext cx="0" cy="134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auto">
              <a:xfrm>
                <a:off x="2827539" y="4025220"/>
                <a:ext cx="0" cy="134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auto">
              <a:xfrm>
                <a:off x="5180828" y="4025220"/>
                <a:ext cx="0" cy="134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auto">
              <a:xfrm>
                <a:off x="5760877" y="4025220"/>
                <a:ext cx="0" cy="134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 Box 107"/>
              <p:cNvSpPr txBox="1"/>
              <p:nvPr/>
            </p:nvSpPr>
            <p:spPr bwMode="auto">
              <a:xfrm>
                <a:off x="2151687" y="4339841"/>
                <a:ext cx="466826" cy="3625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A</a:t>
                </a:r>
                <a:endParaRPr lang="en-US" sz="1100">
                  <a:ea typeface="Calibri"/>
                  <a:cs typeface="Times New Roman"/>
                </a:endParaRPr>
              </a:p>
            </p:txBody>
          </p:sp>
          <p:sp>
            <p:nvSpPr>
              <p:cNvPr id="26" name="Text Box 135"/>
              <p:cNvSpPr txBox="1"/>
              <p:nvPr/>
            </p:nvSpPr>
            <p:spPr bwMode="auto">
              <a:xfrm>
                <a:off x="5037993" y="4111461"/>
                <a:ext cx="465084" cy="362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27" name="Text Box 136"/>
              <p:cNvSpPr txBox="1"/>
              <p:nvPr/>
            </p:nvSpPr>
            <p:spPr bwMode="auto">
              <a:xfrm>
                <a:off x="5628493" y="4111461"/>
                <a:ext cx="465083" cy="362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28" name="Text Box 134"/>
              <p:cNvSpPr txBox="1"/>
              <p:nvPr/>
            </p:nvSpPr>
            <p:spPr bwMode="auto">
              <a:xfrm>
                <a:off x="3808221" y="4130626"/>
                <a:ext cx="466826" cy="362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29" name="Text Box 133"/>
              <p:cNvSpPr txBox="1"/>
              <p:nvPr/>
            </p:nvSpPr>
            <p:spPr bwMode="auto">
              <a:xfrm>
                <a:off x="3121918" y="4053967"/>
                <a:ext cx="466826" cy="362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30" name="Text Box 132"/>
              <p:cNvSpPr txBox="1"/>
              <p:nvPr/>
            </p:nvSpPr>
            <p:spPr bwMode="auto">
              <a:xfrm>
                <a:off x="2599352" y="4111461"/>
                <a:ext cx="466826" cy="362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31" name="Text Box 125"/>
              <p:cNvSpPr txBox="1"/>
              <p:nvPr/>
            </p:nvSpPr>
            <p:spPr bwMode="auto">
              <a:xfrm>
                <a:off x="4255887" y="4058759"/>
                <a:ext cx="466826" cy="3625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dirty="0">
                    <a:latin typeface="Times New Roman"/>
                    <a:ea typeface="Calibri"/>
                    <a:cs typeface="Times New Roman"/>
                  </a:rPr>
                  <a:t>O</a:t>
                </a:r>
                <a:endParaRPr lang="en-US" sz="1100" dirty="0">
                  <a:ea typeface="Calibri"/>
                  <a:cs typeface="Times New Roman"/>
                </a:endParaRPr>
              </a:p>
            </p:txBody>
          </p:sp>
          <p:sp>
            <p:nvSpPr>
              <p:cNvPr id="32" name="Text Box 106"/>
              <p:cNvSpPr txBox="1"/>
              <p:nvPr/>
            </p:nvSpPr>
            <p:spPr bwMode="auto">
              <a:xfrm>
                <a:off x="4322078" y="2501630"/>
                <a:ext cx="466826" cy="362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33" name="Text Box 111"/>
              <p:cNvSpPr txBox="1"/>
              <p:nvPr/>
            </p:nvSpPr>
            <p:spPr bwMode="auto">
              <a:xfrm>
                <a:off x="4332530" y="2977552"/>
                <a:ext cx="466826" cy="362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34" name="Text Box 114"/>
              <p:cNvSpPr txBox="1"/>
              <p:nvPr/>
            </p:nvSpPr>
            <p:spPr bwMode="auto">
              <a:xfrm>
                <a:off x="4322078" y="3416743"/>
                <a:ext cx="466826" cy="36093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sp>
            <p:nvSpPr>
              <p:cNvPr id="35" name="Text Box 102"/>
              <p:cNvSpPr txBox="1"/>
              <p:nvPr/>
            </p:nvSpPr>
            <p:spPr bwMode="auto">
              <a:xfrm>
                <a:off x="4599038" y="2016125"/>
                <a:ext cx="466826" cy="362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y</a:t>
                </a:r>
                <a:endParaRPr lang="en-US" sz="1100">
                  <a:ea typeface="Calibri"/>
                  <a:cs typeface="Times New Roman"/>
                </a:endParaRPr>
              </a:p>
            </p:txBody>
          </p:sp>
          <p:sp>
            <p:nvSpPr>
              <p:cNvPr id="36" name="Text Box 117"/>
              <p:cNvSpPr txBox="1"/>
              <p:nvPr/>
            </p:nvSpPr>
            <p:spPr bwMode="auto">
              <a:xfrm>
                <a:off x="6370537" y="3816007"/>
                <a:ext cx="466826" cy="3625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x</a:t>
                </a:r>
                <a:endParaRPr lang="en-US" sz="1100">
                  <a:ea typeface="Calibri"/>
                  <a:cs typeface="Times New Roman"/>
                </a:endParaRPr>
              </a:p>
            </p:txBody>
          </p:sp>
          <p:sp>
            <p:nvSpPr>
              <p:cNvPr id="37" name="Text Box 137"/>
              <p:cNvSpPr txBox="1"/>
              <p:nvPr/>
            </p:nvSpPr>
            <p:spPr bwMode="auto">
              <a:xfrm>
                <a:off x="4255887" y="4378170"/>
                <a:ext cx="466826" cy="3625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-1</a:t>
                </a:r>
                <a:endParaRPr lang="en-US" sz="1100">
                  <a:ea typeface="Calibri"/>
                  <a:cs typeface="Times New Roman"/>
                </a:endParaRPr>
              </a:p>
            </p:txBody>
          </p:sp>
          <p:cxnSp>
            <p:nvCxnSpPr>
              <p:cNvPr id="39" name="Straight Connector 38"/>
              <p:cNvCxnSpPr/>
              <p:nvPr/>
            </p:nvCxnSpPr>
            <p:spPr bwMode="auto">
              <a:xfrm>
                <a:off x="4541556" y="5492914"/>
                <a:ext cx="1149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auto">
              <a:xfrm>
                <a:off x="4541556" y="5036157"/>
                <a:ext cx="1149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 Box 144"/>
              <p:cNvSpPr txBox="1"/>
              <p:nvPr/>
            </p:nvSpPr>
            <p:spPr bwMode="auto">
              <a:xfrm>
                <a:off x="4285498" y="4892422"/>
                <a:ext cx="465084" cy="3625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-2</a:t>
                </a:r>
                <a:endParaRPr lang="en-US" sz="1100">
                  <a:ea typeface="Calibri"/>
                  <a:cs typeface="Times New Roman"/>
                </a:endParaRPr>
              </a:p>
            </p:txBody>
          </p:sp>
          <p:sp>
            <p:nvSpPr>
              <p:cNvPr id="43" name="Text Box 145"/>
              <p:cNvSpPr txBox="1"/>
              <p:nvPr/>
            </p:nvSpPr>
            <p:spPr bwMode="auto">
              <a:xfrm>
                <a:off x="4266338" y="5358762"/>
                <a:ext cx="466826" cy="3625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-3</a:t>
                </a:r>
                <a:endParaRPr lang="en-US" sz="1100">
                  <a:ea typeface="Calibri"/>
                  <a:cs typeface="Times New Roman"/>
                </a:endParaRPr>
              </a:p>
            </p:txBody>
          </p:sp>
          <p:sp>
            <p:nvSpPr>
              <p:cNvPr id="44" name="Text Box 146"/>
              <p:cNvSpPr txBox="1"/>
              <p:nvPr/>
            </p:nvSpPr>
            <p:spPr bwMode="auto">
              <a:xfrm>
                <a:off x="1893888" y="4044385"/>
                <a:ext cx="466826" cy="362532"/>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-4</a:t>
                </a:r>
                <a:endParaRPr lang="en-US" sz="1100">
                  <a:ea typeface="Calibri"/>
                  <a:cs typeface="Times New Roman"/>
                </a:endParaRPr>
              </a:p>
            </p:txBody>
          </p:sp>
          <p:cxnSp>
            <p:nvCxnSpPr>
              <p:cNvPr id="46" name="Straight Connector 45"/>
              <p:cNvCxnSpPr/>
              <p:nvPr/>
            </p:nvCxnSpPr>
            <p:spPr bwMode="auto">
              <a:xfrm>
                <a:off x="2266652" y="4015638"/>
                <a:ext cx="0" cy="134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auto">
              <a:xfrm>
                <a:off x="2237039" y="4568219"/>
                <a:ext cx="240903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auto">
              <a:xfrm>
                <a:off x="3407587" y="4082714"/>
                <a:ext cx="0" cy="14102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auto">
              <a:xfrm>
                <a:off x="2237039" y="5505691"/>
                <a:ext cx="236199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auto">
              <a:xfrm>
                <a:off x="2266652" y="4082714"/>
                <a:ext cx="0" cy="14102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1" name="Text Box 158"/>
              <p:cNvSpPr txBox="1"/>
              <p:nvPr/>
            </p:nvSpPr>
            <p:spPr bwMode="auto">
              <a:xfrm>
                <a:off x="3341395" y="4311094"/>
                <a:ext cx="466826" cy="3625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B</a:t>
                </a:r>
                <a:endParaRPr lang="en-US" sz="1100">
                  <a:ea typeface="Calibri"/>
                  <a:cs typeface="Times New Roman"/>
                </a:endParaRPr>
              </a:p>
            </p:txBody>
          </p:sp>
          <p:sp>
            <p:nvSpPr>
              <p:cNvPr id="52" name="Text Box 159"/>
              <p:cNvSpPr txBox="1"/>
              <p:nvPr/>
            </p:nvSpPr>
            <p:spPr bwMode="auto">
              <a:xfrm>
                <a:off x="3341395" y="5264535"/>
                <a:ext cx="466826" cy="36093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C</a:t>
                </a:r>
                <a:endParaRPr lang="en-US" sz="1100">
                  <a:ea typeface="Calibri"/>
                  <a:cs typeface="Times New Roman"/>
                </a:endParaRPr>
              </a:p>
            </p:txBody>
          </p:sp>
          <p:sp>
            <p:nvSpPr>
              <p:cNvPr id="53" name="Text Box 160"/>
              <p:cNvSpPr txBox="1"/>
              <p:nvPr/>
            </p:nvSpPr>
            <p:spPr bwMode="auto">
              <a:xfrm>
                <a:off x="1940918" y="5349179"/>
                <a:ext cx="466826" cy="36253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nSpc>
                    <a:spcPct val="107000"/>
                  </a:lnSpc>
                  <a:spcBef>
                    <a:spcPts val="0"/>
                  </a:spcBef>
                  <a:spcAft>
                    <a:spcPts val="800"/>
                  </a:spcAft>
                  <a:defRPr/>
                </a:pPr>
                <a:r>
                  <a:rPr lang="en-US" sz="1400" b="1">
                    <a:latin typeface="Times New Roman"/>
                    <a:ea typeface="Calibri"/>
                    <a:cs typeface="Times New Roman"/>
                  </a:rPr>
                  <a:t>D</a:t>
                </a:r>
                <a:endParaRPr lang="en-US" sz="1100">
                  <a:ea typeface="Calibri"/>
                  <a:cs typeface="Times New Roman"/>
                </a:endParaRPr>
              </a:p>
            </p:txBody>
          </p:sp>
        </p:grpSp>
        <p:cxnSp>
          <p:nvCxnSpPr>
            <p:cNvPr id="9228" name="Straight Connector 9229"/>
            <p:cNvCxnSpPr>
              <a:cxnSpLocks noChangeShapeType="1"/>
            </p:cNvCxnSpPr>
            <p:nvPr/>
          </p:nvCxnSpPr>
          <p:spPr bwMode="auto">
            <a:xfrm>
              <a:off x="2236788" y="4566312"/>
              <a:ext cx="11811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29" name="Straight Connector 9231"/>
            <p:cNvCxnSpPr>
              <a:cxnSpLocks noChangeShapeType="1"/>
            </p:cNvCxnSpPr>
            <p:nvPr/>
          </p:nvCxnSpPr>
          <p:spPr bwMode="auto">
            <a:xfrm>
              <a:off x="3415352" y="4566312"/>
              <a:ext cx="0" cy="920088"/>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3" name="Straight Connector 2"/>
          <p:cNvCxnSpPr>
            <a:cxnSpLocks noChangeShapeType="1"/>
          </p:cNvCxnSpPr>
          <p:nvPr/>
        </p:nvCxnSpPr>
        <p:spPr bwMode="auto">
          <a:xfrm flipH="1">
            <a:off x="3278188" y="2195513"/>
            <a:ext cx="26987" cy="3513137"/>
          </a:xfrm>
          <a:prstGeom prst="line">
            <a:avLst/>
          </a:prstGeom>
          <a:noFill/>
          <a:ln w="9525" algn="ctr">
            <a:solidFill>
              <a:schemeClr val="accent2"/>
            </a:solidFill>
            <a:round/>
            <a:headEnd/>
            <a:tailEnd/>
          </a:ln>
          <a:extLst>
            <a:ext uri="{909E8E84-426E-40DD-AFC4-6F175D3DCCD1}">
              <a14:hiddenFill xmlns:a14="http://schemas.microsoft.com/office/drawing/2010/main">
                <a:noFill/>
              </a14:hiddenFill>
            </a:ext>
          </a:extLst>
        </p:spPr>
      </p:cxnSp>
      <p:cxnSp>
        <p:nvCxnSpPr>
          <p:cNvPr id="9217" name="Straight Connector 9216"/>
          <p:cNvCxnSpPr>
            <a:cxnSpLocks noChangeShapeType="1"/>
          </p:cNvCxnSpPr>
          <p:nvPr/>
        </p:nvCxnSpPr>
        <p:spPr bwMode="auto">
          <a:xfrm>
            <a:off x="1905000" y="4554538"/>
            <a:ext cx="4281488" cy="7937"/>
          </a:xfrm>
          <a:prstGeom prst="line">
            <a:avLst/>
          </a:prstGeom>
          <a:noFill/>
          <a:ln w="9525" algn="ctr">
            <a:solidFill>
              <a:schemeClr val="accent2"/>
            </a:solidFill>
            <a:round/>
            <a:headEnd/>
            <a:tailEnd/>
          </a:ln>
          <a:extLst>
            <a:ext uri="{909E8E84-426E-40DD-AFC4-6F175D3DCCD1}">
              <a14:hiddenFill xmlns:a14="http://schemas.microsoft.com/office/drawing/2010/main">
                <a:noFill/>
              </a14:hiddenFill>
            </a:ext>
          </a:extLst>
        </p:spPr>
      </p:cxnSp>
      <p:sp>
        <p:nvSpPr>
          <p:cNvPr id="9226" name="Rectangle 53"/>
          <p:cNvSpPr>
            <a:spLocks noChangeArrowheads="1"/>
          </p:cNvSpPr>
          <p:nvPr/>
        </p:nvSpPr>
        <p:spPr bwMode="auto">
          <a:xfrm>
            <a:off x="381000" y="485775"/>
            <a:ext cx="8972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00000"/>
              </a:lnSpc>
              <a:spcBef>
                <a:spcPct val="0"/>
              </a:spcBef>
              <a:buFontTx/>
              <a:buNone/>
            </a:pPr>
            <a:r>
              <a:rPr lang="en-US" altLang="en-US" sz="2000" b="1" u="sng">
                <a:solidFill>
                  <a:srgbClr val="3333FF"/>
                </a:solidFill>
                <a:latin typeface="Times New Roman" panose="02020603050405020304" pitchFamily="18" charset="0"/>
              </a:rPr>
              <a:t>Dạng 2</a:t>
            </a:r>
            <a:r>
              <a:rPr lang="en-US" altLang="en-US" sz="2000" b="1">
                <a:solidFill>
                  <a:srgbClr val="3333FF"/>
                </a:solidFill>
                <a:latin typeface="Times New Roman" panose="02020603050405020304" pitchFamily="18" charset="0"/>
              </a:rPr>
              <a:t>:Đánh dấu một điểm trên mặt phẳng toạ độ khi biết toạ độ của nó            </a:t>
            </a:r>
            <a:endParaRPr lang="en-US" altLang="en-US" sz="2000" b="1" u="sng">
              <a:solidFill>
                <a:srgbClr val="3333FF"/>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9217"/>
                                        </p:tgtEl>
                                        <p:attrNameLst>
                                          <p:attrName>style.visibility</p:attrName>
                                        </p:attrNameLst>
                                      </p:cBhvr>
                                      <p:to>
                                        <p:strVal val="visible"/>
                                      </p:to>
                                    </p:set>
                                    <p:animEffect transition="in" filter="wipe(down)">
                                      <p:cBhvr>
                                        <p:cTn id="7" dur="500"/>
                                        <p:tgtEl>
                                          <p:spTgt spid="92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1002</TotalTime>
  <Words>1087</Words>
  <Application>Microsoft Office PowerPoint</Application>
  <PresentationFormat>On-screen Show (4:3)</PresentationFormat>
  <Paragraphs>215</Paragraphs>
  <Slides>14</Slides>
  <Notes>1</Notes>
  <HiddenSlides>0</HiddenSlides>
  <MMClips>1</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vt:lpstr>
      <vt:lpstr>Calibri</vt:lpstr>
      <vt:lpstr>Calibri Light</vt:lpstr>
      <vt:lpstr>Cambria Math</vt:lpstr>
      <vt:lpstr>Tahoma</vt:lpstr>
      <vt:lpstr>Times New Roman</vt:lpstr>
      <vt:lpstr>等线</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147</cp:revision>
  <cp:lastPrinted>1601-01-01T00:00:00Z</cp:lastPrinted>
  <dcterms:created xsi:type="dcterms:W3CDTF">1601-01-01T00:00:00Z</dcterms:created>
  <dcterms:modified xsi:type="dcterms:W3CDTF">2023-02-08T08:24:54Z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