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24" r:id="rId2"/>
    <p:sldMasterId id="2147483939" r:id="rId3"/>
    <p:sldMasterId id="2147483954" r:id="rId4"/>
    <p:sldMasterId id="2147483969" r:id="rId5"/>
    <p:sldMasterId id="2147483984" r:id="rId6"/>
  </p:sldMasterIdLst>
  <p:notesMasterIdLst>
    <p:notesMasterId r:id="rId34"/>
  </p:notesMasterIdLst>
  <p:sldIdLst>
    <p:sldId id="282" r:id="rId7"/>
    <p:sldId id="275" r:id="rId8"/>
    <p:sldId id="303" r:id="rId9"/>
    <p:sldId id="285" r:id="rId10"/>
    <p:sldId id="298" r:id="rId11"/>
    <p:sldId id="304" r:id="rId12"/>
    <p:sldId id="305" r:id="rId13"/>
    <p:sldId id="287" r:id="rId14"/>
    <p:sldId id="288" r:id="rId15"/>
    <p:sldId id="307" r:id="rId16"/>
    <p:sldId id="290" r:id="rId17"/>
    <p:sldId id="291" r:id="rId18"/>
    <p:sldId id="292" r:id="rId19"/>
    <p:sldId id="310" r:id="rId20"/>
    <p:sldId id="308" r:id="rId21"/>
    <p:sldId id="309" r:id="rId22"/>
    <p:sldId id="294" r:id="rId23"/>
    <p:sldId id="295" r:id="rId24"/>
    <p:sldId id="311" r:id="rId25"/>
    <p:sldId id="312" r:id="rId26"/>
    <p:sldId id="318" r:id="rId27"/>
    <p:sldId id="313" r:id="rId28"/>
    <p:sldId id="316" r:id="rId29"/>
    <p:sldId id="315" r:id="rId30"/>
    <p:sldId id="317" r:id="rId31"/>
    <p:sldId id="279" r:id="rId32"/>
    <p:sldId id="28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0000CC"/>
    <a:srgbClr val="000000"/>
    <a:srgbClr val="FF00FF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3636" autoAdjust="0"/>
  </p:normalViewPr>
  <p:slideViewPr>
    <p:cSldViewPr>
      <p:cViewPr varScale="1">
        <p:scale>
          <a:sx n="82" d="100"/>
          <a:sy n="82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A11EBF-BF3F-4C7E-A87E-4A67D8EEF1C3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93E75F-B6AF-480D-89D4-FE30A9084C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3E75F-B6AF-480D-89D4-FE30A9084C1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3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B9ED-34CB-496C-9BDC-A634146DC422}" type="datetime10">
              <a:rPr lang="en-US" smtClean="0"/>
              <a:t>18:52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83433-F967-4E12-8972-6910FC9DA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6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3E93-DD3F-4672-BE8F-1D2A744762F7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441D2-9FC4-47B1-95B7-1FE82BF3E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2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DB58-8C4C-43FE-885A-38D8A0E28295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41E77-D21B-44E3-B767-E0676820A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81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C00B-0A77-4961-9632-2CDA3716FD2B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30BE5-3302-430B-8DF3-869682D79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3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2345-95C7-4AED-868A-4050D4BEE920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0D11B-D7B5-4F38-AB30-7378454CC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0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B9A4-DBED-4BEF-B256-D1D44C4C637D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84A92-784E-4252-B287-885121A38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40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580A7-3080-473E-8B0C-458EECF0CD4A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83D97-BA9C-4CBB-8E67-EAA04106C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524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20CF-E3FA-4F91-8774-6C2FBF159003}" type="datetime10">
              <a:rPr lang="en-US" smtClean="0"/>
              <a:t>18:52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43253-5CB4-4197-B66F-22AF2B1FC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3009-462D-4EB9-87A2-600EE87101D7}" type="datetime10">
              <a:rPr lang="en-US" smtClean="0"/>
              <a:t>18:52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2D485-397E-4F7A-99AA-EE3A9D4DC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582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DE89-FFBF-4C9F-882C-976F3572CFE0}" type="datetime10">
              <a:rPr lang="en-US" smtClean="0"/>
              <a:t>18:52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415D-201E-455F-8B1A-E974C3AED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721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1517-B275-4C78-B602-AC0B6D26ACB8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B780A-38A2-4296-9F12-28B71DC28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8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7EC1-8F9C-46C4-A714-5057A67228E9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B6D8733-E827-4A36-BF5E-A929A0BC8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23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7F3D-E5BF-4809-8601-1A35C6A7FEAE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5074-C035-498F-87E4-81C3BCBB8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79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6F11-5562-4834-A905-37A189270A12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087D1-0509-47B7-ADF5-1D3C4AE2B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854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8BAC-2E43-414D-87B4-F286CC6C61E9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5C701-AF8E-4F14-AA42-6CED03969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292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43550-7428-4B35-929C-CE49CBAD0ACE}" type="datetime10">
              <a:rPr lang="en-US" smtClean="0"/>
              <a:t>18:52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9500890-1F65-4F04-9456-AE6B04F1CAC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7412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B332-1D9C-4CFB-90D2-6B22CAC4F91D}" type="datetime10">
              <a:rPr lang="en-US" smtClean="0"/>
              <a:t>18:52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A8BA24A-B670-49A0-8942-7573324D4E4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79479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24615-1C4F-4C24-9EEA-34FD5A72D9A0}" type="datetime10">
              <a:rPr lang="en-US" smtClean="0"/>
              <a:t>18:52</a:t>
            </a:fld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16F74FE-CA90-4F2B-980C-5DA087AC333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34842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C13D-F121-4C53-A16F-7C29B1DC4AA8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32F04-FDB8-4431-9906-A4B990378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762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46F7-FFE0-4F64-B7D8-40E699CB738C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1935F-9905-4B12-B7FE-1D012B6A3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46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60DC-80D4-4FB0-A199-9389449025E4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772BB-3084-4C64-B3C4-F1564B413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68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6D7C-25A7-4AF4-8F97-10D0EA44835D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5B2AF-A1FD-47AA-AEFF-A603A8932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8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9A4E-A075-4F49-9C4C-6359D0F4F02F}" type="datetime10">
              <a:rPr lang="en-US" smtClean="0"/>
              <a:t>18:52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6B09C-90FE-41A7-8C68-DA8AF0CA7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153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4BF4-CD9C-4D3F-89EB-A8631B70297A}" type="datetime10">
              <a:rPr lang="en-US" smtClean="0"/>
              <a:t>18:52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38910-372D-4225-9838-10DFA9DE6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377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3F66-8EC1-4AB7-B244-FF5A8D862293}" type="datetime10">
              <a:rPr lang="en-US" smtClean="0"/>
              <a:t>18:52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E4EC3-1262-49A4-AA65-4FCC7D996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60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27BD-615C-4CCF-B3BE-3F392FFEF489}" type="datetime10">
              <a:rPr lang="en-US" smtClean="0"/>
              <a:t>18:52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C97D-AC2F-404F-A27E-74171B007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852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28B3-0DD5-4B4A-942F-C3993530723C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ECBD3-959F-4249-95DC-3EFC7BB77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09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CD8A-F2B0-4463-916D-16A67A788A1C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EFB54-3BE2-4CCB-9A83-5375C77E2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509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6C45-1C6E-482F-A629-922A6F20FB38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D16C9-1D91-4543-8B33-014546D0D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0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5682-76AB-40CD-8874-E96703A1C255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5EE90-C1D2-4CF1-911F-AC9819C4A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368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DA4C1-7F57-407C-B728-E1F51F4FD4AC}" type="datetime10">
              <a:rPr lang="en-US" smtClean="0"/>
              <a:t>18:52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7813B39-6C8C-413C-954A-D4DC53AC9F5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31827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79AAC-BA8B-41DE-B20A-DFD050E6AC23}" type="datetime10">
              <a:rPr lang="en-US" smtClean="0"/>
              <a:t>18:52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65D465-31A1-4B5D-AF56-785C94F3376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32441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1880A-DC93-4FBC-92AF-2EF5C7692F2C}" type="datetime10">
              <a:rPr lang="en-US" smtClean="0"/>
              <a:t>18:52</a:t>
            </a:fld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D516303-79E9-44E5-8973-611C2989B66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1034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346C-D791-459A-916A-0C1A135E5DCA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57B2483-78F3-4781-AD7C-7982B7889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776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B595-CAFC-4B71-A159-6140A6C9304D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07F2F-B060-45F8-BEB2-85CAAB26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96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9E795-15EA-4B3B-8B9D-84533A35512D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ABC4E-7146-4B89-AE76-91E90A440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989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901F-D038-462B-BE35-7C0A398A921A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D400-219E-4C7C-8251-89ABD8B42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637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FFDB-F2CE-4F49-9F0A-718407097139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172C6-DB72-42F9-8E1E-8214BBF63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029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C5AE-7E2D-4B41-8C0F-B28F47D0A34E}" type="datetime10">
              <a:rPr lang="en-US" smtClean="0"/>
              <a:t>18:52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42C2-99CA-40F3-A948-8423F6C8A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327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2762-B548-432F-B904-FD173053574F}" type="datetime10">
              <a:rPr lang="en-US" smtClean="0"/>
              <a:t>18:52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F39BF-F93E-4E47-9A77-F176E2167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616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0CB5-AA38-4926-9CF7-983A246A55B2}" type="datetime10">
              <a:rPr lang="en-US" smtClean="0"/>
              <a:t>18:52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61238-CD27-4FFB-9E06-6371AD65F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495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0BF-3253-4CCA-9F65-650B4CCB219C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EA6B3-6F79-4793-89FA-E5506EB70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17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D8E3-31F0-4DE6-8D2D-D95674371134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CDAEC-F73D-4DB5-A386-49F22779C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79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C32B-3C3B-4D71-977D-CB63E555E2CA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FCDE0-89BC-4CB0-99BE-28E72FB45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34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C8F5-2174-473D-AE31-669150B53855}" type="datetime10">
              <a:rPr lang="en-US" smtClean="0"/>
              <a:t>18:52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65D52-B21A-46E8-B330-0942DAF96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3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1649-CA56-4EAB-B2B0-99BBAE512A74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7B814-4C98-4B35-9171-80402244D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915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604B-4880-4C62-93D3-FCA444546B0A}" type="datetime10">
              <a:rPr lang="en-US" smtClean="0"/>
              <a:t>18:52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4F8FF7B-2674-4577-88E4-3521CF58ACF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1437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4EDB-E86D-4E26-8126-7049297FE58B}" type="datetime10">
              <a:rPr lang="en-US" smtClean="0"/>
              <a:t>18:52</a:t>
            </a:fld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991061F-BA9C-496A-A05F-281B7A42DD8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78496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BDCB-76BF-41E8-97B4-396511C46757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A3A6-B472-46C6-819F-E444B755D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756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CA06-97A9-425C-96D0-E1FE6A7461C1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C786B-F54E-4899-86C5-BB0066C19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72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B2F9-F921-4694-9486-BA54411CC5C4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14B52-FAF5-4E6D-AA4A-7868B89CE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426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0C56-7F1C-49B0-89DE-34654E969157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7BE3D-C1D8-4FCF-95BB-05E423FBD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95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48C2-9E37-44B4-ACA0-46AD7C70FDE6}" type="datetime10">
              <a:rPr lang="en-US" smtClean="0"/>
              <a:t>18:52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0B78F-065F-4361-9A4F-339E10276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59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60D1-374D-433A-9C09-2B9E9B2734AE}" type="datetime10">
              <a:rPr lang="en-US" smtClean="0"/>
              <a:t>18:52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59CDA-559C-4F8F-850E-38C6ADFFE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895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332D-74AF-453A-8A29-8BF8337B3A40}" type="datetime10">
              <a:rPr lang="en-US" smtClean="0"/>
              <a:t>18:52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544C6-EB2F-45B6-9888-C05F03A86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83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0B04-FD65-47D5-B008-FB605F162CF7}" type="datetime10">
              <a:rPr lang="en-US" smtClean="0"/>
              <a:t>18:52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5F620-E20B-4625-A901-199261A62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57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EE16-F979-48A0-9C82-1E7A66A979DD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6988-0938-4873-9EAA-66B93D195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431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A666-4BCE-4976-ADD8-E68C087EB1BB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61CFB-F458-48D9-83D7-B47545AAB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572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603E-E6D1-472E-994A-AB35092E2917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EEC7D-62C4-4420-8BDB-CDDF2BB90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918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3091-A3D2-43A4-996F-3E361D1AE19B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C65F6-41E3-4C77-A73B-953363E6C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795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30FB-F555-4B83-9FD9-D90DF904EB00}" type="datetime10">
              <a:rPr lang="en-US" smtClean="0"/>
              <a:t>18:52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0037ED9-5D9A-4875-B5E8-86028DAE917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04931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1688-0FDF-456B-87B2-381A00CAFA7C}" type="datetime10">
              <a:rPr lang="en-US" smtClean="0"/>
              <a:t>18:52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6FFC072-E77B-42BB-A186-53E905196E2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32481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51A3-0D3A-4505-8E1D-7BB3BA3F2956}" type="datetime10">
              <a:rPr lang="en-US" smtClean="0"/>
              <a:t>18:52</a:t>
            </a:fld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A1C8620-886A-45EB-98C8-04A04797D7E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22908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B417-5279-40BF-A2B2-47568E49997D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9846-A136-4566-984F-7B2BC059F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8485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A4BD-8098-4B38-9F6E-753881D13D62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9581E-0CF8-49B2-94FF-A4353D6AE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3371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6C68-237B-42D1-A62F-CE01E81155D2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4C91-38FD-4B08-9381-F73ED5E16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55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0575-ACFD-4664-8162-8515B7014906}" type="datetime10">
              <a:rPr lang="en-US" smtClean="0"/>
              <a:t>18:52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441FE-0841-4955-8F55-DB33DF11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36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08D9-1315-4B9E-BF3F-5F5BD6A50240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B18BD-1219-4780-A54A-E260643EF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1069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67DD-AD64-4F83-9F9F-636482620545}" type="datetime10">
              <a:rPr lang="en-US" smtClean="0"/>
              <a:t>18:52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961B-4E02-4DF0-9A5D-5417835DD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089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CBD0-3605-413D-816A-863A95D32566}" type="datetime10">
              <a:rPr lang="en-US" smtClean="0"/>
              <a:t>18:52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6B61-7338-4476-ADF0-8BBEB13E8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398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B6B8-8A96-4994-B2D7-9C19829B7C1E}" type="datetime10">
              <a:rPr lang="en-US" smtClean="0"/>
              <a:t>18:52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2F69-C5FC-4631-971E-C1C9125C4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2127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3376-2CF8-4658-857C-0E5F9E0DE742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FFFE6-5D0A-45DF-9661-E040568A0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886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3253-8B3B-4334-BFF4-5501CEAE2266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76F7A-8C14-4240-89E0-4981907D8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912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7B04-A257-4155-B06D-AA1379B2B61E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1C43-873F-4E57-AFE9-F0AD176C4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79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8815-BBE4-445F-82F4-A7A74FC04DF7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7D124-BFC0-469C-A749-E1D19D3BC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3588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6534-4ACE-4E01-B8A5-7BD64E39C30D}" type="datetime10">
              <a:rPr lang="en-US" smtClean="0"/>
              <a:t>18:52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602BB63-82D1-4501-9178-0109413A4E0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20380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33267-4680-4EA4-8BCD-A8D253044B75}" type="datetime10">
              <a:rPr lang="en-US" smtClean="0"/>
              <a:t>18:52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3F01368-8443-46C1-8548-AEC8D40F9B5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1511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2491-307C-449C-9B82-1C4F643A086C}" type="datetime10">
              <a:rPr lang="en-US" smtClean="0"/>
              <a:t>18:52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24B8-A18B-4B17-9FAA-A6B370231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4399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4166B-53EA-416F-AF14-60448F4D0761}" type="datetime10">
              <a:rPr lang="en-US" smtClean="0"/>
              <a:t>18:52</a:t>
            </a:fld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EB46A33-1134-4C26-9F4C-026699C6B0F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536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67FC-699E-4F99-B250-A224CB82D56E}" type="datetime10">
              <a:rPr lang="en-US" smtClean="0"/>
              <a:t>18:52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72382-4B52-4C94-86B7-51A1714F7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66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E7DD20-1012-47E8-AE7D-D2CAA77C4AFA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A7A9B2E5-2D27-431B-BE06-BDB4D89AEB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12" r:id="rId2"/>
    <p:sldLayoutId id="2147484576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77" r:id="rId9"/>
    <p:sldLayoutId id="2147484518" r:id="rId10"/>
    <p:sldLayoutId id="2147484519" r:id="rId11"/>
  </p:sldLayoutIdLst>
  <p:hf sldNum="0" hdr="0" ft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A0822-81C0-4885-A96A-4B59BE8ED8CA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7F6B487-3E2B-44FA-BA21-1EC67D55BE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78" r:id="rId12"/>
    <p:sldLayoutId id="2147484579" r:id="rId13"/>
    <p:sldLayoutId id="2147484580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CF2EB-02CC-402A-B631-1FB5C21A6559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B135CFB-73A5-4F61-ACE5-C537608BCE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  <p:sldLayoutId id="2147484581" r:id="rId12"/>
    <p:sldLayoutId id="2147484582" r:id="rId13"/>
    <p:sldLayoutId id="2147484583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CEFAA-DC38-4572-87A6-EA8882E5F418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658BD8-2EFB-4D83-A76B-4C493EFEF0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85" r:id="rId12"/>
    <p:sldLayoutId id="2147484586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A3FF18-0E3F-44DC-B997-43396CCE4909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A8F484-EF2B-4654-9C48-3E05FCB302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87" r:id="rId12"/>
    <p:sldLayoutId id="2147484588" r:id="rId13"/>
    <p:sldLayoutId id="214748458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6947FB-5DD7-4796-9F86-B0C6E4EB31AC}" type="datetime10">
              <a:rPr lang="en-US" smtClean="0"/>
              <a:t>18:52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ACD981-171D-4927-9B6D-E10E1D56D1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90" r:id="rId12"/>
    <p:sldLayoutId id="2147484591" r:id="rId13"/>
    <p:sldLayoutId id="2147484592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.wmf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3"/>
          <p:cNvGrpSpPr>
            <a:grpSpLocks/>
          </p:cNvGrpSpPr>
          <p:nvPr/>
        </p:nvGrpSpPr>
        <p:grpSpPr bwMode="auto">
          <a:xfrm>
            <a:off x="5029200" y="2643188"/>
            <a:ext cx="1246188" cy="1243012"/>
            <a:chOff x="2844800" y="1422399"/>
            <a:chExt cx="2235200" cy="2235200"/>
          </a:xfrm>
        </p:grpSpPr>
        <p:sp>
          <p:nvSpPr>
            <p:cNvPr id="3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 4"/>
            <p:cNvSpPr/>
            <p:nvPr/>
          </p:nvSpPr>
          <p:spPr>
            <a:xfrm>
              <a:off x="3294687" y="1944801"/>
              <a:ext cx="1335426" cy="1150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86200" y="1680587"/>
            <a:ext cx="1584408" cy="1606696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8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/>
            </a:p>
          </p:txBody>
        </p:sp>
      </p:grpSp>
      <p:grpSp>
        <p:nvGrpSpPr>
          <p:cNvPr id="25604" name="Group 39"/>
          <p:cNvGrpSpPr>
            <a:grpSpLocks/>
          </p:cNvGrpSpPr>
          <p:nvPr/>
        </p:nvGrpSpPr>
        <p:grpSpPr bwMode="auto">
          <a:xfrm>
            <a:off x="2667000" y="2432050"/>
            <a:ext cx="1527175" cy="1524000"/>
            <a:chOff x="2844800" y="1422399"/>
            <a:chExt cx="2235200" cy="2235200"/>
          </a:xfrm>
        </p:grpSpPr>
        <p:sp>
          <p:nvSpPr>
            <p:cNvPr id="41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 4"/>
            <p:cNvSpPr/>
            <p:nvPr/>
          </p:nvSpPr>
          <p:spPr>
            <a:xfrm>
              <a:off x="3293235" y="1946275"/>
              <a:ext cx="1338332" cy="1147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33800" y="3097922"/>
            <a:ext cx="161827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4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/>
            </a:p>
          </p:txBody>
        </p:sp>
      </p:grpSp>
      <p:pic>
        <p:nvPicPr>
          <p:cNvPr id="25606" name="Picture 51" descr="Firewrk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13113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624388"/>
            <a:ext cx="41513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038600" y="228600"/>
            <a:ext cx="23622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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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---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9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27797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-25400"/>
            <a:ext cx="25304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11" name="Object 10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607575" y="2746375"/>
            <a:ext cx="572296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C200"/>
                </a:solidFill>
                <a:latin typeface="Times New Roman" pitchFamily="18" charset="0"/>
                <a:cs typeface="Arial" charset="0"/>
              </a:rPr>
              <a:t>H</a:t>
            </a:r>
            <a:endParaRPr lang="vi-VN" sz="4400" b="1" dirty="0">
              <a:solidFill>
                <a:srgbClr val="00C2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08833" y="2746375"/>
            <a:ext cx="568575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Ó</a:t>
            </a:r>
            <a:endParaRPr lang="vi-VN" sz="44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2634" y="2751138"/>
            <a:ext cx="568575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24602E"/>
                </a:solidFill>
                <a:latin typeface="Times New Roman" pitchFamily="18" charset="0"/>
                <a:cs typeface="Arial" charset="0"/>
              </a:rPr>
              <a:t>A</a:t>
            </a:r>
            <a:endParaRPr lang="vi-VN" sz="4400" b="1">
              <a:solidFill>
                <a:srgbClr val="24602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13812" y="2743200"/>
            <a:ext cx="567784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5B34DA"/>
                </a:solidFill>
                <a:latin typeface="Times New Roman" pitchFamily="18" charset="0"/>
                <a:cs typeface="Arial" charset="0"/>
              </a:rPr>
              <a:t>H</a:t>
            </a:r>
            <a:endParaRPr lang="vi-VN" sz="4400" b="1" dirty="0">
              <a:solidFill>
                <a:srgbClr val="5B34D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94983" y="2751138"/>
            <a:ext cx="567784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3300"/>
                </a:solidFill>
                <a:latin typeface="Times New Roman" pitchFamily="18" charset="0"/>
                <a:cs typeface="Arial" charset="0"/>
              </a:rPr>
              <a:t>Ọ</a:t>
            </a:r>
            <a:endParaRPr lang="vi-VN" sz="4400" b="1" dirty="0">
              <a:solidFill>
                <a:srgbClr val="33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5416" y="2743200"/>
            <a:ext cx="567784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66FF"/>
                </a:solidFill>
                <a:latin typeface="Times New Roman" pitchFamily="18" charset="0"/>
                <a:cs typeface="Arial" charset="0"/>
              </a:rPr>
              <a:t>C</a:t>
            </a:r>
            <a:endParaRPr lang="vi-VN" sz="4400" b="1">
              <a:solidFill>
                <a:srgbClr val="0066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B3294CA-2D01-4398-BD04-F2BC4E5D0C64}" type="datetime10">
              <a:rPr lang="en-US" smtClean="0"/>
              <a:t>18:52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24 L 5E-6 -0.1133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9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6088 L -0.00087 -0.14375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5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375 L 0.0007 -0.1625 " pathEditMode="relative" rAng="0" ptsTypes="AA">
                                      <p:cBhvr>
                                        <p:cTn id="10" dur="5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9387 L 0.00122 -0.1475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8620" y="1006625"/>
            <a:ext cx="2725692" cy="5334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A50021"/>
                </a:solidFill>
                <a:latin typeface="Times New Roman" panose="02020603050405020304" pitchFamily="18" charset="0"/>
              </a:rPr>
              <a:t>Chất béo + Nước </a:t>
            </a: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flipV="1">
            <a:off x="2859845" y="1499889"/>
            <a:ext cx="1254955" cy="8217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2896416" y="974706"/>
            <a:ext cx="80966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99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3200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200">
                <a:solidFill>
                  <a:srgbClr val="99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>
                <a:solidFill>
                  <a:srgbClr val="99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149194" y="1020473"/>
            <a:ext cx="4973931" cy="5334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A50021"/>
                </a:solidFill>
                <a:latin typeface="Times New Roman" panose="02020603050405020304" pitchFamily="18" charset="0"/>
              </a:rPr>
              <a:t>Glixerol (Glixerin) + Các axít béo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08954" y="75497"/>
            <a:ext cx="8080479" cy="703286"/>
            <a:chOff x="2315" y="5736"/>
            <a:chExt cx="14175" cy="115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7" name="Oval 46"/>
            <p:cNvSpPr/>
            <p:nvPr/>
          </p:nvSpPr>
          <p:spPr>
            <a:xfrm>
              <a:off x="2315" y="5805"/>
              <a:ext cx="1829" cy="843"/>
            </a:xfrm>
            <a:prstGeom prst="ellipse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III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253" y="5736"/>
              <a:ext cx="12237" cy="1158"/>
            </a:xfrm>
            <a:prstGeom prst="round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 Box 27"/>
            <p:cNvSpPr txBox="1"/>
            <p:nvPr/>
          </p:nvSpPr>
          <p:spPr>
            <a:xfrm>
              <a:off x="4388" y="5863"/>
              <a:ext cx="11215" cy="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THÀNH PHẦN VÀ CẤU TẠO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16633" y="8253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28620" y="6025691"/>
            <a:ext cx="4897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phân tử glixerol</a:t>
            </a:r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023246"/>
              </p:ext>
            </p:extLst>
          </p:nvPr>
        </p:nvGraphicFramePr>
        <p:xfrm>
          <a:off x="5198313" y="1751218"/>
          <a:ext cx="3843541" cy="351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3D Model" r:id="rId2" imgW="1943100" imgH="1276502" progId="Chem3D.Document.9">
                  <p:embed/>
                </p:oleObj>
              </mc:Choice>
              <mc:Fallback>
                <p:oleObj name="CS Chem3D Model" r:id="rId2" imgW="1943100" imgH="1276502" progId="Chem3D.Document.9">
                  <p:embed/>
                  <p:pic>
                    <p:nvPicPr>
                      <p:cNvPr id="123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313" y="1751218"/>
                        <a:ext cx="3843541" cy="3515235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5611970" y="3429000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7442200" y="3276600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7823200" y="2057400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7975600" y="4648200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8763000" y="44196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5488837" y="5456992"/>
            <a:ext cx="35486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phân tử axit béo</a:t>
            </a:r>
          </a:p>
        </p:txBody>
      </p:sp>
      <p:pic>
        <p:nvPicPr>
          <p:cNvPr id="75" name="Picture 13" descr="Gllixe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" y="1740068"/>
            <a:ext cx="4532313" cy="406345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817606" y="4782854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1310273" y="2512592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2265406" y="4963829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260893" y="2525429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98518" y="5468654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1" name="Rectangle 32"/>
          <p:cNvSpPr>
            <a:spLocks noChangeArrowheads="1"/>
          </p:cNvSpPr>
          <p:nvPr/>
        </p:nvSpPr>
        <p:spPr bwMode="auto">
          <a:xfrm>
            <a:off x="1644693" y="4306604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2" name="Rectangle 27"/>
          <p:cNvSpPr>
            <a:spLocks noChangeArrowheads="1"/>
          </p:cNvSpPr>
          <p:nvPr/>
        </p:nvSpPr>
        <p:spPr bwMode="auto">
          <a:xfrm>
            <a:off x="1356584" y="3953973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3" name="Rectangle 27"/>
          <p:cNvSpPr>
            <a:spLocks noChangeArrowheads="1"/>
          </p:cNvSpPr>
          <p:nvPr/>
        </p:nvSpPr>
        <p:spPr bwMode="auto">
          <a:xfrm flipV="1">
            <a:off x="2507202" y="3657600"/>
            <a:ext cx="83598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3048000" y="32766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5" name="Rectangle 27"/>
          <p:cNvSpPr>
            <a:spLocks noChangeArrowheads="1"/>
          </p:cNvSpPr>
          <p:nvPr/>
        </p:nvSpPr>
        <p:spPr bwMode="auto">
          <a:xfrm>
            <a:off x="2819400" y="19050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3925228" y="2802132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87" name="Rectangle 32"/>
          <p:cNvSpPr>
            <a:spLocks noChangeArrowheads="1"/>
          </p:cNvSpPr>
          <p:nvPr/>
        </p:nvSpPr>
        <p:spPr bwMode="auto">
          <a:xfrm>
            <a:off x="2065381" y="3330292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8" name="Rectangle 32"/>
          <p:cNvSpPr>
            <a:spLocks noChangeArrowheads="1"/>
          </p:cNvSpPr>
          <p:nvPr/>
        </p:nvSpPr>
        <p:spPr bwMode="auto">
          <a:xfrm>
            <a:off x="2932156" y="2787367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9" name="Rectangle 29"/>
          <p:cNvSpPr>
            <a:spLocks noChangeArrowheads="1"/>
          </p:cNvSpPr>
          <p:nvPr/>
        </p:nvSpPr>
        <p:spPr bwMode="auto">
          <a:xfrm>
            <a:off x="4566077" y="2512592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0" name="Rectangle 29"/>
          <p:cNvSpPr>
            <a:spLocks noChangeArrowheads="1"/>
          </p:cNvSpPr>
          <p:nvPr/>
        </p:nvSpPr>
        <p:spPr bwMode="auto">
          <a:xfrm>
            <a:off x="1489118" y="1905000"/>
            <a:ext cx="15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620" y="6467166"/>
            <a:ext cx="2133600" cy="476250"/>
          </a:xfrm>
        </p:spPr>
        <p:txBody>
          <a:bodyPr/>
          <a:lstStyle/>
          <a:p>
            <a:pPr>
              <a:defRPr/>
            </a:pPr>
            <a:fld id="{93F25902-60B3-4BAA-A543-0ED212FDBE07}" type="datetime10">
              <a:rPr lang="en-US" smtClean="0"/>
              <a:t>18:52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5" grpId="0" animBg="1"/>
      <p:bldP spid="51" grpId="0"/>
      <p:bldP spid="53" grpId="0"/>
      <p:bldP spid="54" grpId="0"/>
      <p:bldP spid="55" grpId="0"/>
      <p:bldP spid="56" grpId="0"/>
      <p:bldP spid="57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95650" y="2457450"/>
            <a:ext cx="2405063" cy="423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A50021"/>
                </a:solidFill>
              </a:rPr>
              <a:t>  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 – COOH</a:t>
            </a:r>
            <a:endParaRPr lang="en-US" sz="2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" y="3048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CTCT của glixerol :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819400" y="838200"/>
            <a:ext cx="31242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CH</a:t>
            </a:r>
            <a:r>
              <a:rPr lang="en-US" sz="2800" b="1" baseline="-25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– CH –</a:t>
            </a:r>
            <a:r>
              <a: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|          |         |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OH     </a:t>
            </a:r>
            <a:r>
              <a:rPr lang="en-US" sz="2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en-US" sz="2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58000" y="3762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 : 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553200" y="968375"/>
            <a:ext cx="2209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A50021"/>
                </a:solidFill>
              </a:rPr>
              <a:t> 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3200" b="1" baseline="-25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998788" y="762000"/>
            <a:ext cx="376237" cy="4381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244792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chung axit béo: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4775" y="3248025"/>
            <a:ext cx="43434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4024313" y="760413"/>
            <a:ext cx="374650" cy="4254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4918075" y="762000"/>
            <a:ext cx="365125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6934200" y="1219200"/>
            <a:ext cx="228600" cy="304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000375" y="1585913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4010025" y="1590675"/>
            <a:ext cx="720725" cy="5143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4891088" y="1571625"/>
            <a:ext cx="719137" cy="5143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8458200" y="1252538"/>
            <a:ext cx="242888" cy="2714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58" name="Rectangle 19"/>
          <p:cNvSpPr>
            <a:spLocks noChangeArrowheads="1"/>
          </p:cNvSpPr>
          <p:nvPr/>
        </p:nvSpPr>
        <p:spPr bwMode="auto">
          <a:xfrm>
            <a:off x="4495800" y="2895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333" name="Group 2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8415463"/>
              </p:ext>
            </p:extLst>
          </p:nvPr>
        </p:nvGraphicFramePr>
        <p:xfrm>
          <a:off x="197848" y="4063392"/>
          <a:ext cx="8775791" cy="2519072"/>
        </p:xfrm>
        <a:graphic>
          <a:graphicData uri="http://schemas.openxmlformats.org/drawingml/2006/table">
            <a:tbl>
              <a:tblPr/>
              <a:tblGrid>
                <a:gridCol w="2025696">
                  <a:extLst>
                    <a:ext uri="{9D8B030D-6E8A-4147-A177-3AD203B41FA5}">
                      <a16:colId xmlns:a16="http://schemas.microsoft.com/office/drawing/2014/main" val="207517053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CTCT  glixerol</a:t>
                      </a: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thức axít béo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(RCOOH)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800" b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(RCOO)</a:t>
                      </a:r>
                      <a:r>
                        <a:rPr lang="en-US" altLang="en-US" sz="2800" b="1" baseline="-25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altLang="en-US" sz="2800" b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2800" b="1" baseline="-25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altLang="en-US" sz="2800" b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altLang="en-US" sz="2800" b="1" baseline="-25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5 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42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b="1" baseline="-2500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baseline="-2500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(OH)</a:t>
                      </a:r>
                      <a:r>
                        <a:rPr lang="en-US" sz="2800" b="1" baseline="-2500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anchor="ctr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COOH</a:t>
                      </a: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4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COOH</a:t>
                      </a: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97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COOH</a:t>
                      </a: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5743575" y="497191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COO)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5700713" y="547251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COO)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5743575" y="5992172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COO)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3305175" y="2438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– COO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6553200" y="976313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4614863" y="3206750"/>
            <a:ext cx="3538537" cy="584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)</a:t>
            </a:r>
            <a:r>
              <a:rPr lang="en-US" alt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53400" y="6420530"/>
            <a:ext cx="2133600" cy="476250"/>
          </a:xfrm>
        </p:spPr>
        <p:txBody>
          <a:bodyPr/>
          <a:lstStyle/>
          <a:p>
            <a:pPr>
              <a:defRPr/>
            </a:pPr>
            <a:fld id="{969BED66-E049-404A-AB81-A701BF5E3302}" type="datetime10">
              <a:rPr lang="en-US" smtClean="0"/>
              <a:t>18:52</a:t>
            </a:fld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5943600" y="4431329"/>
            <a:ext cx="285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béo là gì?</a:t>
            </a:r>
            <a:endParaRPr lang="en-GB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2165985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sym typeface="Wingdings 2" panose="05020102010507070707" pitchFamily="18" charset="2"/>
              </a:rPr>
              <a:t>R</a:t>
            </a:r>
            <a:r>
              <a:rPr lang="en-US" altLang="en-US" sz="2800">
                <a:latin typeface="Times New Roman" panose="02020603050405020304" pitchFamily="18" charset="0"/>
                <a:sym typeface="Wingdings 2" panose="05020102010507070707" pitchFamily="18" charset="2"/>
              </a:rPr>
              <a:t> có thể là :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C</a:t>
            </a:r>
            <a:r>
              <a:rPr lang="en-US" altLang="en-US" sz="2800" b="1" baseline="-250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17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</a:t>
            </a:r>
            <a:r>
              <a:rPr lang="en-US" altLang="en-US" sz="2800" b="1" baseline="-250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35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-; C</a:t>
            </a:r>
            <a:r>
              <a:rPr lang="en-US" altLang="en-US" sz="2800" b="1" baseline="-250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17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</a:t>
            </a:r>
            <a:r>
              <a:rPr lang="en-US" altLang="en-US" sz="2800" b="1" baseline="-250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33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- ; C</a:t>
            </a:r>
            <a:r>
              <a:rPr lang="en-US" altLang="en-US" sz="2800" b="1" baseline="-250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15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</a:t>
            </a:r>
            <a:r>
              <a:rPr lang="en-US" altLang="en-US" sz="2800" b="1" baseline="-250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31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-</a:t>
            </a: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4688 0.1222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3117E-6 L 0.00416 0.3295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 autoUpdateAnimBg="0"/>
      <p:bldP spid="13317" grpId="0" autoUpdateAnimBg="0"/>
      <p:bldP spid="13318" grpId="0" animBg="1" autoUpdateAnimBg="0"/>
      <p:bldP spid="13319" grpId="0" animBg="1"/>
      <p:bldP spid="13319" grpId="1" animBg="1"/>
      <p:bldP spid="13319" grpId="2" animBg="1"/>
      <p:bldP spid="13320" grpId="0" autoUpdateAnimBg="0"/>
      <p:bldP spid="13321" grpId="0" animBg="1" autoUpdateAnimBg="0"/>
      <p:bldP spid="13324" grpId="0" animBg="1"/>
      <p:bldP spid="13324" grpId="1" animBg="1"/>
      <p:bldP spid="13324" grpId="2" animBg="1"/>
      <p:bldP spid="13325" grpId="0" animBg="1"/>
      <p:bldP spid="13325" grpId="1" animBg="1"/>
      <p:bldP spid="13325" grpId="2" animBg="1"/>
      <p:bldP spid="13326" grpId="0" animBg="1"/>
      <p:bldP spid="13326" grpId="1" animBg="1"/>
      <p:bldP spid="13326" grpId="2" animBg="1"/>
      <p:bldP spid="13327" grpId="0" animBg="1"/>
      <p:bldP spid="13327" grpId="1" animBg="1"/>
      <p:bldP spid="13327" grpId="2" animBg="1"/>
      <p:bldP spid="13328" grpId="0" animBg="1"/>
      <p:bldP spid="13328" grpId="1" animBg="1"/>
      <p:bldP spid="13328" grpId="2" animBg="1"/>
      <p:bldP spid="13329" grpId="0" animBg="1"/>
      <p:bldP spid="13329" grpId="1" animBg="1"/>
      <p:bldP spid="13329" grpId="2" animBg="1"/>
      <p:bldP spid="13330" grpId="0" animBg="1"/>
      <p:bldP spid="13330" grpId="1" animBg="1"/>
      <p:bldP spid="13330" grpId="2" animBg="1"/>
      <p:bldP spid="13351" grpId="0"/>
      <p:bldP spid="13352" grpId="0"/>
      <p:bldP spid="13353" grpId="0"/>
      <p:bldP spid="13354" grpId="0"/>
      <p:bldP spid="13355" grpId="0"/>
      <p:bldP spid="13355" grpId="1"/>
      <p:bldP spid="1335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322423" y="1820862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65223" y="229744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Este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55023" y="1363662"/>
            <a:ext cx="8305800" cy="1169988"/>
            <a:chOff x="384" y="192"/>
            <a:chExt cx="5232" cy="737"/>
          </a:xfrm>
        </p:grpSpPr>
        <p:sp>
          <p:nvSpPr>
            <p:cNvPr id="34829" name="Text Box 4"/>
            <p:cNvSpPr txBox="1">
              <a:spLocks noChangeArrowheads="1"/>
            </p:cNvSpPr>
            <p:nvPr/>
          </p:nvSpPr>
          <p:spPr bwMode="auto">
            <a:xfrm>
              <a:off x="384" y="192"/>
              <a:ext cx="5232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C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2800">
                  <a:latin typeface="Times New Roman" panose="02020603050405020304" pitchFamily="18" charset="0"/>
                </a:rPr>
                <a:t>H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5</a:t>
              </a:r>
              <a:r>
                <a:rPr lang="en-US" altLang="en-US" sz="2800">
                  <a:latin typeface="Times New Roman" panose="02020603050405020304" pitchFamily="18" charset="0"/>
                </a:rPr>
                <a:t>OH + CH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3</a:t>
              </a:r>
              <a:r>
                <a:rPr lang="en-US" altLang="en-US" sz="2800">
                  <a:latin typeface="Times New Roman" panose="02020603050405020304" pitchFamily="18" charset="0"/>
                </a:rPr>
                <a:t>COOH    </a:t>
              </a:r>
              <a:r>
                <a:rPr lang="en-US" altLang="en-US">
                  <a:latin typeface="Times New Roman" panose="02020603050405020304" pitchFamily="18" charset="0"/>
                </a:rPr>
                <a:t>H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>
                  <a:latin typeface="Times New Roman" panose="02020603050405020304" pitchFamily="18" charset="0"/>
                </a:rPr>
                <a:t>SO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4</a:t>
              </a:r>
              <a:r>
                <a:rPr lang="en-US" altLang="en-US">
                  <a:latin typeface="Times New Roman" panose="02020603050405020304" pitchFamily="18" charset="0"/>
                </a:rPr>
                <a:t>đặc   </a:t>
              </a:r>
              <a:r>
                <a:rPr lang="en-US" altLang="en-US" sz="2800">
                  <a:latin typeface="Times New Roman" panose="02020603050405020304" pitchFamily="18" charset="0"/>
                </a:rPr>
                <a:t>CH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3</a:t>
              </a:r>
              <a:r>
                <a:rPr lang="en-US" altLang="en-US" sz="2800">
                  <a:latin typeface="Times New Roman" panose="02020603050405020304" pitchFamily="18" charset="0"/>
                </a:rPr>
                <a:t>COOC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2800">
                  <a:latin typeface="Times New Roman" panose="02020603050405020304" pitchFamily="18" charset="0"/>
                </a:rPr>
                <a:t>H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5</a:t>
              </a:r>
              <a:r>
                <a:rPr lang="en-US" altLang="en-US" sz="2800">
                  <a:latin typeface="Times New Roman" panose="02020603050405020304" pitchFamily="18" charset="0"/>
                </a:rPr>
                <a:t> + H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2800">
                  <a:latin typeface="Times New Roman" panose="02020603050405020304" pitchFamily="18" charset="0"/>
                </a:rPr>
                <a:t>O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  (rượu )              (axit)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4830" name="Line 16"/>
            <p:cNvSpPr>
              <a:spLocks noChangeShapeType="1"/>
            </p:cNvSpPr>
            <p:nvPr/>
          </p:nvSpPr>
          <p:spPr bwMode="auto">
            <a:xfrm>
              <a:off x="2664" y="480"/>
              <a:ext cx="62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4831" name="Line 17"/>
            <p:cNvSpPr>
              <a:spLocks noChangeShapeType="1"/>
            </p:cNvSpPr>
            <p:nvPr/>
          </p:nvSpPr>
          <p:spPr bwMode="auto">
            <a:xfrm flipH="1" flipV="1">
              <a:off x="2664" y="532"/>
              <a:ext cx="57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000"/>
            </a:p>
          </p:txBody>
        </p:sp>
      </p:grp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6605588" y="3917950"/>
            <a:ext cx="0" cy="427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838700" y="4200525"/>
            <a:ext cx="354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Hỗn hợp nhiều este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74123" y="5058072"/>
            <a:ext cx="731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Chất béo là hỗn hợp nhiều este của glixerol với các axit béo.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28600" y="5246688"/>
            <a:ext cx="533400" cy="411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00" y="2901950"/>
            <a:ext cx="3733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</a:t>
            </a:r>
            <a:r>
              <a:rPr lang="en-US" altLang="en-US" sz="2800" baseline="-25000"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H</a:t>
            </a:r>
            <a:r>
              <a:rPr lang="en-US" altLang="en-US" sz="2800" baseline="-25000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Times New Roman" panose="02020603050405020304" pitchFamily="18" charset="0"/>
              </a:rPr>
              <a:t>(OH)</a:t>
            </a:r>
            <a:r>
              <a:rPr lang="en-US" altLang="en-US" sz="2800" baseline="-25000"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 +  3RCOOH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952875" y="2914650"/>
          <a:ext cx="13811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291973" progId="Equation.DSMT4">
                  <p:embed/>
                </p:oleObj>
              </mc:Choice>
              <mc:Fallback>
                <p:oleObj name="Equation" r:id="rId2" imgW="901309" imgH="29197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914650"/>
                        <a:ext cx="13811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7338" y="3405188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 (Glixerol)        (Axit béo)                                  Chất béo</a:t>
            </a:r>
            <a:endParaRPr lang="en-US" altLang="en-US" sz="240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324475" y="2882900"/>
            <a:ext cx="38481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(RCOO)</a:t>
            </a:r>
            <a:r>
              <a:rPr lang="en-US" altLang="en-US" sz="2800" baseline="-25000"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C</a:t>
            </a:r>
            <a:r>
              <a:rPr lang="en-US" altLang="en-US" sz="2800" baseline="-25000"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H</a:t>
            </a:r>
            <a:r>
              <a:rPr lang="en-US" altLang="en-US" sz="2800" baseline="-25000">
                <a:latin typeface="Times New Roman" panose="02020603050405020304" pitchFamily="18" charset="0"/>
              </a:rPr>
              <a:t>5    </a:t>
            </a:r>
            <a:r>
              <a:rPr lang="en-US" altLang="en-US" sz="2800">
                <a:latin typeface="Times New Roman" panose="02020603050405020304" pitchFamily="18" charset="0"/>
              </a:rPr>
              <a:t>+ 3H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O</a:t>
            </a:r>
            <a:r>
              <a:rPr lang="en-US" altLang="en-US" sz="2400">
                <a:latin typeface="Times New Roman" panose="02020603050405020304" pitchFamily="18" charset="0"/>
              </a:rPr>
              <a:t> 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6A4BD-1E76-448C-9506-1E22CEDDE4DE}" type="datetime10">
              <a:rPr lang="en-US" smtClean="0"/>
              <a:t>18:52</a:t>
            </a:fld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2214154" y="419805"/>
            <a:ext cx="285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béo là gì?</a:t>
            </a:r>
            <a:endParaRPr lang="en-GB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9" y="157321"/>
            <a:ext cx="1238250" cy="1020318"/>
          </a:xfrm>
          <a:prstGeom prst="rect">
            <a:avLst/>
          </a:prstGeom>
        </p:spPr>
      </p:pic>
      <p:sp>
        <p:nvSpPr>
          <p:cNvPr id="21" name="Rectangle 16"/>
          <p:cNvSpPr/>
          <p:nvPr/>
        </p:nvSpPr>
        <p:spPr>
          <a:xfrm>
            <a:off x="4424045" y="1764040"/>
            <a:ext cx="414655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u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 animBg="1"/>
      <p:bldP spid="16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"/>
          <p:cNvSpPr txBox="1">
            <a:spLocks noChangeArrowheads="1"/>
          </p:cNvSpPr>
          <p:nvPr/>
        </p:nvSpPr>
        <p:spPr bwMode="auto">
          <a:xfrm>
            <a:off x="117663" y="4801923"/>
            <a:ext cx="4191000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.VnTime" pitchFamily="34" charset="0"/>
                <a:sym typeface="Wingdings 2" panose="05020102010507070707" pitchFamily="18" charset="2"/>
              </a:rPr>
              <a:t> G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lixerol</a:t>
            </a:r>
            <a:r>
              <a:rPr lang="en-US" altLang="en-US">
                <a:latin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C</a:t>
            </a:r>
            <a:r>
              <a:rPr lang="en-US" altLang="en-US" b="1" baseline="-250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3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</a:t>
            </a:r>
            <a:r>
              <a:rPr lang="en-US" altLang="en-US" b="1" baseline="-250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5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(OH)</a:t>
            </a:r>
            <a:r>
              <a:rPr lang="en-US" altLang="en-US" b="1" baseline="-2500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3</a:t>
            </a:r>
            <a:endParaRPr lang="en-US" altLang="en-US" b="1">
              <a:solidFill>
                <a:srgbClr val="00B050"/>
              </a:solidFill>
              <a:latin typeface="Times New Roman" panose="02020603050405020304" pitchFamily="18" charset="0"/>
              <a:sym typeface="Wingdings 2" panose="05020102010507070707" pitchFamily="18" charset="2"/>
            </a:endParaRPr>
          </a:p>
          <a:p>
            <a:pPr eaLnBrk="1" hangingPunct="1">
              <a:buFontTx/>
              <a:buNone/>
            </a:pPr>
            <a:endParaRPr lang="en-US" altLang="en-US" sz="2800">
              <a:latin typeface=".VnTime" pitchFamily="34" charset="0"/>
              <a:sym typeface="Wingdings 2" panose="05020102010507070707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03505"/>
            <a:ext cx="8001000" cy="6858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Bài 47:   CHẤT BÉO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76200" y="12192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I. Chất béo có ở đâu?</a:t>
            </a:r>
          </a:p>
        </p:txBody>
      </p:sp>
      <p:sp>
        <p:nvSpPr>
          <p:cNvPr id="36870" name="Text Box 2"/>
          <p:cNvSpPr txBox="1">
            <a:spLocks noChangeArrowheads="1"/>
          </p:cNvSpPr>
          <p:nvPr/>
        </p:nvSpPr>
        <p:spPr bwMode="auto">
          <a:xfrm>
            <a:off x="0" y="16764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vật lý</a:t>
            </a:r>
          </a:p>
        </p:txBody>
      </p:sp>
      <p:sp>
        <p:nvSpPr>
          <p:cNvPr id="36871" name="Text Box 2"/>
          <p:cNvSpPr txBox="1">
            <a:spLocks noChangeArrowheads="1"/>
          </p:cNvSpPr>
          <p:nvPr/>
        </p:nvSpPr>
        <p:spPr bwMode="auto">
          <a:xfrm>
            <a:off x="0" y="21336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Thành phần và cấu tạo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6200" y="2643182"/>
            <a:ext cx="891977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Chất béo là hỗn hợp nhiều este của glixerol với các axit béo.</a:t>
            </a:r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thức chung: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(RCOO)</a:t>
            </a:r>
            <a:r>
              <a:rPr lang="en-US" altLang="en-US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3200" b="1">
                <a:latin typeface="Times New Roman" pitchFamily="18" charset="0"/>
              </a:rPr>
              <a:t>* Trong đó: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00" y="2681213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Tính chất hóa học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76518" y="3261289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Phản ứng thủy phân trong môi trường axit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088380"/>
            <a:ext cx="2133600" cy="365125"/>
          </a:xfrm>
        </p:spPr>
        <p:txBody>
          <a:bodyPr/>
          <a:lstStyle/>
          <a:p>
            <a:pPr>
              <a:defRPr/>
            </a:pPr>
            <a:fld id="{31CA2FFF-6BAA-4E3C-A9F3-C34B1B6432BC}" type="datetime10">
              <a:rPr lang="en-US" smtClean="0"/>
              <a:t>18:52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83820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3" name="Group 10"/>
          <p:cNvGrpSpPr>
            <a:grpSpLocks/>
          </p:cNvGrpSpPr>
          <p:nvPr/>
        </p:nvGrpSpPr>
        <p:grpSpPr bwMode="auto">
          <a:xfrm>
            <a:off x="1115321" y="5288634"/>
            <a:ext cx="2895600" cy="1166812"/>
            <a:chOff x="990600" y="1576514"/>
            <a:chExt cx="2676525" cy="1166686"/>
          </a:xfrm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1866900" y="2183028"/>
              <a:ext cx="838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CC0099"/>
                  </a:solidFill>
                  <a:latin typeface="Times New Roman" panose="02020603050405020304" pitchFamily="18" charset="0"/>
                </a:rPr>
                <a:t>OH</a:t>
              </a:r>
            </a:p>
          </p:txBody>
        </p:sp>
        <p:grpSp>
          <p:nvGrpSpPr>
            <p:cNvPr id="55" name="Group 12"/>
            <p:cNvGrpSpPr>
              <a:grpSpLocks/>
            </p:cNvGrpSpPr>
            <p:nvPr/>
          </p:nvGrpSpPr>
          <p:grpSpPr bwMode="auto">
            <a:xfrm>
              <a:off x="990600" y="1576514"/>
              <a:ext cx="2676525" cy="1166686"/>
              <a:chOff x="990600" y="1576514"/>
              <a:chExt cx="2676525" cy="1166686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1000125" y="1576514"/>
                <a:ext cx="2667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CC0099"/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en-US" sz="2800" b="1" baseline="-25000">
                    <a:solidFill>
                      <a:srgbClr val="CC0099"/>
                    </a:solidFill>
                    <a:latin typeface="Times New Roman" panose="02020603050405020304" pitchFamily="18" charset="0"/>
                  </a:rPr>
                  <a:t>2 </a:t>
                </a:r>
                <a:r>
                  <a:rPr lang="en-US" altLang="en-US" sz="2800" b="1">
                    <a:solidFill>
                      <a:srgbClr val="CC0099"/>
                    </a:solidFill>
                    <a:latin typeface="Times New Roman" panose="02020603050405020304" pitchFamily="18" charset="0"/>
                  </a:rPr>
                  <a:t>–</a:t>
                </a:r>
                <a:r>
                  <a:rPr lang="en-US" altLang="en-US" sz="2800" b="1" baseline="-25000">
                    <a:solidFill>
                      <a:srgbClr val="CC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>
                    <a:solidFill>
                      <a:srgbClr val="CC0099"/>
                    </a:solidFill>
                    <a:latin typeface="Times New Roman" panose="02020603050405020304" pitchFamily="18" charset="0"/>
                  </a:rPr>
                  <a:t>CH – CH</a:t>
                </a:r>
                <a:r>
                  <a:rPr lang="en-US" altLang="en-US" sz="2800" b="1" baseline="-25000">
                    <a:solidFill>
                      <a:srgbClr val="CC0099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>
                    <a:solidFill>
                      <a:srgbClr val="CC0099"/>
                    </a:solidFill>
                    <a:latin typeface="Times New Roman" panose="02020603050405020304" pitchFamily="18" charset="0"/>
                  </a:rPr>
                  <a:t>   </a:t>
                </a:r>
              </a:p>
            </p:txBody>
          </p:sp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>
                <a:off x="2114550" y="2059203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>
                <a:off x="1214438" y="2059203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Line 14"/>
              <p:cNvSpPr>
                <a:spLocks noChangeShapeType="1"/>
              </p:cNvSpPr>
              <p:nvPr/>
            </p:nvSpPr>
            <p:spPr bwMode="auto">
              <a:xfrm>
                <a:off x="2995613" y="2057400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990600" y="2183028"/>
                <a:ext cx="8382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CC0099"/>
                    </a:solidFill>
                    <a:latin typeface="Times New Roman" panose="02020603050405020304" pitchFamily="18" charset="0"/>
                  </a:rPr>
                  <a:t>OH</a:t>
                </a:r>
              </a:p>
            </p:txBody>
          </p:sp>
          <p:sp>
            <p:nvSpPr>
              <p:cNvPr id="61" name="Text Box 17"/>
              <p:cNvSpPr txBox="1">
                <a:spLocks noChangeArrowheads="1"/>
              </p:cNvSpPr>
              <p:nvPr/>
            </p:nvSpPr>
            <p:spPr bwMode="auto">
              <a:xfrm>
                <a:off x="2743200" y="2224088"/>
                <a:ext cx="83820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CC0099"/>
                    </a:solidFill>
                    <a:latin typeface="Times New Roman" panose="02020603050405020304" pitchFamily="18" charset="0"/>
                  </a:rPr>
                  <a:t>OH</a:t>
                </a:r>
              </a:p>
            </p:txBody>
          </p:sp>
        </p:grpSp>
      </p:grpSp>
      <p:sp>
        <p:nvSpPr>
          <p:cNvPr id="62" name="Rectangle 6"/>
          <p:cNvSpPr txBox="1">
            <a:spLocks noChangeArrowheads="1"/>
          </p:cNvSpPr>
          <p:nvPr/>
        </p:nvSpPr>
        <p:spPr bwMode="auto">
          <a:xfrm>
            <a:off x="4397696" y="4828817"/>
            <a:ext cx="44958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 Axit béo: </a:t>
            </a:r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RCOOH.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anose="02020603050405020304" pitchFamily="18" charset="0"/>
                <a:sym typeface="Wingdings 2" panose="05020102010507070707" pitchFamily="18" charset="2"/>
              </a:rPr>
              <a:t>R</a:t>
            </a:r>
            <a:r>
              <a:rPr lang="en-US" altLang="en-US" sz="2800">
                <a:latin typeface="Times New Roman" panose="02020603050405020304" pitchFamily="18" charset="0"/>
                <a:sym typeface="Wingdings 2" panose="05020102010507070707" pitchFamily="18" charset="2"/>
              </a:rPr>
              <a:t> có thể là :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anose="02020603050405020304" pitchFamily="18" charset="0"/>
                <a:sym typeface="Wingdings 2" panose="05020102010507070707" pitchFamily="18" charset="2"/>
              </a:rPr>
              <a:t>C</a:t>
            </a:r>
            <a:r>
              <a:rPr lang="en-US" altLang="en-US" sz="2800" b="1" baseline="-25000">
                <a:latin typeface="Times New Roman" panose="02020603050405020304" pitchFamily="18" charset="0"/>
                <a:sym typeface="Wingdings 2" panose="05020102010507070707" pitchFamily="18" charset="2"/>
              </a:rPr>
              <a:t>17</a:t>
            </a:r>
            <a:r>
              <a:rPr lang="en-US" altLang="en-US" sz="2800" b="1">
                <a:latin typeface="Times New Roman" panose="02020603050405020304" pitchFamily="18" charset="0"/>
                <a:sym typeface="Wingdings 2" panose="05020102010507070707" pitchFamily="18" charset="2"/>
              </a:rPr>
              <a:t>H</a:t>
            </a:r>
            <a:r>
              <a:rPr lang="en-US" altLang="en-US" sz="2800" b="1" baseline="-25000">
                <a:latin typeface="Times New Roman" panose="02020603050405020304" pitchFamily="18" charset="0"/>
                <a:sym typeface="Wingdings 2" panose="05020102010507070707" pitchFamily="18" charset="2"/>
              </a:rPr>
              <a:t>35</a:t>
            </a:r>
            <a:r>
              <a:rPr lang="en-US" altLang="en-US" sz="2800" b="1">
                <a:latin typeface="Times New Roman" panose="02020603050405020304" pitchFamily="18" charset="0"/>
                <a:sym typeface="Wingdings 2" panose="05020102010507070707" pitchFamily="18" charset="2"/>
              </a:rPr>
              <a:t>-;   C</a:t>
            </a:r>
            <a:r>
              <a:rPr lang="en-US" altLang="en-US" sz="2800" b="1" baseline="-25000">
                <a:latin typeface="Times New Roman" panose="02020603050405020304" pitchFamily="18" charset="0"/>
                <a:sym typeface="Wingdings 2" panose="05020102010507070707" pitchFamily="18" charset="2"/>
              </a:rPr>
              <a:t>17</a:t>
            </a:r>
            <a:r>
              <a:rPr lang="en-US" altLang="en-US" sz="2800" b="1">
                <a:latin typeface="Times New Roman" panose="02020603050405020304" pitchFamily="18" charset="0"/>
                <a:sym typeface="Wingdings 2" panose="05020102010507070707" pitchFamily="18" charset="2"/>
              </a:rPr>
              <a:t>H</a:t>
            </a:r>
            <a:r>
              <a:rPr lang="en-US" altLang="en-US" sz="2800" b="1" baseline="-25000">
                <a:latin typeface="Times New Roman" panose="02020603050405020304" pitchFamily="18" charset="0"/>
                <a:sym typeface="Wingdings 2" panose="05020102010507070707" pitchFamily="18" charset="2"/>
              </a:rPr>
              <a:t>33</a:t>
            </a:r>
            <a:r>
              <a:rPr lang="en-US" altLang="en-US" sz="2800" b="1">
                <a:latin typeface="Times New Roman" panose="02020603050405020304" pitchFamily="18" charset="0"/>
                <a:sym typeface="Wingdings 2" panose="05020102010507070707" pitchFamily="18" charset="2"/>
              </a:rPr>
              <a:t>- ;  C</a:t>
            </a:r>
            <a:r>
              <a:rPr lang="en-US" altLang="en-US" sz="2800" b="1" baseline="-25000">
                <a:latin typeface="Times New Roman" panose="02020603050405020304" pitchFamily="18" charset="0"/>
                <a:sym typeface="Wingdings 2" panose="05020102010507070707" pitchFamily="18" charset="2"/>
              </a:rPr>
              <a:t>15</a:t>
            </a:r>
            <a:r>
              <a:rPr lang="en-US" altLang="en-US" sz="2800" b="1">
                <a:latin typeface="Times New Roman" panose="02020603050405020304" pitchFamily="18" charset="0"/>
                <a:sym typeface="Wingdings 2" panose="05020102010507070707" pitchFamily="18" charset="2"/>
              </a:rPr>
              <a:t>H</a:t>
            </a:r>
            <a:r>
              <a:rPr lang="en-US" altLang="en-US" sz="2800" b="1" baseline="-25000">
                <a:latin typeface="Times New Roman" panose="02020603050405020304" pitchFamily="18" charset="0"/>
                <a:sym typeface="Wingdings 2" panose="05020102010507070707" pitchFamily="18" charset="2"/>
              </a:rPr>
              <a:t>31</a:t>
            </a:r>
            <a:endParaRPr lang="en-US" altLang="en-US" sz="2800">
              <a:latin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376518" y="3770265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Phản ứng thủy phân trong môi trường kiềm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" grpId="0"/>
      <p:bldP spid="10" grpId="0"/>
      <p:bldP spid="14" grpId="0"/>
      <p:bldP spid="62" grpId="0" animBg="1"/>
      <p:bldP spid="64" grpId="0"/>
      <p:bldP spid="6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03505"/>
            <a:ext cx="8001000" cy="6858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Bài 47:   CHẤT BÉO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76200" y="12192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I. Chất béo có ở đâu?</a:t>
            </a:r>
          </a:p>
        </p:txBody>
      </p:sp>
      <p:sp>
        <p:nvSpPr>
          <p:cNvPr id="36870" name="Text Box 2"/>
          <p:cNvSpPr txBox="1">
            <a:spLocks noChangeArrowheads="1"/>
          </p:cNvSpPr>
          <p:nvPr/>
        </p:nvSpPr>
        <p:spPr bwMode="auto">
          <a:xfrm>
            <a:off x="0" y="16764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vật lý</a:t>
            </a:r>
          </a:p>
        </p:txBody>
      </p:sp>
      <p:sp>
        <p:nvSpPr>
          <p:cNvPr id="36871" name="Text Box 2"/>
          <p:cNvSpPr txBox="1">
            <a:spLocks noChangeArrowheads="1"/>
          </p:cNvSpPr>
          <p:nvPr/>
        </p:nvSpPr>
        <p:spPr bwMode="auto">
          <a:xfrm>
            <a:off x="0" y="21336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Thành phần và cấu tạo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6606" y="2614934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Tính chất hóa học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952500" y="3621088"/>
          <a:ext cx="7545388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59200" imgH="482600" progId="Equation.DSMT4">
                  <p:embed/>
                </p:oleObj>
              </mc:Choice>
              <mc:Fallback>
                <p:oleObj name="Equation" r:id="rId2" imgW="3759200" imgH="4826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621088"/>
                        <a:ext cx="7545388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57200" y="304674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Phản ứng thủy phân trong môi trường axit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088380"/>
            <a:ext cx="2133600" cy="365125"/>
          </a:xfrm>
        </p:spPr>
        <p:txBody>
          <a:bodyPr/>
          <a:lstStyle/>
          <a:p>
            <a:pPr>
              <a:defRPr/>
            </a:pPr>
            <a:fld id="{31CA2FFF-6BAA-4E3C-A9F3-C34B1B6432BC}" type="datetime10">
              <a:rPr lang="en-US" smtClean="0"/>
              <a:t>18:52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83820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579"/>
          <p:cNvSpPr/>
          <p:nvPr/>
        </p:nvSpPr>
        <p:spPr>
          <a:xfrm>
            <a:off x="228600" y="5093335"/>
            <a:ext cx="2514600" cy="533400"/>
          </a:xfrm>
          <a:prstGeom prst="rect">
            <a:avLst/>
          </a:prstGeom>
          <a:solidFill>
            <a:srgbClr val="0000CC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(C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COO)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7" name="Rectangle 580"/>
          <p:cNvSpPr/>
          <p:nvPr/>
        </p:nvSpPr>
        <p:spPr>
          <a:xfrm>
            <a:off x="3209925" y="5101907"/>
            <a:ext cx="990600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  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8" name="Text Box 581"/>
          <p:cNvSpPr txBox="1"/>
          <p:nvPr/>
        </p:nvSpPr>
        <p:spPr>
          <a:xfrm>
            <a:off x="2743200" y="5061585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9" name="Rectangle 583"/>
          <p:cNvSpPr/>
          <p:nvPr/>
        </p:nvSpPr>
        <p:spPr>
          <a:xfrm>
            <a:off x="228600" y="5867400"/>
            <a:ext cx="2514600" cy="609600"/>
          </a:xfrm>
          <a:prstGeom prst="rect">
            <a:avLst/>
          </a:prstGeom>
          <a:solidFill>
            <a:srgbClr val="0000CC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(C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COO)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20" name="Text Box 584"/>
          <p:cNvSpPr txBox="1"/>
          <p:nvPr/>
        </p:nvSpPr>
        <p:spPr>
          <a:xfrm>
            <a:off x="2743200" y="6024880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21" name="Rectangle 585"/>
          <p:cNvSpPr/>
          <p:nvPr/>
        </p:nvSpPr>
        <p:spPr>
          <a:xfrm>
            <a:off x="6943725" y="5874385"/>
            <a:ext cx="2061210" cy="54737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  <a:r>
              <a:rPr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  <a:r>
              <a:rPr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COOH </a:t>
            </a:r>
            <a:endParaRPr sz="2200" b="1" u="none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Rectangle 586"/>
          <p:cNvSpPr/>
          <p:nvPr/>
        </p:nvSpPr>
        <p:spPr>
          <a:xfrm>
            <a:off x="3276600" y="5980430"/>
            <a:ext cx="914400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 H</a:t>
            </a:r>
            <a:r>
              <a:rPr sz="2200" b="1" u="none" baseline="-2500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sz="24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 b="1" u="none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Rectangle 587"/>
          <p:cNvSpPr/>
          <p:nvPr/>
        </p:nvSpPr>
        <p:spPr>
          <a:xfrm>
            <a:off x="7012973" y="5061585"/>
            <a:ext cx="1922714" cy="54737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r>
              <a:rPr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35</a:t>
            </a:r>
            <a:r>
              <a:rPr sz="2200" b="1" u="none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COOH</a:t>
            </a:r>
            <a:endParaRPr sz="2200" b="1" u="none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Rectangle 588"/>
          <p:cNvSpPr/>
          <p:nvPr/>
        </p:nvSpPr>
        <p:spPr>
          <a:xfrm>
            <a:off x="5057775" y="5093335"/>
            <a:ext cx="1571625" cy="533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(OH)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25" name="Rectangle 589"/>
          <p:cNvSpPr/>
          <p:nvPr/>
        </p:nvSpPr>
        <p:spPr>
          <a:xfrm>
            <a:off x="5057775" y="5904230"/>
            <a:ext cx="1571625" cy="533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sz="2200" b="1" u="none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(OH)</a:t>
            </a:r>
            <a:r>
              <a:rPr sz="2200" b="1" u="none" baseline="-250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26" name="Text Box 590"/>
          <p:cNvSpPr txBox="1"/>
          <p:nvPr/>
        </p:nvSpPr>
        <p:spPr>
          <a:xfrm>
            <a:off x="6629400" y="5093335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27" name="Text Box 591"/>
          <p:cNvSpPr txBox="1"/>
          <p:nvPr/>
        </p:nvSpPr>
        <p:spPr>
          <a:xfrm>
            <a:off x="6629400" y="5904230"/>
            <a:ext cx="4572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600" b="1" u="none" dirty="0">
                <a:solidFill>
                  <a:srgbClr val="993300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28" name="Rectangle 593"/>
          <p:cNvSpPr/>
          <p:nvPr/>
        </p:nvSpPr>
        <p:spPr>
          <a:xfrm>
            <a:off x="4343400" y="5245735"/>
            <a:ext cx="59055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axit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29" name="Line 594"/>
          <p:cNvSpPr/>
          <p:nvPr/>
        </p:nvSpPr>
        <p:spPr>
          <a:xfrm>
            <a:off x="4267200" y="5360035"/>
            <a:ext cx="685800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" name="Rectangle 595"/>
          <p:cNvSpPr/>
          <p:nvPr/>
        </p:nvSpPr>
        <p:spPr>
          <a:xfrm>
            <a:off x="4442727" y="4884420"/>
            <a:ext cx="68580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2000" b="1" u="none" baseline="30000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1" name="Rectangle 596"/>
          <p:cNvSpPr/>
          <p:nvPr/>
        </p:nvSpPr>
        <p:spPr>
          <a:xfrm>
            <a:off x="7020543" y="514477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2" name="Rectangle 597"/>
          <p:cNvSpPr/>
          <p:nvPr/>
        </p:nvSpPr>
        <p:spPr>
          <a:xfrm>
            <a:off x="2819400" y="5169535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3" name="Rectangle 599"/>
          <p:cNvSpPr/>
          <p:nvPr/>
        </p:nvSpPr>
        <p:spPr>
          <a:xfrm>
            <a:off x="4438650" y="6056630"/>
            <a:ext cx="59055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axit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4" name="Line 600"/>
          <p:cNvSpPr/>
          <p:nvPr/>
        </p:nvSpPr>
        <p:spPr>
          <a:xfrm>
            <a:off x="4343400" y="6209030"/>
            <a:ext cx="685800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" name="Rectangle 605"/>
          <p:cNvSpPr/>
          <p:nvPr/>
        </p:nvSpPr>
        <p:spPr>
          <a:xfrm>
            <a:off x="6914741" y="5970603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6" name="Rectangle 606"/>
          <p:cNvSpPr/>
          <p:nvPr/>
        </p:nvSpPr>
        <p:spPr>
          <a:xfrm>
            <a:off x="2667000" y="605663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7" name="Rectangle 628"/>
          <p:cNvSpPr/>
          <p:nvPr/>
        </p:nvSpPr>
        <p:spPr>
          <a:xfrm>
            <a:off x="4572000" y="5791200"/>
            <a:ext cx="68580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000" b="1" u="none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2000" b="1" u="none" baseline="30000" dirty="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8" name="Rectangle 596"/>
          <p:cNvSpPr/>
          <p:nvPr/>
        </p:nvSpPr>
        <p:spPr>
          <a:xfrm>
            <a:off x="3257550" y="5178107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9" name="Rectangle 596"/>
          <p:cNvSpPr/>
          <p:nvPr/>
        </p:nvSpPr>
        <p:spPr>
          <a:xfrm>
            <a:off x="3233057" y="6057719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200" b="1" u="none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57200" y="3579187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Phản ứng thủy phân trong môi trường kiềm</a:t>
            </a:r>
          </a:p>
        </p:txBody>
      </p:sp>
    </p:spTree>
    <p:extLst>
      <p:ext uri="{BB962C8B-B14F-4D97-AF65-F5344CB8AC3E}">
        <p14:creationId xmlns:p14="http://schemas.microsoft.com/office/powerpoint/2010/main" val="17831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ldLvl="0" animBg="1"/>
      <p:bldP spid="16" grpId="1" animBg="1"/>
      <p:bldP spid="17" grpId="0" bldLvl="0" animBg="1"/>
      <p:bldP spid="17" grpId="1" animBg="1"/>
      <p:bldP spid="18" grpId="0"/>
      <p:bldP spid="18" grpId="1"/>
      <p:bldP spid="19" grpId="0" bldLvl="0" animBg="1"/>
      <p:bldP spid="19" grpId="1" animBg="1"/>
      <p:bldP spid="20" grpId="0"/>
      <p:bldP spid="20" grpId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111342"/>
            <a:ext cx="6934200" cy="49825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Bài 47:   CHẤT BÉO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140368" y="791376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I. Chất béo có ở đâu?</a:t>
            </a:r>
          </a:p>
        </p:txBody>
      </p:sp>
      <p:sp>
        <p:nvSpPr>
          <p:cNvPr id="36870" name="Text Box 2"/>
          <p:cNvSpPr txBox="1">
            <a:spLocks noChangeArrowheads="1"/>
          </p:cNvSpPr>
          <p:nvPr/>
        </p:nvSpPr>
        <p:spPr bwMode="auto">
          <a:xfrm>
            <a:off x="74947" y="1216065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vật lý</a:t>
            </a:r>
          </a:p>
        </p:txBody>
      </p:sp>
      <p:sp>
        <p:nvSpPr>
          <p:cNvPr id="36871" name="Text Box 2"/>
          <p:cNvSpPr txBox="1">
            <a:spLocks noChangeArrowheads="1"/>
          </p:cNvSpPr>
          <p:nvPr/>
        </p:nvSpPr>
        <p:spPr bwMode="auto">
          <a:xfrm>
            <a:off x="74947" y="1640529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Thành phần và cấu tạo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4947" y="2065218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Tính chất hóa học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81000" y="2489682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Phản ứng thủy phân trong môi trường axit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58057" y="195674"/>
            <a:ext cx="2133600" cy="365125"/>
          </a:xfrm>
        </p:spPr>
        <p:txBody>
          <a:bodyPr/>
          <a:lstStyle/>
          <a:p>
            <a:pPr>
              <a:defRPr/>
            </a:pPr>
            <a:fld id="{31CA2FFF-6BAA-4E3C-A9F3-C34B1B6432BC}" type="datetime10"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18:52</a:t>
            </a:fld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18800" y="67813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81000" y="2966363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Phản ứng thủy phân trong môi trường kiềm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2" name="Rectangle 12"/>
          <p:cNvSpPr/>
          <p:nvPr/>
        </p:nvSpPr>
        <p:spPr>
          <a:xfrm>
            <a:off x="23405" y="3473240"/>
            <a:ext cx="2252345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pPr algn="l"/>
            <a:r>
              <a:rPr sz="28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(RCOO)</a:t>
            </a:r>
            <a:r>
              <a:rPr sz="2800" b="1" u="none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b="1" u="non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u="non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b="1" u="none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13"/>
          <p:cNvSpPr/>
          <p:nvPr/>
        </p:nvSpPr>
        <p:spPr>
          <a:xfrm>
            <a:off x="2466772" y="3489583"/>
            <a:ext cx="1138238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pPr algn="just"/>
            <a:r>
              <a:rPr sz="2800" b="1" u="none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2800" b="1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44" name="Text Box 14"/>
          <p:cNvSpPr txBox="1"/>
          <p:nvPr/>
        </p:nvSpPr>
        <p:spPr>
          <a:xfrm>
            <a:off x="2286000" y="3550916"/>
            <a:ext cx="457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800" b="1" u="none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Text Box 15"/>
          <p:cNvSpPr txBox="1"/>
          <p:nvPr/>
        </p:nvSpPr>
        <p:spPr>
          <a:xfrm>
            <a:off x="6553200" y="3591580"/>
            <a:ext cx="457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800" b="1" u="none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6" name="Rectangle 16"/>
          <p:cNvSpPr/>
          <p:nvPr/>
        </p:nvSpPr>
        <p:spPr>
          <a:xfrm>
            <a:off x="4233545" y="3429000"/>
            <a:ext cx="414655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800" b="1" u="none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u="none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Line 17"/>
          <p:cNvSpPr/>
          <p:nvPr/>
        </p:nvSpPr>
        <p:spPr>
          <a:xfrm>
            <a:off x="4014788" y="3845536"/>
            <a:ext cx="785812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8" name="Rectangle 18"/>
          <p:cNvSpPr/>
          <p:nvPr/>
        </p:nvSpPr>
        <p:spPr>
          <a:xfrm>
            <a:off x="6819900" y="3620003"/>
            <a:ext cx="533400" cy="40448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800" b="1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Rectangle 19"/>
          <p:cNvSpPr/>
          <p:nvPr/>
        </p:nvSpPr>
        <p:spPr>
          <a:xfrm>
            <a:off x="2486750" y="3497510"/>
            <a:ext cx="533400" cy="5454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800" b="1" u="none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 Box 21"/>
          <p:cNvSpPr txBox="1"/>
          <p:nvPr/>
        </p:nvSpPr>
        <p:spPr>
          <a:xfrm>
            <a:off x="4899779" y="3964927"/>
            <a:ext cx="19787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sz="2800" b="1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Glixerol</a:t>
            </a:r>
          </a:p>
        </p:txBody>
      </p:sp>
      <p:sp>
        <p:nvSpPr>
          <p:cNvPr id="51" name="Rectangle 27"/>
          <p:cNvSpPr/>
          <p:nvPr/>
        </p:nvSpPr>
        <p:spPr>
          <a:xfrm>
            <a:off x="4800600" y="3588606"/>
            <a:ext cx="1676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l" eaLnBrk="0" hangingPunct="0"/>
            <a:r>
              <a:rPr sz="2800" b="1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b="1" u="non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u="non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b="1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sz="2800" b="1" u="non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800" b="1" u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28"/>
          <p:cNvSpPr/>
          <p:nvPr/>
        </p:nvSpPr>
        <p:spPr>
          <a:xfrm>
            <a:off x="6970230" y="3625640"/>
            <a:ext cx="1710213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l" eaLnBrk="0" hangingPunct="0"/>
            <a:r>
              <a:rPr sz="2800" b="1" u="none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RCOONa</a:t>
            </a:r>
          </a:p>
        </p:txBody>
      </p:sp>
      <p:sp>
        <p:nvSpPr>
          <p:cNvPr id="53" name="Text Box 29"/>
          <p:cNvSpPr txBox="1"/>
          <p:nvPr/>
        </p:nvSpPr>
        <p:spPr>
          <a:xfrm>
            <a:off x="6441838" y="3926012"/>
            <a:ext cx="238609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none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 của các axit béo</a:t>
            </a:r>
            <a:endParaRPr sz="2800" b="1" u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36"/>
          <p:cNvSpPr/>
          <p:nvPr/>
        </p:nvSpPr>
        <p:spPr>
          <a:xfrm>
            <a:off x="110565" y="6064250"/>
            <a:ext cx="2667000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COO)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2400" b="1" u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39"/>
          <p:cNvSpPr/>
          <p:nvPr/>
        </p:nvSpPr>
        <p:spPr>
          <a:xfrm>
            <a:off x="3050315" y="4997450"/>
            <a:ext cx="1163286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400" b="1" u="none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sz="2400" b="1" u="none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" name="Rectangle 41"/>
          <p:cNvSpPr/>
          <p:nvPr/>
        </p:nvSpPr>
        <p:spPr>
          <a:xfrm>
            <a:off x="6838314" y="5014978"/>
            <a:ext cx="2153285" cy="547688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</a:p>
        </p:txBody>
      </p:sp>
      <p:sp>
        <p:nvSpPr>
          <p:cNvPr id="58" name="Text Box 43"/>
          <p:cNvSpPr txBox="1"/>
          <p:nvPr/>
        </p:nvSpPr>
        <p:spPr>
          <a:xfrm>
            <a:off x="2743200" y="6140450"/>
            <a:ext cx="457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400" b="1" u="none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9" name="Text Box 44"/>
          <p:cNvSpPr txBox="1"/>
          <p:nvPr/>
        </p:nvSpPr>
        <p:spPr>
          <a:xfrm>
            <a:off x="2743200" y="5029200"/>
            <a:ext cx="457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400" b="1" u="none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0" name="Text Box 45"/>
          <p:cNvSpPr txBox="1"/>
          <p:nvPr/>
        </p:nvSpPr>
        <p:spPr>
          <a:xfrm>
            <a:off x="6705600" y="6216650"/>
            <a:ext cx="457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400" b="1" u="none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1" name="Text Box 46"/>
          <p:cNvSpPr txBox="1"/>
          <p:nvPr/>
        </p:nvSpPr>
        <p:spPr>
          <a:xfrm>
            <a:off x="6553200" y="5100935"/>
            <a:ext cx="457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2400" b="1" u="none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2" name="Rectangle 47"/>
          <p:cNvSpPr/>
          <p:nvPr/>
        </p:nvSpPr>
        <p:spPr>
          <a:xfrm>
            <a:off x="76200" y="4997450"/>
            <a:ext cx="2671128" cy="533400"/>
          </a:xfrm>
          <a:prstGeom prst="rect">
            <a:avLst/>
          </a:prstGeom>
          <a:solidFill>
            <a:srgbClr val="0066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COO)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u="none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u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" name="Rectangle 50"/>
          <p:cNvSpPr/>
          <p:nvPr/>
        </p:nvSpPr>
        <p:spPr>
          <a:xfrm>
            <a:off x="3107634" y="6104582"/>
            <a:ext cx="1144644" cy="533400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400" b="1" u="none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4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sz="2400" b="1" u="none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u="none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52"/>
          <p:cNvSpPr/>
          <p:nvPr/>
        </p:nvSpPr>
        <p:spPr>
          <a:xfrm>
            <a:off x="7010400" y="6126163"/>
            <a:ext cx="2028825" cy="547687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4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sz="2400" b="1" u="none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24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u="none" baseline="-25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sz="24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sz="24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sz="2400" b="1" u="none" baseline="-25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53"/>
          <p:cNvSpPr/>
          <p:nvPr/>
        </p:nvSpPr>
        <p:spPr>
          <a:xfrm>
            <a:off x="6790690" y="5141752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6" name="Rectangle 54"/>
          <p:cNvSpPr/>
          <p:nvPr/>
        </p:nvSpPr>
        <p:spPr>
          <a:xfrm>
            <a:off x="3048000" y="507365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7" name="Line 55"/>
          <p:cNvSpPr/>
          <p:nvPr/>
        </p:nvSpPr>
        <p:spPr>
          <a:xfrm>
            <a:off x="4243388" y="5334000"/>
            <a:ext cx="785812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8" name="Line 56"/>
          <p:cNvSpPr/>
          <p:nvPr/>
        </p:nvSpPr>
        <p:spPr>
          <a:xfrm>
            <a:off x="4319588" y="6521450"/>
            <a:ext cx="785812" cy="0"/>
          </a:xfrm>
          <a:prstGeom prst="line">
            <a:avLst/>
          </a:prstGeom>
          <a:ln w="28575" cap="flat" cmpd="sng">
            <a:solidFill>
              <a:srgbClr val="99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" name="Rectangle 57"/>
          <p:cNvSpPr/>
          <p:nvPr/>
        </p:nvSpPr>
        <p:spPr>
          <a:xfrm>
            <a:off x="4502412" y="6019800"/>
            <a:ext cx="68580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400" b="1" u="none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b="1" u="none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4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Rectangle 58"/>
          <p:cNvSpPr/>
          <p:nvPr/>
        </p:nvSpPr>
        <p:spPr>
          <a:xfrm>
            <a:off x="4393611" y="4840382"/>
            <a:ext cx="685800" cy="53340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/>
          <a:lstStyle/>
          <a:p>
            <a:r>
              <a:rPr sz="2800" b="1" u="none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u="none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" name="Rectangle 59"/>
          <p:cNvSpPr/>
          <p:nvPr/>
        </p:nvSpPr>
        <p:spPr>
          <a:xfrm>
            <a:off x="5029200" y="4997450"/>
            <a:ext cx="1571625" cy="533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Rectangle 61"/>
          <p:cNvSpPr/>
          <p:nvPr/>
        </p:nvSpPr>
        <p:spPr>
          <a:xfrm>
            <a:off x="5105400" y="6140450"/>
            <a:ext cx="1571625" cy="533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/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sz="2400" b="1" u="none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3" name="Rectangle 62"/>
          <p:cNvSpPr/>
          <p:nvPr/>
        </p:nvSpPr>
        <p:spPr>
          <a:xfrm>
            <a:off x="6943090" y="621665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Rectangle 63"/>
          <p:cNvSpPr/>
          <p:nvPr/>
        </p:nvSpPr>
        <p:spPr>
          <a:xfrm>
            <a:off x="3079059" y="6202317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400" b="1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Text Box 29"/>
          <p:cNvSpPr txBox="1"/>
          <p:nvPr/>
        </p:nvSpPr>
        <p:spPr>
          <a:xfrm>
            <a:off x="5986332" y="4811768"/>
            <a:ext cx="315766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none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chính của xà </a:t>
            </a:r>
            <a:r>
              <a:rPr lang="en-US" sz="2800" b="1" u="none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phòng)</a:t>
            </a:r>
          </a:p>
        </p:txBody>
      </p:sp>
      <p:sp>
        <p:nvSpPr>
          <p:cNvPr id="76" name="Text Box 48"/>
          <p:cNvSpPr txBox="1"/>
          <p:nvPr/>
        </p:nvSpPr>
        <p:spPr>
          <a:xfrm>
            <a:off x="3913953" y="5687197"/>
            <a:ext cx="583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3200" b="1" i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en-US" sz="3200" b="1" i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Phản ứng xà phòng hóa</a:t>
            </a:r>
            <a:endParaRPr lang="en-US" sz="3200" b="1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73022" y="347324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Ứng dụng</a:t>
            </a:r>
          </a:p>
        </p:txBody>
      </p:sp>
    </p:spTree>
    <p:extLst>
      <p:ext uri="{BB962C8B-B14F-4D97-AF65-F5344CB8AC3E}">
        <p14:creationId xmlns:p14="http://schemas.microsoft.com/office/powerpoint/2010/main" val="400219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 bldLvl="0" animBg="1"/>
      <p:bldP spid="55" grpId="1" animBg="1"/>
      <p:bldP spid="56" grpId="0" bldLvl="0" animBg="1"/>
      <p:bldP spid="56" grpId="1" animBg="1"/>
      <p:bldP spid="57" grpId="0" bldLvl="0" animBg="1"/>
      <p:bldP spid="57" grpId="1" animBg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 bldLvl="0" animBg="1"/>
      <p:bldP spid="62" grpId="1" animBg="1"/>
      <p:bldP spid="63" grpId="0" bldLvl="0" animBg="1"/>
      <p:bldP spid="63" grpId="1" animBg="1"/>
      <p:bldP spid="64" grpId="0" bldLvl="0" animBg="1"/>
      <p:bldP spid="64" grpId="1" animBg="1"/>
      <p:bldP spid="65" grpId="0"/>
      <p:bldP spid="65" grpId="1"/>
      <p:bldP spid="66" grpId="0"/>
      <p:bldP spid="66" grpId="1"/>
      <p:bldP spid="69" grpId="0"/>
      <p:bldP spid="69" grpId="1"/>
      <p:bldP spid="70" grpId="0"/>
      <p:bldP spid="70" grpId="1"/>
      <p:bldP spid="71" grpId="0" bldLvl="0" animBg="1"/>
      <p:bldP spid="71" grpId="1" animBg="1"/>
      <p:bldP spid="72" grpId="0" bldLvl="0" animBg="1"/>
      <p:bldP spid="72" grpId="1" animBg="1"/>
      <p:bldP spid="73" grpId="0"/>
      <p:bldP spid="73" grpId="1"/>
      <p:bldP spid="74" grpId="0"/>
      <p:bldP spid="74" grpId="1"/>
      <p:bldP spid="75" grpId="0"/>
      <p:bldP spid="75" grpId="1"/>
      <p:bldP spid="75" grpId="2"/>
      <p:bldP spid="76" grpId="0"/>
      <p:bldP spid="76" grpId="1"/>
      <p:bldP spid="76" grpId="2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05751" y="246914"/>
            <a:ext cx="2133600" cy="365125"/>
          </a:xfrm>
        </p:spPr>
        <p:txBody>
          <a:bodyPr/>
          <a:lstStyle/>
          <a:p>
            <a:pPr>
              <a:defRPr/>
            </a:pPr>
            <a:fld id="{9CBA39ED-A4A7-4EAE-8534-5341093DF9B4}" type="datetime10">
              <a:rPr lang="en-US" smtClean="0"/>
              <a:t>18:52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52549" y="96622"/>
            <a:ext cx="7147920" cy="657441"/>
            <a:chOff x="1661" y="8838"/>
            <a:chExt cx="14260" cy="1158"/>
          </a:xfrm>
        </p:grpSpPr>
        <p:sp>
          <p:nvSpPr>
            <p:cNvPr id="29" name="Oval 28"/>
            <p:cNvSpPr/>
            <p:nvPr/>
          </p:nvSpPr>
          <p:spPr>
            <a:xfrm>
              <a:off x="1661" y="8876"/>
              <a:ext cx="1834" cy="843"/>
            </a:xfrm>
            <a:prstGeom prst="ellipse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V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684" y="8838"/>
              <a:ext cx="12237" cy="1158"/>
            </a:xfrm>
            <a:prstGeom prst="roundRect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33"/>
            <p:cNvSpPr txBox="1"/>
            <p:nvPr/>
          </p:nvSpPr>
          <p:spPr>
            <a:xfrm>
              <a:off x="4139" y="9048"/>
              <a:ext cx="11079" cy="765"/>
            </a:xfrm>
            <a:prstGeom prst="rect">
              <a:avLst/>
            </a:prstGeom>
            <a:solidFill>
              <a:srgbClr val="F63869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ỨNG DỤNG GÌ?</a:t>
              </a:r>
            </a:p>
          </p:txBody>
        </p:sp>
      </p:grpSp>
      <p:pic>
        <p:nvPicPr>
          <p:cNvPr id="51202" name="Picture 2" descr="Những hiểu lầm tai hại về chất béo trong sự phát triển của trẻ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99" y="3870928"/>
            <a:ext cx="3156733" cy="22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Glixerol là gì? Ứng dụng và công thức cấu tạo của glixe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865124"/>
            <a:ext cx="3297785" cy="24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Xà phòng handmade có chứa xút gây ăn mòn da không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32" y="874809"/>
            <a:ext cx="3129768" cy="239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90839" y="6080572"/>
            <a:ext cx="8966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béo là thức ăn cơ bản của người và động vật.</a:t>
            </a:r>
          </a:p>
        </p:txBody>
      </p:sp>
      <p:sp>
        <p:nvSpPr>
          <p:cNvPr id="57" name="Rectangle 26"/>
          <p:cNvSpPr>
            <a:spLocks noChangeArrowheads="1"/>
          </p:cNvSpPr>
          <p:nvPr/>
        </p:nvSpPr>
        <p:spPr bwMode="auto">
          <a:xfrm>
            <a:off x="945119" y="3244702"/>
            <a:ext cx="78127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điều chế glixerol và xà phòng.</a:t>
            </a:r>
          </a:p>
        </p:txBody>
      </p:sp>
      <p:pic>
        <p:nvPicPr>
          <p:cNvPr id="51212" name="Picture 12" descr="Cân đối hợp lý tỷ lệ mỡ động vật và dầu thực vật trong bữa ăn hàng ngày |  VTV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" y="3839204"/>
            <a:ext cx="3061760" cy="21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images.fpt.shop/unsafe/filters:quality(5)/fptshop...."/>
          <p:cNvSpPr>
            <a:spLocks noChangeAspect="1" noChangeArrowheads="1"/>
          </p:cNvSpPr>
          <p:nvPr/>
        </p:nvSpPr>
        <p:spPr bwMode="auto">
          <a:xfrm>
            <a:off x="155575" y="-144463"/>
            <a:ext cx="3784622" cy="37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18" name="Picture 18" descr="8 nguyên nhân khiến mèo đang khỏe mạnh đột nhiên bỏ ă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55" y="3892178"/>
            <a:ext cx="2805151" cy="21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0" name="Picture 20" descr="Ưu - Khuyết điểm của việc sử dụng bột giặt và nước giặt cho má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21" y="882758"/>
            <a:ext cx="2611957" cy="23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9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866141" y="760236"/>
            <a:ext cx="75945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béo là nguồn cung cấp  năng lượng chủ yếu của cơ thể 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53894" y="231674"/>
            <a:ext cx="2133600" cy="365125"/>
          </a:xfrm>
        </p:spPr>
        <p:txBody>
          <a:bodyPr/>
          <a:lstStyle/>
          <a:p>
            <a:pPr>
              <a:defRPr/>
            </a:pPr>
            <a:fld id="{9CBA39ED-A4A7-4EAE-8534-5341093DF9B4}" type="datetime10">
              <a:rPr lang="en-US" sz="1400" smtClean="0"/>
              <a:t>18:52</a:t>
            </a:fld>
            <a:endParaRPr lang="en-US" sz="1400"/>
          </a:p>
        </p:txBody>
      </p:sp>
      <p:grpSp>
        <p:nvGrpSpPr>
          <p:cNvPr id="28" name="Group 27"/>
          <p:cNvGrpSpPr/>
          <p:nvPr/>
        </p:nvGrpSpPr>
        <p:grpSpPr>
          <a:xfrm>
            <a:off x="252549" y="96622"/>
            <a:ext cx="7403224" cy="657441"/>
            <a:chOff x="1661" y="8838"/>
            <a:chExt cx="14260" cy="1158"/>
          </a:xfrm>
        </p:grpSpPr>
        <p:sp>
          <p:nvSpPr>
            <p:cNvPr id="29" name="Oval 28"/>
            <p:cNvSpPr/>
            <p:nvPr/>
          </p:nvSpPr>
          <p:spPr>
            <a:xfrm>
              <a:off x="1661" y="8876"/>
              <a:ext cx="1834" cy="843"/>
            </a:xfrm>
            <a:prstGeom prst="ellipse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V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684" y="8838"/>
              <a:ext cx="12237" cy="1158"/>
            </a:xfrm>
            <a:prstGeom prst="roundRect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33"/>
            <p:cNvSpPr txBox="1"/>
            <p:nvPr/>
          </p:nvSpPr>
          <p:spPr>
            <a:xfrm>
              <a:off x="4139" y="9048"/>
              <a:ext cx="11079" cy="765"/>
            </a:xfrm>
            <a:prstGeom prst="rect">
              <a:avLst/>
            </a:prstGeom>
            <a:solidFill>
              <a:srgbClr val="F63869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ỨNG DỤNG GÌ?</a:t>
              </a:r>
            </a:p>
          </p:txBody>
        </p:sp>
      </p:grpSp>
      <p:pic>
        <p:nvPicPr>
          <p:cNvPr id="53250" name="Picture 2" descr="Lipid là gì và có vai trò như thế nào với người bệnh tiểu đườ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1" y="1659380"/>
            <a:ext cx="7238685" cy="40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745" y="5823055"/>
            <a:ext cx="8671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hất béo là dung môi vận chuyển các vitamin tan trong dầu mỡ 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==&gt; </a:t>
            </a:r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cơ thể hấp thu các vitamin A,D,E,K...</a:t>
            </a: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294345" y="741354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375" y="515154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5.8 SGK 146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01470" y="1846236"/>
            <a:ext cx="6967038" cy="4309318"/>
            <a:chOff x="7179" y="2549"/>
            <a:chExt cx="9830" cy="7870"/>
          </a:xfrm>
        </p:grpSpPr>
        <p:sp>
          <p:nvSpPr>
            <p:cNvPr id="77" name="Line 8"/>
            <p:cNvSpPr/>
            <p:nvPr/>
          </p:nvSpPr>
          <p:spPr>
            <a:xfrm flipH="1" flipV="1">
              <a:off x="11040" y="7320"/>
              <a:ext cx="4320" cy="1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8" name="Line 9"/>
            <p:cNvSpPr/>
            <p:nvPr/>
          </p:nvSpPr>
          <p:spPr>
            <a:xfrm>
              <a:off x="11040" y="3240"/>
              <a:ext cx="0" cy="600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9" name="Line 10"/>
            <p:cNvSpPr/>
            <p:nvPr/>
          </p:nvSpPr>
          <p:spPr>
            <a:xfrm>
              <a:off x="10920" y="9240"/>
              <a:ext cx="540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0" name="Line 11"/>
            <p:cNvSpPr/>
            <p:nvPr/>
          </p:nvSpPr>
          <p:spPr>
            <a:xfrm>
              <a:off x="10680" y="6960"/>
              <a:ext cx="36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1" name="Line 12"/>
            <p:cNvSpPr/>
            <p:nvPr/>
          </p:nvSpPr>
          <p:spPr>
            <a:xfrm>
              <a:off x="10680" y="4560"/>
              <a:ext cx="36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" name="Rectangle 13"/>
            <p:cNvSpPr/>
            <p:nvPr/>
          </p:nvSpPr>
          <p:spPr>
            <a:xfrm>
              <a:off x="11447" y="7107"/>
              <a:ext cx="1200" cy="2160"/>
            </a:xfrm>
            <a:prstGeom prst="rect">
              <a:avLst/>
            </a:prstGeom>
            <a:solidFill>
              <a:srgbClr val="9966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sz="2200" b="1" u="none" dirty="0">
                  <a:solidFill>
                    <a:srgbClr val="DEF6F1"/>
                  </a:solidFill>
                  <a:latin typeface="Arial" panose="020B0604020202020204" pitchFamily="34" charset="0"/>
                </a:rPr>
                <a:t>19</a:t>
              </a:r>
            </a:p>
          </p:txBody>
        </p:sp>
        <p:sp>
          <p:nvSpPr>
            <p:cNvPr id="83" name="Rectangle 14"/>
            <p:cNvSpPr/>
            <p:nvPr/>
          </p:nvSpPr>
          <p:spPr>
            <a:xfrm>
              <a:off x="13320" y="4800"/>
              <a:ext cx="1200" cy="4440"/>
            </a:xfrm>
            <a:prstGeom prst="rect">
              <a:avLst/>
            </a:prstGeom>
            <a:solidFill>
              <a:srgbClr val="9966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sz="1800" u="none" dirty="0">
                <a:solidFill>
                  <a:srgbClr val="DEF6F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Line 15"/>
            <p:cNvSpPr/>
            <p:nvPr/>
          </p:nvSpPr>
          <p:spPr>
            <a:xfrm flipH="1">
              <a:off x="11040" y="4800"/>
              <a:ext cx="28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5" name="Line 16"/>
            <p:cNvSpPr/>
            <p:nvPr/>
          </p:nvSpPr>
          <p:spPr>
            <a:xfrm flipH="1">
              <a:off x="11040" y="7080"/>
              <a:ext cx="13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6" name="Text Box 17"/>
            <p:cNvSpPr txBox="1"/>
            <p:nvPr/>
          </p:nvSpPr>
          <p:spPr>
            <a:xfrm>
              <a:off x="13560" y="5355"/>
              <a:ext cx="960" cy="7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sz="2200" b="1" u="none" dirty="0">
                  <a:solidFill>
                    <a:srgbClr val="DEF6F1"/>
                  </a:solidFill>
                  <a:latin typeface="Arial" panose="020B0604020202020204" pitchFamily="34" charset="0"/>
                </a:rPr>
                <a:t>38</a:t>
              </a:r>
            </a:p>
          </p:txBody>
        </p:sp>
        <p:sp>
          <p:nvSpPr>
            <p:cNvPr id="87" name="Rectangle 18"/>
            <p:cNvSpPr/>
            <p:nvPr/>
          </p:nvSpPr>
          <p:spPr>
            <a:xfrm>
              <a:off x="15000" y="7440"/>
              <a:ext cx="1200" cy="1800"/>
            </a:xfrm>
            <a:prstGeom prst="rect">
              <a:avLst/>
            </a:prstGeom>
            <a:solidFill>
              <a:srgbClr val="9966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sz="2200" b="1" u="none" dirty="0">
                  <a:solidFill>
                    <a:srgbClr val="DEF6F1"/>
                  </a:solidFill>
                  <a:latin typeface="Arial" panose="020B0604020202020204" pitchFamily="34" charset="0"/>
                </a:rPr>
                <a:t>17</a:t>
              </a:r>
            </a:p>
          </p:txBody>
        </p:sp>
        <p:sp>
          <p:nvSpPr>
            <p:cNvPr id="88" name="Text Box 19"/>
            <p:cNvSpPr txBox="1"/>
            <p:nvPr/>
          </p:nvSpPr>
          <p:spPr>
            <a:xfrm rot="-207199">
              <a:off x="10080" y="6623"/>
              <a:ext cx="960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sz="1800" b="1" u="none" dirty="0">
                  <a:solidFill>
                    <a:srgbClr val="0000FF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89" name="Text Box 20"/>
            <p:cNvSpPr txBox="1"/>
            <p:nvPr/>
          </p:nvSpPr>
          <p:spPr>
            <a:xfrm>
              <a:off x="10080" y="4223"/>
              <a:ext cx="960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sz="1800" b="1" u="none" dirty="0">
                  <a:solidFill>
                    <a:srgbClr val="0000FF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90" name="Text Box 21"/>
            <p:cNvSpPr txBox="1"/>
            <p:nvPr/>
          </p:nvSpPr>
          <p:spPr>
            <a:xfrm>
              <a:off x="9840" y="2549"/>
              <a:ext cx="4200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b="1" u="none" dirty="0">
                  <a:solidFill>
                    <a:srgbClr val="000099"/>
                  </a:solidFill>
                  <a:latin typeface="Arial" panose="020B0604020202020204" pitchFamily="34" charset="0"/>
                </a:rPr>
                <a:t>Năng lượng (KJ/g)</a:t>
              </a:r>
            </a:p>
          </p:txBody>
        </p:sp>
        <p:sp>
          <p:nvSpPr>
            <p:cNvPr id="91" name="Text Box 22"/>
            <p:cNvSpPr txBox="1"/>
            <p:nvPr/>
          </p:nvSpPr>
          <p:spPr>
            <a:xfrm>
              <a:off x="11160" y="6000"/>
              <a:ext cx="1920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 u="none" dirty="0">
                  <a:solidFill>
                    <a:srgbClr val="A50021"/>
                  </a:solidFill>
                  <a:latin typeface="Arial" panose="020B0604020202020204" pitchFamily="34" charset="0"/>
                </a:rPr>
                <a:t>Chất đạm</a:t>
              </a:r>
            </a:p>
          </p:txBody>
        </p:sp>
        <p:sp>
          <p:nvSpPr>
            <p:cNvPr id="92" name="Text Box 23"/>
            <p:cNvSpPr txBox="1"/>
            <p:nvPr/>
          </p:nvSpPr>
          <p:spPr>
            <a:xfrm>
              <a:off x="13423" y="3729"/>
              <a:ext cx="1440" cy="11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 u="none" dirty="0">
                  <a:solidFill>
                    <a:srgbClr val="FF3300"/>
                  </a:solidFill>
                  <a:latin typeface="Arial" panose="020B0604020202020204" pitchFamily="34" charset="0"/>
                </a:rPr>
                <a:t>Chất béo</a:t>
              </a:r>
            </a:p>
          </p:txBody>
        </p:sp>
        <p:sp>
          <p:nvSpPr>
            <p:cNvPr id="93" name="Text Box 24"/>
            <p:cNvSpPr txBox="1"/>
            <p:nvPr/>
          </p:nvSpPr>
          <p:spPr>
            <a:xfrm>
              <a:off x="15047" y="6235"/>
              <a:ext cx="1440" cy="11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 u="none" dirty="0">
                  <a:solidFill>
                    <a:srgbClr val="0000CC"/>
                  </a:solidFill>
                  <a:latin typeface="Arial" panose="020B0604020202020204" pitchFamily="34" charset="0"/>
                </a:rPr>
                <a:t>Chất bột</a:t>
              </a:r>
            </a:p>
          </p:txBody>
        </p:sp>
        <p:sp>
          <p:nvSpPr>
            <p:cNvPr id="94" name="Rectangle 26"/>
            <p:cNvSpPr/>
            <p:nvPr/>
          </p:nvSpPr>
          <p:spPr>
            <a:xfrm>
              <a:off x="7179" y="9504"/>
              <a:ext cx="9830" cy="915"/>
            </a:xfrm>
            <a:prstGeom prst="rect">
              <a:avLst/>
            </a:prstGeom>
            <a:solidFill>
              <a:srgbClr val="0000FF"/>
            </a:solidFill>
            <a:ln w="3810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sz="2400" b="1" u="none" dirty="0">
                  <a:solidFill>
                    <a:srgbClr val="DEF6F1"/>
                  </a:solidFill>
                  <a:latin typeface="Arial" panose="020B0604020202020204" pitchFamily="34" charset="0"/>
                </a:rPr>
                <a:t>So sánh năng lượng tỏa ra khi oxi hoá thức ăn</a:t>
              </a:r>
            </a:p>
          </p:txBody>
        </p:sp>
      </p:grpSp>
      <p:sp>
        <p:nvSpPr>
          <p:cNvPr id="95" name="Text Box 21"/>
          <p:cNvSpPr txBox="1">
            <a:spLocks noChangeArrowheads="1"/>
          </p:cNvSpPr>
          <p:nvPr/>
        </p:nvSpPr>
        <p:spPr bwMode="auto">
          <a:xfrm>
            <a:off x="-65225" y="5774554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/>
      <p:bldP spid="5" grpId="0"/>
      <p:bldP spid="74" grpId="0"/>
      <p:bldP spid="6" grpId="0"/>
      <p:bldP spid="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76200"/>
            <a:ext cx="6934200" cy="6858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Bài 47:   CHẤT BÉO</a:t>
            </a:r>
            <a:endParaRPr lang="en-US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2"/>
          <p:cNvSpPr txBox="1">
            <a:spLocks noChangeArrowheads="1"/>
          </p:cNvSpPr>
          <p:nvPr/>
        </p:nvSpPr>
        <p:spPr bwMode="auto">
          <a:xfrm>
            <a:off x="95794" y="834604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I. Trạng thái tự  nhiên</a:t>
            </a:r>
          </a:p>
        </p:txBody>
      </p:sp>
      <p:sp>
        <p:nvSpPr>
          <p:cNvPr id="39942" name="Text Box 2"/>
          <p:cNvSpPr txBox="1">
            <a:spLocks noChangeArrowheads="1"/>
          </p:cNvSpPr>
          <p:nvPr/>
        </p:nvSpPr>
        <p:spPr bwMode="auto">
          <a:xfrm>
            <a:off x="95794" y="1281249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vật lý</a:t>
            </a:r>
          </a:p>
        </p:txBody>
      </p:sp>
      <p:sp>
        <p:nvSpPr>
          <p:cNvPr id="39943" name="Text Box 2"/>
          <p:cNvSpPr txBox="1">
            <a:spLocks noChangeArrowheads="1"/>
          </p:cNvSpPr>
          <p:nvPr/>
        </p:nvSpPr>
        <p:spPr bwMode="auto">
          <a:xfrm>
            <a:off x="76200" y="1686242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III. Thành phần và cấu tạo</a:t>
            </a:r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85997" y="2104244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IV. Tính chất hóa học</a:t>
            </a:r>
          </a:p>
        </p:txBody>
      </p:sp>
      <p:sp>
        <p:nvSpPr>
          <p:cNvPr id="39945" name="Text Box 2"/>
          <p:cNvSpPr txBox="1">
            <a:spLocks noChangeArrowheads="1"/>
          </p:cNvSpPr>
          <p:nvPr/>
        </p:nvSpPr>
        <p:spPr bwMode="auto">
          <a:xfrm>
            <a:off x="324394" y="2451894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1. Phản ứng thủy phân trong môi trường axit</a:t>
            </a:r>
          </a:p>
        </p:txBody>
      </p:sp>
      <p:sp>
        <p:nvSpPr>
          <p:cNvPr id="39946" name="Text Box 2"/>
          <p:cNvSpPr txBox="1">
            <a:spLocks noChangeArrowheads="1"/>
          </p:cNvSpPr>
          <p:nvPr/>
        </p:nvSpPr>
        <p:spPr bwMode="auto">
          <a:xfrm>
            <a:off x="304800" y="2871646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2. Phản ứng thủy phân trong môi trường kiềm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5794" y="3306276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Ứng dụng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8194" y="3798538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béo là thành phần cơ bản trong thức ăn của người và động vật.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04800" y="4684713"/>
            <a:ext cx="822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nguồn cung cấp năng lượng và giúp cơ thể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thu các vitamin A,D,E,K...</a:t>
            </a:r>
            <a:endParaRPr lang="en-US" alt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04800" y="5734258"/>
            <a:ext cx="8229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công nghiệp, chất béo dùng để điều chế glixerol và xà phòng.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48600" y="248295"/>
            <a:ext cx="2133600" cy="365125"/>
          </a:xfrm>
        </p:spPr>
        <p:txBody>
          <a:bodyPr/>
          <a:lstStyle/>
          <a:p>
            <a:pPr>
              <a:defRPr/>
            </a:pPr>
            <a:fld id="{BF19C2BF-D669-46DA-BB4C-4340597ABEC9}" type="datetime10">
              <a:rPr lang="en-US" smtClean="0"/>
              <a:t>18:52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793115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7975" y="1118833"/>
            <a:ext cx="86106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750" name="Picture 8" descr="maus_blu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4314350"/>
            <a:ext cx="2626401" cy="199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AutoShape 2" descr="Káº¿t quáº£ hÃ¬nh áº£nh cho hÃ¬nh áº£nh vá» cÃ¡c cÆ¡ quan cÆ¡ thá»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AutoShape 4" descr="Káº¿t quáº£ hÃ¬nh áº£nh cho hÃ¬nh áº£nh vá» cÃ¡c cÆ¡ quan cÆ¡ thá»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4" name="AutoShape 2" descr="Káº¿t quáº£ hÃ¬nh áº£nh cho tráº» em Än nhiá»u cháº¥t bÃ©o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755" name="Picture 3" descr="C:\Users\admin\Desktop\tải xuốn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49" y="1296867"/>
            <a:ext cx="3094037" cy="250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262" y="160338"/>
            <a:ext cx="23503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có biết..?</a:t>
            </a:r>
          </a:p>
          <a:p>
            <a:pPr algn="ctr"/>
            <a:endParaRPr lang="en-GB" sz="3200" kern="10">
              <a:ln w="12700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4514" y="160338"/>
            <a:ext cx="5782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Nếu cơ thể thiếu hoặc thừa chất béo thì có tác hại gì không?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Picture 4" descr="j03012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90" y="174625"/>
            <a:ext cx="9906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2"/>
          <p:cNvGrpSpPr/>
          <p:nvPr/>
        </p:nvGrpSpPr>
        <p:grpSpPr>
          <a:xfrm>
            <a:off x="127841" y="1277428"/>
            <a:ext cx="5776390" cy="2752107"/>
            <a:chOff x="-2245072" y="5732849"/>
            <a:chExt cx="3517985" cy="4044427"/>
          </a:xfrm>
          <a:solidFill>
            <a:srgbClr val="FFC000"/>
          </a:solidFill>
        </p:grpSpPr>
        <p:sp>
          <p:nvSpPr>
            <p:cNvPr id="17" name="Rounded Rectangle 16"/>
            <p:cNvSpPr/>
            <p:nvPr/>
          </p:nvSpPr>
          <p:spPr>
            <a:xfrm>
              <a:off x="-2245072" y="5732849"/>
              <a:ext cx="3517985" cy="4044427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-2177648" y="6218585"/>
              <a:ext cx="3339013" cy="3081012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 chất béo: 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 cân, béo phì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 vấn đề về tiêu hóa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Hơi thở có mùi</a:t>
              </a:r>
            </a:p>
            <a:p>
              <a:pPr marL="457200" indent="-457200" algn="just">
                <a:buFont typeface="Wingdings" panose="05000000000000000000" charset="0"/>
                <a:buChar char="ü"/>
              </a:pP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 tỉ lệ mắc bệnh </a:t>
              </a:r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ung thư </a:t>
              </a:r>
            </a:p>
            <a:p>
              <a:pPr marL="457200" indent="-457200" algn="just">
                <a:buFont typeface="Wingdings" panose="05000000000000000000" charset="0"/>
                <a:buChar char="ü"/>
              </a:pPr>
              <a:r>
                <a:rPr lang="vi-V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 cơ về các bệnh tim mạch</a:t>
              </a: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2"/>
          <p:cNvGrpSpPr/>
          <p:nvPr/>
        </p:nvGrpSpPr>
        <p:grpSpPr>
          <a:xfrm>
            <a:off x="127840" y="4140139"/>
            <a:ext cx="6577759" cy="2499995"/>
            <a:chOff x="6288" y="2892040"/>
            <a:chExt cx="3071021" cy="3603600"/>
          </a:xfrm>
          <a:solidFill>
            <a:srgbClr val="FFC000"/>
          </a:solidFill>
        </p:grpSpPr>
        <p:sp>
          <p:nvSpPr>
            <p:cNvPr id="29" name="Rounded Rectangle 28"/>
            <p:cNvSpPr/>
            <p:nvPr/>
          </p:nvSpPr>
          <p:spPr>
            <a:xfrm>
              <a:off x="6288" y="2892040"/>
              <a:ext cx="3071021" cy="3603600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66454" y="3165123"/>
              <a:ext cx="2953000" cy="257602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Thiếu chất béo: </a:t>
              </a:r>
            </a:p>
            <a:p>
              <a:pPr marL="514350" lvl="0" indent="-514350" algn="just">
                <a:buFont typeface="Wingdings" panose="05000000000000000000" charset="0"/>
                <a:buChar char="ü"/>
              </a:pPr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 thể mệt mỏi và thiếu tập trung</a:t>
              </a:r>
            </a:p>
            <a:p>
              <a:pPr marL="514350" lvl="0" indent="-514350" algn="just">
                <a:buFont typeface="Wingdings" panose="05000000000000000000" charset="0"/>
                <a:buChar char="ü"/>
              </a:pPr>
              <a:r>
                <a:rPr lang="en-US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Thiếu 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hụt một số vitamin</a:t>
              </a:r>
            </a:p>
            <a:p>
              <a:pPr marL="457200" lvl="0" indent="-457200" algn="just">
                <a:buFont typeface="Wingdings" panose="05000000000000000000" charset="0"/>
                <a:buChar char="ü"/>
              </a:pPr>
              <a:r>
                <a:rPr lang="vi-VN" sz="2800" b="1">
                  <a:solidFill>
                    <a:schemeClr val="tx1"/>
                  </a:solidFill>
                  <a:latin typeface="+mj-lt"/>
                </a:rPr>
                <a:t>Nguy cơ mắc bệnh tiểu đường</a:t>
              </a:r>
              <a:r>
                <a:rPr lang="en-US" sz="2800" b="1">
                  <a:solidFill>
                    <a:schemeClr val="tx1"/>
                  </a:solidFill>
                  <a:latin typeface="+mj-lt"/>
                </a:rPr>
                <a:t> và </a:t>
              </a:r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 khớp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2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7964" y="1193346"/>
            <a:ext cx="3583761" cy="4646302"/>
          </a:xfrm>
        </p:spPr>
      </p:pic>
      <p:pic>
        <p:nvPicPr>
          <p:cNvPr id="4" name="Picture 2" descr="BeoP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1017"/>
            <a:ext cx="4889364" cy="45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990600" y="5953125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béo phì do ăn quá nhiều chất béo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DC87ED1-1353-4702-A40C-8E4C74EEB968}" type="datetime10">
              <a:rPr lang="en-US" smtClean="0"/>
              <a:t>18:52</a:t>
            </a:fld>
            <a:endParaRPr lang="en-US"/>
          </a:p>
        </p:txBody>
      </p:sp>
      <p:pic>
        <p:nvPicPr>
          <p:cNvPr id="6" name="Picture 4" descr="j030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906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8762" y="140385"/>
            <a:ext cx="7518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phổ biến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bệnh béo phì là gì?</a:t>
            </a:r>
            <a:endParaRPr lang="en-GB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7430" y="1067637"/>
            <a:ext cx="86106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AutoShape 2" descr="Káº¿t quáº£ hÃ¬nh áº£nh cho hÃ¬nh áº£nh vá» cÃ¡c cÆ¡ quan cÆ¡ thá»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AutoShape 4" descr="Káº¿t quáº£ hÃ¬nh áº£nh cho hÃ¬nh áº£nh vá» cÃ¡c cÆ¡ quan cÆ¡ thá»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4" name="AutoShape 2" descr="Káº¿t quáº£ hÃ¬nh áº£nh cho tráº» em Än nhiá»u cháº¥t bÃ©o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377345" y="76710"/>
            <a:ext cx="7671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>
              <a:buClr>
                <a:srgbClr val="00CC00"/>
              </a:buClr>
              <a:buSzPct val="150000"/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Dầu, mỡ(Chất béo) để ngoài không khí thường bị ôi thiu vì sao? Để bảo quản ta nên làm thế nào?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Picture 39" descr="Kết quả hình ảnh cho dấu hỏ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7" y="0"/>
            <a:ext cx="1207528" cy="110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4"/>
          <p:cNvSpPr/>
          <p:nvPr/>
        </p:nvSpPr>
        <p:spPr>
          <a:xfrm>
            <a:off x="472583" y="1250970"/>
            <a:ext cx="8225850" cy="1040291"/>
          </a:xfrm>
          <a:prstGeom prst="rect">
            <a:avLst/>
          </a:prstGeom>
          <a:solidFill>
            <a:srgbClr val="E3DF2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just"/>
            <a:r>
              <a:rPr 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Chất béo bị ôi thiu do tác dụng của hơi nước, oxi, vi khuẩn lên chất béo.</a:t>
            </a:r>
            <a:endParaRPr lang="en-US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Rounded Rectangle 4"/>
          <p:cNvSpPr/>
          <p:nvPr/>
        </p:nvSpPr>
        <p:spPr>
          <a:xfrm>
            <a:off x="464418" y="2409003"/>
            <a:ext cx="8234016" cy="993792"/>
          </a:xfrm>
          <a:prstGeom prst="rect">
            <a:avLst/>
          </a:prstGeom>
          <a:solidFill>
            <a:srgbClr val="E3DF2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just"/>
            <a:r>
              <a:rPr lang="en-US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Bảo quản: Đậy kín chất béo, bảo quản ở nhiệt độ thấp, đun chất béo với một ít muối ăn.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0" y="2409003"/>
            <a:ext cx="4284284" cy="312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28" y="2463064"/>
            <a:ext cx="4450296" cy="30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Những thực phẩm dễ thành 'độc dược' khi để trong tủ lạ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95" y="3457054"/>
            <a:ext cx="2557606" cy="329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9" y="3464461"/>
            <a:ext cx="3586736" cy="329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446476"/>
            <a:ext cx="2443163" cy="318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7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6866"/>
          <p:cNvSpPr txBox="1"/>
          <p:nvPr/>
        </p:nvSpPr>
        <p:spPr>
          <a:xfrm>
            <a:off x="2362200" y="381000"/>
            <a:ext cx="464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sp>
        <p:nvSpPr>
          <p:cNvPr id="36868" name="Text Box 36867"/>
          <p:cNvSpPr txBox="1"/>
          <p:nvPr/>
        </p:nvSpPr>
        <p:spPr>
          <a:xfrm>
            <a:off x="544830" y="1219200"/>
            <a:ext cx="827214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Chất béo là hỗn hợp nhiều este của glixerol với các axit béo và có công thức chung là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(RCOO)</a:t>
            </a:r>
            <a:r>
              <a:rPr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6869" name="Text Box 36868"/>
          <p:cNvSpPr txBox="1"/>
          <p:nvPr/>
        </p:nvSpPr>
        <p:spPr>
          <a:xfrm>
            <a:off x="473709" y="2200890"/>
            <a:ext cx="84143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Chất béo có nhiều trong mô mỡ của động vật, trong một số loại hạt và quả.</a:t>
            </a:r>
          </a:p>
        </p:txBody>
      </p:sp>
      <p:sp>
        <p:nvSpPr>
          <p:cNvPr id="36870" name="Text Box 36869"/>
          <p:cNvSpPr txBox="1"/>
          <p:nvPr/>
        </p:nvSpPr>
        <p:spPr>
          <a:xfrm>
            <a:off x="544830" y="3100377"/>
            <a:ext cx="84334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Chất béo bị thuỷ phân trong dung dịch axit hoặc dung dịch kiềm.</a:t>
            </a:r>
          </a:p>
        </p:txBody>
      </p:sp>
      <p:sp>
        <p:nvSpPr>
          <p:cNvPr id="36871" name="Text Box 36870"/>
          <p:cNvSpPr txBox="1"/>
          <p:nvPr/>
        </p:nvSpPr>
        <p:spPr>
          <a:xfrm>
            <a:off x="544830" y="4053512"/>
            <a:ext cx="7010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Ứng dụng của chất béo.</a:t>
            </a:r>
          </a:p>
        </p:txBody>
      </p:sp>
    </p:spTree>
    <p:extLst>
      <p:ext uri="{BB962C8B-B14F-4D97-AF65-F5344CB8AC3E}">
        <p14:creationId xmlns:p14="http://schemas.microsoft.com/office/powerpoint/2010/main" val="269679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41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137160" y="1104292"/>
            <a:ext cx="9144000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" y="2035329"/>
            <a:ext cx="2184763" cy="8205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15975" y="1708427"/>
            <a:ext cx="6386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 VỤ : THẢO LUẬN NHÓM             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41070"/>
            <a:ext cx="1827486" cy="1505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448DF5-8AAA-4EA4-873E-927C8CE7F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59" y="1707667"/>
            <a:ext cx="766881" cy="766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5975" y="3310634"/>
            <a:ext cx="722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tập  số 1, 2, 3 SGK trang 147</a:t>
            </a:r>
            <a:endParaRPr lang="en-GB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0044" y="341435"/>
            <a:ext cx="5110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GB" sz="3200" b="1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41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6" y="781808"/>
            <a:ext cx="8229600" cy="868362"/>
          </a:xfrm>
        </p:spPr>
        <p:txBody>
          <a:bodyPr/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 TRANG 147</a:t>
            </a:r>
            <a:endParaRPr lang="en-GB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DA4BD-8098-4B38-9F6E-753881D13D62}" type="datetime10">
              <a:rPr lang="en-US" smtClean="0"/>
              <a:t>18:52</a:t>
            </a:fld>
            <a:endParaRPr lang="en-US"/>
          </a:p>
        </p:txBody>
      </p:sp>
      <p:sp>
        <p:nvSpPr>
          <p:cNvPr id="5" name="Text Box 17"/>
          <p:cNvSpPr txBox="1">
            <a:spLocks noGrp="1" noChangeArrowheads="1"/>
          </p:cNvSpPr>
          <p:nvPr>
            <p:ph idx="1"/>
          </p:nvPr>
        </p:nvSpPr>
        <p:spPr bwMode="auto">
          <a:xfrm>
            <a:off x="762000" y="2099433"/>
            <a:ext cx="7924800" cy="344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GB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đúng nhất trong các câu sau: </a:t>
            </a:r>
          </a:p>
          <a:p>
            <a:pPr marL="0" indent="0">
              <a:buNone/>
            </a:pP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 Dầu ăn là este.</a:t>
            </a:r>
          </a:p>
          <a:p>
            <a:pPr marL="0" indent="0">
              <a:buNone/>
            </a:pP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 Dầu ăn là este của glixerol.</a:t>
            </a:r>
          </a:p>
          <a:p>
            <a:pPr marL="0" indent="0">
              <a:buNone/>
            </a:pP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 Dầu ăn là một este của glixerol và axit béo.</a:t>
            </a:r>
          </a:p>
          <a:p>
            <a:pPr marL="0" indent="0">
              <a:buNone/>
            </a:pP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 Dầu ăn là hỗn hợp nhiều este của glixerol và các axit béo.</a:t>
            </a:r>
          </a:p>
        </p:txBody>
      </p:sp>
      <p:sp>
        <p:nvSpPr>
          <p:cNvPr id="6" name="Oval 5"/>
          <p:cNvSpPr/>
          <p:nvPr/>
        </p:nvSpPr>
        <p:spPr>
          <a:xfrm>
            <a:off x="788988" y="4495800"/>
            <a:ext cx="407988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Text Placeholder 3584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781800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>
              <a:buNone/>
            </a:pP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>
              <a:buNone/>
            </a:pPr>
            <a:r>
              <a:rPr lang="en-GB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 (TRANG 147)</a:t>
            </a:r>
            <a:r>
              <a:rPr lang="en-GB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None/>
            </a:pP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Hoàn thành các câu sau đây bằng cách điền những từ thích hợp vào các chỗ trống :</a:t>
            </a:r>
          </a:p>
          <a:p>
            <a:pPr marL="609600" indent="-609600">
              <a:buNone/>
            </a:pP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a)  Chất béo . . . . . . . . . tan trong nước nhưng  . . . . . . . trong benzen, dầu hoả.</a:t>
            </a:r>
            <a:endParaRPr sz="2800" b="1" i="1" dirty="0" err="1">
              <a:solidFill>
                <a:schemeClr val="tx2"/>
              </a:solidFill>
              <a:latin typeface=".VnTime" pitchFamily="34" charset="0"/>
            </a:endParaRPr>
          </a:p>
          <a:p>
            <a:pPr marL="609600" indent="-609600">
              <a:buNone/>
            </a:pP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b)  Phản ứng xà phòng hoá là phản ứng . . . . . . . . . este trong môi trường . . . . . . . . . . . . tạo ra  . . . . . . . . . . . và . . . . . . . . . . . . . . . . . . . . . </a:t>
            </a:r>
          </a:p>
          <a:p>
            <a:pPr marL="609600" indent="-609600">
              <a:buNone/>
            </a:pPr>
            <a:r>
              <a:rPr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c)   Phản ứng của chất béo với nước trong môi trường axit là phản ứng . . . . . . . . . . . . nhưng không phải là phản ứng . . . . . . . . . . . . . . . </a:t>
            </a:r>
          </a:p>
        </p:txBody>
      </p:sp>
      <p:sp>
        <p:nvSpPr>
          <p:cNvPr id="35843" name="Text Box 35842"/>
          <p:cNvSpPr txBox="1"/>
          <p:nvPr/>
        </p:nvSpPr>
        <p:spPr>
          <a:xfrm>
            <a:off x="2896870" y="1905000"/>
            <a:ext cx="12560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4" name="Text Box 35843"/>
          <p:cNvSpPr txBox="1"/>
          <p:nvPr/>
        </p:nvSpPr>
        <p:spPr>
          <a:xfrm>
            <a:off x="7177768" y="2808515"/>
            <a:ext cx="16757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 phân</a:t>
            </a:r>
          </a:p>
        </p:txBody>
      </p:sp>
      <p:sp>
        <p:nvSpPr>
          <p:cNvPr id="35845" name="Text Box 35844"/>
          <p:cNvSpPr txBox="1"/>
          <p:nvPr/>
        </p:nvSpPr>
        <p:spPr>
          <a:xfrm>
            <a:off x="4758735" y="3289663"/>
            <a:ext cx="1428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</a:p>
        </p:txBody>
      </p:sp>
      <p:sp>
        <p:nvSpPr>
          <p:cNvPr id="35846" name="Text Box 35845"/>
          <p:cNvSpPr txBox="1"/>
          <p:nvPr/>
        </p:nvSpPr>
        <p:spPr>
          <a:xfrm>
            <a:off x="8077200" y="1931126"/>
            <a:ext cx="838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8" name="Text Box 35847"/>
          <p:cNvSpPr txBox="1"/>
          <p:nvPr/>
        </p:nvSpPr>
        <p:spPr>
          <a:xfrm>
            <a:off x="127091" y="3766343"/>
            <a:ext cx="61728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Glyxerol           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muối của axit béo</a:t>
            </a:r>
          </a:p>
        </p:txBody>
      </p:sp>
      <p:sp>
        <p:nvSpPr>
          <p:cNvPr id="35849" name="Text Box 35848"/>
          <p:cNvSpPr txBox="1"/>
          <p:nvPr/>
        </p:nvSpPr>
        <p:spPr>
          <a:xfrm>
            <a:off x="4793569" y="4670788"/>
            <a:ext cx="20313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hủy phân</a:t>
            </a:r>
          </a:p>
        </p:txBody>
      </p:sp>
      <p:sp>
        <p:nvSpPr>
          <p:cNvPr id="35850" name="Text Box 35849"/>
          <p:cNvSpPr txBox="1"/>
          <p:nvPr/>
        </p:nvSpPr>
        <p:spPr>
          <a:xfrm>
            <a:off x="3405233" y="5163774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xà phòng hóa</a:t>
            </a:r>
          </a:p>
        </p:txBody>
      </p:sp>
    </p:spTree>
    <p:extLst>
      <p:ext uri="{BB962C8B-B14F-4D97-AF65-F5344CB8AC3E}">
        <p14:creationId xmlns:p14="http://schemas.microsoft.com/office/powerpoint/2010/main" val="18979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/>
      <p:bldP spid="35848" grpId="0"/>
      <p:bldP spid="35849" grpId="0"/>
      <p:bldP spid="358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66917" y="1371600"/>
            <a:ext cx="8763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?  Hãy chọn phương pháp có thể làm sạch vết dầu ăn dính vào quần áo: 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a.Giặt bằng nước                    b. Giặt bằng xà phòng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c. Tẩy bằng cồn 96</a:t>
            </a:r>
            <a:r>
              <a:rPr lang="en-US" altLang="en-US" sz="3200" baseline="30000">
                <a:latin typeface="Times New Roman" panose="02020603050405020304" pitchFamily="18" charset="0"/>
              </a:rPr>
              <a:t>0</a:t>
            </a:r>
            <a:r>
              <a:rPr lang="en-US" altLang="en-US" sz="3200">
                <a:latin typeface="Times New Roman" panose="02020603050405020304" pitchFamily="18" charset="0"/>
              </a:rPr>
              <a:t>                d.Tẩy bằng giấm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e. Tẩy bằng xăng</a:t>
            </a:r>
          </a:p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Giải thích sự lựa chọn đó</a:t>
            </a:r>
          </a:p>
        </p:txBody>
      </p:sp>
      <p:sp>
        <p:nvSpPr>
          <p:cNvPr id="11" name="Oval 10"/>
          <p:cNvSpPr/>
          <p:nvPr/>
        </p:nvSpPr>
        <p:spPr>
          <a:xfrm>
            <a:off x="414656" y="3002863"/>
            <a:ext cx="407988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448" y="3446788"/>
            <a:ext cx="407988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2496171"/>
            <a:ext cx="407988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533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 TRANG 147</a:t>
            </a:r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59" y="4484485"/>
            <a:ext cx="82677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+mj-lt"/>
              </a:rPr>
              <a:t>Các phương pháp đúng là b, c, e. Vì xà phòng, cồn 96</a:t>
            </a:r>
            <a:r>
              <a:rPr lang="vi-VN" sz="3200" baseline="30000">
                <a:solidFill>
                  <a:srgbClr val="000000"/>
                </a:solidFill>
                <a:latin typeface="+mj-lt"/>
              </a:rPr>
              <a:t>o</a:t>
            </a:r>
            <a:r>
              <a:rPr lang="vi-VN" sz="3200">
                <a:solidFill>
                  <a:srgbClr val="000000"/>
                </a:solidFill>
                <a:latin typeface="+mj-lt"/>
              </a:rPr>
              <a:t>, xăng h</a:t>
            </a:r>
            <a:r>
              <a:rPr lang="en-US" sz="3200">
                <a:solidFill>
                  <a:srgbClr val="000000"/>
                </a:solidFill>
                <a:latin typeface="+mj-lt"/>
              </a:rPr>
              <a:t>òa</a:t>
            </a:r>
            <a:r>
              <a:rPr lang="vi-VN" sz="3200">
                <a:solidFill>
                  <a:srgbClr val="000000"/>
                </a:solidFill>
                <a:latin typeface="+mj-lt"/>
              </a:rPr>
              <a:t> tan được dầu ăn. Nước không hòa tan dầu ăn. Giấm tuy hòa tan dầu ăn nhưng phá hủy quần áo.</a:t>
            </a:r>
            <a:endParaRPr lang="en-GB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0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2"/>
          <p:cNvSpPr txBox="1">
            <a:spLocks noChangeArrowheads="1"/>
          </p:cNvSpPr>
          <p:nvPr/>
        </p:nvSpPr>
        <p:spPr bwMode="auto">
          <a:xfrm>
            <a:off x="1736725" y="5832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Text Box 21"/>
          <p:cNvSpPr txBox="1">
            <a:spLocks noChangeArrowheads="1"/>
          </p:cNvSpPr>
          <p:nvPr/>
        </p:nvSpPr>
        <p:spPr bwMode="auto">
          <a:xfrm>
            <a:off x="1127125" y="59086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2697" y="982663"/>
            <a:ext cx="876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Hướng dẫn bài 4/147: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Viết  PTHH dạng tổng quát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Chất béo   +  kiềm  t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—&gt; Glixerol + muối của axit béo</a:t>
            </a:r>
          </a:p>
          <a:p>
            <a:pPr eaLnBrk="1" hangingPunct="1"/>
            <a:r>
              <a:rPr lang="en-US" alt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8,58 kg         1,2 kg            0,92 kg              m kg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Theo định luật bảo toàn khối lượng: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hh 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=    (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chất béo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kiềm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)  –  m  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glixerol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muối của axit béo chiếm 60% khối lượng xà phòng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xà phòng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=  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hh 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x 100  / 60 </a:t>
            </a:r>
          </a:p>
          <a:p>
            <a:pPr eaLnBrk="1" hangingPunct="1">
              <a:buFontTx/>
              <a:buAutoNum type="alphaLcPeriod" startAt="2"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lphaLcPeriod" startAt="2"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1109DF3-8444-4D9A-85E9-B5DB759E69E6}" type="datetime10">
              <a:rPr lang="en-US" smtClean="0"/>
              <a:t>18:52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77213"/>
            <a:ext cx="645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2297113"/>
            <a:ext cx="6400800" cy="19351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US" sz="16600" dirty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The end</a:t>
            </a:r>
          </a:p>
        </p:txBody>
      </p:sp>
      <p:pic>
        <p:nvPicPr>
          <p:cNvPr id="48131" name="Picture 8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863"/>
            <a:ext cx="9144000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887917o2kfoubde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4613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887917o2kfoubde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706813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461A750-5B73-43C6-9FC9-1247954FA6D6}" type="datetime10">
              <a:rPr lang="en-US" smtClean="0"/>
              <a:t>18:52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-228600" y="553362"/>
            <a:ext cx="6237044" cy="994410"/>
          </a:xfrm>
        </p:spPr>
        <p:txBody>
          <a:bodyPr/>
          <a:lstStyle/>
          <a:p>
            <a:r>
              <a:rPr lang="en-US" altLang="x-none" sz="4800" b="1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47: CHẤT BÉO </a:t>
            </a:r>
            <a:endParaRPr lang="en-US" sz="4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35657" y="2126481"/>
            <a:ext cx="7348402" cy="770572"/>
            <a:chOff x="1652" y="2807"/>
            <a:chExt cx="14394" cy="1158"/>
          </a:xfrm>
        </p:grpSpPr>
        <p:sp>
          <p:nvSpPr>
            <p:cNvPr id="9" name="Oval 8"/>
            <p:cNvSpPr/>
            <p:nvPr/>
          </p:nvSpPr>
          <p:spPr>
            <a:xfrm>
              <a:off x="1652" y="2938"/>
              <a:ext cx="1999" cy="843"/>
            </a:xfrm>
            <a:prstGeom prst="ellipse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I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09" y="2807"/>
              <a:ext cx="12237" cy="1158"/>
            </a:xfrm>
            <a:prstGeom prst="roundRect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4388" y="2995"/>
              <a:ext cx="11079" cy="786"/>
            </a:xfrm>
            <a:prstGeom prst="rect">
              <a:avLst/>
            </a:prstGeom>
            <a:solidFill>
              <a:srgbClr val="ED37C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Ở ĐÂU?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4950" y="3088498"/>
            <a:ext cx="7877050" cy="678781"/>
            <a:chOff x="1654" y="4230"/>
            <a:chExt cx="14366" cy="1182"/>
          </a:xfrm>
        </p:grpSpPr>
        <p:sp>
          <p:nvSpPr>
            <p:cNvPr id="23" name="Oval 22"/>
            <p:cNvSpPr/>
            <p:nvPr/>
          </p:nvSpPr>
          <p:spPr>
            <a:xfrm>
              <a:off x="1654" y="4385"/>
              <a:ext cx="1971" cy="843"/>
            </a:xfrm>
            <a:prstGeom prst="ellipse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II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83" y="4254"/>
              <a:ext cx="12237" cy="1158"/>
            </a:xfrm>
            <a:prstGeom prst="roundRect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3851" y="4230"/>
              <a:ext cx="11816" cy="1099"/>
            </a:xfrm>
            <a:prstGeom prst="rect">
              <a:avLst/>
            </a:prstGeom>
            <a:solidFill>
              <a:srgbClr val="08D438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TÍNH CHẤT VẬT LÍ QUAN TRỌNG?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8126" y="4010372"/>
            <a:ext cx="8080479" cy="703286"/>
            <a:chOff x="2315" y="5736"/>
            <a:chExt cx="14175" cy="1158"/>
          </a:xfrm>
        </p:grpSpPr>
        <p:sp>
          <p:nvSpPr>
            <p:cNvPr id="26" name="Oval 25"/>
            <p:cNvSpPr/>
            <p:nvPr/>
          </p:nvSpPr>
          <p:spPr>
            <a:xfrm>
              <a:off x="2315" y="5805"/>
              <a:ext cx="1829" cy="84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III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53" y="5736"/>
              <a:ext cx="12237" cy="115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388" y="5863"/>
              <a:ext cx="11215" cy="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THÀNH PHẦN VÀ CẤU TẠO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4950" y="4927766"/>
            <a:ext cx="8181850" cy="813000"/>
            <a:chOff x="1673" y="7392"/>
            <a:chExt cx="14286" cy="1158"/>
          </a:xfrm>
          <a:solidFill>
            <a:schemeClr val="accent1"/>
          </a:solidFill>
        </p:grpSpPr>
        <p:sp>
          <p:nvSpPr>
            <p:cNvPr id="29" name="Oval 28"/>
            <p:cNvSpPr/>
            <p:nvPr/>
          </p:nvSpPr>
          <p:spPr>
            <a:xfrm>
              <a:off x="1673" y="7438"/>
              <a:ext cx="1952" cy="84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IV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22" y="7392"/>
              <a:ext cx="12237" cy="11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3821" y="7585"/>
              <a:ext cx="11961" cy="6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T</a:t>
              </a:r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ÍNH CHẤT HÓA HỌC QUAN TRỌNG?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5657" y="5937798"/>
            <a:ext cx="8277797" cy="792418"/>
            <a:chOff x="1661" y="8745"/>
            <a:chExt cx="14385" cy="1158"/>
          </a:xfrm>
        </p:grpSpPr>
        <p:sp>
          <p:nvSpPr>
            <p:cNvPr id="32" name="Oval 31"/>
            <p:cNvSpPr/>
            <p:nvPr/>
          </p:nvSpPr>
          <p:spPr>
            <a:xfrm>
              <a:off x="1661" y="8876"/>
              <a:ext cx="1834" cy="843"/>
            </a:xfrm>
            <a:prstGeom prst="ellipse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V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809" y="8745"/>
              <a:ext cx="12237" cy="1158"/>
            </a:xfrm>
            <a:prstGeom prst="roundRect">
              <a:avLst/>
            </a:prstGeom>
            <a:solidFill>
              <a:srgbClr val="F6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33"/>
            <p:cNvSpPr txBox="1"/>
            <p:nvPr/>
          </p:nvSpPr>
          <p:spPr>
            <a:xfrm>
              <a:off x="4124" y="8876"/>
              <a:ext cx="11079" cy="765"/>
            </a:xfrm>
            <a:prstGeom prst="rect">
              <a:avLst/>
            </a:prstGeom>
            <a:solidFill>
              <a:srgbClr val="F63869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ỨNG DỤNG GÌ?</a:t>
              </a:r>
            </a:p>
          </p:txBody>
        </p:sp>
      </p:grpSp>
      <p:pic>
        <p:nvPicPr>
          <p:cNvPr id="100" name="Content Placeholder 99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568411" y="276319"/>
            <a:ext cx="2245043" cy="14092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-1495162" y="58235"/>
            <a:ext cx="2514600" cy="365125"/>
          </a:xfrm>
        </p:spPr>
        <p:txBody>
          <a:bodyPr/>
          <a:lstStyle/>
          <a:p>
            <a:pPr>
              <a:defRPr/>
            </a:pPr>
            <a:fld id="{57F6330D-5B0C-4561-8CF0-1917609970A2}" type="datetime10">
              <a:rPr lang="en-US" smtClean="0"/>
              <a:t>18:52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9550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3675" y="5651453"/>
            <a:ext cx="1219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20044" y="6382225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(Đậu phộng)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0" y="6353176"/>
            <a:ext cx="2133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47825" y="4439954"/>
            <a:ext cx="21542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 lợn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378053" y="4471894"/>
            <a:ext cx="21478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</a:p>
        </p:txBody>
      </p:sp>
      <p:pic>
        <p:nvPicPr>
          <p:cNvPr id="28679" name="Picture 7" descr="Da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4" y="1832106"/>
            <a:ext cx="1219200" cy="367506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DauP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00" y="4949731"/>
            <a:ext cx="2057400" cy="13716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5" y="2952537"/>
            <a:ext cx="2133600" cy="1447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D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21298"/>
            <a:ext cx="2133600" cy="13716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Th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7" y="2952537"/>
            <a:ext cx="1905000" cy="1447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DiaVu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087438"/>
            <a:ext cx="2057400" cy="143986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 descr="g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075663"/>
            <a:ext cx="1905000" cy="1447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rau ca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48" y="2945738"/>
            <a:ext cx="2085975" cy="1447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b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0" y="4951887"/>
            <a:ext cx="2066925" cy="13716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oliv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95" y="1040230"/>
            <a:ext cx="2133600" cy="14478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562100" y="2523463"/>
            <a:ext cx="2133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913981" y="4492531"/>
            <a:ext cx="22304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cải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4267200" y="6323487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ngô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428095" y="2416436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olive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4114800" y="2450708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114800" y="245707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Vừng 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494118" y="2416435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olive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6378053" y="4476870"/>
            <a:ext cx="21478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>
                <a:solidFill>
                  <a:srgbClr val="000000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1647825" y="4439954"/>
            <a:ext cx="21542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 lợn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93675" y="5636668"/>
            <a:ext cx="1219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1620044" y="6461459"/>
            <a:ext cx="2209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(Đậu phộng)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6858000" y="6340950"/>
            <a:ext cx="2133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</a:p>
        </p:txBody>
      </p:sp>
      <p:sp>
        <p:nvSpPr>
          <p:cNvPr id="30" name="Text Box 36"/>
          <p:cNvSpPr txBox="1"/>
          <p:nvPr/>
        </p:nvSpPr>
        <p:spPr>
          <a:xfrm>
            <a:off x="268263" y="6409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chất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béo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5643" y="142233"/>
            <a:ext cx="7348402" cy="770572"/>
            <a:chOff x="1652" y="2807"/>
            <a:chExt cx="14394" cy="1158"/>
          </a:xfrm>
        </p:grpSpPr>
        <p:sp>
          <p:nvSpPr>
            <p:cNvPr id="32" name="Oval 31"/>
            <p:cNvSpPr/>
            <p:nvPr/>
          </p:nvSpPr>
          <p:spPr>
            <a:xfrm>
              <a:off x="1652" y="2938"/>
              <a:ext cx="1999" cy="843"/>
            </a:xfrm>
            <a:prstGeom prst="ellipse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I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809" y="2807"/>
              <a:ext cx="12237" cy="1158"/>
            </a:xfrm>
            <a:prstGeom prst="roundRect">
              <a:avLst/>
            </a:prstGeom>
            <a:solidFill>
              <a:srgbClr val="ED37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21"/>
            <p:cNvSpPr txBox="1"/>
            <p:nvPr/>
          </p:nvSpPr>
          <p:spPr>
            <a:xfrm>
              <a:off x="4388" y="2995"/>
              <a:ext cx="11079" cy="786"/>
            </a:xfrm>
            <a:prstGeom prst="rect">
              <a:avLst/>
            </a:prstGeom>
            <a:solidFill>
              <a:srgbClr val="ED37C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CÓ Ở ĐÂU?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9CF52-7321-46E3-A44C-AB9F76426796}" type="datetime10">
              <a:rPr lang="en-US" smtClean="0"/>
              <a:t>18:52</a:t>
            </a:fld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6167" grpId="0"/>
      <p:bldP spid="6168" grpId="0"/>
      <p:bldP spid="6169" grpId="0"/>
      <p:bldP spid="6170" grpId="0"/>
      <p:bldP spid="6171" grpId="0"/>
      <p:bldP spid="617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08212" y="121347"/>
            <a:ext cx="8662916" cy="1693092"/>
          </a:xfrm>
          <a:prstGeom prst="wedgeRoundRectCallout">
            <a:avLst>
              <a:gd name="adj1" fmla="val -4067"/>
              <a:gd name="adj2" fmla="val 906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chatbeodongvat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352" y="2269418"/>
            <a:ext cx="3067330" cy="2146852"/>
          </a:xfrm>
        </p:spPr>
      </p:pic>
      <p:pic>
        <p:nvPicPr>
          <p:cNvPr id="4" name="Picture 3" descr="chatbeodongvat_dau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4" y="4475492"/>
            <a:ext cx="3098858" cy="21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hatbeothucvat_dautuo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97933"/>
            <a:ext cx="3101736" cy="20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hat beo thuc v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2550"/>
            <a:ext cx="3101736" cy="22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4"/>
          <p:cNvSpPr/>
          <p:nvPr/>
        </p:nvSpPr>
        <p:spPr>
          <a:xfrm>
            <a:off x="312761" y="62125"/>
            <a:ext cx="9873229" cy="16930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just" fontAlgn="auto">
              <a:spcBef>
                <a:spcPts val="300"/>
              </a:spcBef>
              <a:spcAft>
                <a:spcPts val="300"/>
              </a:spcAft>
            </a:pPr>
            <a:r>
              <a:rPr lang="en-US" altLang="x-none" sz="28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Hàng ngày ta sử dụng</a:t>
            </a:r>
            <a:r>
              <a:rPr lang="en-US" altLang="x-none" sz="2800" b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    + </a:t>
            </a:r>
            <a:r>
              <a:rPr lang="en-US" altLang="x-none" sz="28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Dầu ăn: lấy từ thực vật</a:t>
            </a:r>
            <a:endParaRPr lang="en-US" altLang="x-none" sz="2800" b="1" dirty="0">
              <a:solidFill>
                <a:srgbClr val="1102D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spcBef>
                <a:spcPts val="300"/>
              </a:spcBef>
              <a:spcAft>
                <a:spcPts val="300"/>
              </a:spcAft>
            </a:pPr>
            <a:r>
              <a:rPr lang="en-US" altLang="x-none" sz="2800" b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+ </a:t>
            </a:r>
            <a:r>
              <a:rPr lang="en-US" altLang="x-none" sz="2800" b="1" dirty="0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Mỡ ăn: lấy từ động vật</a:t>
            </a:r>
            <a:endParaRPr lang="en-US" altLang="x-none" sz="2800" b="1" dirty="0">
              <a:solidFill>
                <a:srgbClr val="1102D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spcBef>
                <a:spcPts val="300"/>
              </a:spcBef>
              <a:spcAft>
                <a:spcPts val="300"/>
              </a:spcAft>
            </a:pPr>
            <a:r>
              <a:rPr lang="en-US" altLang="x-none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Dầu 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ăn, mỡ ăn là các chất béo.</a:t>
            </a:r>
            <a:endParaRPr lang="en-US" sz="2800" kern="1200" dirty="0">
              <a:solidFill>
                <a:srgbClr val="FF0000"/>
              </a:solidFill>
            </a:endParaRPr>
          </a:p>
        </p:txBody>
      </p:sp>
      <p:pic>
        <p:nvPicPr>
          <p:cNvPr id="10" name="Picture 7" descr="Da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32811"/>
            <a:ext cx="1219200" cy="367506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202" y="2064556"/>
            <a:ext cx="174918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x-none" sz="3200" b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Mỡ ăn</a:t>
            </a:r>
            <a:endParaRPr lang="en-GB" sz="3200"/>
          </a:p>
        </p:txBody>
      </p:sp>
      <p:sp>
        <p:nvSpPr>
          <p:cNvPr id="11" name="Rectangle 10"/>
          <p:cNvSpPr/>
          <p:nvPr/>
        </p:nvSpPr>
        <p:spPr>
          <a:xfrm>
            <a:off x="4267200" y="2356943"/>
            <a:ext cx="14494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x-none" sz="3200" b="1">
                <a:solidFill>
                  <a:srgbClr val="1102D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Dầu ăn</a:t>
            </a:r>
            <a:endParaRPr lang="en-GB" sz="32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58C7D-01C7-4902-A95F-6408D9F51AB7}" type="datetime10">
              <a:rPr lang="en-US" smtClean="0"/>
              <a:t>18:52</a:t>
            </a:fld>
            <a:endParaRPr lang="vi-V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2"/>
          <p:cNvGrpSpPr/>
          <p:nvPr/>
        </p:nvGrpSpPr>
        <p:grpSpPr>
          <a:xfrm>
            <a:off x="191834" y="123348"/>
            <a:ext cx="8854093" cy="1280523"/>
            <a:chOff x="-32973" y="2876149"/>
            <a:chExt cx="3569338" cy="6564994"/>
          </a:xfrm>
          <a:solidFill>
            <a:schemeClr val="accent1">
              <a:lumMod val="7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-32973" y="2876149"/>
              <a:ext cx="3569338" cy="656499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2567" y="3110624"/>
              <a:ext cx="3420518" cy="5662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buClr>
                  <a:srgbClr val="00CC00"/>
                </a:buClr>
                <a:buSzPct val="150000"/>
              </a:pPr>
              <a:r>
                <a:rPr lang="en-US" altLang="x-none" sz="32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Dầu, mỡ công nghiệp sử dụng trong máy móc có phải là chất béo không?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4552749" y="2961053"/>
            <a:ext cx="4460273" cy="2579937"/>
            <a:chOff x="6289" y="1694204"/>
            <a:chExt cx="3031162" cy="4721785"/>
          </a:xfrm>
          <a:solidFill>
            <a:srgbClr val="FFC000"/>
          </a:solidFill>
        </p:grpSpPr>
        <p:sp>
          <p:nvSpPr>
            <p:cNvPr id="10" name="Rounded Rectangle 9"/>
            <p:cNvSpPr/>
            <p:nvPr/>
          </p:nvSpPr>
          <p:spPr>
            <a:xfrm>
              <a:off x="6289" y="1694204"/>
              <a:ext cx="3031162" cy="4721785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3430" y="2590197"/>
              <a:ext cx="2919167" cy="2929796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 béo (dầu, mỡ ăn) có nguồn gốc từ động, thực vật</a:t>
              </a:r>
              <a:r>
                <a:rPr lang="en-US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. Chất béo là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dẫn xuất hidrocacbon:  </a:t>
              </a:r>
              <a:r>
                <a:rPr lang="en-US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thành 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phần cấu tạo gồm 3 nguyên tố C, H, O</a:t>
              </a: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191833" y="3231124"/>
            <a:ext cx="4265705" cy="2244129"/>
            <a:chOff x="-230766" y="3014470"/>
            <a:chExt cx="3304594" cy="3709734"/>
          </a:xfrm>
          <a:solidFill>
            <a:srgbClr val="FFC000"/>
          </a:solidFill>
        </p:grpSpPr>
        <p:sp>
          <p:nvSpPr>
            <p:cNvPr id="7" name="Rounded Rectangle 6"/>
            <p:cNvSpPr/>
            <p:nvPr/>
          </p:nvSpPr>
          <p:spPr>
            <a:xfrm>
              <a:off x="-230766" y="3014470"/>
              <a:ext cx="3304594" cy="3709734"/>
            </a:xfrm>
            <a:prstGeom prst="roundRect">
              <a:avLst/>
            </a:prstGeom>
            <a:solidFill>
              <a:srgbClr val="E3DF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-42115" y="3197238"/>
              <a:ext cx="3001051" cy="3296742"/>
            </a:xfrm>
            <a:prstGeom prst="rect">
              <a:avLst/>
            </a:prstGeom>
            <a:solidFill>
              <a:srgbClr val="E3DF2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Dầu, mỡ công nghiệp có nguồn gốc từ dầu mỏ, thành phần chính </a:t>
              </a:r>
              <a:r>
                <a:rPr lang="en-US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là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hiđrocacbon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, chỉ chứa 2 nguyên tố C và H.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435351" y="5617024"/>
            <a:ext cx="8354380" cy="1071086"/>
            <a:chOff x="24441" y="1221035"/>
            <a:chExt cx="3489111" cy="5428309"/>
          </a:xfrm>
          <a:solidFill>
            <a:schemeClr val="accent1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24441" y="1221035"/>
              <a:ext cx="3489111" cy="542830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51936" y="1999273"/>
              <a:ext cx="3254409" cy="387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buClr>
                  <a:srgbClr val="00CC00"/>
                </a:buClr>
                <a:buSzPct val="150000"/>
              </a:pPr>
              <a:r>
                <a:rPr lang="en-US" altLang="x-none" sz="32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Dầu, mỡ công nghiệp sử dụng trong máy móc </a:t>
              </a:r>
              <a:r>
                <a:rPr lang="en-US" altLang="x-none" sz="3200" b="1" u="sng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không </a:t>
              </a:r>
              <a:r>
                <a:rPr lang="en-US" altLang="x-none" sz="3200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phải là chất béo.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550" y="1533733"/>
            <a:ext cx="1629728" cy="14273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640927" y="1546423"/>
            <a:ext cx="1668304" cy="1545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" name="Picture 2" descr="Kết quả hình ảnh cho dấu hỏi chấ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56401" y="1366720"/>
            <a:ext cx="1061561" cy="1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99"/>
          <p:cNvPicPr/>
          <p:nvPr/>
        </p:nvPicPr>
        <p:blipFill>
          <a:blip r:embed="rId5"/>
          <a:stretch>
            <a:fillRect/>
          </a:stretch>
        </p:blipFill>
        <p:spPr>
          <a:xfrm>
            <a:off x="5667408" y="1458061"/>
            <a:ext cx="2485991" cy="13775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DFF09-2C57-459C-9D44-6069E052A68E}" type="datetime10">
              <a:rPr lang="en-US" smtClean="0"/>
              <a:t>18:52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4450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182563"/>
            <a:ext cx="7391400" cy="6858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47:  CHẤT BÉO</a:t>
            </a:r>
          </a:p>
        </p:txBody>
      </p:sp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114300" y="1026802"/>
            <a:ext cx="495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Chất béo có ở đâu?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4097" y="2916642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vật lý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" y="16764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Chất béo có nhiều trong mô mỡ động vật, trong một số loại hạt và quả.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440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77200" y="6492875"/>
            <a:ext cx="1219200" cy="365125"/>
          </a:xfrm>
        </p:spPr>
        <p:txBody>
          <a:bodyPr/>
          <a:lstStyle/>
          <a:p>
            <a:pPr>
              <a:defRPr/>
            </a:pPr>
            <a:fld id="{4AA654F2-AA9E-4FEB-A249-3251B2A90817}" type="datetime10">
              <a:rPr lang="en-US" sz="2800" smtClean="0">
                <a:solidFill>
                  <a:srgbClr val="000000"/>
                </a:solidFill>
              </a:rPr>
              <a:t>18:52</a:t>
            </a:fld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90600" y="1565992"/>
            <a:ext cx="8763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Cho dầu ăn vào 3 cốc thủy tinh: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Cốc 1:  Đựng nước.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Cốc 2: Đựng cồn.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Cốc 3: Đựng xăng.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==&gt; Lắc nhẹ và quan sát hiện tượng.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04800" y="1067287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Thí nghiệm: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152400"/>
            <a:ext cx="7877050" cy="678781"/>
            <a:chOff x="1654" y="4230"/>
            <a:chExt cx="14366" cy="1182"/>
          </a:xfrm>
        </p:grpSpPr>
        <p:sp>
          <p:nvSpPr>
            <p:cNvPr id="22" name="Oval 21"/>
            <p:cNvSpPr/>
            <p:nvPr/>
          </p:nvSpPr>
          <p:spPr>
            <a:xfrm>
              <a:off x="1654" y="4385"/>
              <a:ext cx="1971" cy="843"/>
            </a:xfrm>
            <a:prstGeom prst="ellipse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/>
                <a:t>II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783" y="4254"/>
              <a:ext cx="12237" cy="1158"/>
            </a:xfrm>
            <a:prstGeom prst="roundRect">
              <a:avLst/>
            </a:prstGeom>
            <a:solidFill>
              <a:srgbClr val="08D4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3851" y="4230"/>
              <a:ext cx="11816" cy="1099"/>
            </a:xfrm>
            <a:prstGeom prst="rect">
              <a:avLst/>
            </a:prstGeom>
            <a:solidFill>
              <a:srgbClr val="08D438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TÍNH CHẤT VẬT LÍ QUAN TRỌNG?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440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ounded Rectangle 4"/>
          <p:cNvSpPr/>
          <p:nvPr/>
        </p:nvSpPr>
        <p:spPr>
          <a:xfrm>
            <a:off x="76200" y="4332515"/>
            <a:ext cx="89916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algn="just"/>
            <a:r>
              <a:rPr lang="en-US" sz="300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Sau khi quan sát hiện tượng em hãy trả lời các câu hỏi:</a:t>
            </a:r>
            <a:endParaRPr lang="en-US" sz="3000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3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Chất béo có tan trong nước, cồn và xăng không? </a:t>
            </a:r>
          </a:p>
          <a:p>
            <a:pPr algn="just"/>
            <a:r>
              <a:rPr lang="en-US" sz="3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Chất béo nặng hay nhẹ hơn nước?</a:t>
            </a:r>
            <a:endParaRPr lang="en-US" sz="3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31" name="Group 22"/>
          <p:cNvGrpSpPr/>
          <p:nvPr/>
        </p:nvGrpSpPr>
        <p:grpSpPr>
          <a:xfrm>
            <a:off x="76200" y="4120537"/>
            <a:ext cx="8991600" cy="2600938"/>
            <a:chOff x="-597033" y="1061134"/>
            <a:chExt cx="5081100" cy="62875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-597033" y="1061134"/>
              <a:ext cx="5081100" cy="6287576"/>
            </a:xfrm>
            <a:prstGeom prst="roundRect">
              <a:avLst/>
            </a:prstGeom>
            <a:solidFill>
              <a:srgbClr val="CECC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-547812" y="1416274"/>
              <a:ext cx="4992292" cy="5932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3000" b="1" u="sng">
                  <a:solidFill>
                    <a:srgbClr val="0066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Nhận xét:</a:t>
              </a:r>
              <a:r>
                <a:rPr lang="en-US" sz="3000" b="1">
                  <a:solidFill>
                    <a:srgbClr val="0066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 béo nhẹ hơn nước, không tan trong nước; tan được trong xăng, cồn, dầu hỏa, benzen, …</a:t>
              </a:r>
            </a:p>
            <a:p>
              <a:pPr algn="just" eaLnBrk="1" hangingPunct="1">
                <a:spcBef>
                  <a:spcPts val="0"/>
                </a:spcBef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Mỡ động vật: Chất béo ở trạng thái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rắn.</a:t>
              </a:r>
            </a:p>
            <a:p>
              <a:pPr algn="just" eaLnBrk="1" hangingPunct="1">
                <a:spcBef>
                  <a:spcPts val="0"/>
                </a:spcBef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 thực vật: Chất béo ở trạng thái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lỏng.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7BA74-CFAF-4695-92E9-7803D7F7D11C}" type="datetime10">
              <a:rPr lang="en-US" smtClean="0"/>
              <a:t>18:52</a:t>
            </a:fld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76200"/>
            <a:ext cx="8001000" cy="6858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CHẤT BÉO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76200" y="838200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Chất béo có ở đâu?</a:t>
            </a:r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80554" y="1296846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vật lý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5131" y="187566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Chất béo nhẹ hơn nước, không tan trong nước; tan được trong benzen, xăng, dầu hỏa, …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0554" y="2910794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Thành phần và cấu tạo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83820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83731" y="6492875"/>
            <a:ext cx="2133600" cy="365125"/>
          </a:xfrm>
        </p:spPr>
        <p:txBody>
          <a:bodyPr/>
          <a:lstStyle/>
          <a:p>
            <a:pPr>
              <a:defRPr/>
            </a:pPr>
            <a:fld id="{1601E0E8-2416-4082-8092-65A5CABB29B8}" type="datetime10">
              <a:rPr lang="en-US" sz="2000" smtClean="0"/>
              <a:t>18:52</a:t>
            </a:fld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2426</TotalTime>
  <Words>1992</Words>
  <Application>Microsoft Office PowerPoint</Application>
  <PresentationFormat>On-screen Show (4:3)</PresentationFormat>
  <Paragraphs>337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.VnArial</vt:lpstr>
      <vt:lpstr>.VnTime</vt:lpstr>
      <vt:lpstr>Arial</vt:lpstr>
      <vt:lpstr>Calibri</vt:lpstr>
      <vt:lpstr>Georgia</vt:lpstr>
      <vt:lpstr>Monotype Corsiva</vt:lpstr>
      <vt:lpstr>Times New Roman</vt:lpstr>
      <vt:lpstr>Trebuchet MS</vt:lpstr>
      <vt:lpstr>Wingdings</vt:lpstr>
      <vt:lpstr>Slipstream</vt:lpstr>
      <vt:lpstr>Office Theme</vt:lpstr>
      <vt:lpstr>1_Office Theme</vt:lpstr>
      <vt:lpstr>2_Office Theme</vt:lpstr>
      <vt:lpstr>3_Office Theme</vt:lpstr>
      <vt:lpstr>4_Office Theme</vt:lpstr>
      <vt:lpstr>Equation</vt:lpstr>
      <vt:lpstr>CS Chem3D Model</vt:lpstr>
      <vt:lpstr>PowerPoint Presentation</vt:lpstr>
      <vt:lpstr>PowerPoint Presentation</vt:lpstr>
      <vt:lpstr>Bài 47: CHẤT BÉO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 TRANG 147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Thủy</dc:creator>
  <cp:lastModifiedBy>dell6T8YCZ3@outlook.com</cp:lastModifiedBy>
  <cp:revision>173</cp:revision>
  <dcterms:created xsi:type="dcterms:W3CDTF">2015-10-22T02:16:31Z</dcterms:created>
  <dcterms:modified xsi:type="dcterms:W3CDTF">2024-04-07T11:55:51Z</dcterms:modified>
</cp:coreProperties>
</file>