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webextensions/taskpanes.xml" ContentType="application/vnd.ms-office.webextensiontaskpan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12" r:id="rId3"/>
    <p:sldId id="287" r:id="rId4"/>
    <p:sldId id="311" r:id="rId5"/>
    <p:sldId id="297" r:id="rId6"/>
    <p:sldId id="294" r:id="rId7"/>
    <p:sldId id="313" r:id="rId8"/>
    <p:sldId id="296" r:id="rId9"/>
    <p:sldId id="314" r:id="rId10"/>
    <p:sldId id="258" r:id="rId11"/>
    <p:sldId id="268" r:id="rId12"/>
    <p:sldId id="270" r:id="rId13"/>
    <p:sldId id="308" r:id="rId14"/>
    <p:sldId id="319" r:id="rId15"/>
    <p:sldId id="318" r:id="rId16"/>
    <p:sldId id="320" r:id="rId17"/>
    <p:sldId id="321" r:id="rId18"/>
    <p:sldId id="322" r:id="rId19"/>
    <p:sldId id="323" r:id="rId20"/>
    <p:sldId id="324"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920F1D"/>
    <a:srgbClr val="F1D087"/>
    <a:srgbClr val="FD8941"/>
    <a:srgbClr val="FF9966"/>
    <a:srgbClr val="E1A4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28" autoAdjust="0"/>
    <p:restoredTop sz="93314" autoAdjust="0"/>
  </p:normalViewPr>
  <p:slideViewPr>
    <p:cSldViewPr snapToGrid="0">
      <p:cViewPr varScale="1">
        <p:scale>
          <a:sx n="68" d="100"/>
          <a:sy n="68" d="100"/>
        </p:scale>
        <p:origin x="-72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pPr/>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pPr/>
              <a:t>‹#›</a:t>
            </a:fld>
            <a:endParaRPr lang="en-US"/>
          </a:p>
        </p:txBody>
      </p:sp>
    </p:spTree>
    <p:extLst>
      <p:ext uri="{BB962C8B-B14F-4D97-AF65-F5344CB8AC3E}">
        <p14:creationId xmlns:p14="http://schemas.microsoft.com/office/powerpoint/2010/main" xmlns=""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pPr/>
              <a:t>12/1/2024</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78E27D39-3F64-2856-3024-147B1174964E}"/>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764923CA-A09D-F2EA-1A18-8DA4ED8A97ED}"/>
              </a:ext>
            </a:extLst>
          </p:cNvPr>
          <p:cNvSpPr/>
          <p:nvPr userDrawn="1"/>
        </p:nvSpPr>
        <p:spPr>
          <a:xfrm>
            <a:off x="1874520" y="95591"/>
            <a:ext cx="10243685" cy="6516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999B8FED-47E9-F718-9418-72B5FEF662E7}"/>
              </a:ext>
            </a:extLst>
          </p:cNvPr>
          <p:cNvSpPr/>
          <p:nvPr userDrawn="1"/>
        </p:nvSpPr>
        <p:spPr>
          <a:xfrm>
            <a:off x="4217665" y="168062"/>
            <a:ext cx="775514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sym typeface="Lamsymbol" panose="05010101010101010101" pitchFamily="2" charset="2"/>
              </a:rPr>
              <a:t>1. </a:t>
            </a:r>
            <a:endParaRPr lang="vi-VN" sz="3200">
              <a:solidFill>
                <a:srgbClr val="FFFF0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C9F8544F-BB0C-2F31-9EB6-2150CCD907B4}"/>
              </a:ext>
            </a:extLst>
          </p:cNvPr>
          <p:cNvSpPr/>
          <p:nvPr userDrawn="1"/>
        </p:nvSpPr>
        <p:spPr>
          <a:xfrm>
            <a:off x="1995826"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1B7ABD0C-AB88-6744-47D5-93BCAD87ACCE}"/>
              </a:ext>
            </a:extLst>
          </p:cNvPr>
          <p:cNvSpPr/>
          <p:nvPr userDrawn="1"/>
        </p:nvSpPr>
        <p:spPr>
          <a:xfrm>
            <a:off x="2901544" y="159385"/>
            <a:ext cx="1268730"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B49C6308-BF31-AD0E-3650-DA373670011F}"/>
              </a:ext>
            </a:extLst>
          </p:cNvPr>
          <p:cNvSpPr/>
          <p:nvPr userDrawn="1"/>
        </p:nvSpPr>
        <p:spPr>
          <a:xfrm>
            <a:off x="219194" y="112575"/>
            <a:ext cx="1453512" cy="61771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ndParaRPr>
          </a:p>
        </p:txBody>
      </p:sp>
    </p:spTree>
    <p:extLst>
      <p:ext uri="{BB962C8B-B14F-4D97-AF65-F5344CB8AC3E}">
        <p14:creationId xmlns:p14="http://schemas.microsoft.com/office/powerpoint/2010/main" xmlns="" val="139167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3C5FD-36FC-4E58-BF04-AE498B5F1281}"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E3A5-E3AB-4046-9DC8-4D66810F89E0}" type="slidenum">
              <a:rPr lang="en-US" smtClean="0"/>
              <a:pPr/>
              <a:t>‹#›</a:t>
            </a:fld>
            <a:endParaRPr lang="en-US"/>
          </a:p>
        </p:txBody>
      </p:sp>
    </p:spTree>
    <p:extLst>
      <p:ext uri="{BB962C8B-B14F-4D97-AF65-F5344CB8AC3E}">
        <p14:creationId xmlns:p14="http://schemas.microsoft.com/office/powerpoint/2010/main" xmlns="" val="240694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C3C5FD-36FC-4E58-BF04-AE498B5F1281}"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E3A5-E3AB-4046-9DC8-4D66810F89E0}" type="slidenum">
              <a:rPr lang="en-US" smtClean="0"/>
              <a:pPr/>
              <a:t>‹#›</a:t>
            </a:fld>
            <a:endParaRPr lang="en-US"/>
          </a:p>
        </p:txBody>
      </p:sp>
    </p:spTree>
    <p:extLst>
      <p:ext uri="{BB962C8B-B14F-4D97-AF65-F5344CB8AC3E}">
        <p14:creationId xmlns:p14="http://schemas.microsoft.com/office/powerpoint/2010/main" xmlns="" val="312240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pPr/>
              <a:t>12/1/2024</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88778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pPr/>
              <a:t>12/1/2024</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78008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pPr/>
              <a:t>12/1/2024</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983530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pPr/>
              <a:t>12/1/2024</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1866496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pPr/>
              <a:t>12/1/2024</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039994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pPr/>
              <a:t>12/1/2024</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54564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pPr/>
              <a:t>12/1/2024</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5654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12/1/2024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
        <p:nvSpPr>
          <p:cNvPr id="5" name="Date Placeholder 3">
            <a:extLst>
              <a:ext uri="{FF2B5EF4-FFF2-40B4-BE49-F238E27FC236}">
                <a16:creationId xmlns:a16="http://schemas.microsoft.com/office/drawing/2014/main" xmlns=""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latin typeface="Times New Roman" panose="02020603050405020304" pitchFamily="18" charset="0"/>
              </a:rPr>
              <a:pPr/>
              <a:t>12/01/2024</a:t>
            </a:fld>
            <a:endParaRPr lang="vi-VN">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latin typeface="Times New Roman" panose="02020603050405020304" pitchFamily="18" charset="0"/>
              </a:rPr>
              <a:pPr/>
              <a:t>‹#›</a:t>
            </a:fld>
            <a:endParaRPr lang="vi-VN">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sym typeface="Lamsymbol" panose="05010101010101010101" pitchFamily="2" charset="2"/>
              </a:rPr>
              <a:t>1. </a:t>
            </a:r>
            <a:endParaRPr lang="vi-VN" sz="3200">
              <a:solidFill>
                <a:srgbClr val="FFFF00"/>
              </a:solidFill>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11</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6CF6A27C-7275-2FC2-6697-04B1836CEB57}"/>
              </a:ext>
            </a:extLst>
          </p:cNvPr>
          <p:cNvPicPr>
            <a:picLocks noChangeAspect="1"/>
          </p:cNvPicPr>
          <p:nvPr userDrawn="1"/>
        </p:nvPicPr>
        <p:blipFill>
          <a:blip r:embed="rId2" cstate="print"/>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xmlns=""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HỌC</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pPr/>
              <a:t>12/1/2024</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692803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pPr/>
              <a:t>12/1/2024</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17658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pPr/>
              <a:t>12/1/2024</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4143217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pPr/>
              <a:t>12/1/2024</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23447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12/1/2024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
        <p:nvSpPr>
          <p:cNvPr id="5" name="Date Placeholder 3">
            <a:extLst>
              <a:ext uri="{FF2B5EF4-FFF2-40B4-BE49-F238E27FC236}">
                <a16:creationId xmlns:a16="http://schemas.microsoft.com/office/drawing/2014/main" xmlns=""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latin typeface="Times New Roman" panose="02020603050405020304" pitchFamily="18" charset="0"/>
              </a:rPr>
              <a:pPr/>
              <a:t>12/01/2024</a:t>
            </a:fld>
            <a:endParaRPr lang="vi-VN">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latin typeface="Times New Roman" panose="02020603050405020304" pitchFamily="18" charset="0"/>
              </a:rPr>
              <a:pPr/>
              <a:t>‹#›</a:t>
            </a:fld>
            <a:endParaRPr lang="vi-VN">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AE5AF03B-A382-DB3E-575E-89DBAD737670}"/>
              </a:ext>
            </a:extLst>
          </p:cNvPr>
          <p:cNvSpPr/>
          <p:nvPr userDrawn="1"/>
        </p:nvSpPr>
        <p:spPr>
          <a:xfrm>
            <a:off x="4192119"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sym typeface="Lamsymbol" panose="05010101010101010101" pitchFamily="2" charset="2"/>
              </a:rPr>
              <a:t>1. TỌA ĐỘ CỦA VEC TƠ</a:t>
            </a:r>
            <a:endParaRPr lang="vi-VN" sz="3200">
              <a:solidFill>
                <a:srgbClr val="FFFF00"/>
              </a:solidFill>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10</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6CF6A27C-7275-2FC2-6697-04B1836CEB57}"/>
              </a:ext>
            </a:extLst>
          </p:cNvPr>
          <p:cNvPicPr>
            <a:picLocks noChangeAspect="1"/>
          </p:cNvPicPr>
          <p:nvPr userDrawn="1"/>
        </p:nvPicPr>
        <p:blipFill>
          <a:blip r:embed="rId2" cstate="print"/>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xmlns=""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HỌC</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IX</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1541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12/1/2024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
        <p:nvSpPr>
          <p:cNvPr id="5" name="Date Placeholder 3">
            <a:extLst>
              <a:ext uri="{FF2B5EF4-FFF2-40B4-BE49-F238E27FC236}">
                <a16:creationId xmlns:a16="http://schemas.microsoft.com/office/drawing/2014/main" xmlns=""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latin typeface="Times New Roman" panose="02020603050405020304" pitchFamily="18" charset="0"/>
              </a:rPr>
              <a:pPr/>
              <a:t>12/01/2024</a:t>
            </a:fld>
            <a:endParaRPr lang="vi-VN">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latin typeface="Times New Roman" panose="02020603050405020304" pitchFamily="18" charset="0"/>
              </a:rPr>
              <a:pPr/>
              <a:t>‹#›</a:t>
            </a:fld>
            <a:endParaRPr lang="vi-VN">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00"/>
                </a:solidFill>
                <a:latin typeface="Times New Roman" panose="02020603050405020304" pitchFamily="18" charset="0"/>
              </a:rPr>
              <a:t>Bài 2. Định lí cô sin và định lí sin</a:t>
            </a:r>
            <a:endParaRPr lang="vi-VN" sz="3200">
              <a:solidFill>
                <a:srgbClr val="FFFF00"/>
              </a:solidFill>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10</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6CF6A27C-7275-2FC2-6697-04B1836CEB57}"/>
              </a:ext>
            </a:extLst>
          </p:cNvPr>
          <p:cNvPicPr>
            <a:picLocks noChangeAspect="1"/>
          </p:cNvPicPr>
          <p:nvPr userDrawn="1"/>
        </p:nvPicPr>
        <p:blipFill>
          <a:blip r:embed="rId2" cstate="print"/>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xmlns=""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HỌC</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IV</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573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12/1/2024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
        <p:nvSpPr>
          <p:cNvPr id="5" name="Date Placeholder 3">
            <a:extLst>
              <a:ext uri="{FF2B5EF4-FFF2-40B4-BE49-F238E27FC236}">
                <a16:creationId xmlns:a16="http://schemas.microsoft.com/office/drawing/2014/main" xmlns="" id="{B737EDC2-29F7-DAF9-69CC-065EC5DDF26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E9BBB3-52FB-4955-B21C-6A407C20CD71}" type="datetimeFigureOut">
              <a:rPr lang="vi-VN" smtClean="0">
                <a:latin typeface="Times New Roman" panose="02020603050405020304" pitchFamily="18" charset="0"/>
              </a:rPr>
              <a:pPr/>
              <a:t>12/01/2024</a:t>
            </a:fld>
            <a:endParaRPr lang="vi-VN">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638ED48E-4538-D20C-66FF-B3E1FF7996C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CB79B-71F9-4287-A521-E73D90A21673}" type="slidenum">
              <a:rPr lang="vi-VN" smtClean="0">
                <a:latin typeface="Times New Roman" panose="02020603050405020304" pitchFamily="18" charset="0"/>
              </a:rPr>
              <a:pPr/>
              <a:t>‹#›</a:t>
            </a:fld>
            <a:endParaRPr lang="vi-VN">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52346A4D-6025-245C-4FEA-D169F3C6CD7B}"/>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50E89C98-B872-4EC0-EEDE-3E7710161C06}"/>
              </a:ext>
            </a:extLst>
          </p:cNvPr>
          <p:cNvSpPr/>
          <p:nvPr userDrawn="1"/>
        </p:nvSpPr>
        <p:spPr>
          <a:xfrm>
            <a:off x="1126507" y="107021"/>
            <a:ext cx="10991697" cy="6579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AE5AF03B-A382-DB3E-575E-89DBAD737670}"/>
              </a:ext>
            </a:extLst>
          </p:cNvPr>
          <p:cNvSpPr/>
          <p:nvPr userDrawn="1"/>
        </p:nvSpPr>
        <p:spPr>
          <a:xfrm>
            <a:off x="4172881" y="187277"/>
            <a:ext cx="7945324" cy="551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rPr>
              <a:t>Bài 2. Định lí cô sin và định lí sin</a:t>
            </a:r>
            <a:endParaRPr lang="vi-VN" sz="3200">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E1C3B699-F0D7-B3E5-CC82-7487883BE99A}"/>
              </a:ext>
            </a:extLst>
          </p:cNvPr>
          <p:cNvSpPr/>
          <p:nvPr userDrawn="1"/>
        </p:nvSpPr>
        <p:spPr>
          <a:xfrm>
            <a:off x="1193525" y="147217"/>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10</a:t>
            </a:r>
            <a:endParaRPr lang="vi-VN"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6CF6A27C-7275-2FC2-6697-04B1836CEB57}"/>
              </a:ext>
            </a:extLst>
          </p:cNvPr>
          <p:cNvPicPr>
            <a:picLocks noChangeAspect="1"/>
          </p:cNvPicPr>
          <p:nvPr userDrawn="1"/>
        </p:nvPicPr>
        <p:blipFill>
          <a:blip r:embed="rId2" cstate="print"/>
          <a:stretch>
            <a:fillRect/>
          </a:stretch>
        </p:blipFill>
        <p:spPr>
          <a:xfrm>
            <a:off x="374172" y="140990"/>
            <a:ext cx="506717" cy="527121"/>
          </a:xfrm>
          <a:prstGeom prst="rect">
            <a:avLst/>
          </a:prstGeom>
        </p:spPr>
      </p:pic>
      <p:sp>
        <p:nvSpPr>
          <p:cNvPr id="12" name="Rectangle: Rounded Corners 11">
            <a:extLst>
              <a:ext uri="{FF2B5EF4-FFF2-40B4-BE49-F238E27FC236}">
                <a16:creationId xmlns:a16="http://schemas.microsoft.com/office/drawing/2014/main" xmlns="" id="{F407AD12-B178-B335-0543-68652623B794}"/>
              </a:ext>
            </a:extLst>
          </p:cNvPr>
          <p:cNvSpPr/>
          <p:nvPr userDrawn="1"/>
        </p:nvSpPr>
        <p:spPr>
          <a:xfrm>
            <a:off x="2069415" y="167315"/>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HỌC</a:t>
            </a:r>
            <a:endParaRPr lang="vi-VN"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58461C1C-7DF9-6108-98AF-E9BE22F277C7}"/>
              </a:ext>
            </a:extLst>
          </p:cNvPr>
          <p:cNvSpPr/>
          <p:nvPr userDrawn="1"/>
        </p:nvSpPr>
        <p:spPr>
          <a:xfrm>
            <a:off x="2945305" y="194497"/>
            <a:ext cx="1208336" cy="5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IV</a:t>
            </a:r>
            <a:endParaRPr lang="vi-VN"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pPr/>
              <a:t>12/1/2024</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8597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pPr/>
              <a:t>12/1/2024</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207189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pPr/>
              <a:t>12/1/2024</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429405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78E27D39-3F64-2856-3024-147B1174964E}"/>
              </a:ext>
            </a:extLst>
          </p:cNvPr>
          <p:cNvSpPr/>
          <p:nvPr userDrawn="1"/>
        </p:nvSpPr>
        <p:spPr>
          <a:xfrm>
            <a:off x="73794" y="19249"/>
            <a:ext cx="12044411" cy="7394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764923CA-A09D-F2EA-1A18-8DA4ED8A97ED}"/>
              </a:ext>
            </a:extLst>
          </p:cNvPr>
          <p:cNvSpPr/>
          <p:nvPr userDrawn="1"/>
        </p:nvSpPr>
        <p:spPr>
          <a:xfrm>
            <a:off x="1874520" y="95591"/>
            <a:ext cx="10243685" cy="6516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999B8FED-47E9-F718-9418-72B5FEF662E7}"/>
              </a:ext>
            </a:extLst>
          </p:cNvPr>
          <p:cNvSpPr/>
          <p:nvPr userDrawn="1"/>
        </p:nvSpPr>
        <p:spPr>
          <a:xfrm>
            <a:off x="4063242" y="132671"/>
            <a:ext cx="8054963" cy="57751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sym typeface="Lamsymbol" panose="05010101010101010101" pitchFamily="2" charset="2"/>
              </a:rPr>
              <a:t>1. </a:t>
            </a:r>
            <a:r>
              <a:rPr lang="en-US" sz="2800" err="1">
                <a:solidFill>
                  <a:srgbClr val="FFFF00"/>
                </a:solidFill>
                <a:latin typeface="Times New Roman" panose="02020603050405020304" pitchFamily="18" charset="0"/>
                <a:sym typeface="Lamsymbol" panose="05010101010101010101" pitchFamily="2" charset="2"/>
              </a:rPr>
              <a:t>Hình</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chóp</a:t>
            </a:r>
            <a:r>
              <a:rPr lang="en-US" sz="2800">
                <a:solidFill>
                  <a:srgbClr val="FFFF00"/>
                </a:solidFill>
                <a:latin typeface="Times New Roman" panose="02020603050405020304" pitchFamily="18" charset="0"/>
                <a:sym typeface="Lamsymbol" panose="05010101010101010101" pitchFamily="2" charset="2"/>
              </a:rPr>
              <a:t> tam </a:t>
            </a:r>
            <a:r>
              <a:rPr lang="en-US" sz="2800" err="1">
                <a:solidFill>
                  <a:srgbClr val="FFFF00"/>
                </a:solidFill>
                <a:latin typeface="Times New Roman" panose="02020603050405020304" pitchFamily="18" charset="0"/>
                <a:sym typeface="Lamsymbol" panose="05010101010101010101" pitchFamily="2" charset="2"/>
              </a:rPr>
              <a:t>giác</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đều</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Hình</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chóp</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tứ</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giác</a:t>
            </a:r>
            <a:r>
              <a:rPr lang="en-US" sz="2800">
                <a:solidFill>
                  <a:srgbClr val="FFFF00"/>
                </a:solidFill>
                <a:latin typeface="Times New Roman" panose="02020603050405020304" pitchFamily="18" charset="0"/>
                <a:sym typeface="Lamsymbol" panose="05010101010101010101" pitchFamily="2" charset="2"/>
              </a:rPr>
              <a:t> </a:t>
            </a:r>
            <a:r>
              <a:rPr lang="en-US" sz="2800" err="1">
                <a:solidFill>
                  <a:srgbClr val="FFFF00"/>
                </a:solidFill>
                <a:latin typeface="Times New Roman" panose="02020603050405020304" pitchFamily="18" charset="0"/>
                <a:sym typeface="Lamsymbol" panose="05010101010101010101" pitchFamily="2" charset="2"/>
              </a:rPr>
              <a:t>đều</a:t>
            </a:r>
            <a:endParaRPr lang="vi-VN" sz="2800">
              <a:solidFill>
                <a:srgbClr val="FFFF0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C9F8544F-BB0C-2F31-9EB6-2150CCD907B4}"/>
              </a:ext>
            </a:extLst>
          </p:cNvPr>
          <p:cNvSpPr/>
          <p:nvPr userDrawn="1"/>
        </p:nvSpPr>
        <p:spPr>
          <a:xfrm>
            <a:off x="1899494" y="132673"/>
            <a:ext cx="856651" cy="5775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1B7ABD0C-AB88-6744-47D5-93BCAD87ACCE}"/>
              </a:ext>
            </a:extLst>
          </p:cNvPr>
          <p:cNvSpPr/>
          <p:nvPr userDrawn="1"/>
        </p:nvSpPr>
        <p:spPr>
          <a:xfrm>
            <a:off x="2803536" y="132672"/>
            <a:ext cx="1212315" cy="612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II</a:t>
            </a:r>
            <a:endParaRPr lang="vi-VN"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B49C6308-BF31-AD0E-3650-DA373670011F}"/>
              </a:ext>
            </a:extLst>
          </p:cNvPr>
          <p:cNvSpPr/>
          <p:nvPr userDrawn="1"/>
        </p:nvSpPr>
        <p:spPr>
          <a:xfrm>
            <a:off x="219194" y="112575"/>
            <a:ext cx="1453512" cy="61771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ndParaRPr>
          </a:p>
        </p:txBody>
      </p:sp>
    </p:spTree>
    <p:extLst>
      <p:ext uri="{BB962C8B-B14F-4D97-AF65-F5344CB8AC3E}">
        <p14:creationId xmlns:p14="http://schemas.microsoft.com/office/powerpoint/2010/main" xmlns="" val="52085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316E9974-F0DC-4DB8-9A38-2F8F55216D11}" type="datetime1">
              <a:rPr lang="en-US" smtClean="0"/>
              <a:pPr/>
              <a:t>12/1/2024</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84" r:id="rId4"/>
    <p:sldLayoutId id="2147483673" r:id="rId5"/>
    <p:sldLayoutId id="2147483656" r:id="rId6"/>
    <p:sldLayoutId id="2147483657" r:id="rId7"/>
    <p:sldLayoutId id="2147483658" r:id="rId8"/>
    <p:sldLayoutId id="2147483728" r:id="rId9"/>
    <p:sldLayoutId id="2147483729" r:id="rId10"/>
    <p:sldLayoutId id="2147483748" r:id="rId11"/>
    <p:sldLayoutId id="214748374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pPr/>
              <a:t>12/1/2024</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pPr/>
              <a:t>‹#›</a:t>
            </a:fld>
            <a:endParaRPr lang="en-US"/>
          </a:p>
        </p:txBody>
      </p:sp>
    </p:spTree>
    <p:extLst>
      <p:ext uri="{BB962C8B-B14F-4D97-AF65-F5344CB8AC3E}">
        <p14:creationId xmlns:p14="http://schemas.microsoft.com/office/powerpoint/2010/main" xmlns=""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7.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7.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7.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slideLayout" Target="../slideLayouts/slideLayout11.xml"/><Relationship Id="rId1" Type="http://schemas.openxmlformats.org/officeDocument/2006/relationships/video" Target="NULL" TargetMode="External"/><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media" Target="../media/media1.mp3"/><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
            <a:ext cx="1217644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xmlns="">
                  <a14:imgLayer r:embed="rId5">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92445" y="28974"/>
            <a:ext cx="12192000" cy="6858000"/>
          </a:xfrm>
          <a:prstGeom prst="rect">
            <a:avLst/>
          </a:prstGeom>
        </p:spPr>
        <p:style>
          <a:lnRef idx="1">
            <a:schemeClr val="accent4"/>
          </a:lnRef>
          <a:fillRef idx="2">
            <a:schemeClr val="accent4"/>
          </a:fillRef>
          <a:effectRef idx="1">
            <a:schemeClr val="accent4"/>
          </a:effectRef>
          <a:fontRef idx="minor">
            <a:schemeClr val="dk1"/>
          </a:fontRef>
        </p:style>
      </p:pic>
      <p:cxnSp>
        <p:nvCxnSpPr>
          <p:cNvPr id="12" name="Straight Connector 11"/>
          <p:cNvCxnSpPr/>
          <p:nvPr/>
        </p:nvCxnSpPr>
        <p:spPr>
          <a:xfrm>
            <a:off x="3181082" y="1600200"/>
            <a:ext cx="20456"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56274" y="1613647"/>
            <a:ext cx="5306097" cy="1287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62371" y="1551262"/>
            <a:ext cx="24808"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424" y="4160775"/>
            <a:ext cx="4385606" cy="1170318"/>
            <a:chOff x="-12424" y="4160775"/>
            <a:chExt cx="4385606" cy="1170318"/>
          </a:xfrm>
        </p:grpSpPr>
        <p:sp>
          <p:nvSpPr>
            <p:cNvPr id="43" name="Rounded Rectangle 42"/>
            <p:cNvSpPr/>
            <p:nvPr/>
          </p:nvSpPr>
          <p:spPr>
            <a:xfrm>
              <a:off x="579666" y="4172853"/>
              <a:ext cx="3793516" cy="1158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   A. </a:t>
              </a:r>
              <a:r>
                <a:rPr lang="en-US" sz="3600" err="1">
                  <a:latin typeface="Times New Roman" panose="02020603050405020304" pitchFamily="18" charset="0"/>
                  <a:cs typeface="Times New Roman" panose="02020603050405020304" pitchFamily="18" charset="0"/>
                </a:rPr>
                <a:t>Hình</a:t>
              </a:r>
              <a:r>
                <a:rPr lang="en-US" sz="3600">
                  <a:latin typeface="Times New Roman" panose="02020603050405020304" pitchFamily="18" charset="0"/>
                  <a:cs typeface="Times New Roman" panose="02020603050405020304" pitchFamily="18" charset="0"/>
                </a:rPr>
                <a:t> tam </a:t>
              </a:r>
              <a:r>
                <a:rPr lang="en-US" sz="3600" err="1">
                  <a:latin typeface="Times New Roman" panose="02020603050405020304" pitchFamily="18" charset="0"/>
                  <a:cs typeface="Times New Roman" panose="02020603050405020304" pitchFamily="18" charset="0"/>
                </a:rPr>
                <a:t>giác</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vuông</a:t>
              </a:r>
              <a:r>
                <a:rPr lang="en-US" sz="3600">
                  <a:latin typeface="Times New Roman" panose="02020603050405020304" pitchFamily="18" charset="0"/>
                  <a:cs typeface="Times New Roman" panose="02020603050405020304" pitchFamily="18" charset="0"/>
                </a:rPr>
                <a:t> </a:t>
              </a:r>
            </a:p>
          </p:txBody>
        </p:sp>
        <p:pic>
          <p:nvPicPr>
            <p:cNvPr id="53" name="Picture 5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424" y="4160775"/>
              <a:ext cx="763856" cy="1158240"/>
            </a:xfrm>
            <a:prstGeom prst="rect">
              <a:avLst/>
            </a:prstGeom>
          </p:spPr>
        </p:pic>
      </p:grpSp>
      <p:grpSp>
        <p:nvGrpSpPr>
          <p:cNvPr id="60" name="Group 59"/>
          <p:cNvGrpSpPr/>
          <p:nvPr/>
        </p:nvGrpSpPr>
        <p:grpSpPr>
          <a:xfrm>
            <a:off x="29402" y="5465240"/>
            <a:ext cx="4441685" cy="1239931"/>
            <a:chOff x="-78056" y="5512073"/>
            <a:chExt cx="4441685" cy="1239931"/>
          </a:xfrm>
        </p:grpSpPr>
        <p:sp>
          <p:nvSpPr>
            <p:cNvPr id="42" name="Rounded Rectangle 41"/>
            <p:cNvSpPr/>
            <p:nvPr/>
          </p:nvSpPr>
          <p:spPr>
            <a:xfrm>
              <a:off x="570113" y="5512073"/>
              <a:ext cx="3793516" cy="12399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latin typeface="Times New Roman" panose="02020603050405020304" pitchFamily="18" charset="0"/>
                  <a:cs typeface="Times New Roman" panose="02020603050405020304" pitchFamily="18" charset="0"/>
                </a:rPr>
                <a:t> B. </a:t>
              </a:r>
              <a:r>
                <a:rPr lang="en-US" sz="4000" err="1">
                  <a:latin typeface="Times New Roman" panose="02020603050405020304" pitchFamily="18" charset="0"/>
                  <a:cs typeface="Times New Roman" panose="02020603050405020304" pitchFamily="18" charset="0"/>
                </a:rPr>
                <a:t>Hình</a:t>
              </a:r>
              <a:r>
                <a:rPr lang="en-US" sz="4000">
                  <a:latin typeface="Times New Roman" panose="02020603050405020304" pitchFamily="18" charset="0"/>
                  <a:cs typeface="Times New Roman" panose="02020603050405020304" pitchFamily="18" charset="0"/>
                </a:rPr>
                <a:t> </a:t>
              </a:r>
              <a:r>
                <a:rPr lang="en-US" sz="4000" err="1">
                  <a:latin typeface="Times New Roman" panose="02020603050405020304" pitchFamily="18" charset="0"/>
                  <a:cs typeface="Times New Roman" panose="02020603050405020304" pitchFamily="18" charset="0"/>
                </a:rPr>
                <a:t>tứ</a:t>
              </a:r>
              <a:r>
                <a:rPr lang="en-US" sz="4000">
                  <a:latin typeface="Times New Roman" panose="02020603050405020304" pitchFamily="18" charset="0"/>
                  <a:cs typeface="Times New Roman" panose="02020603050405020304" pitchFamily="18" charset="0"/>
                </a:rPr>
                <a:t> </a:t>
              </a:r>
              <a:r>
                <a:rPr lang="en-US" sz="4000" err="1">
                  <a:latin typeface="Times New Roman" panose="02020603050405020304" pitchFamily="18" charset="0"/>
                  <a:cs typeface="Times New Roman" panose="02020603050405020304" pitchFamily="18" charset="0"/>
                </a:rPr>
                <a:t>giác</a:t>
              </a:r>
              <a:r>
                <a:rPr lang="en-US" sz="4000">
                  <a:latin typeface="Times New Roman" panose="02020603050405020304" pitchFamily="18" charset="0"/>
                  <a:cs typeface="Times New Roman" panose="02020603050405020304" pitchFamily="18" charset="0"/>
                </a:rPr>
                <a:t>   </a:t>
              </a:r>
            </a:p>
          </p:txBody>
        </p:sp>
        <p:pic>
          <p:nvPicPr>
            <p:cNvPr id="54" name="Picture 5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8056" y="5526294"/>
              <a:ext cx="763856" cy="1213860"/>
            </a:xfrm>
            <a:prstGeom prst="rect">
              <a:avLst/>
            </a:prstGeom>
          </p:spPr>
        </p:pic>
      </p:grpSp>
      <p:grpSp>
        <p:nvGrpSpPr>
          <p:cNvPr id="58" name="Group 57"/>
          <p:cNvGrpSpPr/>
          <p:nvPr/>
        </p:nvGrpSpPr>
        <p:grpSpPr>
          <a:xfrm>
            <a:off x="7438761" y="5491394"/>
            <a:ext cx="4524154" cy="1198722"/>
            <a:chOff x="7389940" y="5541432"/>
            <a:chExt cx="4524154" cy="1198722"/>
          </a:xfrm>
        </p:grpSpPr>
        <p:sp>
          <p:nvSpPr>
            <p:cNvPr id="41" name="Rounded Rectangle 40"/>
            <p:cNvSpPr/>
            <p:nvPr/>
          </p:nvSpPr>
          <p:spPr>
            <a:xfrm>
              <a:off x="8021506" y="5541433"/>
              <a:ext cx="3892588" cy="11987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D. </a:t>
              </a:r>
              <a:r>
                <a:rPr lang="en-US" sz="3600" err="1">
                  <a:latin typeface="Times New Roman" panose="02020603050405020304" pitchFamily="18" charset="0"/>
                  <a:cs typeface="Times New Roman" panose="02020603050405020304" pitchFamily="18" charset="0"/>
                </a:rPr>
                <a:t>Hình</a:t>
              </a:r>
              <a:r>
                <a:rPr lang="en-US" sz="3600">
                  <a:latin typeface="Times New Roman" panose="02020603050405020304" pitchFamily="18" charset="0"/>
                  <a:cs typeface="Times New Roman" panose="02020603050405020304" pitchFamily="18" charset="0"/>
                </a:rPr>
                <a:t> tam </a:t>
              </a:r>
              <a:r>
                <a:rPr lang="en-US" sz="3600" err="1">
                  <a:latin typeface="Times New Roman" panose="02020603050405020304" pitchFamily="18" charset="0"/>
                  <a:cs typeface="Times New Roman" panose="02020603050405020304" pitchFamily="18" charset="0"/>
                </a:rPr>
                <a:t>giác</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cân</a:t>
              </a:r>
              <a:endParaRPr lang="en-US" sz="3600">
                <a:latin typeface="Times New Roman" panose="02020603050405020304" pitchFamily="18" charset="0"/>
                <a:cs typeface="Times New Roman" panose="02020603050405020304" pitchFamily="18" charset="0"/>
              </a:endParaRPr>
            </a:p>
          </p:txBody>
        </p:sp>
        <p:pic>
          <p:nvPicPr>
            <p:cNvPr id="55" name="Picture 5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9940" y="5541432"/>
              <a:ext cx="763856" cy="1198722"/>
            </a:xfrm>
            <a:prstGeom prst="rect">
              <a:avLst/>
            </a:prstGeom>
          </p:spPr>
        </p:pic>
      </p:grpSp>
      <p:grpSp>
        <p:nvGrpSpPr>
          <p:cNvPr id="57" name="Group 56"/>
          <p:cNvGrpSpPr/>
          <p:nvPr/>
        </p:nvGrpSpPr>
        <p:grpSpPr>
          <a:xfrm>
            <a:off x="7392267" y="4120570"/>
            <a:ext cx="4524153" cy="1199452"/>
            <a:chOff x="7389940" y="4160775"/>
            <a:chExt cx="4524153" cy="1199452"/>
          </a:xfrm>
        </p:grpSpPr>
        <p:sp>
          <p:nvSpPr>
            <p:cNvPr id="32" name="Rounded Rectangle 31"/>
            <p:cNvSpPr/>
            <p:nvPr/>
          </p:nvSpPr>
          <p:spPr>
            <a:xfrm>
              <a:off x="8021506" y="4160776"/>
              <a:ext cx="3892587" cy="11994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 </a:t>
              </a:r>
              <a:r>
                <a:rPr lang="en-US" sz="3600" err="1">
                  <a:latin typeface="Times New Roman" panose="02020603050405020304" pitchFamily="18" charset="0"/>
                  <a:cs typeface="Times New Roman" panose="02020603050405020304" pitchFamily="18" charset="0"/>
                </a:rPr>
                <a:t>Hình</a:t>
              </a:r>
              <a:r>
                <a:rPr lang="en-US" sz="3600">
                  <a:latin typeface="Times New Roman" panose="02020603050405020304" pitchFamily="18" charset="0"/>
                  <a:cs typeface="Times New Roman" panose="02020603050405020304" pitchFamily="18" charset="0"/>
                </a:rPr>
                <a:t> tam </a:t>
              </a:r>
              <a:r>
                <a:rPr lang="en-US" sz="3600" err="1">
                  <a:latin typeface="Times New Roman" panose="02020603050405020304" pitchFamily="18" charset="0"/>
                  <a:cs typeface="Times New Roman" panose="02020603050405020304" pitchFamily="18" charset="0"/>
                </a:rPr>
                <a:t>giác</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đều</a:t>
              </a:r>
              <a:endParaRPr lang="en-US" sz="3600">
                <a:latin typeface="Times New Roman" panose="02020603050405020304" pitchFamily="18" charset="0"/>
                <a:cs typeface="Times New Roman" panose="02020603050405020304" pitchFamily="18" charset="0"/>
              </a:endParaRPr>
            </a:p>
          </p:txBody>
        </p:sp>
        <p:pic>
          <p:nvPicPr>
            <p:cNvPr id="56" name="Picture 5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9940" y="4160775"/>
              <a:ext cx="763856" cy="1199451"/>
            </a:xfrm>
            <a:prstGeom prst="rect">
              <a:avLst/>
            </a:prstGeom>
          </p:spPr>
        </p:pic>
      </p:grpSp>
      <p:grpSp>
        <p:nvGrpSpPr>
          <p:cNvPr id="63" name="Group 62"/>
          <p:cNvGrpSpPr/>
          <p:nvPr/>
        </p:nvGrpSpPr>
        <p:grpSpPr>
          <a:xfrm>
            <a:off x="3499375" y="3457974"/>
            <a:ext cx="4881283" cy="3240643"/>
            <a:chOff x="3371466" y="3628737"/>
            <a:chExt cx="4881283" cy="3462080"/>
          </a:xfrm>
        </p:grpSpPr>
        <p:pic>
          <p:nvPicPr>
            <p:cNvPr id="51" name="Picture 5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298019" y="3628737"/>
              <a:ext cx="3155254" cy="3200544"/>
            </a:xfrm>
            <a:prstGeom prst="rect">
              <a:avLst/>
            </a:prstGeom>
          </p:spPr>
        </p:pic>
        <p:sp>
          <p:nvSpPr>
            <p:cNvPr id="62" name="TextBox 61"/>
            <p:cNvSpPr txBox="1"/>
            <p:nvPr/>
          </p:nvSpPr>
          <p:spPr>
            <a:xfrm>
              <a:off x="3371466" y="4328836"/>
              <a:ext cx="4881283" cy="2761981"/>
            </a:xfrm>
            <a:prstGeom prst="rect">
              <a:avLst/>
            </a:prstGeom>
            <a:noFill/>
          </p:spPr>
          <p:txBody>
            <a:bodyPr wrap="square" rtlCol="0">
              <a:spAutoFit/>
            </a:bodyPr>
            <a:lstStyle/>
            <a:p>
              <a:pPr algn="ctr"/>
              <a:r>
                <a:rPr lang="en-US" sz="5400" b="1">
                  <a:solidFill>
                    <a:srgbClr val="FFFF00"/>
                  </a:solidFill>
                  <a:effectLst>
                    <a:glow rad="228600">
                      <a:schemeClr val="accent5">
                        <a:satMod val="175000"/>
                        <a:alpha val="40000"/>
                      </a:schemeClr>
                    </a:glow>
                  </a:effectLst>
                  <a:latin typeface="Times New Roman" panose="02020603050405020304" pitchFamily="18" charset="0"/>
                </a:rPr>
                <a:t>BẠN GIỎI QUÁ!</a:t>
              </a:r>
            </a:p>
            <a:p>
              <a:pPr algn="ctr"/>
              <a:r>
                <a:rPr lang="en-US" sz="5400" b="1">
                  <a:solidFill>
                    <a:srgbClr val="FFFF00"/>
                  </a:solidFill>
                  <a:effectLst>
                    <a:glow rad="228600">
                      <a:schemeClr val="accent5">
                        <a:satMod val="175000"/>
                        <a:alpha val="40000"/>
                      </a:schemeClr>
                    </a:glow>
                  </a:effectLst>
                  <a:latin typeface="Times New Roman" panose="02020603050405020304" pitchFamily="18" charset="0"/>
                </a:rPr>
                <a:t>ĐÚNG RỒI!</a:t>
              </a:r>
            </a:p>
          </p:txBody>
        </p:sp>
      </p:grpSp>
      <p:sp>
        <p:nvSpPr>
          <p:cNvPr id="65" name="TextBox 64"/>
          <p:cNvSpPr txBox="1"/>
          <p:nvPr/>
        </p:nvSpPr>
        <p:spPr>
          <a:xfrm>
            <a:off x="6837694" y="826380"/>
            <a:ext cx="5354306" cy="769441"/>
          </a:xfrm>
          <a:prstGeom prst="rect">
            <a:avLst/>
          </a:prstGeom>
          <a:noFill/>
        </p:spPr>
        <p:txBody>
          <a:bodyPr wrap="square" rtlCol="0">
            <a:spAutoFit/>
          </a:bodyPr>
          <a:lstStyle/>
          <a:p>
            <a:pPr algn="ctr"/>
            <a:r>
              <a:rPr lang="en-US" sz="4400" b="1">
                <a:solidFill>
                  <a:srgbClr val="FF0000"/>
                </a:solidFill>
                <a:effectLst>
                  <a:outerShdw blurRad="38100" dist="38100" dir="2700000" algn="tl">
                    <a:srgbClr val="000000">
                      <a:alpha val="43137"/>
                    </a:srgbClr>
                  </a:outerShdw>
                </a:effectLst>
              </a:rPr>
              <a:t>TIẾC QUÁ! SAI RỒI!</a:t>
            </a:r>
          </a:p>
        </p:txBody>
      </p:sp>
      <p:pic>
        <p:nvPicPr>
          <p:cNvPr id="39" name="Content Placeholder 3" descr="thu mon 1.png"/>
          <p:cNvPicPr>
            <a:picLocks noChangeAspect="1"/>
          </p:cNvPicPr>
          <p:nvPr/>
        </p:nvPicPr>
        <p:blipFill>
          <a:blip r:embed="rId8">
            <a:extLst>
              <a:ext uri="{BEBA8EAE-BF5A-486C-A8C5-ECC9F3942E4B}">
                <a14:imgProps xmlns:a14="http://schemas.microsoft.com/office/drawing/2010/main" xmlns="">
                  <a14:imgLayer r:embed="rId9">
                    <a14:imgEffect>
                      <a14:backgroundRemoval t="10000" b="90000" l="10000" r="90000"/>
                    </a14:imgEffect>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a:xfrm>
            <a:off x="4419496" y="1873703"/>
            <a:ext cx="2644654" cy="2506441"/>
          </a:xfrm>
          <a:prstGeom prst="rect">
            <a:avLst/>
          </a:prstGeom>
        </p:spPr>
      </p:pic>
      <p:pic>
        <p:nvPicPr>
          <p:cNvPr id="34" name="Picture 2" descr="D:\THU VIEN VIOLET\HINH ANH\cau mon 5.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755208" y="6858000"/>
            <a:ext cx="746119" cy="74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E4B67BCB-3A71-CAD1-A9CB-C53EED401712}"/>
              </a:ext>
            </a:extLst>
          </p:cNvPr>
          <p:cNvSpPr txBox="1"/>
          <p:nvPr/>
        </p:nvSpPr>
        <p:spPr>
          <a:xfrm>
            <a:off x="-305359" y="19470"/>
            <a:ext cx="12802718" cy="1446550"/>
          </a:xfrm>
          <a:prstGeom prst="rect">
            <a:avLst/>
          </a:prstGeom>
          <a:noFill/>
        </p:spPr>
        <p:txBody>
          <a:bodyPr wrap="square" rtlCol="0">
            <a:spAutoFit/>
          </a:bodyPr>
          <a:lstStyle/>
          <a:p>
            <a:pPr algn="ctr"/>
            <a:r>
              <a:rPr lang="en-US" sz="4400" b="1" err="1">
                <a:solidFill>
                  <a:srgbClr val="002060"/>
                </a:solidFill>
                <a:latin typeface="Times New Roman" panose="02020603050405020304" pitchFamily="18" charset="0"/>
              </a:rPr>
              <a:t>Hình</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chóp</a:t>
            </a:r>
            <a:r>
              <a:rPr lang="en-US" sz="4400" b="1">
                <a:solidFill>
                  <a:srgbClr val="002060"/>
                </a:solidFill>
                <a:latin typeface="Times New Roman" panose="02020603050405020304" pitchFamily="18" charset="0"/>
              </a:rPr>
              <a:t> tam </a:t>
            </a:r>
            <a:r>
              <a:rPr lang="en-US" sz="4400" b="1" err="1">
                <a:solidFill>
                  <a:srgbClr val="002060"/>
                </a:solidFill>
                <a:latin typeface="Times New Roman" panose="02020603050405020304" pitchFamily="18" charset="0"/>
              </a:rPr>
              <a:t>giác</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đều</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có</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các</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mặt</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bên</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là</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các</a:t>
            </a:r>
            <a:r>
              <a:rPr lang="en-US" sz="4400" b="1">
                <a:solidFill>
                  <a:srgbClr val="002060"/>
                </a:solidFill>
                <a:latin typeface="Times New Roman" panose="02020603050405020304" pitchFamily="18" charset="0"/>
              </a:rPr>
              <a:t> </a:t>
            </a:r>
            <a:r>
              <a:rPr lang="en-US" sz="4400" b="1" err="1">
                <a:solidFill>
                  <a:srgbClr val="002060"/>
                </a:solidFill>
                <a:latin typeface="Times New Roman" panose="02020603050405020304" pitchFamily="18" charset="0"/>
              </a:rPr>
              <a:t>hình</a:t>
            </a:r>
            <a:r>
              <a:rPr lang="en-US" sz="4400" b="1">
                <a:solidFill>
                  <a:srgbClr val="002060"/>
                </a:solidFill>
                <a:latin typeface="Times New Roman" panose="02020603050405020304" pitchFamily="18" charset="0"/>
              </a:rPr>
              <a:t>….</a:t>
            </a:r>
          </a:p>
        </p:txBody>
      </p:sp>
    </p:spTree>
    <p:extLst>
      <p:ext uri="{BB962C8B-B14F-4D97-AF65-F5344CB8AC3E}">
        <p14:creationId xmlns:p14="http://schemas.microsoft.com/office/powerpoint/2010/main" xmlns="" val="19104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circle(in)">
                                      <p:cBhvr>
                                        <p:cTn id="11" dur="2000"/>
                                        <p:tgtEl>
                                          <p:spTgt spid="59"/>
                                        </p:tgtEl>
                                      </p:cBhvr>
                                    </p:animEffect>
                                  </p:childTnLst>
                                </p:cTn>
                              </p:par>
                              <p:par>
                                <p:cTn id="12" presetID="6" presetClass="entr" presetSubtype="16"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circle(in)">
                                      <p:cBhvr>
                                        <p:cTn id="14" dur="2000"/>
                                        <p:tgtEl>
                                          <p:spTgt spid="60"/>
                                        </p:tgtEl>
                                      </p:cBhvr>
                                    </p:animEffect>
                                  </p:childTnLst>
                                </p:cTn>
                              </p:par>
                              <p:par>
                                <p:cTn id="15" presetID="6" presetClass="entr" presetSubtype="16"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circle(in)">
                                      <p:cBhvr>
                                        <p:cTn id="17" dur="2000"/>
                                        <p:tgtEl>
                                          <p:spTgt spid="57"/>
                                        </p:tgtEl>
                                      </p:cBhvr>
                                    </p:animEffect>
                                  </p:childTnLst>
                                </p:cTn>
                              </p:par>
                              <p:par>
                                <p:cTn id="18" presetID="6" presetClass="entr" presetSubtype="16"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circle(in)">
                                      <p:cBhvr>
                                        <p:cTn id="20"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8"/>
                    </p:tgtEl>
                  </p:cond>
                </p:stCondLst>
                <p:endSync evt="end" delay="0">
                  <p:rtn val="all"/>
                </p:endSync>
                <p:childTnLst>
                  <p:par>
                    <p:cTn id="22" fill="hold">
                      <p:stCondLst>
                        <p:cond delay="0"/>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fltVal val="0"/>
                                          </p:val>
                                        </p:tav>
                                        <p:tav tm="100000">
                                          <p:val>
                                            <p:strVal val="#ppt_h"/>
                                          </p:val>
                                        </p:tav>
                                      </p:tavLst>
                                    </p:anim>
                                    <p:animEffect transition="in" filter="fade">
                                      <p:cBhvr>
                                        <p:cTn id="28" dur="500"/>
                                        <p:tgtEl>
                                          <p:spTgt spid="63"/>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29" presetID="49" presetClass="path" presetSubtype="0" accel="50000" decel="50000" fill="hold" nodeType="withEffect">
                                  <p:stCondLst>
                                    <p:cond delay="0"/>
                                  </p:stCondLst>
                                  <p:childTnLst>
                                    <p:animMotion origin="layout" path="M 1.62415E-6 -4.87748E-6 L 0.17191 0.01896 " pathEditMode="relative" rAng="0" ptsTypes="AA">
                                      <p:cBhvr>
                                        <p:cTn id="30" dur="500" fill="hold"/>
                                        <p:tgtEl>
                                          <p:spTgt spid="39"/>
                                        </p:tgtEl>
                                        <p:attrNameLst>
                                          <p:attrName>ppt_x</p:attrName>
                                          <p:attrName>ppt_y</p:attrName>
                                        </p:attrNameLst>
                                      </p:cBhvr>
                                      <p:rCtr x="8600" y="900"/>
                                    </p:animMotion>
                                  </p:childTnLst>
                                </p:cTn>
                              </p:par>
                              <p:par>
                                <p:cTn id="31" presetID="35" presetClass="path" presetSubtype="0" accel="50000" decel="50000" fill="hold" nodeType="withEffect">
                                  <p:stCondLst>
                                    <p:cond delay="0"/>
                                  </p:stCondLst>
                                  <p:childTnLst>
                                    <p:animMotion origin="layout" path="M -2.52993E-6 4.2626E-6 L -0.13821 -0.6884 " pathEditMode="relative" rAng="0" ptsTypes="AA">
                                      <p:cBhvr>
                                        <p:cTn id="32" dur="500" fill="hold"/>
                                        <p:tgtEl>
                                          <p:spTgt spid="34"/>
                                        </p:tgtEl>
                                        <p:attrNameLst>
                                          <p:attrName>ppt_x</p:attrName>
                                          <p:attrName>ppt_y</p:attrName>
                                        </p:attrNameLst>
                                      </p:cBhvr>
                                      <p:rCtr x="-6900" y="-34400"/>
                                    </p:animMotion>
                                  </p:childTnLst>
                                </p:cTn>
                              </p:par>
                            </p:childTnLst>
                          </p:cTn>
                        </p:par>
                      </p:childTnLst>
                    </p:cTn>
                  </p:par>
                </p:childTnLst>
              </p:cTn>
              <p:nextCondLst>
                <p:cond evt="onClick" delay="0">
                  <p:tgtEl>
                    <p:spTgt spid="58"/>
                  </p:tgtEl>
                </p:cond>
              </p:nextCondLst>
            </p:seq>
            <p:seq concurrent="1" nextAc="seek">
              <p:cTn id="33" restart="whenNotActive" fill="hold" evtFilter="cancelBubble" nodeType="interactiveSeq">
                <p:stCondLst>
                  <p:cond evt="onClick" delay="0">
                    <p:tgtEl>
                      <p:spTgt spid="59"/>
                    </p:tgtEl>
                  </p:cond>
                </p:stCondLst>
                <p:endSync evt="end" delay="0">
                  <p:rtn val="all"/>
                </p:endSync>
                <p:childTnLst>
                  <p:par>
                    <p:cTn id="34" fill="hold">
                      <p:stCondLst>
                        <p:cond delay="0"/>
                      </p:stCondLst>
                      <p:childTnLst>
                        <p:par>
                          <p:cTn id="35" fill="hold">
                            <p:stCondLst>
                              <p:cond delay="0"/>
                            </p:stCondLst>
                            <p:childTnLst>
                              <p:par>
                                <p:cTn id="36" presetID="53" presetClass="entr" presetSubtype="0" fill="remove" grpId="0" nodeType="click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2000" fill="hold"/>
                                        <p:tgtEl>
                                          <p:spTgt spid="65"/>
                                        </p:tgtEl>
                                        <p:attrNameLst>
                                          <p:attrName>ppt_w</p:attrName>
                                        </p:attrNameLst>
                                      </p:cBhvr>
                                      <p:tavLst>
                                        <p:tav tm="0">
                                          <p:val>
                                            <p:fltVal val="0"/>
                                          </p:val>
                                        </p:tav>
                                        <p:tav tm="100000">
                                          <p:val>
                                            <p:strVal val="#ppt_w"/>
                                          </p:val>
                                        </p:tav>
                                      </p:tavLst>
                                    </p:anim>
                                    <p:anim calcmode="lin" valueType="num">
                                      <p:cBhvr>
                                        <p:cTn id="39" dur="2000" fill="hold"/>
                                        <p:tgtEl>
                                          <p:spTgt spid="65"/>
                                        </p:tgtEl>
                                        <p:attrNameLst>
                                          <p:attrName>ppt_h</p:attrName>
                                        </p:attrNameLst>
                                      </p:cBhvr>
                                      <p:tavLst>
                                        <p:tav tm="0">
                                          <p:val>
                                            <p:fltVal val="0"/>
                                          </p:val>
                                        </p:tav>
                                        <p:tav tm="100000">
                                          <p:val>
                                            <p:strVal val="#ppt_h"/>
                                          </p:val>
                                        </p:tav>
                                      </p:tavLst>
                                    </p:anim>
                                    <p:animEffect transition="in" filter="fade">
                                      <p:cBhvr>
                                        <p:cTn id="40" dur="2000"/>
                                        <p:tgtEl>
                                          <p:spTgt spid="65"/>
                                        </p:tgtEl>
                                      </p:cBhvr>
                                    </p:animEffec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par>
                                <p:cTn id="41" presetID="63" presetClass="path" presetSubtype="0" accel="50000" decel="50000" fill="hold" nodeType="withEffect">
                                  <p:stCondLst>
                                    <p:cond delay="0"/>
                                  </p:stCondLst>
                                  <p:childTnLst>
                                    <p:animMotion origin="layout" path="M 1.62415E-6 -4.87748E-6 L 0.10489 0.08507 " pathEditMode="relative" rAng="0" ptsTypes="AA">
                                      <p:cBhvr>
                                        <p:cTn id="42" dur="500" fill="hold"/>
                                        <p:tgtEl>
                                          <p:spTgt spid="39"/>
                                        </p:tgtEl>
                                        <p:attrNameLst>
                                          <p:attrName>ppt_x</p:attrName>
                                          <p:attrName>ppt_y</p:attrName>
                                        </p:attrNameLst>
                                      </p:cBhvr>
                                      <p:rCtr x="5200" y="4300"/>
                                    </p:animMotion>
                                  </p:childTnLst>
                                </p:cTn>
                              </p:par>
                              <p:par>
                                <p:cTn id="43" presetID="56" presetClass="path" presetSubtype="0" accel="50000" decel="50000" fill="hold" nodeType="withEffect">
                                  <p:stCondLst>
                                    <p:cond delay="0"/>
                                  </p:stCondLst>
                                  <p:childTnLst>
                                    <p:animMotion origin="layout" path="M -2.52993E-6 4.2626E-6 L 0.08733 -0.49769 " pathEditMode="relative" rAng="0" ptsTypes="AA">
                                      <p:cBhvr>
                                        <p:cTn id="44" dur="500" fill="hold"/>
                                        <p:tgtEl>
                                          <p:spTgt spid="34"/>
                                        </p:tgtEl>
                                        <p:attrNameLst>
                                          <p:attrName>ppt_x</p:attrName>
                                          <p:attrName>ppt_y</p:attrName>
                                        </p:attrNameLst>
                                      </p:cBhvr>
                                      <p:rCtr x="4400" y="-24900"/>
                                    </p:animMotion>
                                  </p:childTnLst>
                                </p:cTn>
                              </p:par>
                            </p:childTnLst>
                          </p:cTn>
                        </p:par>
                      </p:childTnLst>
                    </p:cTn>
                  </p:par>
                </p:childTnLst>
              </p:cTn>
              <p:nextCondLst>
                <p:cond evt="onClick" delay="0">
                  <p:tgtEl>
                    <p:spTgt spid="59"/>
                  </p:tgtEl>
                </p:cond>
              </p:nextCondLst>
            </p:seq>
            <p:seq concurrent="1" nextAc="seek">
              <p:cTn id="45" restart="whenNotActive" fill="hold" evtFilter="cancelBubble" nodeType="interactiveSeq">
                <p:stCondLst>
                  <p:cond evt="onClick" delay="0">
                    <p:tgtEl>
                      <p:spTgt spid="57"/>
                    </p:tgtEl>
                  </p:cond>
                </p:stCondLst>
                <p:endSync evt="end" delay="0">
                  <p:rtn val="all"/>
                </p:endSync>
                <p:childTnLst>
                  <p:par>
                    <p:cTn id="46" fill="hold">
                      <p:stCondLst>
                        <p:cond delay="0"/>
                      </p:stCondLst>
                      <p:childTnLst>
                        <p:par>
                          <p:cTn id="47" fill="hold">
                            <p:stCondLst>
                              <p:cond delay="0"/>
                            </p:stCondLst>
                            <p:childTnLst>
                              <p:par>
                                <p:cTn id="48" presetID="53" presetClass="entr" presetSubtype="0" fill="remove" grpId="2" nodeType="click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p:cTn id="50" dur="2000" fill="hold"/>
                                        <p:tgtEl>
                                          <p:spTgt spid="65"/>
                                        </p:tgtEl>
                                        <p:attrNameLst>
                                          <p:attrName>ppt_w</p:attrName>
                                        </p:attrNameLst>
                                      </p:cBhvr>
                                      <p:tavLst>
                                        <p:tav tm="0">
                                          <p:val>
                                            <p:fltVal val="0"/>
                                          </p:val>
                                        </p:tav>
                                        <p:tav tm="100000">
                                          <p:val>
                                            <p:strVal val="#ppt_w"/>
                                          </p:val>
                                        </p:tav>
                                      </p:tavLst>
                                    </p:anim>
                                    <p:anim calcmode="lin" valueType="num">
                                      <p:cBhvr>
                                        <p:cTn id="51" dur="2000" fill="hold"/>
                                        <p:tgtEl>
                                          <p:spTgt spid="65"/>
                                        </p:tgtEl>
                                        <p:attrNameLst>
                                          <p:attrName>ppt_h</p:attrName>
                                        </p:attrNameLst>
                                      </p:cBhvr>
                                      <p:tavLst>
                                        <p:tav tm="0">
                                          <p:val>
                                            <p:fltVal val="0"/>
                                          </p:val>
                                        </p:tav>
                                        <p:tav tm="100000">
                                          <p:val>
                                            <p:strVal val="#ppt_h"/>
                                          </p:val>
                                        </p:tav>
                                      </p:tavLst>
                                    </p:anim>
                                    <p:animEffect transition="in" filter="fade">
                                      <p:cBhvr>
                                        <p:cTn id="52" dur="2000"/>
                                        <p:tgtEl>
                                          <p:spTgt spid="65"/>
                                        </p:tgtEl>
                                      </p:cBhvr>
                                    </p:animEffect>
                                  </p:childTnLst>
                                  <p:subTnLst>
                                    <p:audio>
                                      <p:cMediaNode>
                                        <p:cTn display="0" masterRel="sameClick">
                                          <p:stCondLst>
                                            <p:cond evt="begin" delay="0">
                                              <p:tn val="48"/>
                                            </p:cond>
                                          </p:stCondLst>
                                          <p:endCondLst>
                                            <p:cond evt="onStopAudio" delay="0">
                                              <p:tgtEl>
                                                <p:sldTgt/>
                                              </p:tgtEl>
                                            </p:cond>
                                          </p:endCondLst>
                                        </p:cTn>
                                        <p:tgtEl>
                                          <p:sndTgt r:embed="rId3" name="drumroll.wav"/>
                                        </p:tgtEl>
                                      </p:cMediaNode>
                                    </p:audio>
                                  </p:subTnLst>
                                </p:cTn>
                              </p:par>
                              <p:par>
                                <p:cTn id="53" presetID="56" presetClass="path" presetSubtype="0" accel="50000" decel="50000" fill="hold" nodeType="withEffect">
                                  <p:stCondLst>
                                    <p:cond delay="0"/>
                                  </p:stCondLst>
                                  <p:childTnLst>
                                    <p:animMotion origin="layout" path="M 1.62415E-6 -4.87748E-6 L -0.12155 0.00902 " pathEditMode="relative" rAng="0" ptsTypes="AA">
                                      <p:cBhvr>
                                        <p:cTn id="54" dur="500" fill="hold"/>
                                        <p:tgtEl>
                                          <p:spTgt spid="39"/>
                                        </p:tgtEl>
                                        <p:attrNameLst>
                                          <p:attrName>ppt_x</p:attrName>
                                          <p:attrName>ppt_y</p:attrName>
                                        </p:attrNameLst>
                                      </p:cBhvr>
                                      <p:rCtr x="-6100" y="400"/>
                                    </p:animMotion>
                                  </p:childTnLst>
                                </p:cTn>
                              </p:par>
                              <p:par>
                                <p:cTn id="55" presetID="56" presetClass="path" presetSubtype="0" accel="50000" decel="50000" fill="hold" nodeType="withEffect">
                                  <p:stCondLst>
                                    <p:cond delay="0"/>
                                  </p:stCondLst>
                                  <p:childTnLst>
                                    <p:animMotion origin="layout" path="M -2.52993E-6 4.2626E-6 L -0.18857 -0.57721 " pathEditMode="relative" rAng="0" ptsTypes="AA">
                                      <p:cBhvr>
                                        <p:cTn id="56" dur="500" fill="hold"/>
                                        <p:tgtEl>
                                          <p:spTgt spid="34"/>
                                        </p:tgtEl>
                                        <p:attrNameLst>
                                          <p:attrName>ppt_x</p:attrName>
                                          <p:attrName>ppt_y</p:attrName>
                                        </p:attrNameLst>
                                      </p:cBhvr>
                                      <p:rCtr x="-9400" y="-28900"/>
                                    </p:animMotion>
                                  </p:childTnLst>
                                </p:cTn>
                              </p:par>
                            </p:childTnLst>
                          </p:cTn>
                        </p:par>
                      </p:childTnLst>
                    </p:cTn>
                  </p:par>
                </p:childTnLst>
              </p:cTn>
              <p:nextCondLst>
                <p:cond evt="onClick" delay="0">
                  <p:tgtEl>
                    <p:spTgt spid="57"/>
                  </p:tgtEl>
                </p:cond>
              </p:nextCondLst>
            </p:seq>
            <p:seq concurrent="1" nextAc="seek">
              <p:cTn id="57" restart="whenNotActive" fill="hold" evtFilter="cancelBubble" nodeType="interactiveSeq">
                <p:stCondLst>
                  <p:cond evt="onClick" delay="0">
                    <p:tgtEl>
                      <p:spTgt spid="60"/>
                    </p:tgtEl>
                  </p:cond>
                </p:stCondLst>
                <p:endSync evt="end" delay="0">
                  <p:rtn val="all"/>
                </p:endSync>
                <p:childTnLst>
                  <p:par>
                    <p:cTn id="58" fill="hold">
                      <p:stCondLst>
                        <p:cond delay="0"/>
                      </p:stCondLst>
                      <p:childTnLst>
                        <p:par>
                          <p:cTn id="59" fill="hold">
                            <p:stCondLst>
                              <p:cond delay="0"/>
                            </p:stCondLst>
                            <p:childTnLst>
                              <p:par>
                                <p:cTn id="60" presetID="53" presetClass="entr" presetSubtype="0" fill="remove" grpId="1"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2000" fill="hold"/>
                                        <p:tgtEl>
                                          <p:spTgt spid="65"/>
                                        </p:tgtEl>
                                        <p:attrNameLst>
                                          <p:attrName>ppt_w</p:attrName>
                                        </p:attrNameLst>
                                      </p:cBhvr>
                                      <p:tavLst>
                                        <p:tav tm="0">
                                          <p:val>
                                            <p:fltVal val="0"/>
                                          </p:val>
                                        </p:tav>
                                        <p:tav tm="100000">
                                          <p:val>
                                            <p:strVal val="#ppt_w"/>
                                          </p:val>
                                        </p:tav>
                                      </p:tavLst>
                                    </p:anim>
                                    <p:anim calcmode="lin" valueType="num">
                                      <p:cBhvr>
                                        <p:cTn id="63" dur="2000" fill="hold"/>
                                        <p:tgtEl>
                                          <p:spTgt spid="65"/>
                                        </p:tgtEl>
                                        <p:attrNameLst>
                                          <p:attrName>ppt_h</p:attrName>
                                        </p:attrNameLst>
                                      </p:cBhvr>
                                      <p:tavLst>
                                        <p:tav tm="0">
                                          <p:val>
                                            <p:fltVal val="0"/>
                                          </p:val>
                                        </p:tav>
                                        <p:tav tm="100000">
                                          <p:val>
                                            <p:strVal val="#ppt_h"/>
                                          </p:val>
                                        </p:tav>
                                      </p:tavLst>
                                    </p:anim>
                                    <p:animEffect transition="in" filter="fade">
                                      <p:cBhvr>
                                        <p:cTn id="64" dur="2000"/>
                                        <p:tgtEl>
                                          <p:spTgt spid="65"/>
                                        </p:tgtEl>
                                      </p:cBhvr>
                                    </p:animEffect>
                                  </p:childTnLst>
                                  <p:subTnLst>
                                    <p:audio>
                                      <p:cMediaNode>
                                        <p:cTn display="0" masterRel="sameClick">
                                          <p:stCondLst>
                                            <p:cond evt="begin" delay="0">
                                              <p:tn val="60"/>
                                            </p:cond>
                                          </p:stCondLst>
                                          <p:endCondLst>
                                            <p:cond evt="onStopAudio" delay="0">
                                              <p:tgtEl>
                                                <p:sldTgt/>
                                              </p:tgtEl>
                                            </p:cond>
                                          </p:endCondLst>
                                        </p:cTn>
                                        <p:tgtEl>
                                          <p:sndTgt r:embed="rId3" name="drumroll.wav"/>
                                        </p:tgtEl>
                                      </p:cMediaNode>
                                    </p:audio>
                                  </p:subTnLst>
                                </p:cTn>
                              </p:par>
                              <p:par>
                                <p:cTn id="65" presetID="42" presetClass="path" presetSubtype="0" accel="50000" decel="50000" fill="hold" nodeType="withEffect">
                                  <p:stCondLst>
                                    <p:cond delay="0"/>
                                  </p:stCondLst>
                                  <p:childTnLst>
                                    <p:animMotion origin="layout" path="M 1.62415E-6 -4.87748E-6 L -0.08785 0.08137 " pathEditMode="relative" rAng="0" ptsTypes="AA">
                                      <p:cBhvr>
                                        <p:cTn id="66" dur="500" fill="hold"/>
                                        <p:tgtEl>
                                          <p:spTgt spid="39"/>
                                        </p:tgtEl>
                                        <p:attrNameLst>
                                          <p:attrName>ppt_x</p:attrName>
                                          <p:attrName>ppt_y</p:attrName>
                                        </p:attrNameLst>
                                      </p:cBhvr>
                                      <p:rCtr x="-4400" y="4100"/>
                                    </p:animMotion>
                                  </p:childTnLst>
                                </p:cTn>
                              </p:par>
                              <p:par>
                                <p:cTn id="67" presetID="56" presetClass="path" presetSubtype="0" accel="50000" decel="50000" fill="hold" nodeType="withEffect">
                                  <p:stCondLst>
                                    <p:cond delay="0"/>
                                  </p:stCondLst>
                                  <p:childTnLst>
                                    <p:animMotion origin="layout" path="M -1.54607E-6 1.2945E-6 L -0.08017 -0.51225 " pathEditMode="relative" rAng="0" ptsTypes="AA">
                                      <p:cBhvr>
                                        <p:cTn id="68" dur="500" fill="hold"/>
                                        <p:tgtEl>
                                          <p:spTgt spid="34"/>
                                        </p:tgtEl>
                                        <p:attrNameLst>
                                          <p:attrName>ppt_x</p:attrName>
                                          <p:attrName>ppt_y</p:attrName>
                                        </p:attrNameLst>
                                      </p:cBhvr>
                                      <p:rCtr x="-4000" y="-25600"/>
                                    </p:animMotion>
                                  </p:childTnLst>
                                </p:cTn>
                              </p:par>
                            </p:childTnLst>
                          </p:cTn>
                        </p:par>
                      </p:childTnLst>
                    </p:cTn>
                  </p:par>
                </p:childTnLst>
              </p:cTn>
              <p:nextCondLst>
                <p:cond evt="onClick" delay="0">
                  <p:tgtEl>
                    <p:spTgt spid="60"/>
                  </p:tgtEl>
                </p:cond>
              </p:nextCondLst>
            </p:seq>
          </p:childTnLst>
        </p:cTn>
      </p:par>
    </p:tnLst>
    <p:bldLst>
      <p:bldP spid="65" grpId="0"/>
      <p:bldP spid="65" grpId="1"/>
      <p:bldP spid="65" grpId="2"/>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xmlns="">
                  <a14:imgLayer r:embed="rId5">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29402" y="0"/>
            <a:ext cx="12192000" cy="6858000"/>
          </a:xfrm>
          <a:prstGeom prst="rect">
            <a:avLst/>
          </a:prstGeom>
        </p:spPr>
        <p:style>
          <a:lnRef idx="1">
            <a:schemeClr val="accent4"/>
          </a:lnRef>
          <a:fillRef idx="2">
            <a:schemeClr val="accent4"/>
          </a:fillRef>
          <a:effectRef idx="1">
            <a:schemeClr val="accent4"/>
          </a:effectRef>
          <a:fontRef idx="minor">
            <a:schemeClr val="dk1"/>
          </a:fontRef>
        </p:style>
      </p:pic>
      <p:cxnSp>
        <p:nvCxnSpPr>
          <p:cNvPr id="12" name="Straight Connector 11"/>
          <p:cNvCxnSpPr/>
          <p:nvPr/>
        </p:nvCxnSpPr>
        <p:spPr>
          <a:xfrm>
            <a:off x="3181082" y="1600200"/>
            <a:ext cx="20456"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56274" y="1613647"/>
            <a:ext cx="5306097" cy="1287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62371" y="1551262"/>
            <a:ext cx="24808"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8921" y="4116256"/>
            <a:ext cx="4385606" cy="1170318"/>
            <a:chOff x="-12424" y="4160775"/>
            <a:chExt cx="4385606" cy="1170318"/>
          </a:xfrm>
        </p:grpSpPr>
        <p:sp>
          <p:nvSpPr>
            <p:cNvPr id="43" name="Rounded Rectangle 42"/>
            <p:cNvSpPr/>
            <p:nvPr/>
          </p:nvSpPr>
          <p:spPr>
            <a:xfrm>
              <a:off x="579666" y="4172853"/>
              <a:ext cx="3793516" cy="1158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a:latin typeface="Times New Roman" panose="02020603050405020304" pitchFamily="18" charset="0"/>
                  <a:cs typeface="Times New Roman" panose="02020603050405020304" pitchFamily="18" charset="0"/>
                </a:rPr>
                <a:t>A. 9</a:t>
              </a:r>
            </a:p>
          </p:txBody>
        </p:sp>
        <p:pic>
          <p:nvPicPr>
            <p:cNvPr id="53" name="Picture 5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424" y="4160775"/>
              <a:ext cx="763856" cy="1158240"/>
            </a:xfrm>
            <a:prstGeom prst="rect">
              <a:avLst/>
            </a:prstGeom>
          </p:spPr>
        </p:pic>
      </p:grpSp>
      <p:grpSp>
        <p:nvGrpSpPr>
          <p:cNvPr id="60" name="Group 59"/>
          <p:cNvGrpSpPr/>
          <p:nvPr/>
        </p:nvGrpSpPr>
        <p:grpSpPr>
          <a:xfrm>
            <a:off x="29402" y="5465240"/>
            <a:ext cx="4441685" cy="1239931"/>
            <a:chOff x="-78056" y="5512073"/>
            <a:chExt cx="4441685" cy="1239931"/>
          </a:xfrm>
        </p:grpSpPr>
        <p:sp>
          <p:nvSpPr>
            <p:cNvPr id="42" name="Rounded Rectangle 41"/>
            <p:cNvSpPr/>
            <p:nvPr/>
          </p:nvSpPr>
          <p:spPr>
            <a:xfrm>
              <a:off x="570113" y="5512073"/>
              <a:ext cx="3793516" cy="12399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a:latin typeface="Times New Roman" panose="02020603050405020304" pitchFamily="18" charset="0"/>
                  <a:cs typeface="Times New Roman" panose="02020603050405020304" pitchFamily="18" charset="0"/>
                </a:rPr>
                <a:t>B. 4</a:t>
              </a:r>
            </a:p>
          </p:txBody>
        </p:sp>
        <p:pic>
          <p:nvPicPr>
            <p:cNvPr id="54" name="Picture 5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8056" y="5526294"/>
              <a:ext cx="763856" cy="1213860"/>
            </a:xfrm>
            <a:prstGeom prst="rect">
              <a:avLst/>
            </a:prstGeom>
          </p:spPr>
        </p:pic>
      </p:grpSp>
      <p:grpSp>
        <p:nvGrpSpPr>
          <p:cNvPr id="58" name="Group 57"/>
          <p:cNvGrpSpPr/>
          <p:nvPr/>
        </p:nvGrpSpPr>
        <p:grpSpPr>
          <a:xfrm>
            <a:off x="7535669" y="4113294"/>
            <a:ext cx="4524154" cy="1198722"/>
            <a:chOff x="7389940" y="5541432"/>
            <a:chExt cx="4524154" cy="1198722"/>
          </a:xfrm>
        </p:grpSpPr>
        <p:sp>
          <p:nvSpPr>
            <p:cNvPr id="41" name="Rounded Rectangle 40"/>
            <p:cNvSpPr/>
            <p:nvPr/>
          </p:nvSpPr>
          <p:spPr>
            <a:xfrm>
              <a:off x="8021506" y="5541433"/>
              <a:ext cx="3892588" cy="11987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a:latin typeface="Times New Roman" panose="02020603050405020304" pitchFamily="18" charset="0"/>
                  <a:cs typeface="Times New Roman" panose="02020603050405020304" pitchFamily="18" charset="0"/>
                </a:rPr>
                <a:t>C. 3</a:t>
              </a:r>
            </a:p>
          </p:txBody>
        </p:sp>
        <p:pic>
          <p:nvPicPr>
            <p:cNvPr id="55" name="Picture 5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9940" y="5541432"/>
              <a:ext cx="763856" cy="1198722"/>
            </a:xfrm>
            <a:prstGeom prst="rect">
              <a:avLst/>
            </a:prstGeom>
          </p:spPr>
        </p:pic>
      </p:grpSp>
      <p:grpSp>
        <p:nvGrpSpPr>
          <p:cNvPr id="57" name="Group 56"/>
          <p:cNvGrpSpPr/>
          <p:nvPr/>
        </p:nvGrpSpPr>
        <p:grpSpPr>
          <a:xfrm>
            <a:off x="7524354" y="5521682"/>
            <a:ext cx="4524153" cy="1199452"/>
            <a:chOff x="7389940" y="4160775"/>
            <a:chExt cx="4524153" cy="1199452"/>
          </a:xfrm>
        </p:grpSpPr>
        <p:sp>
          <p:nvSpPr>
            <p:cNvPr id="32" name="Rounded Rectangle 31"/>
            <p:cNvSpPr/>
            <p:nvPr/>
          </p:nvSpPr>
          <p:spPr>
            <a:xfrm>
              <a:off x="8021506" y="4160776"/>
              <a:ext cx="3892587" cy="11994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a:latin typeface="Times New Roman" panose="02020603050405020304" pitchFamily="18" charset="0"/>
                  <a:cs typeface="Times New Roman" panose="02020603050405020304" pitchFamily="18" charset="0"/>
                </a:rPr>
                <a:t>D.  6</a:t>
              </a:r>
            </a:p>
          </p:txBody>
        </p:sp>
        <p:pic>
          <p:nvPicPr>
            <p:cNvPr id="56" name="Picture 5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9940" y="4160775"/>
              <a:ext cx="763856" cy="1199451"/>
            </a:xfrm>
            <a:prstGeom prst="rect">
              <a:avLst/>
            </a:prstGeom>
          </p:spPr>
        </p:pic>
      </p:grpSp>
      <p:grpSp>
        <p:nvGrpSpPr>
          <p:cNvPr id="63" name="Group 62"/>
          <p:cNvGrpSpPr/>
          <p:nvPr/>
        </p:nvGrpSpPr>
        <p:grpSpPr>
          <a:xfrm>
            <a:off x="3455832" y="3457974"/>
            <a:ext cx="4881283" cy="3240643"/>
            <a:chOff x="3371466" y="3628737"/>
            <a:chExt cx="4881283" cy="3462080"/>
          </a:xfrm>
        </p:grpSpPr>
        <p:pic>
          <p:nvPicPr>
            <p:cNvPr id="51" name="Picture 5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298019" y="3628737"/>
              <a:ext cx="3155254" cy="3200544"/>
            </a:xfrm>
            <a:prstGeom prst="rect">
              <a:avLst/>
            </a:prstGeom>
          </p:spPr>
        </p:pic>
        <p:sp>
          <p:nvSpPr>
            <p:cNvPr id="62" name="TextBox 61"/>
            <p:cNvSpPr txBox="1"/>
            <p:nvPr/>
          </p:nvSpPr>
          <p:spPr>
            <a:xfrm>
              <a:off x="3371466" y="4328836"/>
              <a:ext cx="4881283" cy="2761981"/>
            </a:xfrm>
            <a:prstGeom prst="rect">
              <a:avLst/>
            </a:prstGeom>
            <a:noFill/>
          </p:spPr>
          <p:txBody>
            <a:bodyPr wrap="square" rtlCol="0">
              <a:spAutoFit/>
            </a:bodyPr>
            <a:lstStyle/>
            <a:p>
              <a:pPr algn="ctr"/>
              <a:r>
                <a:rPr lang="en-US" sz="5400" b="1">
                  <a:solidFill>
                    <a:srgbClr val="FFFF00"/>
                  </a:solidFill>
                  <a:effectLst>
                    <a:glow rad="228600">
                      <a:schemeClr val="accent5">
                        <a:satMod val="175000"/>
                        <a:alpha val="40000"/>
                      </a:schemeClr>
                    </a:glow>
                  </a:effectLst>
                </a:rPr>
                <a:t>BẠN GIỎI QUÁ!</a:t>
              </a:r>
            </a:p>
            <a:p>
              <a:pPr algn="ctr"/>
              <a:r>
                <a:rPr lang="en-US" sz="5400" b="1">
                  <a:solidFill>
                    <a:srgbClr val="FFFF00"/>
                  </a:solidFill>
                  <a:effectLst>
                    <a:glow rad="228600">
                      <a:schemeClr val="accent5">
                        <a:satMod val="175000"/>
                        <a:alpha val="40000"/>
                      </a:schemeClr>
                    </a:glow>
                  </a:effectLst>
                </a:rPr>
                <a:t>ĐÚNG RỒI!</a:t>
              </a:r>
            </a:p>
          </p:txBody>
        </p:sp>
      </p:grpSp>
      <p:sp>
        <p:nvSpPr>
          <p:cNvPr id="65" name="TextBox 64"/>
          <p:cNvSpPr txBox="1"/>
          <p:nvPr/>
        </p:nvSpPr>
        <p:spPr>
          <a:xfrm>
            <a:off x="2888356" y="1691566"/>
            <a:ext cx="5707004" cy="769441"/>
          </a:xfrm>
          <a:prstGeom prst="rect">
            <a:avLst/>
          </a:prstGeom>
          <a:noFill/>
        </p:spPr>
        <p:txBody>
          <a:bodyPr wrap="square" rtlCol="0">
            <a:spAutoFit/>
          </a:bodyPr>
          <a:lstStyle/>
          <a:p>
            <a:pPr algn="ctr"/>
            <a:r>
              <a:rPr lang="en-US" sz="4400" b="1">
                <a:solidFill>
                  <a:srgbClr val="FF0000"/>
                </a:solidFill>
                <a:effectLst>
                  <a:outerShdw blurRad="38100" dist="38100" dir="2700000" algn="tl">
                    <a:srgbClr val="000000">
                      <a:alpha val="43137"/>
                    </a:srgbClr>
                  </a:outerShdw>
                </a:effectLst>
              </a:rPr>
              <a:t>TIẾC QUÁ! SAI RỒI!</a:t>
            </a:r>
          </a:p>
        </p:txBody>
      </p:sp>
      <p:pic>
        <p:nvPicPr>
          <p:cNvPr id="39" name="Content Placeholder 3" descr="thu mon 1.png"/>
          <p:cNvPicPr>
            <a:picLocks noChangeAspect="1"/>
          </p:cNvPicPr>
          <p:nvPr/>
        </p:nvPicPr>
        <p:blipFill>
          <a:blip r:embed="rId8">
            <a:extLst>
              <a:ext uri="{BEBA8EAE-BF5A-486C-A8C5-ECC9F3942E4B}">
                <a14:imgProps xmlns:a14="http://schemas.microsoft.com/office/drawing/2010/main" xmlns="">
                  <a14:imgLayer r:embed="rId9">
                    <a14:imgEffect>
                      <a14:backgroundRemoval t="10000" b="90000" l="10000" r="90000"/>
                    </a14:imgEffect>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a:xfrm>
            <a:off x="4419496" y="1873703"/>
            <a:ext cx="2644654" cy="2506441"/>
          </a:xfrm>
          <a:prstGeom prst="rect">
            <a:avLst/>
          </a:prstGeom>
        </p:spPr>
      </p:pic>
      <p:pic>
        <p:nvPicPr>
          <p:cNvPr id="34" name="Picture 2" descr="D:\THU VIEN VIOLET\HINH ANH\cau mon 5.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755208" y="6858000"/>
            <a:ext cx="746119" cy="74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AEDC548C-7A3B-9BA4-D776-4D250F762480}"/>
              </a:ext>
            </a:extLst>
          </p:cNvPr>
          <p:cNvSpPr txBox="1"/>
          <p:nvPr/>
        </p:nvSpPr>
        <p:spPr>
          <a:xfrm>
            <a:off x="316229" y="-116347"/>
            <a:ext cx="10986185" cy="1754326"/>
          </a:xfrm>
          <a:prstGeom prst="rect">
            <a:avLst/>
          </a:prstGeom>
          <a:noFill/>
        </p:spPr>
        <p:txBody>
          <a:bodyPr wrap="square" rtlCol="0">
            <a:spAutoFit/>
          </a:bodyPr>
          <a:lstStyle/>
          <a:p>
            <a:pPr algn="ctr"/>
            <a:r>
              <a:rPr lang="en-US" sz="5400" b="1" err="1">
                <a:solidFill>
                  <a:srgbClr val="002060"/>
                </a:solidFill>
                <a:latin typeface="Times New Roman" panose="02020603050405020304" pitchFamily="18" charset="0"/>
              </a:rPr>
              <a:t>Hình</a:t>
            </a:r>
            <a:r>
              <a:rPr lang="en-US" sz="5400" b="1">
                <a:solidFill>
                  <a:srgbClr val="002060"/>
                </a:solidFill>
                <a:latin typeface="Times New Roman" panose="02020603050405020304" pitchFamily="18" charset="0"/>
              </a:rPr>
              <a:t> </a:t>
            </a:r>
            <a:r>
              <a:rPr lang="en-US" sz="5400" b="1" err="1">
                <a:solidFill>
                  <a:srgbClr val="002060"/>
                </a:solidFill>
                <a:latin typeface="Times New Roman" panose="02020603050405020304" pitchFamily="18" charset="0"/>
              </a:rPr>
              <a:t>chóp</a:t>
            </a:r>
            <a:r>
              <a:rPr lang="en-US" sz="5400" b="1">
                <a:solidFill>
                  <a:srgbClr val="002060"/>
                </a:solidFill>
                <a:latin typeface="Times New Roman" panose="02020603050405020304" pitchFamily="18" charset="0"/>
              </a:rPr>
              <a:t> tam </a:t>
            </a:r>
            <a:r>
              <a:rPr lang="en-US" sz="5400" b="1" err="1">
                <a:solidFill>
                  <a:srgbClr val="002060"/>
                </a:solidFill>
                <a:latin typeface="Times New Roman" panose="02020603050405020304" pitchFamily="18" charset="0"/>
              </a:rPr>
              <a:t>giác</a:t>
            </a:r>
            <a:r>
              <a:rPr lang="en-US" sz="5400" b="1">
                <a:solidFill>
                  <a:srgbClr val="002060"/>
                </a:solidFill>
                <a:latin typeface="Times New Roman" panose="02020603050405020304" pitchFamily="18" charset="0"/>
              </a:rPr>
              <a:t> </a:t>
            </a:r>
            <a:r>
              <a:rPr lang="en-US" sz="5400" b="1" err="1">
                <a:solidFill>
                  <a:srgbClr val="002060"/>
                </a:solidFill>
                <a:latin typeface="Times New Roman" panose="02020603050405020304" pitchFamily="18" charset="0"/>
              </a:rPr>
              <a:t>đều</a:t>
            </a:r>
            <a:r>
              <a:rPr lang="en-US" sz="5400" b="1">
                <a:solidFill>
                  <a:srgbClr val="002060"/>
                </a:solidFill>
                <a:latin typeface="Times New Roman" panose="02020603050405020304" pitchFamily="18" charset="0"/>
              </a:rPr>
              <a:t> </a:t>
            </a:r>
            <a:r>
              <a:rPr lang="en-US" sz="5400" b="1" err="1">
                <a:solidFill>
                  <a:srgbClr val="002060"/>
                </a:solidFill>
                <a:latin typeface="Times New Roman" panose="02020603050405020304" pitchFamily="18" charset="0"/>
              </a:rPr>
              <a:t>có</a:t>
            </a:r>
            <a:r>
              <a:rPr lang="en-US" sz="5400" b="1">
                <a:solidFill>
                  <a:srgbClr val="002060"/>
                </a:solidFill>
                <a:latin typeface="Times New Roman" panose="02020603050405020304" pitchFamily="18" charset="0"/>
              </a:rPr>
              <a:t> bao </a:t>
            </a:r>
            <a:r>
              <a:rPr lang="en-US" sz="5400" b="1" err="1">
                <a:solidFill>
                  <a:srgbClr val="002060"/>
                </a:solidFill>
                <a:latin typeface="Times New Roman" panose="02020603050405020304" pitchFamily="18" charset="0"/>
              </a:rPr>
              <a:t>nhiêu</a:t>
            </a:r>
            <a:r>
              <a:rPr lang="en-US" sz="5400" b="1">
                <a:solidFill>
                  <a:srgbClr val="002060"/>
                </a:solidFill>
                <a:latin typeface="Times New Roman" panose="02020603050405020304" pitchFamily="18" charset="0"/>
              </a:rPr>
              <a:t> </a:t>
            </a:r>
            <a:r>
              <a:rPr lang="en-US" sz="5400" b="1" err="1">
                <a:solidFill>
                  <a:srgbClr val="002060"/>
                </a:solidFill>
                <a:latin typeface="Times New Roman" panose="02020603050405020304" pitchFamily="18" charset="0"/>
              </a:rPr>
              <a:t>cạnh</a:t>
            </a:r>
            <a:r>
              <a:rPr lang="en-US" sz="5400" b="1">
                <a:solidFill>
                  <a:srgbClr val="002060"/>
                </a:solidFill>
                <a:latin typeface="Times New Roman" panose="02020603050405020304" pitchFamily="18" charset="0"/>
              </a:rPr>
              <a:t> </a:t>
            </a:r>
            <a:r>
              <a:rPr lang="en-US" sz="5400" b="1" err="1">
                <a:solidFill>
                  <a:srgbClr val="002060"/>
                </a:solidFill>
                <a:latin typeface="Times New Roman" panose="02020603050405020304" pitchFamily="18" charset="0"/>
              </a:rPr>
              <a:t>bên</a:t>
            </a:r>
            <a:r>
              <a:rPr lang="en-US" sz="5400" b="1">
                <a:solidFill>
                  <a:srgbClr val="002060"/>
                </a:solidFill>
                <a:latin typeface="Times New Roman" panose="02020603050405020304" pitchFamily="18" charset="0"/>
              </a:rPr>
              <a:t>?</a:t>
            </a:r>
          </a:p>
        </p:txBody>
      </p:sp>
    </p:spTree>
    <p:extLst>
      <p:ext uri="{BB962C8B-B14F-4D97-AF65-F5344CB8AC3E}">
        <p14:creationId xmlns:p14="http://schemas.microsoft.com/office/powerpoint/2010/main" xmlns="" val="16579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par>
                                <p:cTn id="13" presetID="22" presetClass="entr" presetSubtype="4"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par>
                                <p:cTn id="16" presetID="22" presetClass="entr" presetSubtype="4"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down)">
                                      <p:cBhvr>
                                        <p:cTn id="18" dur="500"/>
                                        <p:tgtEl>
                                          <p:spTgt spid="58"/>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8"/>
                    </p:tgtEl>
                  </p:cond>
                </p:stCondLst>
                <p:endSync evt="end" delay="0">
                  <p:rtn val="all"/>
                </p:endSync>
                <p:childTnLst>
                  <p:par>
                    <p:cTn id="23" fill="hold">
                      <p:stCondLst>
                        <p:cond delay="0"/>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0" presetID="49" presetClass="path" presetSubtype="0" accel="50000" decel="50000" fill="hold" nodeType="withEffect">
                                  <p:stCondLst>
                                    <p:cond delay="0"/>
                                  </p:stCondLst>
                                  <p:childTnLst>
                                    <p:animMotion origin="layout" path="M 1.62415E-6 -4.87748E-6 L 0.17191 0.01896 " pathEditMode="relative" rAng="0" ptsTypes="AA">
                                      <p:cBhvr>
                                        <p:cTn id="31" dur="500" fill="hold"/>
                                        <p:tgtEl>
                                          <p:spTgt spid="39"/>
                                        </p:tgtEl>
                                        <p:attrNameLst>
                                          <p:attrName>ppt_x</p:attrName>
                                          <p:attrName>ppt_y</p:attrName>
                                        </p:attrNameLst>
                                      </p:cBhvr>
                                      <p:rCtr x="8600" y="900"/>
                                    </p:animMotion>
                                  </p:childTnLst>
                                </p:cTn>
                              </p:par>
                              <p:par>
                                <p:cTn id="32" presetID="35" presetClass="path" presetSubtype="0" accel="50000" decel="50000" fill="hold" nodeType="withEffect">
                                  <p:stCondLst>
                                    <p:cond delay="0"/>
                                  </p:stCondLst>
                                  <p:childTnLst>
                                    <p:animMotion origin="layout" path="M -2.52993E-6 4.2626E-6 L -0.13821 -0.6884 " pathEditMode="relative" rAng="0" ptsTypes="AA">
                                      <p:cBhvr>
                                        <p:cTn id="33" dur="500" fill="hold"/>
                                        <p:tgtEl>
                                          <p:spTgt spid="34"/>
                                        </p:tgtEl>
                                        <p:attrNameLst>
                                          <p:attrName>ppt_x</p:attrName>
                                          <p:attrName>ppt_y</p:attrName>
                                        </p:attrNameLst>
                                      </p:cBhvr>
                                      <p:rCtr x="-6900" y="-34400"/>
                                    </p:animMotion>
                                  </p:childTnLst>
                                </p:cTn>
                              </p:par>
                            </p:childTnLst>
                          </p:cTn>
                        </p:par>
                      </p:childTnLst>
                    </p:cTn>
                  </p:par>
                </p:childTnLst>
              </p:cTn>
              <p:nextCondLst>
                <p:cond evt="onClick" delay="0">
                  <p:tgtEl>
                    <p:spTgt spid="58"/>
                  </p:tgtEl>
                </p:cond>
              </p:nextCondLst>
            </p:seq>
            <p:seq concurrent="1" nextAc="seek">
              <p:cTn id="34" restart="whenNotActive" fill="hold" evtFilter="cancelBubble" nodeType="interactiveSeq">
                <p:stCondLst>
                  <p:cond evt="onClick" delay="0">
                    <p:tgtEl>
                      <p:spTgt spid="59"/>
                    </p:tgtEl>
                  </p:cond>
                </p:stCondLst>
                <p:endSync evt="end" delay="0">
                  <p:rtn val="all"/>
                </p:endSync>
                <p:childTnLst>
                  <p:par>
                    <p:cTn id="35" fill="hold">
                      <p:stCondLst>
                        <p:cond delay="0"/>
                      </p:stCondLst>
                      <p:childTnLst>
                        <p:par>
                          <p:cTn id="36" fill="hold">
                            <p:stCondLst>
                              <p:cond delay="0"/>
                            </p:stCondLst>
                            <p:childTnLst>
                              <p:par>
                                <p:cTn id="37" presetID="53" presetClass="entr" presetSubtype="0" fill="remove"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2000" fill="hold"/>
                                        <p:tgtEl>
                                          <p:spTgt spid="65"/>
                                        </p:tgtEl>
                                        <p:attrNameLst>
                                          <p:attrName>ppt_w</p:attrName>
                                        </p:attrNameLst>
                                      </p:cBhvr>
                                      <p:tavLst>
                                        <p:tav tm="0">
                                          <p:val>
                                            <p:fltVal val="0"/>
                                          </p:val>
                                        </p:tav>
                                        <p:tav tm="100000">
                                          <p:val>
                                            <p:strVal val="#ppt_w"/>
                                          </p:val>
                                        </p:tav>
                                      </p:tavLst>
                                    </p:anim>
                                    <p:anim calcmode="lin" valueType="num">
                                      <p:cBhvr>
                                        <p:cTn id="40" dur="2000" fill="hold"/>
                                        <p:tgtEl>
                                          <p:spTgt spid="65"/>
                                        </p:tgtEl>
                                        <p:attrNameLst>
                                          <p:attrName>ppt_h</p:attrName>
                                        </p:attrNameLst>
                                      </p:cBhvr>
                                      <p:tavLst>
                                        <p:tav tm="0">
                                          <p:val>
                                            <p:fltVal val="0"/>
                                          </p:val>
                                        </p:tav>
                                        <p:tav tm="100000">
                                          <p:val>
                                            <p:strVal val="#ppt_h"/>
                                          </p:val>
                                        </p:tav>
                                      </p:tavLst>
                                    </p:anim>
                                    <p:animEffect transition="in" filter="fade">
                                      <p:cBhvr>
                                        <p:cTn id="41" dur="2000"/>
                                        <p:tgtEl>
                                          <p:spTgt spid="65"/>
                                        </p:tgtEl>
                                      </p:cBhvr>
                                    </p:animEffect>
                                  </p:childTnLst>
                                  <p:subTnLst>
                                    <p:audio>
                                      <p:cMediaNode>
                                        <p:cTn display="0" masterRel="sameClick">
                                          <p:stCondLst>
                                            <p:cond evt="begin" delay="0">
                                              <p:tn val="37"/>
                                            </p:cond>
                                          </p:stCondLst>
                                          <p:endCondLst>
                                            <p:cond evt="onStopAudio" delay="0">
                                              <p:tgtEl>
                                                <p:sldTgt/>
                                              </p:tgtEl>
                                            </p:cond>
                                          </p:endCondLst>
                                        </p:cTn>
                                        <p:tgtEl>
                                          <p:sndTgt r:embed="rId3" name="drumroll.wav"/>
                                        </p:tgtEl>
                                      </p:cMediaNode>
                                    </p:audio>
                                  </p:subTnLst>
                                </p:cTn>
                              </p:par>
                              <p:par>
                                <p:cTn id="42" presetID="63" presetClass="path" presetSubtype="0" accel="50000" decel="50000" fill="hold" nodeType="withEffect">
                                  <p:stCondLst>
                                    <p:cond delay="0"/>
                                  </p:stCondLst>
                                  <p:childTnLst>
                                    <p:animMotion origin="layout" path="M 1.62415E-6 -4.87748E-6 L 0.10489 0.08507 " pathEditMode="relative" rAng="0" ptsTypes="AA">
                                      <p:cBhvr>
                                        <p:cTn id="43" dur="500" fill="hold"/>
                                        <p:tgtEl>
                                          <p:spTgt spid="39"/>
                                        </p:tgtEl>
                                        <p:attrNameLst>
                                          <p:attrName>ppt_x</p:attrName>
                                          <p:attrName>ppt_y</p:attrName>
                                        </p:attrNameLst>
                                      </p:cBhvr>
                                      <p:rCtr x="5200" y="4300"/>
                                    </p:animMotion>
                                  </p:childTnLst>
                                </p:cTn>
                              </p:par>
                              <p:par>
                                <p:cTn id="44" presetID="56" presetClass="path" presetSubtype="0" accel="50000" decel="50000" fill="hold" nodeType="withEffect">
                                  <p:stCondLst>
                                    <p:cond delay="0"/>
                                  </p:stCondLst>
                                  <p:childTnLst>
                                    <p:animMotion origin="layout" path="M -2.52993E-6 4.2626E-6 L 0.08733 -0.49769 " pathEditMode="relative" rAng="0" ptsTypes="AA">
                                      <p:cBhvr>
                                        <p:cTn id="45" dur="500" fill="hold"/>
                                        <p:tgtEl>
                                          <p:spTgt spid="34"/>
                                        </p:tgtEl>
                                        <p:attrNameLst>
                                          <p:attrName>ppt_x</p:attrName>
                                          <p:attrName>ppt_y</p:attrName>
                                        </p:attrNameLst>
                                      </p:cBhvr>
                                      <p:rCtr x="4400" y="-24900"/>
                                    </p:animMotion>
                                  </p:childTnLst>
                                </p:cTn>
                              </p:par>
                            </p:childTnLst>
                          </p:cTn>
                        </p:par>
                      </p:childTnLst>
                    </p:cTn>
                  </p:par>
                </p:childTnLst>
              </p:cTn>
              <p:nextCondLst>
                <p:cond evt="onClick" delay="0">
                  <p:tgtEl>
                    <p:spTgt spid="59"/>
                  </p:tgtEl>
                </p:cond>
              </p:nextCondLst>
            </p:seq>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53" presetClass="entr" presetSubtype="0" fill="remove" grpId="2"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2000" fill="hold"/>
                                        <p:tgtEl>
                                          <p:spTgt spid="65"/>
                                        </p:tgtEl>
                                        <p:attrNameLst>
                                          <p:attrName>ppt_w</p:attrName>
                                        </p:attrNameLst>
                                      </p:cBhvr>
                                      <p:tavLst>
                                        <p:tav tm="0">
                                          <p:val>
                                            <p:fltVal val="0"/>
                                          </p:val>
                                        </p:tav>
                                        <p:tav tm="100000">
                                          <p:val>
                                            <p:strVal val="#ppt_w"/>
                                          </p:val>
                                        </p:tav>
                                      </p:tavLst>
                                    </p:anim>
                                    <p:anim calcmode="lin" valueType="num">
                                      <p:cBhvr>
                                        <p:cTn id="52" dur="2000" fill="hold"/>
                                        <p:tgtEl>
                                          <p:spTgt spid="65"/>
                                        </p:tgtEl>
                                        <p:attrNameLst>
                                          <p:attrName>ppt_h</p:attrName>
                                        </p:attrNameLst>
                                      </p:cBhvr>
                                      <p:tavLst>
                                        <p:tav tm="0">
                                          <p:val>
                                            <p:fltVal val="0"/>
                                          </p:val>
                                        </p:tav>
                                        <p:tav tm="100000">
                                          <p:val>
                                            <p:strVal val="#ppt_h"/>
                                          </p:val>
                                        </p:tav>
                                      </p:tavLst>
                                    </p:anim>
                                    <p:animEffect transition="in" filter="fade">
                                      <p:cBhvr>
                                        <p:cTn id="53" dur="20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3" name="drumroll.wav"/>
                                        </p:tgtEl>
                                      </p:cMediaNode>
                                    </p:audio>
                                  </p:subTnLst>
                                </p:cTn>
                              </p:par>
                              <p:par>
                                <p:cTn id="54" presetID="56" presetClass="path" presetSubtype="0" accel="50000" decel="50000" fill="hold" nodeType="withEffect">
                                  <p:stCondLst>
                                    <p:cond delay="0"/>
                                  </p:stCondLst>
                                  <p:childTnLst>
                                    <p:animMotion origin="layout" path="M 1.62415E-6 -4.87748E-6 L -0.12155 0.00902 " pathEditMode="relative" rAng="0" ptsTypes="AA">
                                      <p:cBhvr>
                                        <p:cTn id="55" dur="500" fill="hold"/>
                                        <p:tgtEl>
                                          <p:spTgt spid="39"/>
                                        </p:tgtEl>
                                        <p:attrNameLst>
                                          <p:attrName>ppt_x</p:attrName>
                                          <p:attrName>ppt_y</p:attrName>
                                        </p:attrNameLst>
                                      </p:cBhvr>
                                      <p:rCtr x="-6100" y="400"/>
                                    </p:animMotion>
                                  </p:childTnLst>
                                </p:cTn>
                              </p:par>
                              <p:par>
                                <p:cTn id="56" presetID="56" presetClass="path" presetSubtype="0" accel="50000" decel="50000" fill="hold" nodeType="withEffect">
                                  <p:stCondLst>
                                    <p:cond delay="0"/>
                                  </p:stCondLst>
                                  <p:childTnLst>
                                    <p:animMotion origin="layout" path="M -2.52993E-6 4.2626E-6 L -0.18857 -0.57721 " pathEditMode="relative" rAng="0" ptsTypes="AA">
                                      <p:cBhvr>
                                        <p:cTn id="57" dur="500" fill="hold"/>
                                        <p:tgtEl>
                                          <p:spTgt spid="34"/>
                                        </p:tgtEl>
                                        <p:attrNameLst>
                                          <p:attrName>ppt_x</p:attrName>
                                          <p:attrName>ppt_y</p:attrName>
                                        </p:attrNameLst>
                                      </p:cBhvr>
                                      <p:rCtr x="-9400" y="-28900"/>
                                    </p:animMotion>
                                  </p:childTnLst>
                                </p:cTn>
                              </p:par>
                            </p:childTnLst>
                          </p:cTn>
                        </p:par>
                      </p:childTnLst>
                    </p:cTn>
                  </p:par>
                </p:childTnLst>
              </p:cTn>
              <p:nextCondLst>
                <p:cond evt="onClick" delay="0">
                  <p:tgtEl>
                    <p:spTgt spid="57"/>
                  </p:tgtEl>
                </p:cond>
              </p:nextCondLst>
            </p:seq>
            <p:seq concurrent="1" nextAc="seek">
              <p:cTn id="58" restart="whenNotActive" fill="hold" evtFilter="cancelBubble" nodeType="interactiveSeq">
                <p:stCondLst>
                  <p:cond evt="onClick" delay="0">
                    <p:tgtEl>
                      <p:spTgt spid="60"/>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remove" grpId="1" nodeType="click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2000" fill="hold"/>
                                        <p:tgtEl>
                                          <p:spTgt spid="65"/>
                                        </p:tgtEl>
                                        <p:attrNameLst>
                                          <p:attrName>ppt_w</p:attrName>
                                        </p:attrNameLst>
                                      </p:cBhvr>
                                      <p:tavLst>
                                        <p:tav tm="0">
                                          <p:val>
                                            <p:fltVal val="0"/>
                                          </p:val>
                                        </p:tav>
                                        <p:tav tm="100000">
                                          <p:val>
                                            <p:strVal val="#ppt_w"/>
                                          </p:val>
                                        </p:tav>
                                      </p:tavLst>
                                    </p:anim>
                                    <p:anim calcmode="lin" valueType="num">
                                      <p:cBhvr>
                                        <p:cTn id="64" dur="2000" fill="hold"/>
                                        <p:tgtEl>
                                          <p:spTgt spid="65"/>
                                        </p:tgtEl>
                                        <p:attrNameLst>
                                          <p:attrName>ppt_h</p:attrName>
                                        </p:attrNameLst>
                                      </p:cBhvr>
                                      <p:tavLst>
                                        <p:tav tm="0">
                                          <p:val>
                                            <p:fltVal val="0"/>
                                          </p:val>
                                        </p:tav>
                                        <p:tav tm="100000">
                                          <p:val>
                                            <p:strVal val="#ppt_h"/>
                                          </p:val>
                                        </p:tav>
                                      </p:tavLst>
                                    </p:anim>
                                    <p:animEffect transition="in" filter="fade">
                                      <p:cBhvr>
                                        <p:cTn id="65" dur="2000"/>
                                        <p:tgtEl>
                                          <p:spTgt spid="65"/>
                                        </p:tgtEl>
                                      </p:cBhvr>
                                    </p:animEffect>
                                  </p:childTnLst>
                                  <p:subTnLst>
                                    <p:audio>
                                      <p:cMediaNode>
                                        <p:cTn display="0" masterRel="sameClick">
                                          <p:stCondLst>
                                            <p:cond evt="begin" delay="0">
                                              <p:tn val="61"/>
                                            </p:cond>
                                          </p:stCondLst>
                                          <p:endCondLst>
                                            <p:cond evt="onStopAudio" delay="0">
                                              <p:tgtEl>
                                                <p:sldTgt/>
                                              </p:tgtEl>
                                            </p:cond>
                                          </p:endCondLst>
                                        </p:cTn>
                                        <p:tgtEl>
                                          <p:sndTgt r:embed="rId3" name="drumroll.wav"/>
                                        </p:tgtEl>
                                      </p:cMediaNode>
                                    </p:audio>
                                  </p:subTnLst>
                                </p:cTn>
                              </p:par>
                              <p:par>
                                <p:cTn id="66" presetID="42" presetClass="path" presetSubtype="0" accel="50000" decel="50000" fill="hold" nodeType="withEffect">
                                  <p:stCondLst>
                                    <p:cond delay="0"/>
                                  </p:stCondLst>
                                  <p:childTnLst>
                                    <p:animMotion origin="layout" path="M 1.62415E-6 -4.87748E-6 L -0.08785 0.08137 " pathEditMode="relative" rAng="0" ptsTypes="AA">
                                      <p:cBhvr>
                                        <p:cTn id="67" dur="500" fill="hold"/>
                                        <p:tgtEl>
                                          <p:spTgt spid="39"/>
                                        </p:tgtEl>
                                        <p:attrNameLst>
                                          <p:attrName>ppt_x</p:attrName>
                                          <p:attrName>ppt_y</p:attrName>
                                        </p:attrNameLst>
                                      </p:cBhvr>
                                      <p:rCtr x="-4400" y="4100"/>
                                    </p:animMotion>
                                  </p:childTnLst>
                                </p:cTn>
                              </p:par>
                              <p:par>
                                <p:cTn id="68" presetID="56" presetClass="path" presetSubtype="0" accel="50000" decel="50000" fill="hold" nodeType="withEffect">
                                  <p:stCondLst>
                                    <p:cond delay="0"/>
                                  </p:stCondLst>
                                  <p:childTnLst>
                                    <p:animMotion origin="layout" path="M -1.54607E-6 1.2945E-6 L -0.08017 -0.51225 " pathEditMode="relative" rAng="0" ptsTypes="AA">
                                      <p:cBhvr>
                                        <p:cTn id="69" dur="500" fill="hold"/>
                                        <p:tgtEl>
                                          <p:spTgt spid="34"/>
                                        </p:tgtEl>
                                        <p:attrNameLst>
                                          <p:attrName>ppt_x</p:attrName>
                                          <p:attrName>ppt_y</p:attrName>
                                        </p:attrNameLst>
                                      </p:cBhvr>
                                      <p:rCtr x="-4000" y="-25600"/>
                                    </p:animMotion>
                                  </p:childTnLst>
                                </p:cTn>
                              </p:par>
                            </p:childTnLst>
                          </p:cTn>
                        </p:par>
                      </p:childTnLst>
                    </p:cTn>
                  </p:par>
                </p:childTnLst>
              </p:cTn>
              <p:nextCondLst>
                <p:cond evt="onClick" delay="0">
                  <p:tgtEl>
                    <p:spTgt spid="60"/>
                  </p:tgtEl>
                </p:cond>
              </p:nextCondLst>
            </p:seq>
          </p:childTnLst>
        </p:cTn>
      </p:par>
    </p:tnLst>
    <p:bldLst>
      <p:bldP spid="65" grpId="0"/>
      <p:bldP spid="65" grpId="1"/>
      <p:bldP spid="65" grpId="2"/>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xmlns="">
                  <a14:imgLayer r:embed="rId5">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32267" y="-17441"/>
            <a:ext cx="12192000" cy="6858000"/>
          </a:xfrm>
          <a:prstGeom prst="rect">
            <a:avLst/>
          </a:prstGeom>
        </p:spPr>
        <p:style>
          <a:lnRef idx="1">
            <a:schemeClr val="accent4"/>
          </a:lnRef>
          <a:fillRef idx="2">
            <a:schemeClr val="accent4"/>
          </a:fillRef>
          <a:effectRef idx="1">
            <a:schemeClr val="accent4"/>
          </a:effectRef>
          <a:fontRef idx="minor">
            <a:schemeClr val="dk1"/>
          </a:fontRef>
        </p:style>
      </p:pic>
      <p:cxnSp>
        <p:nvCxnSpPr>
          <p:cNvPr id="12" name="Straight Connector 11"/>
          <p:cNvCxnSpPr/>
          <p:nvPr/>
        </p:nvCxnSpPr>
        <p:spPr>
          <a:xfrm>
            <a:off x="3181082" y="1600200"/>
            <a:ext cx="20456"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56274" y="1613647"/>
            <a:ext cx="5306097" cy="1287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62371" y="1551262"/>
            <a:ext cx="24808" cy="2379369"/>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3026" y="3837386"/>
            <a:ext cx="4451250" cy="1177095"/>
            <a:chOff x="-12424" y="4141920"/>
            <a:chExt cx="4451250" cy="1177095"/>
          </a:xfrm>
        </p:grpSpPr>
        <p:sp>
          <p:nvSpPr>
            <p:cNvPr id="43" name="Rounded Rectangle 42"/>
            <p:cNvSpPr/>
            <p:nvPr/>
          </p:nvSpPr>
          <p:spPr>
            <a:xfrm>
              <a:off x="645310" y="4141920"/>
              <a:ext cx="3793516" cy="1158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latin typeface="Times New Roman" panose="02020603050405020304" pitchFamily="18" charset="0"/>
                  <a:cs typeface="Times New Roman" panose="02020603050405020304" pitchFamily="18" charset="0"/>
                </a:rPr>
                <a:t>A. ĐÚNG</a:t>
              </a:r>
            </a:p>
          </p:txBody>
        </p:sp>
        <p:pic>
          <p:nvPicPr>
            <p:cNvPr id="53" name="Picture 5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424" y="4160775"/>
              <a:ext cx="763856" cy="1158240"/>
            </a:xfrm>
            <a:prstGeom prst="rect">
              <a:avLst/>
            </a:prstGeom>
          </p:spPr>
        </p:pic>
      </p:grpSp>
      <p:grpSp>
        <p:nvGrpSpPr>
          <p:cNvPr id="58" name="Group 57"/>
          <p:cNvGrpSpPr/>
          <p:nvPr/>
        </p:nvGrpSpPr>
        <p:grpSpPr>
          <a:xfrm>
            <a:off x="29431" y="5272872"/>
            <a:ext cx="4524154" cy="1198722"/>
            <a:chOff x="7389940" y="5541432"/>
            <a:chExt cx="4524154" cy="1198722"/>
          </a:xfrm>
        </p:grpSpPr>
        <p:sp>
          <p:nvSpPr>
            <p:cNvPr id="41" name="Rounded Rectangle 40"/>
            <p:cNvSpPr/>
            <p:nvPr/>
          </p:nvSpPr>
          <p:spPr>
            <a:xfrm>
              <a:off x="8021506" y="5541433"/>
              <a:ext cx="3892588" cy="11987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latin typeface="Times New Roman" panose="02020603050405020304" pitchFamily="18" charset="0"/>
                  <a:cs typeface="Times New Roman" panose="02020603050405020304" pitchFamily="18" charset="0"/>
                </a:rPr>
                <a:t>A. SAI</a:t>
              </a:r>
            </a:p>
          </p:txBody>
        </p:sp>
        <p:pic>
          <p:nvPicPr>
            <p:cNvPr id="55" name="Picture 5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89940" y="5541432"/>
              <a:ext cx="763856" cy="1198722"/>
            </a:xfrm>
            <a:prstGeom prst="rect">
              <a:avLst/>
            </a:prstGeom>
          </p:spPr>
        </p:pic>
      </p:grpSp>
      <p:grpSp>
        <p:nvGrpSpPr>
          <p:cNvPr id="63" name="Group 62"/>
          <p:cNvGrpSpPr/>
          <p:nvPr/>
        </p:nvGrpSpPr>
        <p:grpSpPr>
          <a:xfrm>
            <a:off x="5570225" y="3725183"/>
            <a:ext cx="6700194" cy="2995835"/>
            <a:chOff x="753079" y="3628737"/>
            <a:chExt cx="6700194" cy="3200544"/>
          </a:xfrm>
        </p:grpSpPr>
        <p:pic>
          <p:nvPicPr>
            <p:cNvPr id="51" name="Picture 5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298019" y="3628737"/>
              <a:ext cx="3155254" cy="3200544"/>
            </a:xfrm>
            <a:prstGeom prst="rect">
              <a:avLst/>
            </a:prstGeom>
          </p:spPr>
        </p:pic>
        <p:sp>
          <p:nvSpPr>
            <p:cNvPr id="62" name="TextBox 61"/>
            <p:cNvSpPr txBox="1"/>
            <p:nvPr/>
          </p:nvSpPr>
          <p:spPr>
            <a:xfrm>
              <a:off x="753079" y="3685459"/>
              <a:ext cx="4881283" cy="2761981"/>
            </a:xfrm>
            <a:prstGeom prst="rect">
              <a:avLst/>
            </a:prstGeom>
            <a:noFill/>
          </p:spPr>
          <p:txBody>
            <a:bodyPr wrap="square" rtlCol="0">
              <a:spAutoFit/>
            </a:bodyPr>
            <a:lstStyle/>
            <a:p>
              <a:pPr algn="ctr"/>
              <a:r>
                <a:rPr lang="en-US" sz="5400" b="1">
                  <a:solidFill>
                    <a:srgbClr val="FFFF00"/>
                  </a:solidFill>
                  <a:effectLst>
                    <a:glow rad="228600">
                      <a:schemeClr val="accent5">
                        <a:satMod val="175000"/>
                        <a:alpha val="40000"/>
                      </a:schemeClr>
                    </a:glow>
                  </a:effectLst>
                  <a:latin typeface="Times New Roman" panose="02020603050405020304" pitchFamily="18" charset="0"/>
                </a:rPr>
                <a:t>BẠN GIỎI QUÁ!</a:t>
              </a:r>
            </a:p>
            <a:p>
              <a:pPr algn="ctr"/>
              <a:r>
                <a:rPr lang="en-US" sz="5400" b="1">
                  <a:solidFill>
                    <a:srgbClr val="FFFF00"/>
                  </a:solidFill>
                  <a:effectLst>
                    <a:glow rad="228600">
                      <a:schemeClr val="accent5">
                        <a:satMod val="175000"/>
                        <a:alpha val="40000"/>
                      </a:schemeClr>
                    </a:glow>
                  </a:effectLst>
                  <a:latin typeface="Times New Roman" panose="02020603050405020304" pitchFamily="18" charset="0"/>
                </a:rPr>
                <a:t>ĐÚNG RỒI!</a:t>
              </a:r>
            </a:p>
          </p:txBody>
        </p:sp>
      </p:grpSp>
      <p:sp>
        <p:nvSpPr>
          <p:cNvPr id="65" name="TextBox 64"/>
          <p:cNvSpPr txBox="1"/>
          <p:nvPr/>
        </p:nvSpPr>
        <p:spPr>
          <a:xfrm>
            <a:off x="2888356" y="1691566"/>
            <a:ext cx="5707004" cy="769441"/>
          </a:xfrm>
          <a:prstGeom prst="rect">
            <a:avLst/>
          </a:prstGeom>
          <a:noFill/>
        </p:spPr>
        <p:txBody>
          <a:bodyPr wrap="square" rtlCol="0">
            <a:spAutoFit/>
          </a:bodyPr>
          <a:lstStyle/>
          <a:p>
            <a:pPr algn="ctr"/>
            <a:r>
              <a:rPr lang="en-US" sz="4400" b="1">
                <a:solidFill>
                  <a:srgbClr val="FF0000"/>
                </a:solidFill>
                <a:effectLst>
                  <a:outerShdw blurRad="38100" dist="38100" dir="2700000" algn="tl">
                    <a:srgbClr val="000000">
                      <a:alpha val="43137"/>
                    </a:srgbClr>
                  </a:outerShdw>
                </a:effectLst>
              </a:rPr>
              <a:t>TIẾC QUÁ! SAI RỒI!</a:t>
            </a:r>
          </a:p>
        </p:txBody>
      </p:sp>
      <p:pic>
        <p:nvPicPr>
          <p:cNvPr id="39" name="Content Placeholder 3" descr="thu mon 1.png"/>
          <p:cNvPicPr>
            <a:picLocks noChangeAspect="1"/>
          </p:cNvPicPr>
          <p:nvPr/>
        </p:nvPicPr>
        <p:blipFill>
          <a:blip r:embed="rId8">
            <a:extLst>
              <a:ext uri="{BEBA8EAE-BF5A-486C-A8C5-ECC9F3942E4B}">
                <a14:imgProps xmlns:a14="http://schemas.microsoft.com/office/drawing/2010/main" xmlns="">
                  <a14:imgLayer r:embed="rId9">
                    <a14:imgEffect>
                      <a14:backgroundRemoval t="10000" b="90000" l="10000" r="90000"/>
                    </a14:imgEffect>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a:xfrm>
            <a:off x="4419496" y="1873703"/>
            <a:ext cx="2644654" cy="2506441"/>
          </a:xfrm>
          <a:prstGeom prst="rect">
            <a:avLst/>
          </a:prstGeom>
        </p:spPr>
      </p:pic>
      <p:pic>
        <p:nvPicPr>
          <p:cNvPr id="34" name="Picture 2" descr="D:\THU VIEN VIOLET\HINH ANH\cau mon 5.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755208" y="6858000"/>
            <a:ext cx="746119" cy="74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09C53A33-D2A9-06EC-CA8B-3F15B53411B0}"/>
              </a:ext>
            </a:extLst>
          </p:cNvPr>
          <p:cNvSpPr txBox="1"/>
          <p:nvPr/>
        </p:nvSpPr>
        <p:spPr>
          <a:xfrm>
            <a:off x="-17349" y="90572"/>
            <a:ext cx="9883740" cy="1323439"/>
          </a:xfrm>
          <a:prstGeom prst="rect">
            <a:avLst/>
          </a:prstGeom>
          <a:noFill/>
        </p:spPr>
        <p:txBody>
          <a:bodyPr wrap="square" rtlCol="0">
            <a:spAutoFit/>
          </a:bodyPr>
          <a:lstStyle/>
          <a:p>
            <a:pPr algn="ctr"/>
            <a:r>
              <a:rPr lang="en-US" sz="4000">
                <a:solidFill>
                  <a:srgbClr val="002060"/>
                </a:solidFill>
                <a:latin typeface="Times New Roman" panose="02020603050405020304" pitchFamily="18" charset="0"/>
              </a:rPr>
              <a:t>Hình chóp tam giác đều có tất cả các cạnh bằng nhau.</a:t>
            </a:r>
          </a:p>
        </p:txBody>
      </p:sp>
    </p:spTree>
    <p:extLst>
      <p:ext uri="{BB962C8B-B14F-4D97-AF65-F5344CB8AC3E}">
        <p14:creationId xmlns:p14="http://schemas.microsoft.com/office/powerpoint/2010/main" xmlns="" val="40413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500"/>
                                        <p:tgtEl>
                                          <p:spTgt spid="58"/>
                                        </p:tgtEl>
                                      </p:cBhvr>
                                    </p:animEffect>
                                  </p:childTnLst>
                                </p:cTn>
                              </p:par>
                              <p:par>
                                <p:cTn id="14" presetID="22" presetClass="entr" presetSubtype="4"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remove" grpId="2"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2000" fill="hold"/>
                                        <p:tgtEl>
                                          <p:spTgt spid="65"/>
                                        </p:tgtEl>
                                        <p:attrNameLst>
                                          <p:attrName>ppt_w</p:attrName>
                                        </p:attrNameLst>
                                      </p:cBhvr>
                                      <p:tavLst>
                                        <p:tav tm="0">
                                          <p:val>
                                            <p:fltVal val="0"/>
                                          </p:val>
                                        </p:tav>
                                        <p:tav tm="100000">
                                          <p:val>
                                            <p:strVal val="#ppt_w"/>
                                          </p:val>
                                        </p:tav>
                                      </p:tavLst>
                                    </p:anim>
                                    <p:anim calcmode="lin" valueType="num">
                                      <p:cBhvr>
                                        <p:cTn id="22" dur="2000" fill="hold"/>
                                        <p:tgtEl>
                                          <p:spTgt spid="65"/>
                                        </p:tgtEl>
                                        <p:attrNameLst>
                                          <p:attrName>ppt_h</p:attrName>
                                        </p:attrNameLst>
                                      </p:cBhvr>
                                      <p:tavLst>
                                        <p:tav tm="0">
                                          <p:val>
                                            <p:fltVal val="0"/>
                                          </p:val>
                                        </p:tav>
                                        <p:tav tm="100000">
                                          <p:val>
                                            <p:strVal val="#ppt_h"/>
                                          </p:val>
                                        </p:tav>
                                      </p:tavLst>
                                    </p:anim>
                                    <p:animEffect transition="in" filter="fade">
                                      <p:cBhvr>
                                        <p:cTn id="23" dur="2000"/>
                                        <p:tgtEl>
                                          <p:spTgt spid="65"/>
                                        </p:tgtEl>
                                      </p:cBhvr>
                                    </p:animEffect>
                                  </p:childTnLst>
                                  <p:subTnLst>
                                    <p:audio>
                                      <p:cMediaNode>
                                        <p:cTn display="0" masterRel="sameClick">
                                          <p:stCondLst>
                                            <p:cond evt="begin" delay="0">
                                              <p:tn val="19"/>
                                            </p:cond>
                                          </p:stCondLst>
                                          <p:endCondLst>
                                            <p:cond evt="onStopAudio" delay="0">
                                              <p:tgtEl>
                                                <p:sldTgt/>
                                              </p:tgtEl>
                                            </p:cond>
                                          </p:endCondLst>
                                        </p:cTn>
                                        <p:tgtEl>
                                          <p:sndTgt r:embed="rId2" name="drumroll.wav"/>
                                        </p:tgtEl>
                                      </p:cMediaNode>
                                    </p:audio>
                                  </p:subTnLst>
                                </p:cTn>
                              </p:par>
                              <p:par>
                                <p:cTn id="24" presetID="56" presetClass="path" presetSubtype="0" accel="50000" decel="50000" fill="hold" nodeType="withEffect">
                                  <p:stCondLst>
                                    <p:cond delay="0"/>
                                  </p:stCondLst>
                                  <p:childTnLst>
                                    <p:animMotion origin="layout" path="M 1.62415E-6 -4.87748E-6 L -0.12155 0.00902 " pathEditMode="relative" rAng="0" ptsTypes="AA">
                                      <p:cBhvr>
                                        <p:cTn id="25" dur="500" fill="hold"/>
                                        <p:tgtEl>
                                          <p:spTgt spid="39"/>
                                        </p:tgtEl>
                                        <p:attrNameLst>
                                          <p:attrName>ppt_x</p:attrName>
                                          <p:attrName>ppt_y</p:attrName>
                                        </p:attrNameLst>
                                      </p:cBhvr>
                                      <p:rCtr x="-6100" y="400"/>
                                    </p:animMotion>
                                  </p:childTnLst>
                                </p:cTn>
                              </p:par>
                              <p:par>
                                <p:cTn id="26" presetID="56" presetClass="path" presetSubtype="0" accel="50000" decel="50000" fill="hold" nodeType="withEffect">
                                  <p:stCondLst>
                                    <p:cond delay="0"/>
                                  </p:stCondLst>
                                  <p:childTnLst>
                                    <p:animMotion origin="layout" path="M -2.52993E-6 4.2626E-6 L -0.18857 -0.57721 " pathEditMode="relative" rAng="0" ptsTypes="AA">
                                      <p:cBhvr>
                                        <p:cTn id="27" dur="500" fill="hold"/>
                                        <p:tgtEl>
                                          <p:spTgt spid="34"/>
                                        </p:tgtEl>
                                        <p:attrNameLst>
                                          <p:attrName>ppt_x</p:attrName>
                                          <p:attrName>ppt_y</p:attrName>
                                        </p:attrNameLst>
                                      </p:cBhvr>
                                      <p:rCtr x="-9400" y="-28900"/>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0" fill="remove" grpId="1" nodeType="click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2000" fill="hold"/>
                                        <p:tgtEl>
                                          <p:spTgt spid="65"/>
                                        </p:tgtEl>
                                        <p:attrNameLst>
                                          <p:attrName>ppt_w</p:attrName>
                                        </p:attrNameLst>
                                      </p:cBhvr>
                                      <p:tavLst>
                                        <p:tav tm="0">
                                          <p:val>
                                            <p:fltVal val="0"/>
                                          </p:val>
                                        </p:tav>
                                        <p:tav tm="100000">
                                          <p:val>
                                            <p:strVal val="#ppt_w"/>
                                          </p:val>
                                        </p:tav>
                                      </p:tavLst>
                                    </p:anim>
                                    <p:anim calcmode="lin" valueType="num">
                                      <p:cBhvr>
                                        <p:cTn id="33" dur="2000" fill="hold"/>
                                        <p:tgtEl>
                                          <p:spTgt spid="65"/>
                                        </p:tgtEl>
                                        <p:attrNameLst>
                                          <p:attrName>ppt_h</p:attrName>
                                        </p:attrNameLst>
                                      </p:cBhvr>
                                      <p:tavLst>
                                        <p:tav tm="0">
                                          <p:val>
                                            <p:fltVal val="0"/>
                                          </p:val>
                                        </p:tav>
                                        <p:tav tm="100000">
                                          <p:val>
                                            <p:strVal val="#ppt_h"/>
                                          </p:val>
                                        </p:tav>
                                      </p:tavLst>
                                    </p:anim>
                                    <p:animEffect transition="in" filter="fade">
                                      <p:cBhvr>
                                        <p:cTn id="34" dur="2000"/>
                                        <p:tgtEl>
                                          <p:spTgt spid="65"/>
                                        </p:tgtEl>
                                      </p:cBhvr>
                                    </p:animEffect>
                                  </p:childTnLst>
                                  <p:subTnLst>
                                    <p:audio>
                                      <p:cMediaNode>
                                        <p:cTn display="0" masterRel="sameClick">
                                          <p:stCondLst>
                                            <p:cond evt="begin" delay="0">
                                              <p:tn val="30"/>
                                            </p:cond>
                                          </p:stCondLst>
                                          <p:endCondLst>
                                            <p:cond evt="onStopAudio" delay="0">
                                              <p:tgtEl>
                                                <p:sldTgt/>
                                              </p:tgtEl>
                                            </p:cond>
                                          </p:endCondLst>
                                        </p:cTn>
                                        <p:tgtEl>
                                          <p:sndTgt r:embed="rId2" name="drumroll.wav"/>
                                        </p:tgtEl>
                                      </p:cMediaNode>
                                    </p:audio>
                                  </p:subTnLst>
                                </p:cTn>
                              </p:par>
                              <p:par>
                                <p:cTn id="35" presetID="42" presetClass="path" presetSubtype="0" accel="50000" decel="50000" fill="hold" nodeType="withEffect">
                                  <p:stCondLst>
                                    <p:cond delay="0"/>
                                  </p:stCondLst>
                                  <p:childTnLst>
                                    <p:animMotion origin="layout" path="M 1.62415E-6 -4.87748E-6 L -0.08785 0.08137 " pathEditMode="relative" rAng="0" ptsTypes="AA">
                                      <p:cBhvr>
                                        <p:cTn id="36" dur="500" fill="hold"/>
                                        <p:tgtEl>
                                          <p:spTgt spid="39"/>
                                        </p:tgtEl>
                                        <p:attrNameLst>
                                          <p:attrName>ppt_x</p:attrName>
                                          <p:attrName>ppt_y</p:attrName>
                                        </p:attrNameLst>
                                      </p:cBhvr>
                                      <p:rCtr x="-4400" y="4100"/>
                                    </p:animMotion>
                                  </p:childTnLst>
                                </p:cTn>
                              </p:par>
                              <p:par>
                                <p:cTn id="37" presetID="56" presetClass="path" presetSubtype="0" accel="50000" decel="50000" fill="hold" nodeType="withEffect">
                                  <p:stCondLst>
                                    <p:cond delay="0"/>
                                  </p:stCondLst>
                                  <p:childTnLst>
                                    <p:animMotion origin="layout" path="M -1.54607E-6 1.2945E-6 L -0.08017 -0.51225 " pathEditMode="relative" rAng="0" ptsTypes="AA">
                                      <p:cBhvr>
                                        <p:cTn id="38" dur="500" fill="hold"/>
                                        <p:tgtEl>
                                          <p:spTgt spid="34"/>
                                        </p:tgtEl>
                                        <p:attrNameLst>
                                          <p:attrName>ppt_x</p:attrName>
                                          <p:attrName>ppt_y</p:attrName>
                                        </p:attrNameLst>
                                      </p:cBhvr>
                                      <p:rCtr x="-4000" y="-256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8"/>
                    </p:tgtEl>
                  </p:cond>
                </p:stCondLst>
                <p:endSync evt="end" delay="0">
                  <p:rtn val="all"/>
                </p:endSync>
                <p:childTnLst>
                  <p:par>
                    <p:cTn id="40" fill="hold">
                      <p:stCondLst>
                        <p:cond delay="0"/>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ppt_w</p:attrName>
                                        </p:attrNameLst>
                                      </p:cBhvr>
                                      <p:tavLst>
                                        <p:tav tm="0">
                                          <p:val>
                                            <p:fltVal val="0"/>
                                          </p:val>
                                        </p:tav>
                                        <p:tav tm="100000">
                                          <p:val>
                                            <p:strVal val="#ppt_w"/>
                                          </p:val>
                                        </p:tav>
                                      </p:tavLst>
                                    </p:anim>
                                    <p:anim calcmode="lin" valueType="num">
                                      <p:cBhvr>
                                        <p:cTn id="45" dur="500" fill="hold"/>
                                        <p:tgtEl>
                                          <p:spTgt spid="63"/>
                                        </p:tgtEl>
                                        <p:attrNameLst>
                                          <p:attrName>ppt_h</p:attrName>
                                        </p:attrNameLst>
                                      </p:cBhvr>
                                      <p:tavLst>
                                        <p:tav tm="0">
                                          <p:val>
                                            <p:fltVal val="0"/>
                                          </p:val>
                                        </p:tav>
                                        <p:tav tm="100000">
                                          <p:val>
                                            <p:strVal val="#ppt_h"/>
                                          </p:val>
                                        </p:tav>
                                      </p:tavLst>
                                    </p:anim>
                                    <p:animEffect transition="in" filter="fade">
                                      <p:cBhvr>
                                        <p:cTn id="46" dur="500"/>
                                        <p:tgtEl>
                                          <p:spTgt spid="63"/>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par>
                                <p:cTn id="47" presetID="49" presetClass="path" presetSubtype="0" accel="50000" decel="50000" fill="hold" nodeType="withEffect">
                                  <p:stCondLst>
                                    <p:cond delay="0"/>
                                  </p:stCondLst>
                                  <p:childTnLst>
                                    <p:animMotion origin="layout" path="M 1.62415E-6 -4.87748E-6 L 0.17191 0.01896 " pathEditMode="relative" rAng="0" ptsTypes="AA">
                                      <p:cBhvr>
                                        <p:cTn id="48" dur="500" fill="hold"/>
                                        <p:tgtEl>
                                          <p:spTgt spid="39"/>
                                        </p:tgtEl>
                                        <p:attrNameLst>
                                          <p:attrName>ppt_x</p:attrName>
                                          <p:attrName>ppt_y</p:attrName>
                                        </p:attrNameLst>
                                      </p:cBhvr>
                                      <p:rCtr x="8600" y="900"/>
                                    </p:animMotion>
                                  </p:childTnLst>
                                </p:cTn>
                              </p:par>
                              <p:par>
                                <p:cTn id="49" presetID="35" presetClass="path" presetSubtype="0" accel="50000" decel="50000" fill="hold" nodeType="withEffect">
                                  <p:stCondLst>
                                    <p:cond delay="0"/>
                                  </p:stCondLst>
                                  <p:childTnLst>
                                    <p:animMotion origin="layout" path="M -2.52993E-6 4.2626E-6 L -0.13821 -0.6884 " pathEditMode="relative" rAng="0" ptsTypes="AA">
                                      <p:cBhvr>
                                        <p:cTn id="50" dur="500" fill="hold"/>
                                        <p:tgtEl>
                                          <p:spTgt spid="34"/>
                                        </p:tgtEl>
                                        <p:attrNameLst>
                                          <p:attrName>ppt_x</p:attrName>
                                          <p:attrName>ppt_y</p:attrName>
                                        </p:attrNameLst>
                                      </p:cBhvr>
                                      <p:rCtr x="-6900" y="-34400"/>
                                    </p:animMotion>
                                  </p:childTnLst>
                                </p:cTn>
                              </p:par>
                            </p:childTnLst>
                          </p:cTn>
                        </p:par>
                      </p:childTnLst>
                    </p:cTn>
                  </p:par>
                </p:childTnLst>
              </p:cTn>
              <p:nextCondLst>
                <p:cond evt="onClick" delay="0">
                  <p:tgtEl>
                    <p:spTgt spid="58"/>
                  </p:tgtEl>
                </p:cond>
              </p:nextCondLst>
            </p:seq>
            <p:seq concurrent="1" nextAc="seek">
              <p:cTn id="51" restart="whenNotActive" fill="hold" evtFilter="cancelBubble" nodeType="interactiveSeq">
                <p:stCondLst>
                  <p:cond evt="onClick" delay="0">
                    <p:tgtEl>
                      <p:spTgt spid="59"/>
                    </p:tgtEl>
                  </p:cond>
                </p:stCondLst>
                <p:endSync evt="end" delay="0">
                  <p:rtn val="all"/>
                </p:endSync>
                <p:childTnLst>
                  <p:par>
                    <p:cTn id="52" fill="hold">
                      <p:stCondLst>
                        <p:cond delay="0"/>
                      </p:stCondLst>
                      <p:childTnLst>
                        <p:par>
                          <p:cTn id="53" fill="hold">
                            <p:stCondLst>
                              <p:cond delay="0"/>
                            </p:stCondLst>
                            <p:childTnLst>
                              <p:par>
                                <p:cTn id="54" presetID="53" presetClass="entr" presetSubtype="0" fill="remove"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2000" fill="hold"/>
                                        <p:tgtEl>
                                          <p:spTgt spid="65"/>
                                        </p:tgtEl>
                                        <p:attrNameLst>
                                          <p:attrName>ppt_w</p:attrName>
                                        </p:attrNameLst>
                                      </p:cBhvr>
                                      <p:tavLst>
                                        <p:tav tm="0">
                                          <p:val>
                                            <p:fltVal val="0"/>
                                          </p:val>
                                        </p:tav>
                                        <p:tav tm="100000">
                                          <p:val>
                                            <p:strVal val="#ppt_w"/>
                                          </p:val>
                                        </p:tav>
                                      </p:tavLst>
                                    </p:anim>
                                    <p:anim calcmode="lin" valueType="num">
                                      <p:cBhvr>
                                        <p:cTn id="57" dur="2000" fill="hold"/>
                                        <p:tgtEl>
                                          <p:spTgt spid="65"/>
                                        </p:tgtEl>
                                        <p:attrNameLst>
                                          <p:attrName>ppt_h</p:attrName>
                                        </p:attrNameLst>
                                      </p:cBhvr>
                                      <p:tavLst>
                                        <p:tav tm="0">
                                          <p:val>
                                            <p:fltVal val="0"/>
                                          </p:val>
                                        </p:tav>
                                        <p:tav tm="100000">
                                          <p:val>
                                            <p:strVal val="#ppt_h"/>
                                          </p:val>
                                        </p:tav>
                                      </p:tavLst>
                                    </p:anim>
                                    <p:animEffect transition="in" filter="fade">
                                      <p:cBhvr>
                                        <p:cTn id="58" dur="2000"/>
                                        <p:tgtEl>
                                          <p:spTgt spid="65"/>
                                        </p:tgtEl>
                                      </p:cBhvr>
                                    </p:animEffect>
                                  </p:childTnLst>
                                  <p:subTnLs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par>
                                <p:cTn id="59" presetID="63" presetClass="path" presetSubtype="0" accel="50000" decel="50000" fill="hold" nodeType="withEffect">
                                  <p:stCondLst>
                                    <p:cond delay="0"/>
                                  </p:stCondLst>
                                  <p:childTnLst>
                                    <p:animMotion origin="layout" path="M 1.62415E-6 -4.87748E-6 L 0.10489 0.08507 " pathEditMode="relative" rAng="0" ptsTypes="AA">
                                      <p:cBhvr>
                                        <p:cTn id="60" dur="500" fill="hold"/>
                                        <p:tgtEl>
                                          <p:spTgt spid="39"/>
                                        </p:tgtEl>
                                        <p:attrNameLst>
                                          <p:attrName>ppt_x</p:attrName>
                                          <p:attrName>ppt_y</p:attrName>
                                        </p:attrNameLst>
                                      </p:cBhvr>
                                      <p:rCtr x="5200" y="4300"/>
                                    </p:animMotion>
                                  </p:childTnLst>
                                </p:cTn>
                              </p:par>
                              <p:par>
                                <p:cTn id="61" presetID="56" presetClass="path" presetSubtype="0" accel="50000" decel="50000" fill="hold" nodeType="withEffect">
                                  <p:stCondLst>
                                    <p:cond delay="0"/>
                                  </p:stCondLst>
                                  <p:childTnLst>
                                    <p:animMotion origin="layout" path="M -2.52993E-6 4.2626E-6 L 0.08733 -0.49769 " pathEditMode="relative" rAng="0" ptsTypes="AA">
                                      <p:cBhvr>
                                        <p:cTn id="62" dur="500" fill="hold"/>
                                        <p:tgtEl>
                                          <p:spTgt spid="34"/>
                                        </p:tgtEl>
                                        <p:attrNameLst>
                                          <p:attrName>ppt_x</p:attrName>
                                          <p:attrName>ppt_y</p:attrName>
                                        </p:attrNameLst>
                                      </p:cBhvr>
                                      <p:rCtr x="4400" y="-24900"/>
                                    </p:animMotion>
                                  </p:childTnLst>
                                </p:cTn>
                              </p:par>
                            </p:childTnLst>
                          </p:cTn>
                        </p:par>
                      </p:childTnLst>
                    </p:cTn>
                  </p:par>
                </p:childTnLst>
              </p:cTn>
              <p:nextCondLst>
                <p:cond evt="onClick" delay="0">
                  <p:tgtEl>
                    <p:spTgt spid="59"/>
                  </p:tgtEl>
                </p:cond>
              </p:nextCondLst>
            </p:seq>
          </p:childTnLst>
        </p:cTn>
      </p:par>
    </p:tnLst>
    <p:bldLst>
      <p:bldP spid="65" grpId="0"/>
      <p:bldP spid="65" grpId="1"/>
      <p:bldP spid="65" grpId="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858129"/>
            <a:ext cx="11633982" cy="2881951"/>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xmlns="" id="{9E1CC722-0265-BDBC-716C-B04A07EAC3E1}"/>
              </a:ext>
            </a:extLst>
          </p:cNvPr>
          <p:cNvSpPr txBox="1"/>
          <p:nvPr/>
        </p:nvSpPr>
        <p:spPr>
          <a:xfrm>
            <a:off x="178191" y="0"/>
            <a:ext cx="1180748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Diện</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tích</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xung</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quanh</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của</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hình</a:t>
            </a:r>
            <a:r>
              <a:rPr lang="en-US" sz="3600" b="1" dirty="0" smtClean="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chóp</a:t>
            </a:r>
            <a:r>
              <a:rPr lang="en-US" sz="3600" b="1" dirty="0">
                <a:solidFill>
                  <a:srgbClr val="002060"/>
                </a:solidFill>
                <a:latin typeface="Times New Roman" panose="02020603050405020304" pitchFamily="18" charset="0"/>
              </a:rPr>
              <a:t> tam </a:t>
            </a:r>
            <a:r>
              <a:rPr lang="en-US" sz="3600" b="1" dirty="0" err="1" smtClean="0">
                <a:solidFill>
                  <a:srgbClr val="002060"/>
                </a:solidFill>
                <a:latin typeface="Times New Roman" panose="02020603050405020304" pitchFamily="18" charset="0"/>
              </a:rPr>
              <a:t>giác</a:t>
            </a:r>
            <a:r>
              <a:rPr lang="en-US" sz="3600" b="1" dirty="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đều</a:t>
            </a:r>
            <a:endParaRPr lang="vi-VN" sz="3600" b="1" dirty="0">
              <a:solidFill>
                <a:srgbClr val="002060"/>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524116F4-9B90-2C7B-A0E3-D87B3ADEF28B}"/>
              </a:ext>
            </a:extLst>
          </p:cNvPr>
          <p:cNvGrpSpPr/>
          <p:nvPr/>
        </p:nvGrpSpPr>
        <p:grpSpPr>
          <a:xfrm>
            <a:off x="0" y="0"/>
            <a:ext cx="12192000" cy="759655"/>
            <a:chOff x="94595" y="416875"/>
            <a:chExt cx="10780252" cy="837899"/>
          </a:xfrm>
        </p:grpSpPr>
        <p:sp>
          <p:nvSpPr>
            <p:cNvPr id="5" name="TextBox 4">
              <a:extLst>
                <a:ext uri="{FF2B5EF4-FFF2-40B4-BE49-F238E27FC236}">
                  <a16:creationId xmlns:a16="http://schemas.microsoft.com/office/drawing/2014/main" xmlns="" id="{9E1CC722-0265-BDBC-716C-B04A07EAC3E1}"/>
                </a:ext>
              </a:extLst>
            </p:cNvPr>
            <p:cNvSpPr txBox="1"/>
            <p:nvPr/>
          </p:nvSpPr>
          <p:spPr>
            <a:xfrm>
              <a:off x="94595" y="416875"/>
              <a:ext cx="10780252" cy="712903"/>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a:solidFill>
                    <a:srgbClr val="002060"/>
                  </a:solidFill>
                  <a:latin typeface="Times New Roman" panose="02020603050405020304" pitchFamily="18" charset="0"/>
                </a:rPr>
                <a:t>  </a:t>
              </a:r>
              <a:r>
                <a:rPr lang="en-US" sz="3600"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Diện</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tích</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xung</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quanh</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và</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thể</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tích</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của</a:t>
              </a:r>
              <a:r>
                <a:rPr lang="en-US" sz="3200" b="1" dirty="0" smtClean="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hình</a:t>
              </a:r>
              <a:r>
                <a:rPr lang="en-US" sz="3200" b="1" dirty="0" smtClean="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chóp</a:t>
              </a:r>
              <a:r>
                <a:rPr lang="en-US" sz="3200" b="1" dirty="0">
                  <a:solidFill>
                    <a:srgbClr val="002060"/>
                  </a:solidFill>
                  <a:latin typeface="Times New Roman" panose="02020603050405020304" pitchFamily="18" charset="0"/>
                </a:rPr>
                <a:t> tam </a:t>
              </a:r>
              <a:r>
                <a:rPr lang="en-US" sz="3200" b="1" dirty="0" err="1" smtClean="0">
                  <a:solidFill>
                    <a:srgbClr val="002060"/>
                  </a:solidFill>
                  <a:latin typeface="Times New Roman" panose="02020603050405020304" pitchFamily="18" charset="0"/>
                </a:rPr>
                <a:t>giác</a:t>
              </a:r>
              <a:r>
                <a:rPr lang="en-US" sz="3200" b="1" dirty="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đều</a:t>
              </a:r>
              <a:endParaRPr lang="vi-VN" sz="3600" b="1" dirty="0">
                <a:solidFill>
                  <a:srgbClr val="002060"/>
                </a:solidFill>
                <a:latin typeface="Times New Roman" panose="02020603050405020304" pitchFamily="18" charset="0"/>
              </a:endParaRPr>
            </a:p>
          </p:txBody>
        </p:sp>
        <p:sp>
          <p:nvSpPr>
            <p:cNvPr id="6" name="Arrow: Pentagon 3">
              <a:extLst>
                <a:ext uri="{FF2B5EF4-FFF2-40B4-BE49-F238E27FC236}">
                  <a16:creationId xmlns:a16="http://schemas.microsoft.com/office/drawing/2014/main" xmlns="" id="{E255C4AD-3CA4-4857-BC30-B00FACFB9AC9}"/>
                </a:ext>
              </a:extLst>
            </p:cNvPr>
            <p:cNvSpPr/>
            <p:nvPr/>
          </p:nvSpPr>
          <p:spPr>
            <a:xfrm>
              <a:off x="94595" y="416875"/>
              <a:ext cx="383619" cy="83789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latin typeface="Times New Roman" panose="02020603050405020304" pitchFamily="18" charset="0"/>
                </a:rPr>
                <a:t>2</a:t>
              </a:r>
              <a:endParaRPr lang="vi-VN" sz="4400" b="1" dirty="0">
                <a:latin typeface="Times New Roman" panose="02020603050405020304" pitchFamily="18" charset="0"/>
              </a:endParaRPr>
            </a:p>
          </p:txBody>
        </p:sp>
        <p:sp>
          <p:nvSpPr>
            <p:cNvPr id="7" name="Arrow: Chevron 4">
              <a:extLst>
                <a:ext uri="{FF2B5EF4-FFF2-40B4-BE49-F238E27FC236}">
                  <a16:creationId xmlns:a16="http://schemas.microsoft.com/office/drawing/2014/main" xmlns="" id="{28C01F6D-55B7-0C4E-3D61-0C5DEB513CDC}"/>
                </a:ext>
              </a:extLst>
            </p:cNvPr>
            <p:cNvSpPr/>
            <p:nvPr/>
          </p:nvSpPr>
          <p:spPr>
            <a:xfrm>
              <a:off x="470890" y="416875"/>
              <a:ext cx="283321" cy="8378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800">
                <a:solidFill>
                  <a:schemeClr val="tx1"/>
                </a:solidFill>
                <a:latin typeface="Times New Roman" panose="02020603050405020304" pitchFamily="18" charset="0"/>
              </a:endParaRPr>
            </a:p>
          </p:txBody>
        </p:sp>
      </p:grpSp>
      <p:sp>
        <p:nvSpPr>
          <p:cNvPr id="8" name="TextBox 7">
            <a:extLst>
              <a:ext uri="{FF2B5EF4-FFF2-40B4-BE49-F238E27FC236}">
                <a16:creationId xmlns:a16="http://schemas.microsoft.com/office/drawing/2014/main" xmlns="" id="{9E1CC722-0265-BDBC-716C-B04A07EAC3E1}"/>
              </a:ext>
            </a:extLst>
          </p:cNvPr>
          <p:cNvSpPr txBox="1"/>
          <p:nvPr/>
        </p:nvSpPr>
        <p:spPr>
          <a:xfrm>
            <a:off x="0" y="654856"/>
            <a:ext cx="96926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Diện</a:t>
            </a:r>
            <a:r>
              <a:rPr lang="en-US" sz="3600" dirty="0" smtClean="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tích</a:t>
            </a:r>
            <a:r>
              <a:rPr lang="en-US" sz="3600" dirty="0" smtClean="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xung</a:t>
            </a:r>
            <a:r>
              <a:rPr lang="en-US" sz="3600" dirty="0" smtClean="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quanh</a:t>
            </a:r>
            <a:r>
              <a:rPr lang="en-US" sz="3600" dirty="0" smtClean="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của</a:t>
            </a:r>
            <a:r>
              <a:rPr lang="en-US" sz="3600" dirty="0" smtClean="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hình</a:t>
            </a:r>
            <a:r>
              <a:rPr lang="en-US" sz="3600" dirty="0" smtClean="0">
                <a:solidFill>
                  <a:srgbClr val="002060"/>
                </a:solidFill>
                <a:latin typeface="Times New Roman" panose="02020603050405020304" pitchFamily="18" charset="0"/>
              </a:rPr>
              <a:t> </a:t>
            </a:r>
            <a:r>
              <a:rPr lang="en-US" sz="3600" dirty="0" err="1">
                <a:solidFill>
                  <a:srgbClr val="002060"/>
                </a:solidFill>
                <a:latin typeface="Times New Roman" panose="02020603050405020304" pitchFamily="18" charset="0"/>
              </a:rPr>
              <a:t>chóp</a:t>
            </a:r>
            <a:r>
              <a:rPr lang="en-US" sz="3600" dirty="0">
                <a:solidFill>
                  <a:srgbClr val="002060"/>
                </a:solidFill>
                <a:latin typeface="Times New Roman" panose="02020603050405020304" pitchFamily="18" charset="0"/>
              </a:rPr>
              <a:t> tam </a:t>
            </a:r>
            <a:r>
              <a:rPr lang="en-US" sz="3600" dirty="0" err="1" smtClean="0">
                <a:solidFill>
                  <a:srgbClr val="002060"/>
                </a:solidFill>
                <a:latin typeface="Times New Roman" panose="02020603050405020304" pitchFamily="18" charset="0"/>
              </a:rPr>
              <a:t>giác</a:t>
            </a:r>
            <a:r>
              <a:rPr lang="en-US" sz="3600" dirty="0">
                <a:solidFill>
                  <a:srgbClr val="002060"/>
                </a:solidFill>
                <a:latin typeface="Times New Roman" panose="02020603050405020304" pitchFamily="18" charset="0"/>
              </a:rPr>
              <a:t> </a:t>
            </a:r>
            <a:r>
              <a:rPr lang="en-US" sz="3600" dirty="0" err="1" smtClean="0">
                <a:solidFill>
                  <a:srgbClr val="002060"/>
                </a:solidFill>
                <a:latin typeface="Times New Roman" panose="02020603050405020304" pitchFamily="18" charset="0"/>
              </a:rPr>
              <a:t>đều</a:t>
            </a:r>
            <a:endParaRPr lang="vi-VN" sz="3600" dirty="0">
              <a:solidFill>
                <a:srgbClr val="002060"/>
              </a:solidFill>
              <a:latin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465530"/>
            <a:ext cx="575725" cy="63055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 y="1333472"/>
            <a:ext cx="12013808" cy="5524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12192000" cy="3301397"/>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xmlns="" id="{BD9D49FC-03D2-00FC-B6A8-088CC9686DDF}"/>
              </a:ext>
            </a:extLst>
          </p:cNvPr>
          <p:cNvSpPr txBox="1"/>
          <p:nvPr/>
        </p:nvSpPr>
        <p:spPr>
          <a:xfrm>
            <a:off x="196949" y="3055195"/>
            <a:ext cx="11633980" cy="1569660"/>
          </a:xfrm>
          <a:prstGeom prst="rect">
            <a:avLst/>
          </a:prstGeom>
          <a:noFill/>
        </p:spPr>
        <p:txBody>
          <a:bodyPr wrap="square" rtlCol="0">
            <a:spAutoFit/>
          </a:bodyPr>
          <a:lstStyle/>
          <a:p>
            <a:r>
              <a:rPr lang="nl-NL" sz="3200" dirty="0" smtClean="0"/>
              <a:t>Độ dài trung đoạn SI là</a:t>
            </a:r>
            <a:r>
              <a:rPr lang="nl-NL" sz="3200" dirty="0" smtClean="0"/>
              <a:t>:</a:t>
            </a:r>
            <a:endParaRPr lang="en-US" sz="3200" dirty="0" smtClean="0"/>
          </a:p>
          <a:p>
            <a:r>
              <a:rPr lang="nl-NL" sz="3200" dirty="0" smtClean="0"/>
              <a:t>Độ dài cạnh đáy hình chóp là: </a:t>
            </a:r>
            <a:r>
              <a:rPr lang="nl-NL" sz="3200" dirty="0" smtClean="0"/>
              <a:t>3</a:t>
            </a:r>
            <a:r>
              <a:rPr lang="nl-NL" sz="3200" dirty="0" smtClean="0"/>
              <a:t>. 2 = 6(cm)</a:t>
            </a:r>
            <a:endParaRPr lang="en-US" sz="3200" dirty="0" smtClean="0"/>
          </a:p>
          <a:p>
            <a:r>
              <a:rPr lang="nl-NL" sz="3200" dirty="0" smtClean="0"/>
              <a:t>Diện tích xung quanh của hình chóp tam giác đều đó là:</a:t>
            </a:r>
            <a:endParaRPr lang="en-US" sz="3200" dirty="0"/>
          </a:p>
        </p:txBody>
      </p:sp>
      <p:sp>
        <p:nvSpPr>
          <p:cNvPr id="10" name="TextBox 9">
            <a:extLst>
              <a:ext uri="{FF2B5EF4-FFF2-40B4-BE49-F238E27FC236}">
                <a16:creationId xmlns:a16="http://schemas.microsoft.com/office/drawing/2014/main" xmlns="" id="{BD9D49FC-03D2-00FC-B6A8-088CC9686DDF}"/>
              </a:ext>
            </a:extLst>
          </p:cNvPr>
          <p:cNvSpPr txBox="1"/>
          <p:nvPr/>
        </p:nvSpPr>
        <p:spPr>
          <a:xfrm>
            <a:off x="309489" y="2056389"/>
            <a:ext cx="8060788"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rPr>
              <a:t>Giải</a:t>
            </a:r>
            <a:r>
              <a:rPr lang="en-US" sz="3200" b="1" dirty="0" smtClean="0">
                <a:solidFill>
                  <a:srgbClr val="FF0000"/>
                </a:solidFill>
                <a:latin typeface="Times New Roman" panose="02020603050405020304" pitchFamily="18" charset="0"/>
              </a:rPr>
              <a:t>:</a:t>
            </a:r>
            <a:endParaRPr lang="en-US" sz="3200" b="1" dirty="0">
              <a:solidFill>
                <a:srgbClr val="FF0000"/>
              </a:solidFill>
              <a:latin typeface="Times New Roman" panose="02020603050405020304" pitchFamily="18" charset="0"/>
            </a:endParaRPr>
          </a:p>
        </p:txBody>
      </p:sp>
      <p:sp>
        <p:nvSpPr>
          <p:cNvPr id="410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nvGraphicFramePr>
        <p:xfrm>
          <a:off x="4726745" y="2912013"/>
          <a:ext cx="2982352" cy="745588"/>
        </p:xfrm>
        <a:graphic>
          <a:graphicData uri="http://schemas.openxmlformats.org/presentationml/2006/ole">
            <p:oleObj spid="_x0000_s4104" name="Equation" r:id="rId4" imgW="1066680" imgH="266400" progId="Equation.DSMT4">
              <p:embed/>
            </p:oleObj>
          </a:graphicData>
        </a:graphic>
      </p:graphicFrame>
      <p:sp>
        <p:nvSpPr>
          <p:cNvPr id="410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5"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0504" y="4614203"/>
            <a:ext cx="5266284" cy="1209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
            <a:ext cx="12192000" cy="4951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844061"/>
            <a:ext cx="12192000" cy="2529343"/>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xmlns="" id="{9E1CC722-0265-BDBC-716C-B04A07EAC3E1}"/>
              </a:ext>
            </a:extLst>
          </p:cNvPr>
          <p:cNvSpPr txBox="1"/>
          <p:nvPr/>
        </p:nvSpPr>
        <p:spPr>
          <a:xfrm>
            <a:off x="1" y="0"/>
            <a:ext cx="1198567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Thể</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tích</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của</a:t>
            </a:r>
            <a:r>
              <a:rPr lang="en-US" sz="3600" b="1" dirty="0" smtClean="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hình</a:t>
            </a:r>
            <a:r>
              <a:rPr lang="en-US" sz="3600" b="1" dirty="0" smtClean="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chóp</a:t>
            </a:r>
            <a:r>
              <a:rPr lang="en-US" sz="3600" b="1" dirty="0">
                <a:solidFill>
                  <a:srgbClr val="002060"/>
                </a:solidFill>
                <a:latin typeface="Times New Roman" panose="02020603050405020304" pitchFamily="18" charset="0"/>
              </a:rPr>
              <a:t> tam </a:t>
            </a:r>
            <a:r>
              <a:rPr lang="en-US" sz="3600" b="1" dirty="0" err="1" smtClean="0">
                <a:solidFill>
                  <a:srgbClr val="002060"/>
                </a:solidFill>
                <a:latin typeface="Times New Roman" panose="02020603050405020304" pitchFamily="18" charset="0"/>
              </a:rPr>
              <a:t>giác</a:t>
            </a:r>
            <a:r>
              <a:rPr lang="en-US" sz="3600" b="1" dirty="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đều</a:t>
            </a:r>
            <a:endParaRPr lang="vi-VN" sz="3600" b="1" dirty="0">
              <a:solidFill>
                <a:srgbClr val="002060"/>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4039" y="0"/>
            <a:ext cx="12196039" cy="3066757"/>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xmlns="" id="{BD9D49FC-03D2-00FC-B6A8-088CC9686DDF}"/>
              </a:ext>
            </a:extLst>
          </p:cNvPr>
          <p:cNvSpPr txBox="1"/>
          <p:nvPr/>
        </p:nvSpPr>
        <p:spPr>
          <a:xfrm>
            <a:off x="365760" y="3603836"/>
            <a:ext cx="1463040" cy="584775"/>
          </a:xfrm>
          <a:prstGeom prst="rect">
            <a:avLst/>
          </a:prstGeom>
          <a:noFill/>
        </p:spPr>
        <p:txBody>
          <a:bodyPr wrap="square" rtlCol="0">
            <a:spAutoFit/>
          </a:bodyPr>
          <a:lstStyle/>
          <a:p>
            <a:r>
              <a:rPr lang="en-US" sz="3200" b="1" dirty="0" err="1" smtClean="0">
                <a:latin typeface="Times New Roman" panose="02020603050405020304" pitchFamily="18" charset="0"/>
              </a:rPr>
              <a:t>Giải</a:t>
            </a:r>
            <a:r>
              <a:rPr lang="en-US" sz="3200" b="1" dirty="0" smtClean="0">
                <a:latin typeface="Times New Roman" panose="02020603050405020304" pitchFamily="18" charset="0"/>
              </a:rPr>
              <a:t>:</a:t>
            </a:r>
            <a:endParaRPr lang="en-US" sz="3200" b="1" dirty="0">
              <a:latin typeface="Times New Roman" panose="02020603050405020304" pitchFamily="18" charset="0"/>
            </a:endParaRPr>
          </a:p>
        </p:txBody>
      </p:sp>
      <p:sp>
        <p:nvSpPr>
          <p:cNvPr id="4" name="TextBox 3">
            <a:extLst>
              <a:ext uri="{FF2B5EF4-FFF2-40B4-BE49-F238E27FC236}">
                <a16:creationId xmlns:a16="http://schemas.microsoft.com/office/drawing/2014/main" xmlns="" id="{BD9D49FC-03D2-00FC-B6A8-088CC9686DDF}"/>
              </a:ext>
            </a:extLst>
          </p:cNvPr>
          <p:cNvSpPr txBox="1"/>
          <p:nvPr/>
        </p:nvSpPr>
        <p:spPr>
          <a:xfrm>
            <a:off x="1741713" y="3531934"/>
            <a:ext cx="9723455" cy="2554545"/>
          </a:xfrm>
          <a:prstGeom prst="rect">
            <a:avLst/>
          </a:prstGeom>
          <a:noFill/>
        </p:spPr>
        <p:txBody>
          <a:bodyPr wrap="square" rtlCol="0">
            <a:spAutoFit/>
          </a:bodyPr>
          <a:lstStyle/>
          <a:p>
            <a:r>
              <a:rPr lang="fr-FR" sz="3200" dirty="0" smtClean="0"/>
              <a:t>Trung đoạn d </a:t>
            </a:r>
            <a:r>
              <a:rPr lang="fr-FR" sz="3200" b="1" i="1" dirty="0" smtClean="0"/>
              <a:t>= </a:t>
            </a:r>
            <a:r>
              <a:rPr lang="fr-FR" sz="3200" b="1" i="1" dirty="0" smtClean="0"/>
              <a:t>    </a:t>
            </a:r>
            <a:endParaRPr lang="en-US" sz="3200" b="1" i="1" dirty="0" smtClean="0"/>
          </a:p>
          <a:p>
            <a:endParaRPr lang="en-US" sz="3200" dirty="0" smtClean="0"/>
          </a:p>
          <a:p>
            <a:r>
              <a:rPr lang="fr-FR" sz="3200" dirty="0" smtClean="0"/>
              <a:t>Tổng diện tích các mặt bên của hình chóp là: </a:t>
            </a:r>
            <a:endParaRPr lang="en-US" sz="3200" dirty="0" smtClean="0"/>
          </a:p>
          <a:p>
            <a:r>
              <a:rPr lang="nl-NL" sz="3200" dirty="0" smtClean="0"/>
              <a:t> </a:t>
            </a:r>
            <a:endParaRPr lang="en-US" sz="3200" dirty="0" smtClean="0"/>
          </a:p>
          <a:p>
            <a:endParaRPr lang="en-US" sz="3200" dirty="0"/>
          </a:p>
        </p:txBody>
      </p:sp>
      <p:sp>
        <p:nvSpPr>
          <p:cNvPr id="7" name="TextBox 6">
            <a:extLst>
              <a:ext uri="{FF2B5EF4-FFF2-40B4-BE49-F238E27FC236}">
                <a16:creationId xmlns:a16="http://schemas.microsoft.com/office/drawing/2014/main" xmlns="" id="{BD9D49FC-03D2-00FC-B6A8-088CC9686DDF}"/>
              </a:ext>
            </a:extLst>
          </p:cNvPr>
          <p:cNvSpPr txBox="1"/>
          <p:nvPr/>
        </p:nvSpPr>
        <p:spPr>
          <a:xfrm>
            <a:off x="274321" y="2447939"/>
            <a:ext cx="9333913" cy="1077218"/>
          </a:xfrm>
          <a:prstGeom prst="rect">
            <a:avLst/>
          </a:prstGeom>
          <a:noFill/>
        </p:spPr>
        <p:txBody>
          <a:bodyPr wrap="square" rtlCol="0">
            <a:spAutoFit/>
          </a:bodyPr>
          <a:lstStyle/>
          <a:p>
            <a:pPr algn="just"/>
            <a:r>
              <a:rPr lang="en-US" sz="3200" dirty="0" err="1" smtClean="0">
                <a:solidFill>
                  <a:schemeClr val="tx1">
                    <a:lumMod val="50000"/>
                  </a:schemeClr>
                </a:solidFill>
                <a:latin typeface="Times New Roman" pitchFamily="18" charset="0"/>
                <a:cs typeface="Times New Roman" pitchFamily="18" charset="0"/>
              </a:rPr>
              <a:t>Tính</a:t>
            </a:r>
            <a:r>
              <a:rPr lang="en-US" sz="3200" dirty="0" smtClean="0">
                <a:solidFill>
                  <a:schemeClr val="tx1">
                    <a:lumMod val="50000"/>
                  </a:schemeClr>
                </a:solidFill>
                <a:latin typeface="Times New Roman" pitchFamily="18" charset="0"/>
                <a:cs typeface="Times New Roman" pitchFamily="18" charset="0"/>
              </a:rPr>
              <a:t> </a:t>
            </a:r>
            <a:r>
              <a:rPr lang="vi-VN" sz="3200" dirty="0" smtClean="0">
                <a:solidFill>
                  <a:schemeClr val="tx1">
                    <a:lumMod val="50000"/>
                  </a:schemeClr>
                </a:solidFill>
                <a:latin typeface="Times New Roman" pitchFamily="18" charset="0"/>
                <a:cs typeface="Times New Roman" pitchFamily="18" charset="0"/>
              </a:rPr>
              <a:t>tổng </a:t>
            </a:r>
            <a:r>
              <a:rPr lang="vi-VN" sz="3200" dirty="0" smtClean="0">
                <a:solidFill>
                  <a:schemeClr val="tx1">
                    <a:lumMod val="50000"/>
                  </a:schemeClr>
                </a:solidFill>
                <a:latin typeface="Times New Roman" pitchFamily="18" charset="0"/>
                <a:cs typeface="Times New Roman" pitchFamily="18" charset="0"/>
              </a:rPr>
              <a:t>diện tích các mặt bên của hình chóp là bao nhiêu?</a:t>
            </a:r>
            <a:endParaRPr lang="en-US" sz="3200" b="1" dirty="0">
              <a:solidFill>
                <a:schemeClr val="tx1">
                  <a:lumMod val="50000"/>
                </a:schemeClr>
              </a:solidFill>
              <a:latin typeface="Times New Roman" pitchFamily="18" charset="0"/>
              <a:cs typeface="Times New Roman" pitchFamily="18" charset="0"/>
            </a:endParaRPr>
          </a:p>
        </p:txBody>
      </p:sp>
      <p:graphicFrame>
        <p:nvGraphicFramePr>
          <p:cNvPr id="1028" name="Object 4"/>
          <p:cNvGraphicFramePr>
            <a:graphicFrameLocks noChangeAspect="1"/>
          </p:cNvGraphicFramePr>
          <p:nvPr/>
        </p:nvGraphicFramePr>
        <p:xfrm>
          <a:off x="4663775" y="3227473"/>
          <a:ext cx="4510088" cy="1208087"/>
        </p:xfrm>
        <a:graphic>
          <a:graphicData uri="http://schemas.openxmlformats.org/presentationml/2006/ole">
            <p:oleObj spid="_x0000_s1028" name="Equation" r:id="rId4" imgW="1612800" imgH="431640" progId="Equation.DSMT4">
              <p:embed/>
            </p:oleObj>
          </a:graphicData>
        </a:graphic>
      </p:graphicFrame>
      <p:graphicFrame>
        <p:nvGraphicFramePr>
          <p:cNvPr id="1029" name="Object 5"/>
          <p:cNvGraphicFramePr>
            <a:graphicFrameLocks noChangeAspect="1"/>
          </p:cNvGraphicFramePr>
          <p:nvPr/>
        </p:nvGraphicFramePr>
        <p:xfrm>
          <a:off x="2344511" y="5127625"/>
          <a:ext cx="6781800" cy="1101725"/>
        </p:xfrm>
        <a:graphic>
          <a:graphicData uri="http://schemas.openxmlformats.org/presentationml/2006/ole">
            <p:oleObj spid="_x0000_s1029" name="Equation" r:id="rId5" imgW="24256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79463" y="0"/>
            <a:ext cx="12112537" cy="639350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2099635-34A5-30E4-BC3C-8395FB88B705}"/>
              </a:ext>
            </a:extLst>
          </p:cNvPr>
          <p:cNvSpPr txBox="1"/>
          <p:nvPr/>
        </p:nvSpPr>
        <p:spPr>
          <a:xfrm>
            <a:off x="251717" y="1349536"/>
            <a:ext cx="11688566" cy="1446550"/>
          </a:xfrm>
          <a:prstGeom prst="rect">
            <a:avLst/>
          </a:prstGeom>
          <a:noFill/>
        </p:spPr>
        <p:txBody>
          <a:bodyPr wrap="square" rtlCol="0">
            <a:spAutoFit/>
          </a:bodyPr>
          <a:lstStyle/>
          <a:p>
            <a:pPr algn="ctr"/>
            <a:r>
              <a:rPr lang="en-US" sz="4400" b="1" dirty="0">
                <a:solidFill>
                  <a:srgbClr val="C00000"/>
                </a:solidFill>
                <a:latin typeface="Times New Roman" panose="02020603050405020304" pitchFamily="18" charset="0"/>
              </a:rPr>
              <a:t>CHƯƠNG </a:t>
            </a:r>
            <a:r>
              <a:rPr lang="en-US" sz="4400" b="1" dirty="0" smtClean="0">
                <a:solidFill>
                  <a:srgbClr val="C00000"/>
                </a:solidFill>
                <a:latin typeface="Times New Roman" panose="02020603050405020304" pitchFamily="18" charset="0"/>
              </a:rPr>
              <a:t>X</a:t>
            </a:r>
            <a:endParaRPr lang="en-US" sz="4400" b="1" dirty="0">
              <a:solidFill>
                <a:srgbClr val="C00000"/>
              </a:solidFill>
              <a:latin typeface="Times New Roman" panose="02020603050405020304" pitchFamily="18" charset="0"/>
            </a:endParaRPr>
          </a:p>
          <a:p>
            <a:pPr algn="ctr"/>
            <a:r>
              <a:rPr lang="en-US" sz="4400" b="1" dirty="0">
                <a:latin typeface="Times New Roman" panose="02020603050405020304" pitchFamily="18" charset="0"/>
              </a:rPr>
              <a:t> </a:t>
            </a:r>
            <a:r>
              <a:rPr lang="en-US" sz="4400" b="1" dirty="0" smtClean="0">
                <a:effectLst>
                  <a:glow rad="228600">
                    <a:schemeClr val="accent2">
                      <a:satMod val="175000"/>
                      <a:alpha val="40000"/>
                    </a:schemeClr>
                  </a:glow>
                </a:effectLst>
                <a:latin typeface="Times New Roman" panose="02020603050405020304" pitchFamily="18" charset="0"/>
              </a:rPr>
              <a:t>MỘT SỐ HÌNH KHỐI TRONG THỰC TIỄN</a:t>
            </a:r>
            <a:endParaRPr lang="vi-VN" sz="4400" b="1" dirty="0">
              <a:effectLst>
                <a:glow rad="228600">
                  <a:schemeClr val="accent2">
                    <a:satMod val="175000"/>
                    <a:alpha val="40000"/>
                  </a:schemeClr>
                </a:glow>
              </a:effectLst>
              <a:latin typeface="Times New Roman" panose="02020603050405020304" pitchFamily="18" charset="0"/>
            </a:endParaRPr>
          </a:p>
        </p:txBody>
      </p:sp>
      <p:sp>
        <p:nvSpPr>
          <p:cNvPr id="3" name="TextBox 2">
            <a:extLst>
              <a:ext uri="{FF2B5EF4-FFF2-40B4-BE49-F238E27FC236}">
                <a16:creationId xmlns:a16="http://schemas.microsoft.com/office/drawing/2014/main" xmlns="" id="{B3E006FC-D1BB-0D75-BA49-8E3D01DA8782}"/>
              </a:ext>
            </a:extLst>
          </p:cNvPr>
          <p:cNvSpPr txBox="1"/>
          <p:nvPr/>
        </p:nvSpPr>
        <p:spPr>
          <a:xfrm>
            <a:off x="2391309" y="3097265"/>
            <a:ext cx="7841751" cy="769441"/>
          </a:xfrm>
          <a:prstGeom prst="rect">
            <a:avLst/>
          </a:prstGeom>
          <a:noFill/>
        </p:spPr>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sp>
        <p:nvSpPr>
          <p:cNvPr id="4" name="TextBox 3">
            <a:extLst>
              <a:ext uri="{FF2B5EF4-FFF2-40B4-BE49-F238E27FC236}">
                <a16:creationId xmlns:a16="http://schemas.microsoft.com/office/drawing/2014/main" xmlns="" id="{B3E006FC-D1BB-0D75-BA49-8E3D01DA8782}"/>
              </a:ext>
            </a:extLst>
          </p:cNvPr>
          <p:cNvSpPr txBox="1"/>
          <p:nvPr/>
        </p:nvSpPr>
        <p:spPr>
          <a:xfrm>
            <a:off x="2571846" y="4065592"/>
            <a:ext cx="7841751" cy="769441"/>
          </a:xfrm>
          <a:prstGeom prst="rect">
            <a:avLst/>
          </a:prstGeom>
          <a:noFill/>
        </p:spPr>
        <p:txBody>
          <a:bodyPr wrap="square">
            <a:spAutoFit/>
          </a:bodyPr>
          <a:lstStyle/>
          <a:p>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39.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tứ</a:t>
            </a:r>
            <a:r>
              <a:rPr lang="en-US" sz="4400" b="1" dirty="0" smtClean="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spTree>
    <p:extLst>
      <p:ext uri="{BB962C8B-B14F-4D97-AF65-F5344CB8AC3E}">
        <p14:creationId xmlns:p14="http://schemas.microsoft.com/office/powerpoint/2010/main" xmlns="" val="1264907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43649" y="1018191"/>
            <a:ext cx="1768030" cy="4411464"/>
          </a:xfrm>
          <a:prstGeom prst="rect">
            <a:avLst/>
          </a:prstGeom>
        </p:spPr>
        <p:txBody>
          <a:bodyPr wrap="square" lIns="0" tIns="0" rIns="0" bIns="0" rtlCol="0" anchor="t">
            <a:spAutoFit/>
          </a:bodyPr>
          <a:lstStyle/>
          <a:p>
            <a:pPr algn="ctr">
              <a:lnSpc>
                <a:spcPts val="8587"/>
              </a:lnSpc>
            </a:pPr>
            <a:r>
              <a:rPr lang="en-US" sz="6134" dirty="0" err="1">
                <a:solidFill>
                  <a:srgbClr val="002060"/>
                </a:solidFill>
                <a:effectLst/>
                <a:latin typeface="Times New Roman" panose="02020603050405020304" pitchFamily="18" charset="0"/>
                <a:ea typeface="STCaiyun" panose="02010800040101010101" pitchFamily="2" charset="-122"/>
              </a:rPr>
              <a:t>Nội</a:t>
            </a:r>
            <a:r>
              <a:rPr lang="en-US" sz="6134" dirty="0">
                <a:solidFill>
                  <a:srgbClr val="002060"/>
                </a:solidFill>
                <a:effectLst/>
                <a:latin typeface="Times New Roman" panose="02020603050405020304" pitchFamily="18" charset="0"/>
                <a:ea typeface="STCaiyun" panose="02010800040101010101" pitchFamily="2" charset="-122"/>
              </a:rPr>
              <a:t> dung </a:t>
            </a:r>
            <a:r>
              <a:rPr lang="en-US" sz="6134" dirty="0" err="1">
                <a:solidFill>
                  <a:srgbClr val="002060"/>
                </a:solidFill>
                <a:effectLst/>
                <a:latin typeface="Times New Roman" panose="02020603050405020304" pitchFamily="18" charset="0"/>
                <a:ea typeface="STCaiyun" panose="02010800040101010101" pitchFamily="2" charset="-122"/>
              </a:rPr>
              <a:t>bài</a:t>
            </a:r>
            <a:r>
              <a:rPr lang="en-US" sz="6134" dirty="0">
                <a:solidFill>
                  <a:srgbClr val="002060"/>
                </a:solidFill>
                <a:effectLst/>
                <a:latin typeface="Times New Roman" panose="02020603050405020304" pitchFamily="18" charset="0"/>
                <a:ea typeface="STCaiyun" panose="02010800040101010101" pitchFamily="2" charset="-122"/>
              </a:rPr>
              <a:t> </a:t>
            </a:r>
            <a:r>
              <a:rPr lang="en-US" sz="6134" dirty="0" err="1">
                <a:solidFill>
                  <a:srgbClr val="002060"/>
                </a:solidFill>
                <a:effectLst/>
                <a:latin typeface="Times New Roman" panose="02020603050405020304" pitchFamily="18" charset="0"/>
                <a:ea typeface="STCaiyun" panose="02010800040101010101" pitchFamily="2" charset="-122"/>
              </a:rPr>
              <a:t>học</a:t>
            </a:r>
            <a:endParaRPr lang="en-US" sz="6134" dirty="0">
              <a:solidFill>
                <a:srgbClr val="002060"/>
              </a:solidFill>
              <a:effectLst/>
              <a:latin typeface="Times New Roman" panose="02020603050405020304" pitchFamily="18" charset="0"/>
              <a:ea typeface="STCaiyun" panose="02010800040101010101" pitchFamily="2" charset="-122"/>
            </a:endParaRPr>
          </a:p>
        </p:txBody>
      </p:sp>
      <p:sp>
        <p:nvSpPr>
          <p:cNvPr id="5" name="TextBox 12"/>
          <p:cNvSpPr txBox="1"/>
          <p:nvPr/>
        </p:nvSpPr>
        <p:spPr>
          <a:xfrm>
            <a:off x="3401691" y="1374323"/>
            <a:ext cx="5657132" cy="474489"/>
          </a:xfrm>
          <a:prstGeom prst="rect">
            <a:avLst/>
          </a:prstGeom>
        </p:spPr>
        <p:txBody>
          <a:bodyPr wrap="square" lIns="0" tIns="0" rIns="0" bIns="0" rtlCol="0" anchor="t">
            <a:spAutoFit/>
          </a:bodyPr>
          <a:lstStyle/>
          <a:p>
            <a:pPr>
              <a:lnSpc>
                <a:spcPts val="3733"/>
              </a:lnSpc>
            </a:pPr>
            <a:r>
              <a:rPr lang="en-US" sz="4000" b="1" dirty="0" err="1">
                <a:solidFill>
                  <a:srgbClr val="000000"/>
                </a:solidFill>
                <a:latin typeface="Times New Roman" panose="02020603050405020304" pitchFamily="18" charset="0"/>
              </a:rPr>
              <a:t>Hình</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chóp</a:t>
            </a:r>
            <a:r>
              <a:rPr lang="en-US" sz="4000" b="1" dirty="0">
                <a:solidFill>
                  <a:srgbClr val="000000"/>
                </a:solidFill>
                <a:latin typeface="Times New Roman" panose="02020603050405020304" pitchFamily="18" charset="0"/>
              </a:rPr>
              <a:t> tam </a:t>
            </a:r>
            <a:r>
              <a:rPr lang="en-US" sz="4000" b="1" dirty="0" err="1">
                <a:solidFill>
                  <a:srgbClr val="000000"/>
                </a:solidFill>
                <a:latin typeface="Times New Roman" panose="02020603050405020304" pitchFamily="18" charset="0"/>
              </a:rPr>
              <a:t>giác</a:t>
            </a:r>
            <a:r>
              <a:rPr lang="en-US" sz="4000" b="1" dirty="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đều</a:t>
            </a:r>
            <a:r>
              <a:rPr lang="en-US" sz="4000" b="1" dirty="0" smtClean="0">
                <a:solidFill>
                  <a:srgbClr val="000000"/>
                </a:solidFill>
                <a:latin typeface="Times New Roman" panose="02020603050405020304" pitchFamily="18" charset="0"/>
              </a:rPr>
              <a:t>.</a:t>
            </a:r>
            <a:endParaRPr lang="en-US" sz="4000" b="1" dirty="0">
              <a:solidFill>
                <a:srgbClr val="000000"/>
              </a:solidFill>
              <a:latin typeface="Times New Roman" panose="02020603050405020304" pitchFamily="18" charset="0"/>
            </a:endParaRPr>
          </a:p>
        </p:txBody>
      </p:sp>
      <p:sp>
        <p:nvSpPr>
          <p:cNvPr id="6" name="TextBox 13"/>
          <p:cNvSpPr txBox="1"/>
          <p:nvPr/>
        </p:nvSpPr>
        <p:spPr>
          <a:xfrm>
            <a:off x="3412446" y="2433871"/>
            <a:ext cx="7518149" cy="948978"/>
          </a:xfrm>
          <a:prstGeom prst="rect">
            <a:avLst/>
          </a:prstGeom>
        </p:spPr>
        <p:txBody>
          <a:bodyPr wrap="square" lIns="0" tIns="0" rIns="0" bIns="0" rtlCol="0" anchor="t">
            <a:spAutoFit/>
          </a:bodyPr>
          <a:lstStyle/>
          <a:p>
            <a:pPr>
              <a:lnSpc>
                <a:spcPts val="3733"/>
              </a:lnSpc>
            </a:pPr>
            <a:r>
              <a:rPr lang="en-US" sz="4000" b="1" dirty="0" err="1" smtClean="0">
                <a:solidFill>
                  <a:srgbClr val="000000"/>
                </a:solidFill>
                <a:latin typeface="Times New Roman" panose="02020603050405020304" pitchFamily="18" charset="0"/>
              </a:rPr>
              <a:t>Diện</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tích</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xung</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quanh</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và</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thể</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tích</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của</a:t>
            </a:r>
            <a:r>
              <a:rPr lang="en-US" sz="4000" b="1" dirty="0" smtClean="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hình</a:t>
            </a:r>
            <a:r>
              <a:rPr lang="en-US" sz="4000" b="1" dirty="0" smtClean="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chóp</a:t>
            </a:r>
            <a:r>
              <a:rPr lang="en-US" sz="4000" b="1" dirty="0">
                <a:solidFill>
                  <a:srgbClr val="000000"/>
                </a:solidFill>
                <a:latin typeface="Times New Roman" panose="02020603050405020304" pitchFamily="18" charset="0"/>
              </a:rPr>
              <a:t> tam </a:t>
            </a:r>
            <a:r>
              <a:rPr lang="en-US" sz="4000" b="1" dirty="0" err="1">
                <a:solidFill>
                  <a:srgbClr val="000000"/>
                </a:solidFill>
                <a:latin typeface="Times New Roman" panose="02020603050405020304" pitchFamily="18" charset="0"/>
              </a:rPr>
              <a:t>giác</a:t>
            </a:r>
            <a:r>
              <a:rPr lang="en-US" sz="4000" b="1" dirty="0">
                <a:solidFill>
                  <a:srgbClr val="000000"/>
                </a:solidFill>
                <a:latin typeface="Times New Roman" panose="02020603050405020304" pitchFamily="18" charset="0"/>
              </a:rPr>
              <a:t> </a:t>
            </a:r>
            <a:r>
              <a:rPr lang="en-US" sz="4000" b="1" dirty="0" err="1" smtClean="0">
                <a:solidFill>
                  <a:srgbClr val="000000"/>
                </a:solidFill>
                <a:latin typeface="Times New Roman" panose="02020603050405020304" pitchFamily="18" charset="0"/>
              </a:rPr>
              <a:t>đều</a:t>
            </a:r>
            <a:r>
              <a:rPr lang="en-US" sz="4000" b="1" dirty="0" smtClean="0">
                <a:solidFill>
                  <a:srgbClr val="000000"/>
                </a:solidFill>
                <a:latin typeface="Times New Roman" panose="02020603050405020304" pitchFamily="18" charset="0"/>
              </a:rPr>
              <a:t>.</a:t>
            </a:r>
            <a:endParaRPr lang="en-US" sz="4000" b="1" dirty="0">
              <a:solidFill>
                <a:srgbClr val="000000"/>
              </a:solidFill>
              <a:latin typeface="Times New Roman" panose="02020603050405020304" pitchFamily="18" charset="0"/>
            </a:endParaRPr>
          </a:p>
        </p:txBody>
      </p:sp>
      <p:sp>
        <p:nvSpPr>
          <p:cNvPr id="7" name="TextBox 16"/>
          <p:cNvSpPr txBox="1"/>
          <p:nvPr/>
        </p:nvSpPr>
        <p:spPr>
          <a:xfrm>
            <a:off x="3375615" y="4105589"/>
            <a:ext cx="2491268" cy="474489"/>
          </a:xfrm>
          <a:prstGeom prst="rect">
            <a:avLst/>
          </a:prstGeom>
        </p:spPr>
        <p:txBody>
          <a:bodyPr wrap="square" lIns="0" tIns="0" rIns="0" bIns="0" rtlCol="0" anchor="t">
            <a:spAutoFit/>
          </a:bodyPr>
          <a:lstStyle/>
          <a:p>
            <a:pPr>
              <a:lnSpc>
                <a:spcPts val="3733"/>
              </a:lnSpc>
            </a:pP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lang="en-US" sz="4000" b="1" dirty="0">
              <a:solidFill>
                <a:srgbClr val="000000"/>
              </a:solidFill>
              <a:latin typeface="Times New Roman" panose="02020603050405020304" pitchFamily="18" charset="0"/>
            </a:endParaRPr>
          </a:p>
        </p:txBody>
      </p:sp>
      <p:grpSp>
        <p:nvGrpSpPr>
          <p:cNvPr id="8" name="Group 7">
            <a:extLst>
              <a:ext uri="{FF2B5EF4-FFF2-40B4-BE49-F238E27FC236}">
                <a16:creationId xmlns:a16="http://schemas.microsoft.com/office/drawing/2014/main" xmlns="" id="{CC78523D-CB95-E516-6419-7BD1B8703884}"/>
              </a:ext>
            </a:extLst>
          </p:cNvPr>
          <p:cNvGrpSpPr/>
          <p:nvPr/>
        </p:nvGrpSpPr>
        <p:grpSpPr>
          <a:xfrm>
            <a:off x="2329663" y="1143005"/>
            <a:ext cx="880801" cy="884749"/>
            <a:chOff x="5322676" y="964552"/>
            <a:chExt cx="880801" cy="884749"/>
          </a:xfrm>
        </p:grpSpPr>
        <p:sp>
          <p:nvSpPr>
            <p:cNvPr id="9" name="Freeform 9"/>
            <p:cNvSpPr/>
            <p:nvPr/>
          </p:nvSpPr>
          <p:spPr>
            <a:xfrm>
              <a:off x="5322676" y="964552"/>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txBody>
            <a:bodyPr/>
            <a:lstStyle/>
            <a:p>
              <a:endParaRPr lang="en-US">
                <a:latin typeface="Times New Roman" panose="02020603050405020304" pitchFamily="18" charset="0"/>
              </a:endParaRPr>
            </a:p>
          </p:txBody>
        </p:sp>
        <p:sp>
          <p:nvSpPr>
            <p:cNvPr id="10" name="TextBox 11"/>
            <p:cNvSpPr txBox="1"/>
            <p:nvPr/>
          </p:nvSpPr>
          <p:spPr>
            <a:xfrm>
              <a:off x="5587081" y="1176065"/>
              <a:ext cx="309827" cy="433708"/>
            </a:xfrm>
            <a:prstGeom prst="rect">
              <a:avLst/>
            </a:prstGeom>
          </p:spPr>
          <p:txBody>
            <a:bodyPr lIns="0" tIns="0" rIns="0" bIns="0" rtlCol="0" anchor="t">
              <a:spAutoFit/>
            </a:bodyPr>
            <a:lstStyle/>
            <a:p>
              <a:pPr algn="ctr">
                <a:lnSpc>
                  <a:spcPts val="3733"/>
                </a:lnSpc>
              </a:pPr>
              <a:r>
                <a:rPr lang="en-US" sz="2666" dirty="0">
                  <a:solidFill>
                    <a:srgbClr val="FAF9EC"/>
                  </a:solidFill>
                  <a:latin typeface="Heebo Bold Bold"/>
                </a:rPr>
                <a:t>1</a:t>
              </a:r>
            </a:p>
          </p:txBody>
        </p:sp>
      </p:grpSp>
      <p:grpSp>
        <p:nvGrpSpPr>
          <p:cNvPr id="11" name="Group 10">
            <a:extLst>
              <a:ext uri="{FF2B5EF4-FFF2-40B4-BE49-F238E27FC236}">
                <a16:creationId xmlns:a16="http://schemas.microsoft.com/office/drawing/2014/main" xmlns="" id="{0A1DC948-054F-B246-E077-9AEE5E1F8163}"/>
              </a:ext>
            </a:extLst>
          </p:cNvPr>
          <p:cNvGrpSpPr/>
          <p:nvPr/>
        </p:nvGrpSpPr>
        <p:grpSpPr>
          <a:xfrm>
            <a:off x="2329662" y="2405299"/>
            <a:ext cx="880801" cy="884749"/>
            <a:chOff x="5322676" y="2128371"/>
            <a:chExt cx="880801" cy="884749"/>
          </a:xfrm>
        </p:grpSpPr>
        <p:sp>
          <p:nvSpPr>
            <p:cNvPr id="12" name="Freeform 18"/>
            <p:cNvSpPr/>
            <p:nvPr/>
          </p:nvSpPr>
          <p:spPr>
            <a:xfrm>
              <a:off x="5322676" y="2128371"/>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sp>
        <p:grpSp>
          <p:nvGrpSpPr>
            <p:cNvPr id="13" name="Group 28">
              <a:extLst>
                <a:ext uri="{FF2B5EF4-FFF2-40B4-BE49-F238E27FC236}">
                  <a16:creationId xmlns:a16="http://schemas.microsoft.com/office/drawing/2014/main" xmlns="" id="{D85BA3CC-D125-83C7-C952-EE52C8B92B3C}"/>
                </a:ext>
              </a:extLst>
            </p:cNvPr>
            <p:cNvGrpSpPr/>
            <p:nvPr/>
          </p:nvGrpSpPr>
          <p:grpSpPr>
            <a:xfrm>
              <a:off x="5385098" y="2204874"/>
              <a:ext cx="718859" cy="760331"/>
              <a:chOff x="5385098" y="2204874"/>
              <a:chExt cx="718859" cy="760331"/>
            </a:xfrm>
          </p:grpSpPr>
          <p:sp>
            <p:nvSpPr>
              <p:cNvPr id="14" name="TextBox 19"/>
              <p:cNvSpPr txBox="1"/>
              <p:nvPr/>
            </p:nvSpPr>
            <p:spPr>
              <a:xfrm>
                <a:off x="5385098" y="2204874"/>
                <a:ext cx="718859" cy="760331"/>
              </a:xfrm>
              <a:prstGeom prst="rect">
                <a:avLst/>
              </a:prstGeom>
            </p:spPr>
            <p:txBody>
              <a:bodyPr lIns="33867" tIns="33867" rIns="33867" bIns="33867" rtlCol="0" anchor="ctr"/>
              <a:lstStyle/>
              <a:p>
                <a:pPr algn="ctr">
                  <a:lnSpc>
                    <a:spcPts val="1773"/>
                  </a:lnSpc>
                </a:pPr>
                <a:endParaRPr sz="1200">
                  <a:latin typeface="Times New Roman" panose="02020603050405020304" pitchFamily="18" charset="0"/>
                </a:endParaRPr>
              </a:p>
            </p:txBody>
          </p:sp>
          <p:sp>
            <p:nvSpPr>
              <p:cNvPr id="15" name="TextBox 20"/>
              <p:cNvSpPr txBox="1"/>
              <p:nvPr/>
            </p:nvSpPr>
            <p:spPr>
              <a:xfrm>
                <a:off x="5587082" y="2353892"/>
                <a:ext cx="309827" cy="433708"/>
              </a:xfrm>
              <a:prstGeom prst="rect">
                <a:avLst/>
              </a:prstGeom>
            </p:spPr>
            <p:txBody>
              <a:bodyPr lIns="0" tIns="0" rIns="0" bIns="0" rtlCol="0" anchor="t">
                <a:spAutoFit/>
              </a:bodyPr>
              <a:lstStyle/>
              <a:p>
                <a:pPr algn="ctr">
                  <a:lnSpc>
                    <a:spcPts val="3733"/>
                  </a:lnSpc>
                </a:pPr>
                <a:r>
                  <a:rPr lang="en-US" sz="2666" dirty="0">
                    <a:solidFill>
                      <a:srgbClr val="FAF9EC"/>
                    </a:solidFill>
                    <a:latin typeface="Heebo Bold Bold"/>
                  </a:rPr>
                  <a:t>2</a:t>
                </a:r>
              </a:p>
            </p:txBody>
          </p:sp>
        </p:grpSp>
      </p:grpSp>
      <p:grpSp>
        <p:nvGrpSpPr>
          <p:cNvPr id="16" name="Group 15">
            <a:extLst>
              <a:ext uri="{FF2B5EF4-FFF2-40B4-BE49-F238E27FC236}">
                <a16:creationId xmlns:a16="http://schemas.microsoft.com/office/drawing/2014/main" xmlns="" id="{D27664E5-74A1-ED90-2213-A93042A83BFC}"/>
              </a:ext>
            </a:extLst>
          </p:cNvPr>
          <p:cNvGrpSpPr/>
          <p:nvPr/>
        </p:nvGrpSpPr>
        <p:grpSpPr>
          <a:xfrm>
            <a:off x="2329421" y="3920413"/>
            <a:ext cx="880801" cy="884749"/>
            <a:chOff x="5308367" y="3390266"/>
            <a:chExt cx="880801" cy="884749"/>
          </a:xfrm>
        </p:grpSpPr>
        <p:sp>
          <p:nvSpPr>
            <p:cNvPr id="17" name="Freeform 22"/>
            <p:cNvSpPr/>
            <p:nvPr/>
          </p:nvSpPr>
          <p:spPr>
            <a:xfrm>
              <a:off x="5308367" y="3390266"/>
              <a:ext cx="880801" cy="88474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92550"/>
            </a:solidFill>
            <a:ln w="85725">
              <a:solidFill>
                <a:schemeClr val="accent6">
                  <a:lumMod val="60000"/>
                  <a:lumOff val="40000"/>
                </a:schemeClr>
              </a:solidFill>
            </a:ln>
          </p:spPr>
        </p:sp>
        <p:grpSp>
          <p:nvGrpSpPr>
            <p:cNvPr id="18" name="Group 29">
              <a:extLst>
                <a:ext uri="{FF2B5EF4-FFF2-40B4-BE49-F238E27FC236}">
                  <a16:creationId xmlns:a16="http://schemas.microsoft.com/office/drawing/2014/main" xmlns="" id="{6E7FDCB7-2A73-16F5-9048-0BED38191DDB}"/>
                </a:ext>
              </a:extLst>
            </p:cNvPr>
            <p:cNvGrpSpPr/>
            <p:nvPr/>
          </p:nvGrpSpPr>
          <p:grpSpPr>
            <a:xfrm>
              <a:off x="5389339" y="3431739"/>
              <a:ext cx="718859" cy="760331"/>
              <a:chOff x="5389339" y="3431739"/>
              <a:chExt cx="718859" cy="760331"/>
            </a:xfrm>
          </p:grpSpPr>
          <p:sp>
            <p:nvSpPr>
              <p:cNvPr id="19" name="TextBox 23"/>
              <p:cNvSpPr txBox="1"/>
              <p:nvPr/>
            </p:nvSpPr>
            <p:spPr>
              <a:xfrm>
                <a:off x="5389339" y="3431739"/>
                <a:ext cx="718859" cy="760331"/>
              </a:xfrm>
              <a:prstGeom prst="rect">
                <a:avLst/>
              </a:prstGeom>
            </p:spPr>
            <p:txBody>
              <a:bodyPr lIns="33867" tIns="33867" rIns="33867" bIns="33867" rtlCol="0" anchor="ctr"/>
              <a:lstStyle/>
              <a:p>
                <a:pPr algn="ctr">
                  <a:lnSpc>
                    <a:spcPts val="1773"/>
                  </a:lnSpc>
                </a:pPr>
                <a:endParaRPr sz="1200">
                  <a:latin typeface="Times New Roman" panose="02020603050405020304" pitchFamily="18" charset="0"/>
                </a:endParaRPr>
              </a:p>
            </p:txBody>
          </p:sp>
          <p:sp>
            <p:nvSpPr>
              <p:cNvPr id="20" name="TextBox 24"/>
              <p:cNvSpPr txBox="1"/>
              <p:nvPr/>
            </p:nvSpPr>
            <p:spPr>
              <a:xfrm>
                <a:off x="5592146" y="3580757"/>
                <a:ext cx="309827" cy="433708"/>
              </a:xfrm>
              <a:prstGeom prst="rect">
                <a:avLst/>
              </a:prstGeom>
            </p:spPr>
            <p:txBody>
              <a:bodyPr lIns="0" tIns="0" rIns="0" bIns="0" rtlCol="0" anchor="t">
                <a:spAutoFit/>
              </a:bodyPr>
              <a:lstStyle/>
              <a:p>
                <a:pPr algn="ctr">
                  <a:lnSpc>
                    <a:spcPts val="3733"/>
                  </a:lnSpc>
                </a:pPr>
                <a:r>
                  <a:rPr lang="en-US" sz="2666">
                    <a:solidFill>
                      <a:srgbClr val="FAF9EC"/>
                    </a:solidFill>
                    <a:latin typeface="Heebo Bold Bold"/>
                  </a:rPr>
                  <a:t>3</a:t>
                </a:r>
              </a:p>
            </p:txBody>
          </p:sp>
        </p:grpSp>
      </p:grpSp>
      <p:sp>
        <p:nvSpPr>
          <p:cNvPr id="22" name="TextBox 21">
            <a:extLst>
              <a:ext uri="{FF2B5EF4-FFF2-40B4-BE49-F238E27FC236}">
                <a16:creationId xmlns:a16="http://schemas.microsoft.com/office/drawing/2014/main" xmlns="" id="{B3E006FC-D1BB-0D75-BA49-8E3D01DA8782}"/>
              </a:ext>
            </a:extLst>
          </p:cNvPr>
          <p:cNvSpPr txBox="1"/>
          <p:nvPr/>
        </p:nvSpPr>
        <p:spPr>
          <a:xfrm>
            <a:off x="1955211" y="213388"/>
            <a:ext cx="7841751" cy="769441"/>
          </a:xfrm>
          <a:prstGeom prst="rect">
            <a:avLst/>
          </a:prstGeom>
          <a:noFill/>
        </p:spPr>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spTree>
    <p:extLst>
      <p:ext uri="{BB962C8B-B14F-4D97-AF65-F5344CB8AC3E}">
        <p14:creationId xmlns:p14="http://schemas.microsoft.com/office/powerpoint/2010/main" xmlns="" val="12649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7726A2-AD54-C591-03C2-8F8C4BAA5437}"/>
              </a:ext>
            </a:extLst>
          </p:cNvPr>
          <p:cNvPicPr>
            <a:picLocks noChangeAspect="1"/>
          </p:cNvPicPr>
          <p:nvPr/>
        </p:nvPicPr>
        <p:blipFill>
          <a:blip r:embed="rId2" cstate="print">
            <a:clrChange>
              <a:clrFrom>
                <a:srgbClr val="F8FAFB"/>
              </a:clrFrom>
              <a:clrTo>
                <a:srgbClr val="F8FAFB">
                  <a:alpha val="0"/>
                </a:srgbClr>
              </a:clrTo>
            </a:clrChange>
          </a:blip>
          <a:stretch>
            <a:fillRect/>
          </a:stretch>
        </p:blipFill>
        <p:spPr>
          <a:xfrm>
            <a:off x="-323516" y="668132"/>
            <a:ext cx="1366220" cy="1233633"/>
          </a:xfrm>
          <a:prstGeom prst="rect">
            <a:avLst/>
          </a:prstGeom>
        </p:spPr>
      </p:pic>
      <p:sp>
        <p:nvSpPr>
          <p:cNvPr id="3" name="TextBox 2">
            <a:extLst>
              <a:ext uri="{FF2B5EF4-FFF2-40B4-BE49-F238E27FC236}">
                <a16:creationId xmlns:a16="http://schemas.microsoft.com/office/drawing/2014/main" xmlns="" id="{7074781A-6400-863A-E8E4-876F000F71A9}"/>
              </a:ext>
            </a:extLst>
          </p:cNvPr>
          <p:cNvSpPr txBox="1"/>
          <p:nvPr/>
        </p:nvSpPr>
        <p:spPr>
          <a:xfrm>
            <a:off x="715766" y="859258"/>
            <a:ext cx="3146322" cy="830997"/>
          </a:xfrm>
          <a:prstGeom prst="rect">
            <a:avLst/>
          </a:prstGeom>
          <a:noFill/>
        </p:spPr>
        <p:txBody>
          <a:bodyPr wrap="square" rtlCol="0">
            <a:spAutoFit/>
          </a:bodyPr>
          <a:lstStyle/>
          <a:p>
            <a:pPr algn="l"/>
            <a:r>
              <a:rPr lang="en-US" sz="4800" dirty="0" err="1">
                <a:solidFill>
                  <a:schemeClr val="accent6">
                    <a:lumMod val="50000"/>
                  </a:schemeClr>
                </a:solidFill>
                <a:latin typeface="#9Slide03 SVNServetica Medium" panose="020B0604020202020204" pitchFamily="34" charset="0"/>
              </a:rPr>
              <a:t>Khởi</a:t>
            </a:r>
            <a:r>
              <a:rPr lang="en-US" sz="4800" dirty="0">
                <a:solidFill>
                  <a:schemeClr val="accent6">
                    <a:lumMod val="50000"/>
                  </a:schemeClr>
                </a:solidFill>
                <a:latin typeface="#9Slide03 SVNServetica Medium" panose="020B0604020202020204" pitchFamily="34" charset="0"/>
              </a:rPr>
              <a:t> </a:t>
            </a:r>
            <a:r>
              <a:rPr lang="en-US" sz="4800" dirty="0" err="1">
                <a:solidFill>
                  <a:schemeClr val="accent6">
                    <a:lumMod val="50000"/>
                  </a:schemeClr>
                </a:solidFill>
                <a:latin typeface="#9Slide03 SVNServetica Medium" panose="020B0604020202020204" pitchFamily="34" charset="0"/>
              </a:rPr>
              <a:t>động</a:t>
            </a:r>
            <a:endParaRPr lang="en-US" sz="4800" dirty="0">
              <a:solidFill>
                <a:schemeClr val="accent6">
                  <a:lumMod val="50000"/>
                </a:schemeClr>
              </a:solidFill>
              <a:latin typeface="#9Slide03 SVNServetica Medium" panose="020B0604020202020204" pitchFamily="34" charset="0"/>
            </a:endParaRPr>
          </a:p>
        </p:txBody>
      </p:sp>
      <p:sp>
        <p:nvSpPr>
          <p:cNvPr id="8" name="TextBox 7">
            <a:extLst>
              <a:ext uri="{FF2B5EF4-FFF2-40B4-BE49-F238E27FC236}">
                <a16:creationId xmlns:a16="http://schemas.microsoft.com/office/drawing/2014/main" xmlns="" id="{4A8F6067-51B8-71A3-6A06-F95F26859F0B}"/>
              </a:ext>
            </a:extLst>
          </p:cNvPr>
          <p:cNvSpPr txBox="1"/>
          <p:nvPr/>
        </p:nvSpPr>
        <p:spPr>
          <a:xfrm>
            <a:off x="534572" y="1779897"/>
            <a:ext cx="6822832" cy="4031873"/>
          </a:xfrm>
          <a:prstGeom prst="rect">
            <a:avLst/>
          </a:prstGeom>
          <a:noFill/>
        </p:spPr>
        <p:txBody>
          <a:bodyPr wrap="square" rtlCol="0">
            <a:spAutoFit/>
          </a:bodyPr>
          <a:lstStyle/>
          <a:p>
            <a:pPr algn="just"/>
            <a:r>
              <a:rPr lang="en-US" sz="3200" dirty="0" smtClean="0">
                <a:solidFill>
                  <a:schemeClr val="tx1">
                    <a:lumMod val="50000"/>
                  </a:schemeClr>
                </a:solidFill>
              </a:rPr>
              <a:t>Đ</a:t>
            </a:r>
            <a:r>
              <a:rPr lang="vi-VN" sz="3200" dirty="0" smtClean="0">
                <a:solidFill>
                  <a:schemeClr val="tx1">
                    <a:lumMod val="50000"/>
                  </a:schemeClr>
                </a:solidFill>
              </a:rPr>
              <a:t>ỉnh FANSIPAN (Lào Cai) cao 3 143 m, là đỉnh núi cao nhất Đông Dương. Trên đỉnh núi, người ta đặt một chóp làm bằng inox có dạng hình chóp tam giác đều cạnh đáy dài 60 cm, </a:t>
            </a:r>
            <a:r>
              <a:rPr lang="en-US" sz="3200" dirty="0" err="1" smtClean="0">
                <a:solidFill>
                  <a:schemeClr val="tx1">
                    <a:lumMod val="50000"/>
                  </a:schemeClr>
                </a:solidFill>
              </a:rPr>
              <a:t>chiều</a:t>
            </a:r>
            <a:r>
              <a:rPr lang="en-US" sz="3200" dirty="0" smtClean="0">
                <a:solidFill>
                  <a:schemeClr val="tx1">
                    <a:lumMod val="50000"/>
                  </a:schemeClr>
                </a:solidFill>
              </a:rPr>
              <a:t> </a:t>
            </a:r>
            <a:r>
              <a:rPr lang="en-US" sz="3200" dirty="0" err="1" smtClean="0">
                <a:solidFill>
                  <a:schemeClr val="tx1">
                    <a:lumMod val="50000"/>
                  </a:schemeClr>
                </a:solidFill>
              </a:rPr>
              <a:t>cao</a:t>
            </a:r>
            <a:r>
              <a:rPr lang="vi-VN" sz="3200" dirty="0" smtClean="0">
                <a:solidFill>
                  <a:schemeClr val="tx1">
                    <a:lumMod val="50000"/>
                  </a:schemeClr>
                </a:solidFill>
              </a:rPr>
              <a:t> 9</a:t>
            </a:r>
            <a:r>
              <a:rPr lang="en-US" sz="3200" dirty="0" smtClean="0">
                <a:solidFill>
                  <a:schemeClr val="tx1">
                    <a:lumMod val="50000"/>
                  </a:schemeClr>
                </a:solidFill>
              </a:rPr>
              <a:t>0</a:t>
            </a:r>
            <a:r>
              <a:rPr lang="vi-VN" sz="3200" dirty="0" smtClean="0">
                <a:solidFill>
                  <a:schemeClr val="tx1">
                    <a:lumMod val="50000"/>
                  </a:schemeClr>
                </a:solidFill>
              </a:rPr>
              <a:t> </a:t>
            </a:r>
            <a:r>
              <a:rPr lang="vi-VN" sz="3200" dirty="0" smtClean="0">
                <a:solidFill>
                  <a:schemeClr val="tx1">
                    <a:lumMod val="50000"/>
                  </a:schemeClr>
                </a:solidFill>
              </a:rPr>
              <a:t>cm (H.10.1). Hỏi tổng diện tích các mặt bên của hình chóp là bao nhiêu?</a:t>
            </a:r>
            <a:endParaRPr lang="en-US" sz="3200" b="1" dirty="0">
              <a:solidFill>
                <a:schemeClr val="tx1">
                  <a:lumMod val="50000"/>
                </a:schemeClr>
              </a:solidFill>
              <a:latin typeface="Times New Roman" panose="02020603050405020304" pitchFamily="18" charset="0"/>
            </a:endParaRPr>
          </a:p>
        </p:txBody>
      </p:sp>
      <p:sp>
        <p:nvSpPr>
          <p:cNvPr id="9" name="TextBox 8">
            <a:extLst>
              <a:ext uri="{FF2B5EF4-FFF2-40B4-BE49-F238E27FC236}">
                <a16:creationId xmlns:a16="http://schemas.microsoft.com/office/drawing/2014/main" xmlns="" id="{B3E006FC-D1BB-0D75-BA49-8E3D01DA8782}"/>
              </a:ext>
            </a:extLst>
          </p:cNvPr>
          <p:cNvSpPr txBox="1"/>
          <p:nvPr/>
        </p:nvSpPr>
        <p:spPr>
          <a:xfrm>
            <a:off x="0" y="1"/>
            <a:ext cx="12191999" cy="7694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pic>
        <p:nvPicPr>
          <p:cNvPr id="2050" name="Picture 2"/>
          <p:cNvPicPr>
            <a:picLocks noChangeAspect="1" noChangeArrowheads="1"/>
          </p:cNvPicPr>
          <p:nvPr/>
        </p:nvPicPr>
        <p:blipFill>
          <a:blip r:embed="rId3"/>
          <a:srcRect/>
          <a:stretch>
            <a:fillRect/>
          </a:stretch>
        </p:blipFill>
        <p:spPr bwMode="auto">
          <a:xfrm>
            <a:off x="7365046" y="1860232"/>
            <a:ext cx="4826954" cy="3696505"/>
          </a:xfrm>
          <a:prstGeom prst="rect">
            <a:avLst/>
          </a:prstGeom>
          <a:noFill/>
          <a:ln w="9525">
            <a:noFill/>
            <a:miter lim="800000"/>
            <a:headEnd/>
            <a:tailEnd/>
          </a:ln>
          <a:effectLst/>
        </p:spPr>
      </p:pic>
    </p:spTree>
    <p:extLst>
      <p:ext uri="{BB962C8B-B14F-4D97-AF65-F5344CB8AC3E}">
        <p14:creationId xmlns:p14="http://schemas.microsoft.com/office/powerpoint/2010/main" xmlns="" val="39060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24116F4-9B90-2C7B-A0E3-D87B3ADEF28B}"/>
              </a:ext>
            </a:extLst>
          </p:cNvPr>
          <p:cNvGrpSpPr/>
          <p:nvPr/>
        </p:nvGrpSpPr>
        <p:grpSpPr>
          <a:xfrm>
            <a:off x="0" y="755671"/>
            <a:ext cx="11207881" cy="660401"/>
            <a:chOff x="94595" y="1396521"/>
            <a:chExt cx="11135916" cy="856139"/>
          </a:xfrm>
        </p:grpSpPr>
        <p:sp>
          <p:nvSpPr>
            <p:cNvPr id="3" name="TextBox 2">
              <a:extLst>
                <a:ext uri="{FF2B5EF4-FFF2-40B4-BE49-F238E27FC236}">
                  <a16:creationId xmlns:a16="http://schemas.microsoft.com/office/drawing/2014/main" xmlns="" id="{9E1CC722-0265-BDBC-716C-B04A07EAC3E1}"/>
                </a:ext>
              </a:extLst>
            </p:cNvPr>
            <p:cNvSpPr txBox="1"/>
            <p:nvPr/>
          </p:nvSpPr>
          <p:spPr>
            <a:xfrm>
              <a:off x="450259" y="1414761"/>
              <a:ext cx="10780252" cy="837899"/>
            </a:xfrm>
            <a:prstGeom prst="rect">
              <a:avLst/>
            </a:prstGeom>
            <a:solidFill>
              <a:schemeClr val="accent4">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Hình</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chóp</a:t>
              </a:r>
              <a:r>
                <a:rPr lang="en-US" sz="3600" b="1" dirty="0">
                  <a:solidFill>
                    <a:srgbClr val="002060"/>
                  </a:solidFill>
                  <a:latin typeface="Times New Roman" panose="02020603050405020304" pitchFamily="18" charset="0"/>
                </a:rPr>
                <a:t> tam </a:t>
              </a:r>
              <a:r>
                <a:rPr lang="en-US" sz="3600" b="1" dirty="0" err="1" smtClean="0">
                  <a:solidFill>
                    <a:srgbClr val="002060"/>
                  </a:solidFill>
                  <a:latin typeface="Times New Roman" panose="02020603050405020304" pitchFamily="18" charset="0"/>
                </a:rPr>
                <a:t>giác</a:t>
              </a:r>
              <a:r>
                <a:rPr lang="en-US" sz="3600" b="1" dirty="0">
                  <a:solidFill>
                    <a:srgbClr val="002060"/>
                  </a:solidFill>
                  <a:latin typeface="Times New Roman" panose="02020603050405020304" pitchFamily="18" charset="0"/>
                </a:rPr>
                <a:t> </a:t>
              </a:r>
              <a:r>
                <a:rPr lang="en-US" sz="3600" b="1" dirty="0" err="1" smtClean="0">
                  <a:solidFill>
                    <a:srgbClr val="002060"/>
                  </a:solidFill>
                  <a:latin typeface="Times New Roman" panose="02020603050405020304" pitchFamily="18" charset="0"/>
                </a:rPr>
                <a:t>đều</a:t>
              </a:r>
              <a:endParaRPr lang="vi-VN" sz="3600" b="1" dirty="0">
                <a:solidFill>
                  <a:srgbClr val="002060"/>
                </a:solidFill>
                <a:latin typeface="Times New Roman" panose="02020603050405020304" pitchFamily="18" charset="0"/>
              </a:endParaRPr>
            </a:p>
          </p:txBody>
        </p:sp>
        <p:sp>
          <p:nvSpPr>
            <p:cNvPr id="4" name="Arrow: Pentagon 3">
              <a:extLst>
                <a:ext uri="{FF2B5EF4-FFF2-40B4-BE49-F238E27FC236}">
                  <a16:creationId xmlns:a16="http://schemas.microsoft.com/office/drawing/2014/main" xmlns="" id="{E255C4AD-3CA4-4857-BC30-B00FACFB9AC9}"/>
                </a:ext>
              </a:extLst>
            </p:cNvPr>
            <p:cNvSpPr/>
            <p:nvPr/>
          </p:nvSpPr>
          <p:spPr>
            <a:xfrm>
              <a:off x="94595" y="1396522"/>
              <a:ext cx="383619" cy="83789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a:latin typeface="Times New Roman" panose="02020603050405020304" pitchFamily="18" charset="0"/>
                </a:rPr>
                <a:t>1</a:t>
              </a:r>
              <a:endParaRPr lang="vi-VN" sz="4400" b="1">
                <a:latin typeface="Times New Roman" panose="02020603050405020304" pitchFamily="18" charset="0"/>
              </a:endParaRPr>
            </a:p>
          </p:txBody>
        </p:sp>
        <p:sp>
          <p:nvSpPr>
            <p:cNvPr id="5" name="Arrow: Chevron 4">
              <a:extLst>
                <a:ext uri="{FF2B5EF4-FFF2-40B4-BE49-F238E27FC236}">
                  <a16:creationId xmlns:a16="http://schemas.microsoft.com/office/drawing/2014/main" xmlns="" id="{28C01F6D-55B7-0C4E-3D61-0C5DEB513CDC}"/>
                </a:ext>
              </a:extLst>
            </p:cNvPr>
            <p:cNvSpPr/>
            <p:nvPr/>
          </p:nvSpPr>
          <p:spPr>
            <a:xfrm>
              <a:off x="303851" y="1396521"/>
              <a:ext cx="283321" cy="837899"/>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sz="2800">
                <a:solidFill>
                  <a:schemeClr val="tx1"/>
                </a:solidFill>
                <a:latin typeface="Times New Roman" panose="02020603050405020304" pitchFamily="18" charset="0"/>
              </a:endParaRPr>
            </a:p>
          </p:txBody>
        </p:sp>
      </p:grpSp>
      <p:pic>
        <p:nvPicPr>
          <p:cNvPr id="6" name="Picture 5">
            <a:extLst>
              <a:ext uri="{FF2B5EF4-FFF2-40B4-BE49-F238E27FC236}">
                <a16:creationId xmlns:a16="http://schemas.microsoft.com/office/drawing/2014/main" xmlns="" id="{845C570D-2795-4BB9-630C-50E2B11C34A9}"/>
              </a:ext>
            </a:extLst>
          </p:cNvPr>
          <p:cNvPicPr>
            <a:picLocks noChangeAspect="1"/>
          </p:cNvPicPr>
          <p:nvPr/>
        </p:nvPicPr>
        <p:blipFill>
          <a:blip r:embed="rId2">
            <a:clrChange>
              <a:clrFrom>
                <a:srgbClr val="FEFFFD"/>
              </a:clrFrom>
              <a:clrTo>
                <a:srgbClr val="FEFFFD">
                  <a:alpha val="0"/>
                </a:srgbClr>
              </a:clrTo>
            </a:clrChange>
          </a:blip>
          <a:stretch>
            <a:fillRect/>
          </a:stretch>
        </p:blipFill>
        <p:spPr>
          <a:xfrm>
            <a:off x="5155769" y="1722342"/>
            <a:ext cx="3413760" cy="4145280"/>
          </a:xfrm>
          <a:prstGeom prst="rect">
            <a:avLst/>
          </a:prstGeom>
        </p:spPr>
      </p:pic>
      <p:cxnSp>
        <p:nvCxnSpPr>
          <p:cNvPr id="8" name="Straight Arrow Connector 7">
            <a:extLst>
              <a:ext uri="{FF2B5EF4-FFF2-40B4-BE49-F238E27FC236}">
                <a16:creationId xmlns:a16="http://schemas.microsoft.com/office/drawing/2014/main" xmlns="" id="{E55C199D-1A38-A64C-A7C5-DAA6FF0D18DC}"/>
              </a:ext>
            </a:extLst>
          </p:cNvPr>
          <p:cNvCxnSpPr>
            <a:cxnSpLocks/>
            <a:stCxn id="10" idx="1"/>
          </p:cNvCxnSpPr>
          <p:nvPr/>
        </p:nvCxnSpPr>
        <p:spPr>
          <a:xfrm flipH="1">
            <a:off x="6622919" y="2093081"/>
            <a:ext cx="2559364" cy="1434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920B718-9DD9-2CFF-5F24-A76E252C8AF9}"/>
              </a:ext>
            </a:extLst>
          </p:cNvPr>
          <p:cNvSpPr txBox="1"/>
          <p:nvPr/>
        </p:nvSpPr>
        <p:spPr>
          <a:xfrm>
            <a:off x="9182283" y="1831471"/>
            <a:ext cx="968511" cy="523220"/>
          </a:xfrm>
          <a:prstGeom prst="rect">
            <a:avLst/>
          </a:prstGeom>
          <a:noFill/>
        </p:spPr>
        <p:txBody>
          <a:bodyPr wrap="square" rtlCol="0">
            <a:spAutoFit/>
          </a:bodyPr>
          <a:lstStyle/>
          <a:p>
            <a:pPr algn="ctr"/>
            <a:r>
              <a:rPr lang="en-US" sz="2800" b="1" dirty="0" err="1">
                <a:solidFill>
                  <a:schemeClr val="tx1">
                    <a:lumMod val="50000"/>
                  </a:schemeClr>
                </a:solidFill>
                <a:latin typeface="Times New Roman" panose="02020603050405020304" pitchFamily="18" charset="0"/>
              </a:rPr>
              <a:t>Đỉnh</a:t>
            </a:r>
            <a:endParaRPr lang="en-US" sz="2800" b="1" dirty="0">
              <a:solidFill>
                <a:schemeClr val="tx1">
                  <a:lumMod val="50000"/>
                </a:schemeClr>
              </a:solidFill>
              <a:latin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xmlns="" id="{766873CF-6BF0-50F5-ECB3-D7D8791D7E0B}"/>
              </a:ext>
            </a:extLst>
          </p:cNvPr>
          <p:cNvCxnSpPr>
            <a:cxnSpLocks/>
          </p:cNvCxnSpPr>
          <p:nvPr/>
        </p:nvCxnSpPr>
        <p:spPr>
          <a:xfrm flipH="1">
            <a:off x="6540725" y="2987040"/>
            <a:ext cx="254799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ABE81A50-5774-E9F4-4D9F-F587C1D64E1D}"/>
              </a:ext>
            </a:extLst>
          </p:cNvPr>
          <p:cNvSpPr txBox="1"/>
          <p:nvPr/>
        </p:nvSpPr>
        <p:spPr>
          <a:xfrm>
            <a:off x="9182282" y="2619439"/>
            <a:ext cx="2053733" cy="523220"/>
          </a:xfrm>
          <a:prstGeom prst="rect">
            <a:avLst/>
          </a:prstGeom>
          <a:noFill/>
        </p:spPr>
        <p:txBody>
          <a:bodyPr wrap="square" rtlCol="0">
            <a:spAutoFit/>
          </a:bodyPr>
          <a:lstStyle/>
          <a:p>
            <a:pPr algn="ctr"/>
            <a:r>
              <a:rPr lang="en-US" sz="2800" b="1" dirty="0" err="1">
                <a:solidFill>
                  <a:schemeClr val="tx1">
                    <a:lumMod val="50000"/>
                  </a:schemeClr>
                </a:solidFill>
                <a:latin typeface="Times New Roman" panose="02020603050405020304" pitchFamily="18" charset="0"/>
              </a:rPr>
              <a:t>Đường</a:t>
            </a:r>
            <a:r>
              <a:rPr lang="en-US" sz="2800" b="1" dirty="0">
                <a:solidFill>
                  <a:schemeClr val="tx1">
                    <a:lumMod val="50000"/>
                  </a:schemeClr>
                </a:solidFill>
                <a:latin typeface="Times New Roman" panose="02020603050405020304" pitchFamily="18" charset="0"/>
              </a:rPr>
              <a:t> </a:t>
            </a:r>
            <a:r>
              <a:rPr lang="en-US" sz="2800" b="1" dirty="0" err="1">
                <a:solidFill>
                  <a:schemeClr val="tx1">
                    <a:lumMod val="50000"/>
                  </a:schemeClr>
                </a:solidFill>
                <a:latin typeface="Times New Roman" panose="02020603050405020304" pitchFamily="18" charset="0"/>
              </a:rPr>
              <a:t>cao</a:t>
            </a:r>
            <a:endParaRPr lang="en-US" sz="2800" b="1" dirty="0">
              <a:solidFill>
                <a:schemeClr val="tx1">
                  <a:lumMod val="50000"/>
                </a:schemeClr>
              </a:solidFill>
              <a:latin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xmlns="" id="{359E9EDD-F78B-B267-90D6-CEEC2C881EB4}"/>
              </a:ext>
            </a:extLst>
          </p:cNvPr>
          <p:cNvCxnSpPr>
            <a:cxnSpLocks/>
          </p:cNvCxnSpPr>
          <p:nvPr/>
        </p:nvCxnSpPr>
        <p:spPr>
          <a:xfrm flipH="1">
            <a:off x="7079776" y="3963085"/>
            <a:ext cx="254799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DD4E80A-C17C-20C9-FC9A-D29CCA07A197}"/>
              </a:ext>
            </a:extLst>
          </p:cNvPr>
          <p:cNvSpPr txBox="1"/>
          <p:nvPr/>
        </p:nvSpPr>
        <p:spPr>
          <a:xfrm>
            <a:off x="9627767" y="3551056"/>
            <a:ext cx="2053733" cy="523220"/>
          </a:xfrm>
          <a:prstGeom prst="rect">
            <a:avLst/>
          </a:prstGeom>
          <a:noFill/>
        </p:spPr>
        <p:txBody>
          <a:bodyPr wrap="square" rtlCol="0">
            <a:spAutoFit/>
          </a:bodyPr>
          <a:lstStyle/>
          <a:p>
            <a:pPr algn="ctr"/>
            <a:r>
              <a:rPr lang="en-US" sz="2800" b="1" dirty="0" err="1">
                <a:solidFill>
                  <a:schemeClr val="tx1">
                    <a:lumMod val="50000"/>
                  </a:schemeClr>
                </a:solidFill>
                <a:latin typeface="Times New Roman" panose="02020603050405020304" pitchFamily="18" charset="0"/>
              </a:rPr>
              <a:t>Mặt</a:t>
            </a:r>
            <a:r>
              <a:rPr lang="en-US" sz="2800" b="1" dirty="0">
                <a:solidFill>
                  <a:schemeClr val="tx1">
                    <a:lumMod val="50000"/>
                  </a:schemeClr>
                </a:solidFill>
                <a:latin typeface="Times New Roman" panose="02020603050405020304" pitchFamily="18" charset="0"/>
              </a:rPr>
              <a:t> </a:t>
            </a:r>
            <a:r>
              <a:rPr lang="en-US" sz="2800" b="1" dirty="0" err="1">
                <a:solidFill>
                  <a:schemeClr val="tx1">
                    <a:lumMod val="50000"/>
                  </a:schemeClr>
                </a:solidFill>
                <a:latin typeface="Times New Roman" panose="02020603050405020304" pitchFamily="18" charset="0"/>
              </a:rPr>
              <a:t>bên</a:t>
            </a:r>
            <a:endParaRPr lang="en-US" sz="2800" b="1" dirty="0">
              <a:solidFill>
                <a:schemeClr val="tx1">
                  <a:lumMod val="50000"/>
                </a:schemeClr>
              </a:solidFill>
              <a:latin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xmlns="" id="{65765B52-78CB-047B-9052-0E2887BE7583}"/>
              </a:ext>
            </a:extLst>
          </p:cNvPr>
          <p:cNvCxnSpPr>
            <a:cxnSpLocks/>
          </p:cNvCxnSpPr>
          <p:nvPr/>
        </p:nvCxnSpPr>
        <p:spPr>
          <a:xfrm>
            <a:off x="5364629" y="2570829"/>
            <a:ext cx="931572" cy="3102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BDFC95B-5633-C939-2AF3-643A1F870D4B}"/>
              </a:ext>
            </a:extLst>
          </p:cNvPr>
          <p:cNvSpPr txBox="1"/>
          <p:nvPr/>
        </p:nvSpPr>
        <p:spPr>
          <a:xfrm>
            <a:off x="3896097" y="2059088"/>
            <a:ext cx="2053733" cy="523220"/>
          </a:xfrm>
          <a:prstGeom prst="rect">
            <a:avLst/>
          </a:prstGeom>
          <a:noFill/>
        </p:spPr>
        <p:txBody>
          <a:bodyPr wrap="square" rtlCol="0">
            <a:spAutoFit/>
          </a:bodyPr>
          <a:lstStyle/>
          <a:p>
            <a:pPr algn="ctr"/>
            <a:r>
              <a:rPr lang="vi-VN" sz="2800" b="1" noProof="1">
                <a:solidFill>
                  <a:schemeClr val="tx1">
                    <a:lumMod val="50000"/>
                  </a:schemeClr>
                </a:solidFill>
                <a:latin typeface="Times New Roman" panose="02020603050405020304" pitchFamily="18" charset="0"/>
              </a:rPr>
              <a:t>Cạnh</a:t>
            </a:r>
            <a:r>
              <a:rPr lang="en-US" sz="2800" b="1" dirty="0">
                <a:solidFill>
                  <a:schemeClr val="tx1">
                    <a:lumMod val="50000"/>
                  </a:schemeClr>
                </a:solidFill>
                <a:latin typeface="Times New Roman" panose="02020603050405020304" pitchFamily="18" charset="0"/>
              </a:rPr>
              <a:t> </a:t>
            </a:r>
            <a:r>
              <a:rPr lang="en-US" sz="2800" b="1" dirty="0" err="1">
                <a:solidFill>
                  <a:schemeClr val="tx1">
                    <a:lumMod val="50000"/>
                  </a:schemeClr>
                </a:solidFill>
                <a:latin typeface="Times New Roman" panose="02020603050405020304" pitchFamily="18" charset="0"/>
              </a:rPr>
              <a:t>bên</a:t>
            </a:r>
            <a:endParaRPr lang="en-US" sz="2800" b="1" dirty="0">
              <a:solidFill>
                <a:schemeClr val="tx1">
                  <a:lumMod val="50000"/>
                </a:schemeClr>
              </a:solidFill>
              <a:latin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xmlns="" id="{7AE341AF-F734-269E-2582-66E3649009C8}"/>
              </a:ext>
            </a:extLst>
          </p:cNvPr>
          <p:cNvCxnSpPr>
            <a:cxnSpLocks/>
          </p:cNvCxnSpPr>
          <p:nvPr/>
        </p:nvCxnSpPr>
        <p:spPr>
          <a:xfrm>
            <a:off x="4885121" y="3594058"/>
            <a:ext cx="959017" cy="12503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D17A921B-C886-CB94-5EC7-D9FC2993E389}"/>
              </a:ext>
            </a:extLst>
          </p:cNvPr>
          <p:cNvSpPr txBox="1"/>
          <p:nvPr/>
        </p:nvSpPr>
        <p:spPr>
          <a:xfrm>
            <a:off x="3878545" y="3017195"/>
            <a:ext cx="2053733" cy="523220"/>
          </a:xfrm>
          <a:prstGeom prst="rect">
            <a:avLst/>
          </a:prstGeom>
          <a:noFill/>
        </p:spPr>
        <p:txBody>
          <a:bodyPr wrap="square" rtlCol="0">
            <a:spAutoFit/>
          </a:bodyPr>
          <a:lstStyle/>
          <a:p>
            <a:pPr algn="ctr"/>
            <a:r>
              <a:rPr lang="en-US" sz="2800" b="1" dirty="0" err="1">
                <a:solidFill>
                  <a:schemeClr val="tx1">
                    <a:lumMod val="50000"/>
                  </a:schemeClr>
                </a:solidFill>
                <a:latin typeface="Times New Roman" panose="02020603050405020304" pitchFamily="18" charset="0"/>
              </a:rPr>
              <a:t>Mặt</a:t>
            </a:r>
            <a:r>
              <a:rPr lang="en-US" sz="2800" b="1" dirty="0">
                <a:solidFill>
                  <a:schemeClr val="tx1">
                    <a:lumMod val="50000"/>
                  </a:schemeClr>
                </a:solidFill>
                <a:latin typeface="Times New Roman" panose="02020603050405020304" pitchFamily="18" charset="0"/>
              </a:rPr>
              <a:t> </a:t>
            </a:r>
            <a:r>
              <a:rPr lang="en-US" sz="2800" b="1" dirty="0" err="1">
                <a:solidFill>
                  <a:schemeClr val="tx1">
                    <a:lumMod val="50000"/>
                  </a:schemeClr>
                </a:solidFill>
                <a:latin typeface="Times New Roman" panose="02020603050405020304" pitchFamily="18" charset="0"/>
              </a:rPr>
              <a:t>đáy</a:t>
            </a:r>
            <a:endParaRPr lang="en-US" sz="2800" b="1" dirty="0">
              <a:solidFill>
                <a:schemeClr val="tx1">
                  <a:lumMod val="50000"/>
                </a:schemeClr>
              </a:solidFill>
              <a:latin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xmlns="" id="{8794562F-0DDA-30C0-DA8E-AF90119E2B35}"/>
              </a:ext>
            </a:extLst>
          </p:cNvPr>
          <p:cNvCxnSpPr>
            <a:cxnSpLocks/>
          </p:cNvCxnSpPr>
          <p:nvPr/>
        </p:nvCxnSpPr>
        <p:spPr>
          <a:xfrm flipH="1">
            <a:off x="7602803" y="5072694"/>
            <a:ext cx="2547991"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7BDADCA7-78BF-173F-65D1-193F63982B47}"/>
              </a:ext>
            </a:extLst>
          </p:cNvPr>
          <p:cNvSpPr txBox="1"/>
          <p:nvPr/>
        </p:nvSpPr>
        <p:spPr>
          <a:xfrm>
            <a:off x="9989696" y="4811084"/>
            <a:ext cx="2053733" cy="523220"/>
          </a:xfrm>
          <a:prstGeom prst="rect">
            <a:avLst/>
          </a:prstGeom>
          <a:noFill/>
        </p:spPr>
        <p:txBody>
          <a:bodyPr wrap="square" rtlCol="0">
            <a:spAutoFit/>
          </a:bodyPr>
          <a:lstStyle/>
          <a:p>
            <a:pPr algn="ctr"/>
            <a:r>
              <a:rPr lang="en-US" sz="2800" b="1" dirty="0" err="1">
                <a:solidFill>
                  <a:schemeClr val="tx1">
                    <a:lumMod val="50000"/>
                  </a:schemeClr>
                </a:solidFill>
                <a:latin typeface="Times New Roman" panose="02020603050405020304" pitchFamily="18" charset="0"/>
              </a:rPr>
              <a:t>Cạnh</a:t>
            </a:r>
            <a:r>
              <a:rPr lang="en-US" sz="2800" b="1" dirty="0">
                <a:solidFill>
                  <a:schemeClr val="tx1">
                    <a:lumMod val="50000"/>
                  </a:schemeClr>
                </a:solidFill>
                <a:latin typeface="Times New Roman" panose="02020603050405020304" pitchFamily="18" charset="0"/>
              </a:rPr>
              <a:t> </a:t>
            </a:r>
            <a:r>
              <a:rPr lang="en-US" sz="2800" b="1" dirty="0" err="1">
                <a:solidFill>
                  <a:schemeClr val="tx1">
                    <a:lumMod val="50000"/>
                  </a:schemeClr>
                </a:solidFill>
                <a:latin typeface="Times New Roman" panose="02020603050405020304" pitchFamily="18" charset="0"/>
              </a:rPr>
              <a:t>đáy</a:t>
            </a:r>
            <a:endParaRPr lang="en-US" sz="2800" b="1" dirty="0">
              <a:solidFill>
                <a:schemeClr val="tx1">
                  <a:lumMod val="50000"/>
                </a:schemeClr>
              </a:solidFill>
              <a:latin typeface="Times New Roman" panose="02020603050405020304" pitchFamily="18" charset="0"/>
            </a:endParaRPr>
          </a:p>
        </p:txBody>
      </p:sp>
      <p:sp>
        <p:nvSpPr>
          <p:cNvPr id="20" name="TextBox 19">
            <a:extLst>
              <a:ext uri="{FF2B5EF4-FFF2-40B4-BE49-F238E27FC236}">
                <a16:creationId xmlns:a16="http://schemas.microsoft.com/office/drawing/2014/main" xmlns="" id="{B3E006FC-D1BB-0D75-BA49-8E3D01DA8782}"/>
              </a:ext>
            </a:extLst>
          </p:cNvPr>
          <p:cNvSpPr txBox="1"/>
          <p:nvPr/>
        </p:nvSpPr>
        <p:spPr>
          <a:xfrm>
            <a:off x="0" y="1"/>
            <a:ext cx="12191999" cy="7694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pic>
        <p:nvPicPr>
          <p:cNvPr id="3074" name="Picture 2"/>
          <p:cNvPicPr>
            <a:picLocks noChangeAspect="1" noChangeArrowheads="1"/>
          </p:cNvPicPr>
          <p:nvPr/>
        </p:nvPicPr>
        <p:blipFill>
          <a:blip r:embed="rId3"/>
          <a:srcRect/>
          <a:stretch>
            <a:fillRect/>
          </a:stretch>
        </p:blipFill>
        <p:spPr bwMode="auto">
          <a:xfrm>
            <a:off x="0" y="1442457"/>
            <a:ext cx="735183" cy="691072"/>
          </a:xfrm>
          <a:prstGeom prst="rect">
            <a:avLst/>
          </a:prstGeom>
          <a:noFill/>
          <a:ln w="9525">
            <a:noFill/>
            <a:miter lim="800000"/>
            <a:headEnd/>
            <a:tailEnd/>
          </a:ln>
          <a:effectLst/>
        </p:spPr>
      </p:pic>
      <p:sp>
        <p:nvSpPr>
          <p:cNvPr id="27" name="TextBox 26">
            <a:extLst>
              <a:ext uri="{FF2B5EF4-FFF2-40B4-BE49-F238E27FC236}">
                <a16:creationId xmlns:a16="http://schemas.microsoft.com/office/drawing/2014/main" xmlns="" id="{9E1CC722-0265-BDBC-716C-B04A07EAC3E1}"/>
              </a:ext>
            </a:extLst>
          </p:cNvPr>
          <p:cNvSpPr txBox="1"/>
          <p:nvPr/>
        </p:nvSpPr>
        <p:spPr>
          <a:xfrm>
            <a:off x="214940" y="2146030"/>
            <a:ext cx="3808419"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dirty="0" err="1" smtClean="0">
                <a:solidFill>
                  <a:srgbClr val="00B0F0"/>
                </a:solidFill>
                <a:latin typeface="Times New Roman" panose="02020603050405020304" pitchFamily="18" charset="0"/>
              </a:rPr>
              <a:t>Gọi</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tên</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đỉnh</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cạnh</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bên</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mặt</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bên</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mặt</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đáy</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đường</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cao</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trung</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đoạn</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của</a:t>
            </a:r>
            <a:r>
              <a:rPr lang="en-US" sz="3600" dirty="0" smtClean="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hình</a:t>
            </a:r>
            <a:r>
              <a:rPr lang="en-US" sz="3600" dirty="0" smtClean="0">
                <a:solidFill>
                  <a:srgbClr val="00B0F0"/>
                </a:solidFill>
                <a:latin typeface="Times New Roman" panose="02020603050405020304" pitchFamily="18" charset="0"/>
              </a:rPr>
              <a:t> </a:t>
            </a:r>
            <a:r>
              <a:rPr lang="en-US" sz="3600" dirty="0" err="1">
                <a:solidFill>
                  <a:srgbClr val="00B0F0"/>
                </a:solidFill>
                <a:latin typeface="Times New Roman" panose="02020603050405020304" pitchFamily="18" charset="0"/>
              </a:rPr>
              <a:t>chóp</a:t>
            </a:r>
            <a:r>
              <a:rPr lang="en-US" sz="3600" dirty="0">
                <a:solidFill>
                  <a:srgbClr val="00B0F0"/>
                </a:solidFill>
                <a:latin typeface="Times New Roman" panose="02020603050405020304" pitchFamily="18" charset="0"/>
              </a:rPr>
              <a:t> tam </a:t>
            </a:r>
            <a:r>
              <a:rPr lang="en-US" sz="3600" dirty="0" err="1" smtClean="0">
                <a:solidFill>
                  <a:srgbClr val="00B0F0"/>
                </a:solidFill>
                <a:latin typeface="Times New Roman" panose="02020603050405020304" pitchFamily="18" charset="0"/>
              </a:rPr>
              <a:t>giác</a:t>
            </a:r>
            <a:r>
              <a:rPr lang="en-US" sz="3600" dirty="0">
                <a:solidFill>
                  <a:srgbClr val="00B0F0"/>
                </a:solidFill>
                <a:latin typeface="Times New Roman" panose="02020603050405020304" pitchFamily="18" charset="0"/>
              </a:rPr>
              <a:t> </a:t>
            </a:r>
            <a:r>
              <a:rPr lang="en-US" sz="3600" dirty="0" err="1" smtClean="0">
                <a:solidFill>
                  <a:srgbClr val="00B0F0"/>
                </a:solidFill>
                <a:latin typeface="Times New Roman" panose="02020603050405020304" pitchFamily="18" charset="0"/>
              </a:rPr>
              <a:t>đều</a:t>
            </a:r>
            <a:r>
              <a:rPr lang="en-US" sz="3600" dirty="0" smtClean="0">
                <a:solidFill>
                  <a:srgbClr val="00B0F0"/>
                </a:solidFill>
                <a:latin typeface="Times New Roman" panose="02020603050405020304" pitchFamily="18" charset="0"/>
              </a:rPr>
              <a:t> S.ABC </a:t>
            </a:r>
            <a:endParaRPr lang="vi-VN" sz="3600" dirty="0">
              <a:solidFill>
                <a:srgbClr val="00B0F0"/>
              </a:solidFill>
              <a:latin typeface="Times New Roman" panose="02020603050405020304" pitchFamily="18" charset="0"/>
            </a:endParaRPr>
          </a:p>
        </p:txBody>
      </p:sp>
    </p:spTree>
    <p:extLst>
      <p:ext uri="{BB962C8B-B14F-4D97-AF65-F5344CB8AC3E}">
        <p14:creationId xmlns:p14="http://schemas.microsoft.com/office/powerpoint/2010/main" xmlns="" val="212806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22"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3E006FC-D1BB-0D75-BA49-8E3D01DA8782}"/>
              </a:ext>
            </a:extLst>
          </p:cNvPr>
          <p:cNvSpPr txBox="1"/>
          <p:nvPr/>
        </p:nvSpPr>
        <p:spPr>
          <a:xfrm>
            <a:off x="0" y="1"/>
            <a:ext cx="12191999" cy="7694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xmlns="" id="{9E1CC722-0265-BDBC-716C-B04A07EAC3E1}"/>
              </a:ext>
            </a:extLst>
          </p:cNvPr>
          <p:cNvSpPr txBox="1"/>
          <p:nvPr/>
        </p:nvSpPr>
        <p:spPr>
          <a:xfrm>
            <a:off x="425955" y="894005"/>
            <a:ext cx="10729725"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solidFill>
                  <a:schemeClr val="tx1">
                    <a:lumMod val="50000"/>
                  </a:schemeClr>
                </a:solidFill>
                <a:latin typeface="Times New Roman" panose="02020603050405020304" pitchFamily="18" charset="0"/>
              </a:rPr>
              <a:t>Nhận</a:t>
            </a:r>
            <a:r>
              <a:rPr lang="en-US" sz="3600" b="1" dirty="0" smtClean="0">
                <a:solidFill>
                  <a:schemeClr val="tx1">
                    <a:lumMod val="50000"/>
                  </a:schemeClr>
                </a:solidFill>
                <a:latin typeface="Times New Roman" panose="02020603050405020304" pitchFamily="18" charset="0"/>
              </a:rPr>
              <a:t> </a:t>
            </a:r>
            <a:r>
              <a:rPr lang="en-US" sz="3600" b="1" dirty="0" err="1" smtClean="0">
                <a:solidFill>
                  <a:schemeClr val="tx1">
                    <a:lumMod val="50000"/>
                  </a:schemeClr>
                </a:solidFill>
                <a:latin typeface="Times New Roman" panose="02020603050405020304" pitchFamily="18" charset="0"/>
              </a:rPr>
              <a:t>xét</a:t>
            </a:r>
            <a:r>
              <a:rPr lang="en-US" sz="3600" b="1" dirty="0" smtClean="0">
                <a:solidFill>
                  <a:schemeClr val="tx1">
                    <a:lumMod val="50000"/>
                  </a:schemeClr>
                </a:solidFill>
                <a:latin typeface="Times New Roman" panose="02020603050405020304" pitchFamily="18" charset="0"/>
              </a:rPr>
              <a:t>: </a:t>
            </a:r>
            <a:r>
              <a:rPr lang="en-US" sz="3600" b="1" i="1" dirty="0" err="1" smtClean="0">
                <a:solidFill>
                  <a:schemeClr val="tx1">
                    <a:lumMod val="50000"/>
                  </a:schemeClr>
                </a:solidFill>
                <a:latin typeface="Times New Roman" panose="02020603050405020304" pitchFamily="18" charset="0"/>
              </a:rPr>
              <a:t>Hình</a:t>
            </a:r>
            <a:r>
              <a:rPr lang="en-US" sz="3600" b="1" i="1" dirty="0" smtClean="0">
                <a:solidFill>
                  <a:schemeClr val="tx1">
                    <a:lumMod val="50000"/>
                  </a:schemeClr>
                </a:solidFill>
                <a:latin typeface="Times New Roman" panose="02020603050405020304" pitchFamily="18" charset="0"/>
              </a:rPr>
              <a:t> </a:t>
            </a:r>
            <a:r>
              <a:rPr lang="en-US" sz="3600" b="1" i="1" dirty="0" err="1" smtClean="0">
                <a:solidFill>
                  <a:schemeClr val="tx1">
                    <a:lumMod val="50000"/>
                  </a:schemeClr>
                </a:solidFill>
                <a:latin typeface="Times New Roman" panose="02020603050405020304" pitchFamily="18" charset="0"/>
              </a:rPr>
              <a:t>chóp</a:t>
            </a:r>
            <a:r>
              <a:rPr lang="en-US" sz="3600" b="1" i="1" dirty="0" smtClean="0">
                <a:solidFill>
                  <a:schemeClr val="tx1">
                    <a:lumMod val="50000"/>
                  </a:schemeClr>
                </a:solidFill>
                <a:latin typeface="Times New Roman" panose="02020603050405020304" pitchFamily="18" charset="0"/>
              </a:rPr>
              <a:t> tam </a:t>
            </a:r>
            <a:r>
              <a:rPr lang="en-US" sz="3600" b="1" i="1" dirty="0" err="1" smtClean="0">
                <a:solidFill>
                  <a:schemeClr val="tx1">
                    <a:lumMod val="50000"/>
                  </a:schemeClr>
                </a:solidFill>
                <a:latin typeface="Times New Roman" panose="02020603050405020304" pitchFamily="18" charset="0"/>
              </a:rPr>
              <a:t>giác</a:t>
            </a:r>
            <a:r>
              <a:rPr lang="en-US" sz="3600" b="1" i="1" dirty="0" smtClean="0">
                <a:solidFill>
                  <a:schemeClr val="tx1">
                    <a:lumMod val="50000"/>
                  </a:schemeClr>
                </a:solidFill>
                <a:latin typeface="Times New Roman" panose="02020603050405020304" pitchFamily="18" charset="0"/>
              </a:rPr>
              <a:t> </a:t>
            </a:r>
            <a:r>
              <a:rPr lang="en-US" sz="3600" b="1" i="1" dirty="0" err="1" smtClean="0">
                <a:solidFill>
                  <a:schemeClr val="tx1">
                    <a:lumMod val="50000"/>
                  </a:schemeClr>
                </a:solidFill>
                <a:latin typeface="Times New Roman" panose="02020603050405020304" pitchFamily="18" charset="0"/>
              </a:rPr>
              <a:t>đều</a:t>
            </a:r>
            <a:r>
              <a:rPr lang="en-US" sz="3600" b="1" i="1" dirty="0" smtClean="0">
                <a:solidFill>
                  <a:schemeClr val="tx1">
                    <a:lumMod val="50000"/>
                  </a:schemeClr>
                </a:solidFill>
                <a:latin typeface="Times New Roman" panose="02020603050405020304" pitchFamily="18" charset="0"/>
              </a:rPr>
              <a:t> </a:t>
            </a:r>
            <a:r>
              <a:rPr lang="en-US" sz="3600" b="1" i="1" dirty="0" err="1" smtClean="0">
                <a:solidFill>
                  <a:schemeClr val="tx1">
                    <a:lumMod val="50000"/>
                  </a:schemeClr>
                </a:solidFill>
                <a:latin typeface="Times New Roman" panose="02020603050405020304" pitchFamily="18" charset="0"/>
              </a:rPr>
              <a:t>có</a:t>
            </a:r>
            <a:r>
              <a:rPr lang="en-US" sz="3600" b="1" i="1" dirty="0" smtClean="0">
                <a:solidFill>
                  <a:schemeClr val="tx1">
                    <a:lumMod val="50000"/>
                  </a:schemeClr>
                </a:solidFill>
                <a:latin typeface="Times New Roman" panose="02020603050405020304" pitchFamily="18" charset="0"/>
              </a:rPr>
              <a:t>:</a:t>
            </a:r>
          </a:p>
          <a:p>
            <a:pPr>
              <a:buFontTx/>
              <a:buChar char="-"/>
            </a:pP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Đáy</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là</a:t>
            </a:r>
            <a:r>
              <a:rPr lang="en-US" sz="3600" dirty="0" smtClean="0">
                <a:solidFill>
                  <a:schemeClr val="tx1">
                    <a:lumMod val="50000"/>
                  </a:schemeClr>
                </a:solidFill>
                <a:latin typeface="Times New Roman" panose="02020603050405020304" pitchFamily="18" charset="0"/>
              </a:rPr>
              <a:t> </a:t>
            </a:r>
            <a:r>
              <a:rPr lang="en-US" sz="3600" dirty="0">
                <a:solidFill>
                  <a:schemeClr val="tx1">
                    <a:lumMod val="50000"/>
                  </a:schemeClr>
                </a:solidFill>
                <a:latin typeface="Times New Roman" panose="02020603050405020304" pitchFamily="18" charset="0"/>
              </a:rPr>
              <a:t>tam </a:t>
            </a:r>
            <a:r>
              <a:rPr lang="en-US" sz="3600" dirty="0" err="1" smtClean="0">
                <a:solidFill>
                  <a:schemeClr val="tx1">
                    <a:lumMod val="50000"/>
                  </a:schemeClr>
                </a:solidFill>
                <a:latin typeface="Times New Roman" panose="02020603050405020304" pitchFamily="18" charset="0"/>
              </a:rPr>
              <a:t>giác</a:t>
            </a:r>
            <a:r>
              <a:rPr lang="en-US" sz="3600" dirty="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đều</a:t>
            </a:r>
            <a:r>
              <a:rPr lang="en-US" sz="3600" dirty="0" smtClean="0">
                <a:solidFill>
                  <a:schemeClr val="tx1">
                    <a:lumMod val="50000"/>
                  </a:schemeClr>
                </a:solidFill>
                <a:latin typeface="Times New Roman" panose="02020603050405020304" pitchFamily="18" charset="0"/>
              </a:rPr>
              <a:t>;</a:t>
            </a:r>
          </a:p>
          <a:p>
            <a:pPr>
              <a:buFontTx/>
              <a:buChar char="-"/>
            </a:pP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Mặt</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bên</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là</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các</a:t>
            </a:r>
            <a:r>
              <a:rPr lang="en-US" sz="3600" dirty="0" smtClean="0">
                <a:solidFill>
                  <a:schemeClr val="tx1">
                    <a:lumMod val="50000"/>
                  </a:schemeClr>
                </a:solidFill>
                <a:latin typeface="Times New Roman" panose="02020603050405020304" pitchFamily="18" charset="0"/>
              </a:rPr>
              <a:t> tam </a:t>
            </a:r>
            <a:r>
              <a:rPr lang="en-US" sz="3600" dirty="0" err="1" smtClean="0">
                <a:solidFill>
                  <a:schemeClr val="tx1">
                    <a:lumMod val="50000"/>
                  </a:schemeClr>
                </a:solidFill>
                <a:latin typeface="Times New Roman" panose="02020603050405020304" pitchFamily="18" charset="0"/>
              </a:rPr>
              <a:t>giác</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cân</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bằng</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nhau</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có</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chung</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đỉnh</a:t>
            </a:r>
            <a:r>
              <a:rPr lang="en-US" sz="3600" dirty="0" smtClean="0">
                <a:solidFill>
                  <a:schemeClr val="tx1">
                    <a:lumMod val="50000"/>
                  </a:schemeClr>
                </a:solidFill>
                <a:latin typeface="Times New Roman" panose="02020603050405020304" pitchFamily="18" charset="0"/>
              </a:rPr>
              <a:t>;</a:t>
            </a:r>
          </a:p>
          <a:p>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Chân</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đường</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cao</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kẻ</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từ</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đỉnh</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tới</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mặt</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đáy</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là</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điểm</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cách</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đều</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các</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đỉnh</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của</a:t>
            </a:r>
            <a:r>
              <a:rPr lang="en-US" sz="3600" dirty="0" smtClean="0">
                <a:solidFill>
                  <a:schemeClr val="tx1">
                    <a:lumMod val="50000"/>
                  </a:schemeClr>
                </a:solidFill>
                <a:latin typeface="Times New Roman" panose="02020603050405020304" pitchFamily="18" charset="0"/>
              </a:rPr>
              <a:t> tam </a:t>
            </a:r>
            <a:r>
              <a:rPr lang="en-US" sz="3600" dirty="0" err="1" smtClean="0">
                <a:solidFill>
                  <a:schemeClr val="tx1">
                    <a:lumMod val="50000"/>
                  </a:schemeClr>
                </a:solidFill>
                <a:latin typeface="Times New Roman" panose="02020603050405020304" pitchFamily="18" charset="0"/>
              </a:rPr>
              <a:t>giác</a:t>
            </a:r>
            <a:r>
              <a:rPr lang="en-US" sz="3600" dirty="0" smtClean="0">
                <a:solidFill>
                  <a:schemeClr val="tx1">
                    <a:lumMod val="50000"/>
                  </a:schemeClr>
                </a:solidFill>
                <a:latin typeface="Times New Roman" panose="02020603050405020304" pitchFamily="18" charset="0"/>
              </a:rPr>
              <a:t> </a:t>
            </a:r>
            <a:r>
              <a:rPr lang="en-US" sz="3600" dirty="0" err="1" smtClean="0">
                <a:solidFill>
                  <a:schemeClr val="tx1">
                    <a:lumMod val="50000"/>
                  </a:schemeClr>
                </a:solidFill>
                <a:latin typeface="Times New Roman" panose="02020603050405020304" pitchFamily="18" charset="0"/>
              </a:rPr>
              <a:t>đáy</a:t>
            </a:r>
            <a:r>
              <a:rPr lang="en-US" sz="3600" dirty="0" smtClean="0">
                <a:solidFill>
                  <a:schemeClr val="tx1">
                    <a:lumMod val="50000"/>
                  </a:schemeClr>
                </a:solidFill>
                <a:latin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9D49FC-03D2-00FC-B6A8-088CC9686DDF}"/>
              </a:ext>
            </a:extLst>
          </p:cNvPr>
          <p:cNvSpPr txBox="1"/>
          <p:nvPr/>
        </p:nvSpPr>
        <p:spPr>
          <a:xfrm>
            <a:off x="351692" y="1620291"/>
            <a:ext cx="8060788" cy="1077218"/>
          </a:xfrm>
          <a:prstGeom prst="rect">
            <a:avLst/>
          </a:prstGeom>
          <a:noFill/>
        </p:spPr>
        <p:txBody>
          <a:bodyPr wrap="square" rtlCol="0">
            <a:spAutoFit/>
          </a:bodyPr>
          <a:lstStyle/>
          <a:p>
            <a:r>
              <a:rPr lang="en-US" sz="3200" b="1" dirty="0" err="1" smtClean="0">
                <a:latin typeface="Times New Roman" panose="02020603050405020304" pitchFamily="18" charset="0"/>
              </a:rPr>
              <a:t>Sử</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dụng</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bìa</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cứng</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cắt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và</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gấp</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hình</a:t>
            </a:r>
            <a:r>
              <a:rPr lang="en-US" sz="3200" b="1" dirty="0" smtClean="0">
                <a:latin typeface="Times New Roman" panose="02020603050405020304" pitchFamily="18" charset="0"/>
              </a:rPr>
              <a:t> </a:t>
            </a:r>
            <a:r>
              <a:rPr lang="en-US" sz="3200" b="1" dirty="0" err="1">
                <a:latin typeface="Times New Roman" panose="02020603050405020304" pitchFamily="18" charset="0"/>
              </a:rPr>
              <a:t>chóp</a:t>
            </a:r>
            <a:r>
              <a:rPr lang="en-US" sz="3200" b="1" dirty="0">
                <a:latin typeface="Times New Roman" panose="02020603050405020304" pitchFamily="18" charset="0"/>
              </a:rPr>
              <a:t> tam </a:t>
            </a:r>
            <a:r>
              <a:rPr lang="en-US" sz="3200" b="1" dirty="0" err="1">
                <a:latin typeface="Times New Roman" panose="02020603050405020304" pitchFamily="18" charset="0"/>
              </a:rPr>
              <a:t>giác</a:t>
            </a:r>
            <a:r>
              <a:rPr lang="en-US" sz="3200" b="1" dirty="0">
                <a:latin typeface="Times New Roman" panose="02020603050405020304" pitchFamily="18" charset="0"/>
              </a:rPr>
              <a:t> </a:t>
            </a:r>
            <a:r>
              <a:rPr lang="en-US" sz="3200" b="1" dirty="0" err="1">
                <a:latin typeface="Times New Roman" panose="02020603050405020304" pitchFamily="18" charset="0"/>
              </a:rPr>
              <a:t>đều</a:t>
            </a:r>
            <a:r>
              <a:rPr lang="en-US" sz="3200" b="1" dirty="0">
                <a:latin typeface="Times New Roman" panose="02020603050405020304" pitchFamily="18" charset="0"/>
              </a:rPr>
              <a:t> </a:t>
            </a:r>
            <a:r>
              <a:rPr lang="en-US" sz="3200" b="1" dirty="0" err="1" smtClean="0">
                <a:latin typeface="Times New Roman" panose="02020603050405020304" pitchFamily="18" charset="0"/>
              </a:rPr>
              <a:t>có</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các</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kích</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thước</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như</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Hình</a:t>
            </a:r>
            <a:r>
              <a:rPr lang="en-US" sz="3200" b="1" dirty="0" smtClean="0">
                <a:latin typeface="Times New Roman" panose="02020603050405020304" pitchFamily="18" charset="0"/>
              </a:rPr>
              <a:t> 10.3</a:t>
            </a:r>
            <a:r>
              <a:rPr lang="en-US" sz="3200" b="1" dirty="0">
                <a:latin typeface="Times New Roman" panose="02020603050405020304" pitchFamily="18" charset="0"/>
              </a:rPr>
              <a:t>.</a:t>
            </a:r>
          </a:p>
        </p:txBody>
      </p:sp>
      <p:sp>
        <p:nvSpPr>
          <p:cNvPr id="3" name="TextBox 2">
            <a:extLst>
              <a:ext uri="{FF2B5EF4-FFF2-40B4-BE49-F238E27FC236}">
                <a16:creationId xmlns:a16="http://schemas.microsoft.com/office/drawing/2014/main" xmlns="" id="{9E0A1CBE-6C1B-936D-A10A-00D9293FB74F}"/>
              </a:ext>
            </a:extLst>
          </p:cNvPr>
          <p:cNvSpPr txBox="1"/>
          <p:nvPr/>
        </p:nvSpPr>
        <p:spPr>
          <a:xfrm>
            <a:off x="436438" y="962083"/>
            <a:ext cx="2348965" cy="584775"/>
          </a:xfrm>
          <a:custGeom>
            <a:avLst/>
            <a:gdLst>
              <a:gd name="connsiteX0" fmla="*/ 0 w 3508984"/>
              <a:gd name="connsiteY0" fmla="*/ 0 h 584775"/>
              <a:gd name="connsiteX1" fmla="*/ 3508984 w 3508984"/>
              <a:gd name="connsiteY1" fmla="*/ 0 h 584775"/>
              <a:gd name="connsiteX2" fmla="*/ 3508984 w 3508984"/>
              <a:gd name="connsiteY2" fmla="*/ 584775 h 584775"/>
              <a:gd name="connsiteX3" fmla="*/ 0 w 3508984"/>
              <a:gd name="connsiteY3" fmla="*/ 584775 h 584775"/>
              <a:gd name="connsiteX4" fmla="*/ 0 w 3508984"/>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984" h="584775" extrusionOk="0">
                <a:moveTo>
                  <a:pt x="0" y="0"/>
                </a:moveTo>
                <a:cubicBezTo>
                  <a:pt x="796344" y="99703"/>
                  <a:pt x="2821267" y="-7566"/>
                  <a:pt x="3508984" y="0"/>
                </a:cubicBezTo>
                <a:cubicBezTo>
                  <a:pt x="3516024" y="123371"/>
                  <a:pt x="3512323" y="391316"/>
                  <a:pt x="3508984" y="584775"/>
                </a:cubicBezTo>
                <a:cubicBezTo>
                  <a:pt x="2182110" y="642855"/>
                  <a:pt x="1636266" y="530322"/>
                  <a:pt x="0" y="584775"/>
                </a:cubicBezTo>
                <a:cubicBezTo>
                  <a:pt x="25361" y="392260"/>
                  <a:pt x="31666" y="289735"/>
                  <a:pt x="0" y="0"/>
                </a:cubicBezTo>
                <a:close/>
              </a:path>
            </a:pathLst>
          </a:custGeom>
          <a:noFill/>
          <a:ln>
            <a:solidFill>
              <a:schemeClr val="tx1"/>
            </a:solidFill>
            <a:extLst>
              <a:ext uri="{C807C97D-BFC1-408E-A445-0C87EB9F89A2}">
                <ask:lineSketchStyleProps xmlns:ask="http://schemas.microsoft.com/office/drawing/2018/sketchyshapes" xmlns="" sd="3984811014">
                  <a:prstGeom prst="rect">
                    <a:avLst/>
                  </a:prstGeom>
                  <ask:type>
                    <ask:lineSketchCurved/>
                  </ask:type>
                </ask:lineSketchStyleProps>
              </a:ext>
            </a:extLst>
          </a:ln>
        </p:spPr>
        <p:txBody>
          <a:bodyPr wrap="square" rtlCol="0">
            <a:spAutoFit/>
          </a:bodyPr>
          <a:lstStyle/>
          <a:p>
            <a:pPr algn="l"/>
            <a:r>
              <a:rPr lang="en-US" sz="3200" b="1" dirty="0" err="1">
                <a:solidFill>
                  <a:srgbClr val="C00000"/>
                </a:solidFill>
                <a:latin typeface="Times New Roman" panose="02020603050405020304" pitchFamily="18" charset="0"/>
              </a:rPr>
              <a:t>Thực</a:t>
            </a:r>
            <a:r>
              <a:rPr lang="en-US" sz="3200" b="1" dirty="0">
                <a:solidFill>
                  <a:srgbClr val="C00000"/>
                </a:solidFill>
                <a:latin typeface="Times New Roman" panose="02020603050405020304" pitchFamily="18" charset="0"/>
              </a:rPr>
              <a:t> </a:t>
            </a:r>
            <a:r>
              <a:rPr lang="en-US" sz="3200" b="1" dirty="0" err="1">
                <a:solidFill>
                  <a:srgbClr val="C00000"/>
                </a:solidFill>
                <a:latin typeface="Times New Roman" panose="02020603050405020304" pitchFamily="18" charset="0"/>
              </a:rPr>
              <a:t>hành</a:t>
            </a:r>
            <a:r>
              <a:rPr lang="en-US" sz="3200" b="1" dirty="0">
                <a:solidFill>
                  <a:srgbClr val="C00000"/>
                </a:solidFill>
                <a:latin typeface="Times New Roman" panose="02020603050405020304" pitchFamily="18" charset="0"/>
              </a:rPr>
              <a:t> </a:t>
            </a:r>
          </a:p>
        </p:txBody>
      </p:sp>
      <p:sp>
        <p:nvSpPr>
          <p:cNvPr id="7" name="TextBox 6">
            <a:extLst>
              <a:ext uri="{FF2B5EF4-FFF2-40B4-BE49-F238E27FC236}">
                <a16:creationId xmlns:a16="http://schemas.microsoft.com/office/drawing/2014/main" xmlns="" id="{B3E006FC-D1BB-0D75-BA49-8E3D01DA8782}"/>
              </a:ext>
            </a:extLst>
          </p:cNvPr>
          <p:cNvSpPr txBox="1"/>
          <p:nvPr/>
        </p:nvSpPr>
        <p:spPr>
          <a:xfrm>
            <a:off x="0" y="1"/>
            <a:ext cx="12191999" cy="7694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400" b="1" dirty="0" err="1" smtClean="0">
                <a:solidFill>
                  <a:srgbClr val="C00000"/>
                </a:solidFill>
                <a:latin typeface="Times New Roman" panose="02020603050405020304" pitchFamily="18" charset="0"/>
                <a:sym typeface="Lamsymbol" panose="05010101010101010101" pitchFamily="2" charset="2"/>
              </a:rPr>
              <a:t>Bài</a:t>
            </a:r>
            <a:r>
              <a:rPr lang="en-US" sz="4400" b="1" dirty="0" smtClean="0">
                <a:solidFill>
                  <a:srgbClr val="C00000"/>
                </a:solidFill>
                <a:latin typeface="Times New Roman" panose="02020603050405020304" pitchFamily="18" charset="0"/>
                <a:sym typeface="Lamsymbol" panose="05010101010101010101" pitchFamily="2" charset="2"/>
              </a:rPr>
              <a:t> </a:t>
            </a:r>
            <a:r>
              <a:rPr lang="en-US" sz="4400" b="1" dirty="0" smtClean="0">
                <a:solidFill>
                  <a:srgbClr val="C00000"/>
                </a:solidFill>
                <a:effectLst/>
                <a:latin typeface="Times New Roman" panose="02020603050405020304" pitchFamily="18" charset="0"/>
                <a:sym typeface="Lamsymbol" panose="05010101010101010101" pitchFamily="2" charset="2"/>
              </a:rPr>
              <a:t>38. </a:t>
            </a:r>
            <a:r>
              <a:rPr lang="en-US" sz="4400" b="1" dirty="0" err="1">
                <a:solidFill>
                  <a:srgbClr val="C00000"/>
                </a:solidFill>
                <a:effectLst/>
                <a:latin typeface="Times New Roman" panose="02020603050405020304" pitchFamily="18" charset="0"/>
                <a:sym typeface="Lamsymbol" panose="05010101010101010101" pitchFamily="2" charset="2"/>
              </a:rPr>
              <a:t>Hình</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a:solidFill>
                  <a:srgbClr val="C00000"/>
                </a:solidFill>
                <a:effectLst/>
                <a:latin typeface="Times New Roman" panose="02020603050405020304" pitchFamily="18" charset="0"/>
                <a:sym typeface="Lamsymbol" panose="05010101010101010101" pitchFamily="2" charset="2"/>
              </a:rPr>
              <a:t>chóp</a:t>
            </a:r>
            <a:r>
              <a:rPr lang="en-US" sz="4400" b="1" dirty="0">
                <a:solidFill>
                  <a:srgbClr val="C00000"/>
                </a:solidFill>
                <a:effectLst/>
                <a:latin typeface="Times New Roman" panose="02020603050405020304" pitchFamily="18" charset="0"/>
                <a:sym typeface="Lamsymbol" panose="05010101010101010101" pitchFamily="2" charset="2"/>
              </a:rPr>
              <a:t> tam </a:t>
            </a:r>
            <a:r>
              <a:rPr lang="en-US" sz="4400" b="1" dirty="0" err="1">
                <a:solidFill>
                  <a:srgbClr val="C00000"/>
                </a:solidFill>
                <a:effectLst/>
                <a:latin typeface="Times New Roman" panose="02020603050405020304" pitchFamily="18" charset="0"/>
                <a:sym typeface="Lamsymbol" panose="05010101010101010101" pitchFamily="2" charset="2"/>
              </a:rPr>
              <a:t>giác</a:t>
            </a:r>
            <a:r>
              <a:rPr lang="en-US" sz="4400" b="1" dirty="0">
                <a:solidFill>
                  <a:srgbClr val="C00000"/>
                </a:solidFill>
                <a:effectLst/>
                <a:latin typeface="Times New Roman" panose="02020603050405020304" pitchFamily="18" charset="0"/>
                <a:sym typeface="Lamsymbol" panose="05010101010101010101" pitchFamily="2" charset="2"/>
              </a:rPr>
              <a:t> </a:t>
            </a:r>
            <a:r>
              <a:rPr lang="en-US" sz="4400" b="1" dirty="0" err="1" smtClean="0">
                <a:solidFill>
                  <a:srgbClr val="C00000"/>
                </a:solidFill>
                <a:effectLst/>
                <a:latin typeface="Times New Roman" panose="02020603050405020304" pitchFamily="18" charset="0"/>
                <a:sym typeface="Lamsymbol" panose="05010101010101010101" pitchFamily="2" charset="2"/>
              </a:rPr>
              <a:t>đều</a:t>
            </a:r>
            <a:endParaRPr lang="vi-VN" sz="4400" b="1" dirty="0">
              <a:solidFill>
                <a:srgbClr val="C00000"/>
              </a:solidFill>
              <a:effectLst/>
              <a:latin typeface="Times New Roman" panose="02020603050405020304" pitchFamily="18" charset="0"/>
            </a:endParaRPr>
          </a:p>
        </p:txBody>
      </p:sp>
      <p:pic>
        <p:nvPicPr>
          <p:cNvPr id="1027" name="Picture 3"/>
          <p:cNvPicPr>
            <a:picLocks noChangeAspect="1" noChangeArrowheads="1"/>
          </p:cNvPicPr>
          <p:nvPr/>
        </p:nvPicPr>
        <p:blipFill>
          <a:blip r:embed="rId2"/>
          <a:srcRect/>
          <a:stretch>
            <a:fillRect/>
          </a:stretch>
        </p:blipFill>
        <p:spPr bwMode="auto">
          <a:xfrm>
            <a:off x="8574113" y="857177"/>
            <a:ext cx="3371850" cy="3933825"/>
          </a:xfrm>
          <a:prstGeom prst="rect">
            <a:avLst/>
          </a:prstGeom>
          <a:noFill/>
          <a:ln w="9525">
            <a:noFill/>
            <a:miter lim="800000"/>
            <a:headEnd/>
            <a:tailEnd/>
          </a:ln>
          <a:effectLst/>
        </p:spPr>
      </p:pic>
    </p:spTree>
    <p:extLst>
      <p:ext uri="{BB962C8B-B14F-4D97-AF65-F5344CB8AC3E}">
        <p14:creationId xmlns:p14="http://schemas.microsoft.com/office/powerpoint/2010/main" xmlns="" val="40625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41935"/>
            <a:ext cx="12192000" cy="68999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6905"/>
            <a:ext cx="12192000" cy="68135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27373" y="1748119"/>
            <a:ext cx="6357413" cy="4850268"/>
          </a:xfrm>
          <a:prstGeom prst="rect">
            <a:avLst/>
          </a:prstGeom>
        </p:spPr>
      </p:pic>
      <p:grpSp>
        <p:nvGrpSpPr>
          <p:cNvPr id="9" name="Group 8"/>
          <p:cNvGrpSpPr/>
          <p:nvPr/>
        </p:nvGrpSpPr>
        <p:grpSpPr>
          <a:xfrm>
            <a:off x="2193668" y="2716056"/>
            <a:ext cx="4241065" cy="4328572"/>
            <a:chOff x="1690539" y="3860456"/>
            <a:chExt cx="2644654" cy="2506441"/>
          </a:xfrm>
        </p:grpSpPr>
        <p:pic>
          <p:nvPicPr>
            <p:cNvPr id="7" name="Content Placeholder 3" descr="thu mon 1.png"/>
            <p:cNvPicPr>
              <a:picLocks noChangeAspect="1"/>
            </p:cNvPicPr>
            <p:nvPr/>
          </p:nvPicPr>
          <p:blipFill>
            <a:blip r:embed="rId5">
              <a:extLst>
                <a:ext uri="{BEBA8EAE-BF5A-486C-A8C5-ECC9F3942E4B}">
                  <a14:imgProps xmlns:a14="http://schemas.microsoft.com/office/drawing/2010/main" xmlns="">
                    <a14:imgLayer r:embed="rId7">
                      <a14:imgEffect>
                        <a14:backgroundRemoval t="10000" b="90000" l="10000" r="90000"/>
                      </a14:imgEffect>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a:xfrm>
              <a:off x="1690539" y="3860456"/>
              <a:ext cx="2644654" cy="2506441"/>
            </a:xfrm>
            <a:prstGeom prst="rect">
              <a:avLst/>
            </a:prstGeom>
          </p:spPr>
        </p:pic>
        <p:pic>
          <p:nvPicPr>
            <p:cNvPr id="8" name="Picture 2" descr="D:\THU VIEN VIOLET\HINH ANH\cau mon 5.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90539" y="4667209"/>
              <a:ext cx="746119" cy="74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Rectangle 10"/>
          <p:cNvSpPr/>
          <p:nvPr/>
        </p:nvSpPr>
        <p:spPr>
          <a:xfrm>
            <a:off x="5852596" y="2652511"/>
            <a:ext cx="5825782" cy="1323439"/>
          </a:xfrm>
          <a:prstGeom prst="rect">
            <a:avLst/>
          </a:prstGeom>
          <a:noFill/>
        </p:spPr>
        <p:txBody>
          <a:bodyPr wrap="square" lIns="91440" tIns="45720" rIns="91440" bIns="45720">
            <a:spAutoFit/>
          </a:bodyPr>
          <a:lstStyle/>
          <a:p>
            <a:pPr algn="ctr"/>
            <a:r>
              <a:rPr lang="en-US" sz="4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ĐẤU CÙNG </a:t>
            </a:r>
          </a:p>
          <a:p>
            <a:pPr algn="ctr"/>
            <a:r>
              <a:rPr lang="en-US" sz="4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THỦ MÔN NỔI TIẾNG</a:t>
            </a:r>
          </a:p>
        </p:txBody>
      </p:sp>
      <p:sp>
        <p:nvSpPr>
          <p:cNvPr id="12" name="TextBox 11"/>
          <p:cNvSpPr txBox="1"/>
          <p:nvPr/>
        </p:nvSpPr>
        <p:spPr>
          <a:xfrm>
            <a:off x="6080144" y="4209950"/>
            <a:ext cx="5412049" cy="1077218"/>
          </a:xfrm>
          <a:prstGeom prst="rect">
            <a:avLst/>
          </a:prstGeom>
          <a:noFill/>
        </p:spPr>
        <p:txBody>
          <a:bodyPr wrap="square" rtlCol="0">
            <a:spAutoFit/>
          </a:bodyPr>
          <a:lstStyle/>
          <a:p>
            <a:pPr algn="ctr"/>
            <a:r>
              <a:rPr lang="en-US" sz="3200" b="1" err="1"/>
              <a:t>Bạn</a:t>
            </a:r>
            <a:r>
              <a:rPr lang="en-US" sz="3200" b="1"/>
              <a:t> </a:t>
            </a:r>
            <a:r>
              <a:rPr lang="en-US" sz="3200" b="1" err="1"/>
              <a:t>hãy</a:t>
            </a:r>
            <a:r>
              <a:rPr lang="en-US" sz="3200" b="1"/>
              <a:t> </a:t>
            </a:r>
            <a:r>
              <a:rPr lang="en-US" sz="3200" b="1" err="1"/>
              <a:t>chọn</a:t>
            </a:r>
            <a:r>
              <a:rPr lang="en-US" sz="3200" b="1"/>
              <a:t> 1 </a:t>
            </a:r>
            <a:r>
              <a:rPr lang="en-US" sz="3200" b="1" err="1"/>
              <a:t>đáp</a:t>
            </a:r>
            <a:r>
              <a:rPr lang="en-US" sz="3200" b="1"/>
              <a:t> </a:t>
            </a:r>
            <a:r>
              <a:rPr lang="en-US" sz="3200" b="1" err="1"/>
              <a:t>án</a:t>
            </a:r>
            <a:r>
              <a:rPr lang="en-US" sz="3200" b="1"/>
              <a:t> </a:t>
            </a:r>
            <a:r>
              <a:rPr lang="en-US" sz="3200" b="1" err="1"/>
              <a:t>đúng</a:t>
            </a:r>
            <a:r>
              <a:rPr lang="en-US" sz="3200" b="1"/>
              <a:t> </a:t>
            </a:r>
            <a:r>
              <a:rPr lang="en-US" sz="3200" b="1" err="1"/>
              <a:t>trong</a:t>
            </a:r>
            <a:r>
              <a:rPr lang="en-US" sz="3200" b="1"/>
              <a:t> 4 </a:t>
            </a:r>
            <a:r>
              <a:rPr lang="en-US" sz="3200" b="1" err="1"/>
              <a:t>phương</a:t>
            </a:r>
            <a:r>
              <a:rPr lang="en-US" sz="3200" b="1"/>
              <a:t> </a:t>
            </a:r>
            <a:r>
              <a:rPr lang="en-US" sz="3200" b="1" err="1"/>
              <a:t>án</a:t>
            </a:r>
            <a:endParaRPr lang="en-US" sz="3200" b="1"/>
          </a:p>
        </p:txBody>
      </p:sp>
      <p:grpSp>
        <p:nvGrpSpPr>
          <p:cNvPr id="15" name="Group 14"/>
          <p:cNvGrpSpPr/>
          <p:nvPr/>
        </p:nvGrpSpPr>
        <p:grpSpPr>
          <a:xfrm>
            <a:off x="7664824" y="5397834"/>
            <a:ext cx="2339788" cy="666790"/>
            <a:chOff x="7664824" y="5397834"/>
            <a:chExt cx="2339788" cy="666790"/>
          </a:xfrm>
        </p:grpSpPr>
        <p:sp>
          <p:nvSpPr>
            <p:cNvPr id="13" name="Rounded Rectangle 12"/>
            <p:cNvSpPr/>
            <p:nvPr/>
          </p:nvSpPr>
          <p:spPr>
            <a:xfrm>
              <a:off x="7664824" y="5397834"/>
              <a:ext cx="2339788" cy="6667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Rectangle 13"/>
            <p:cNvSpPr/>
            <p:nvPr/>
          </p:nvSpPr>
          <p:spPr>
            <a:xfrm>
              <a:off x="7972974" y="5418293"/>
              <a:ext cx="1874231" cy="646331"/>
            </a:xfrm>
            <a:prstGeom prst="rect">
              <a:avLst/>
            </a:prstGeom>
            <a:noFill/>
          </p:spPr>
          <p:txBody>
            <a:bodyPr wrap="none" lIns="91440" tIns="45720" rIns="91440" bIns="45720">
              <a:spAutoFit/>
            </a:bodyPr>
            <a:lstStyle/>
            <a:p>
              <a:pPr algn="ctr"/>
              <a:r>
                <a:rPr lang="en-US" sz="3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BẮT ĐẦU</a:t>
              </a:r>
            </a:p>
          </p:txBody>
        </p:sp>
      </p:grpSp>
      <p:pic>
        <p:nvPicPr>
          <p:cNvPr id="16" name="Picture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90383" y="2602362"/>
            <a:ext cx="739146" cy="749080"/>
          </a:xfrm>
          <a:prstGeom prst="rect">
            <a:avLst/>
          </a:prstGeom>
        </p:spPr>
      </p:pic>
      <p:pic>
        <p:nvPicPr>
          <p:cNvPr id="2" name="Ricky Martin – La Copa De La Vida">
            <a:hlinkClick r:id="" action="ppaction://media"/>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55427" y="5397834"/>
            <a:ext cx="609600" cy="609600"/>
          </a:xfrm>
          <a:prstGeom prst="rect">
            <a:avLst/>
          </a:prstGeom>
        </p:spPr>
      </p:pic>
    </p:spTree>
    <p:extLst>
      <p:ext uri="{BB962C8B-B14F-4D97-AF65-F5344CB8AC3E}">
        <p14:creationId xmlns:p14="http://schemas.microsoft.com/office/powerpoint/2010/main" xmlns="" val="49816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21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43634802"/>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E11E2B7-9B88-46AD-B322-7AF3B54FB65D}">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2227</TotalTime>
  <Words>534</Words>
  <Application>Microsoft Office PowerPoint</Application>
  <PresentationFormat>Custom</PresentationFormat>
  <Paragraphs>74</Paragraphs>
  <Slides>19</Slides>
  <Notes>0</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Custom Design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Chinh, Nguyen Thi</dc:creator>
  <cp:lastModifiedBy>Tien Ich May Tinh</cp:lastModifiedBy>
  <cp:revision>128</cp:revision>
  <dcterms:created xsi:type="dcterms:W3CDTF">2022-08-24T13:39:54Z</dcterms:created>
  <dcterms:modified xsi:type="dcterms:W3CDTF">2024-01-12T09:33:13Z</dcterms:modified>
</cp:coreProperties>
</file>