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5"/>
  </p:notesMasterIdLst>
  <p:sldIdLst>
    <p:sldId id="282" r:id="rId2"/>
    <p:sldId id="284" r:id="rId3"/>
    <p:sldId id="285" r:id="rId4"/>
    <p:sldId id="259" r:id="rId5"/>
    <p:sldId id="335" r:id="rId6"/>
    <p:sldId id="336" r:id="rId7"/>
    <p:sldId id="286" r:id="rId8"/>
    <p:sldId id="287" r:id="rId9"/>
    <p:sldId id="288" r:id="rId10"/>
    <p:sldId id="289" r:id="rId11"/>
    <p:sldId id="292" r:id="rId12"/>
    <p:sldId id="300" r:id="rId13"/>
    <p:sldId id="301" r:id="rId14"/>
    <p:sldId id="302" r:id="rId15"/>
    <p:sldId id="303" r:id="rId16"/>
    <p:sldId id="338" r:id="rId17"/>
    <p:sldId id="304" r:id="rId18"/>
    <p:sldId id="305" r:id="rId19"/>
    <p:sldId id="306" r:id="rId20"/>
    <p:sldId id="307" r:id="rId21"/>
    <p:sldId id="309" r:id="rId22"/>
    <p:sldId id="310" r:id="rId23"/>
    <p:sldId id="311" r:id="rId24"/>
    <p:sldId id="312" r:id="rId25"/>
    <p:sldId id="313" r:id="rId26"/>
    <p:sldId id="340" r:id="rId27"/>
    <p:sldId id="314" r:id="rId28"/>
    <p:sldId id="315" r:id="rId29"/>
    <p:sldId id="316" r:id="rId30"/>
    <p:sldId id="317" r:id="rId31"/>
    <p:sldId id="318" r:id="rId32"/>
    <p:sldId id="319" r:id="rId33"/>
    <p:sldId id="320" r:id="rId34"/>
    <p:sldId id="321" r:id="rId35"/>
    <p:sldId id="322" r:id="rId36"/>
    <p:sldId id="324" r:id="rId37"/>
    <p:sldId id="325" r:id="rId38"/>
    <p:sldId id="326" r:id="rId39"/>
    <p:sldId id="327" r:id="rId40"/>
    <p:sldId id="328" r:id="rId41"/>
    <p:sldId id="329" r:id="rId42"/>
    <p:sldId id="331" r:id="rId43"/>
    <p:sldId id="334" r:id="rId44"/>
  </p:sldIdLst>
  <p:sldSz cx="9144000" cy="5143500" type="screen16x9"/>
  <p:notesSz cx="6858000" cy="9144000"/>
  <p:embeddedFontLst>
    <p:embeddedFont>
      <p:font typeface="Work Sans"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Gentium Plus" panose="020B0604020202020204" charset="0"/>
      <p:regular r:id="rId54"/>
      <p:bold r:id="rId55"/>
      <p:italic r:id="rId56"/>
      <p:boldItalic r:id="rId57"/>
    </p:embeddedFont>
    <p:embeddedFont>
      <p:font typeface="Lato" panose="020B0604020202020204" charset="0"/>
      <p:regular r:id="rId58"/>
      <p:bold r:id="rId59"/>
      <p:italic r:id="rId60"/>
      <p:boldItalic r:id="rId61"/>
    </p:embeddedFont>
    <p:embeddedFont>
      <p:font typeface="Poppins Black" panose="020B0604020202020204" charset="0"/>
      <p:bold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F40"/>
    <a:srgbClr val="8D591E"/>
    <a:srgbClr val="990000"/>
    <a:srgbClr val="FF00FF"/>
    <a:srgbClr val="000000"/>
    <a:srgbClr val="FFFF00"/>
    <a:srgbClr val="F9DFE0"/>
    <a:srgbClr val="F7D1D2"/>
    <a:srgbClr val="E66668"/>
    <a:srgbClr val="FFF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8AD636-8222-429B-AD39-21D16496E58E}">
  <a:tblStyle styleId="{E58AD636-8222-429B-AD39-21D16496E58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6E3255B-A049-48F4-BE52-6B99E5E3F2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55" d="100"/>
          <a:sy n="55" d="100"/>
        </p:scale>
        <p:origin x="9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9b13864c70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29b13864c70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81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9b13864c70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29b13864c70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20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g29b13864c70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6" name="Google Shape;1216;g29b13864c70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47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rot="5400000">
            <a:off x="6639019" y="1282401"/>
            <a:ext cx="4839511" cy="1360296"/>
            <a:chOff x="-896086" y="3566230"/>
            <a:chExt cx="4839511" cy="1360296"/>
          </a:xfrm>
        </p:grpSpPr>
        <p:sp>
          <p:nvSpPr>
            <p:cNvPr id="59" name="Google Shape;59;p3"/>
            <p:cNvSpPr/>
            <p:nvPr/>
          </p:nvSpPr>
          <p:spPr>
            <a:xfrm>
              <a:off x="2054152" y="397140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0" name="Google Shape;60;p3"/>
            <p:cNvSpPr/>
            <p:nvPr/>
          </p:nvSpPr>
          <p:spPr>
            <a:xfrm>
              <a:off x="154117" y="3772489"/>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1" name="Google Shape;61;p3"/>
            <p:cNvSpPr/>
            <p:nvPr/>
          </p:nvSpPr>
          <p:spPr>
            <a:xfrm>
              <a:off x="3379" y="4048031"/>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2" name="Google Shape;62;p3"/>
            <p:cNvSpPr/>
            <p:nvPr/>
          </p:nvSpPr>
          <p:spPr>
            <a:xfrm>
              <a:off x="-328082" y="3566230"/>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3" name="Google Shape;63;p3"/>
            <p:cNvSpPr/>
            <p:nvPr/>
          </p:nvSpPr>
          <p:spPr>
            <a:xfrm>
              <a:off x="244884" y="4535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4" name="Google Shape;64;p3"/>
            <p:cNvSpPr/>
            <p:nvPr/>
          </p:nvSpPr>
          <p:spPr>
            <a:xfrm>
              <a:off x="765173" y="38608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5" name="Google Shape;65;p3"/>
            <p:cNvSpPr/>
            <p:nvPr/>
          </p:nvSpPr>
          <p:spPr>
            <a:xfrm rot="5400000">
              <a:off x="1555237" y="4017211"/>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6" name="Google Shape;66;p3"/>
            <p:cNvSpPr/>
            <p:nvPr/>
          </p:nvSpPr>
          <p:spPr>
            <a:xfrm rot="5400000">
              <a:off x="1769822" y="4019237"/>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7" name="Google Shape;67;p3"/>
            <p:cNvSpPr/>
            <p:nvPr/>
          </p:nvSpPr>
          <p:spPr>
            <a:xfrm rot="10800000">
              <a:off x="2956336" y="405612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8" name="Google Shape;68;p3"/>
            <p:cNvSpPr/>
            <p:nvPr/>
          </p:nvSpPr>
          <p:spPr>
            <a:xfrm rot="5400000">
              <a:off x="-569487" y="399005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69" name="Google Shape;69;p3"/>
            <p:cNvSpPr/>
            <p:nvPr/>
          </p:nvSpPr>
          <p:spPr>
            <a:xfrm rot="10800000">
              <a:off x="2413992" y="447636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70" name="Google Shape;70;p3"/>
          <p:cNvGrpSpPr/>
          <p:nvPr/>
        </p:nvGrpSpPr>
        <p:grpSpPr>
          <a:xfrm rot="10800000" flipH="1">
            <a:off x="-428040" y="-455799"/>
            <a:ext cx="4839511" cy="1512696"/>
            <a:chOff x="-102756" y="-608199"/>
            <a:chExt cx="4839511" cy="1512696"/>
          </a:xfrm>
        </p:grpSpPr>
        <p:sp>
          <p:nvSpPr>
            <p:cNvPr id="71" name="Google Shape;71;p3"/>
            <p:cNvSpPr/>
            <p:nvPr/>
          </p:nvSpPr>
          <p:spPr>
            <a:xfrm>
              <a:off x="2847481" y="-126820"/>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2" name="Google Shape;72;p3"/>
            <p:cNvSpPr/>
            <p:nvPr/>
          </p:nvSpPr>
          <p:spPr>
            <a:xfrm>
              <a:off x="947447" y="-24954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3" name="Google Shape;73;p3"/>
            <p:cNvSpPr/>
            <p:nvPr/>
          </p:nvSpPr>
          <p:spPr>
            <a:xfrm>
              <a:off x="796709" y="-50197"/>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4" name="Google Shape;74;p3"/>
            <p:cNvSpPr/>
            <p:nvPr/>
          </p:nvSpPr>
          <p:spPr>
            <a:xfrm>
              <a:off x="795088" y="-50197"/>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5" name="Google Shape;75;p3"/>
            <p:cNvSpPr/>
            <p:nvPr/>
          </p:nvSpPr>
          <p:spPr>
            <a:xfrm>
              <a:off x="465247" y="-608199"/>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6" name="Google Shape;76;p3"/>
            <p:cNvSpPr/>
            <p:nvPr/>
          </p:nvSpPr>
          <p:spPr>
            <a:xfrm>
              <a:off x="1038213" y="436865"/>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7" name="Google Shape;77;p3"/>
            <p:cNvSpPr/>
            <p:nvPr/>
          </p:nvSpPr>
          <p:spPr>
            <a:xfrm>
              <a:off x="1558502" y="-23740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8" name="Google Shape;78;p3"/>
            <p:cNvSpPr/>
            <p:nvPr/>
          </p:nvSpPr>
          <p:spPr>
            <a:xfrm>
              <a:off x="143929" y="-4470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79" name="Google Shape;79;p3"/>
            <p:cNvSpPr/>
            <p:nvPr/>
          </p:nvSpPr>
          <p:spPr>
            <a:xfrm rot="5400000">
              <a:off x="2348566" y="-81018"/>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0" name="Google Shape;80;p3"/>
            <p:cNvSpPr/>
            <p:nvPr/>
          </p:nvSpPr>
          <p:spPr>
            <a:xfrm rot="5400000">
              <a:off x="2563152" y="-78991"/>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1" name="Google Shape;81;p3"/>
            <p:cNvSpPr/>
            <p:nvPr/>
          </p:nvSpPr>
          <p:spPr>
            <a:xfrm rot="10800000">
              <a:off x="3749665" y="-4209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2" name="Google Shape;82;p3"/>
            <p:cNvSpPr/>
            <p:nvPr/>
          </p:nvSpPr>
          <p:spPr>
            <a:xfrm rot="5400000">
              <a:off x="223843" y="-108172"/>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3" name="Google Shape;83;p3"/>
            <p:cNvSpPr/>
            <p:nvPr/>
          </p:nvSpPr>
          <p:spPr>
            <a:xfrm rot="10800000">
              <a:off x="3207321" y="378134"/>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84" name="Google Shape;84;p3"/>
          <p:cNvGrpSpPr/>
          <p:nvPr/>
        </p:nvGrpSpPr>
        <p:grpSpPr>
          <a:xfrm rot="10800000" flipH="1">
            <a:off x="5995392" y="4133917"/>
            <a:ext cx="2415956" cy="1197379"/>
            <a:chOff x="5842992" y="4256800"/>
            <a:chExt cx="2415956" cy="1197379"/>
          </a:xfrm>
        </p:grpSpPr>
        <p:sp>
          <p:nvSpPr>
            <p:cNvPr id="85" name="Google Shape;85;p3"/>
            <p:cNvSpPr/>
            <p:nvPr/>
          </p:nvSpPr>
          <p:spPr>
            <a:xfrm>
              <a:off x="7055477" y="4775445"/>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6" name="Google Shape;86;p3"/>
            <p:cNvSpPr/>
            <p:nvPr/>
          </p:nvSpPr>
          <p:spPr>
            <a:xfrm rot="10800000">
              <a:off x="6211980" y="4455743"/>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 name="Google Shape;87;p3"/>
            <p:cNvSpPr/>
            <p:nvPr/>
          </p:nvSpPr>
          <p:spPr>
            <a:xfrm rot="10800000">
              <a:off x="6616236" y="4256800"/>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 name="Google Shape;88;p3"/>
            <p:cNvSpPr/>
            <p:nvPr/>
          </p:nvSpPr>
          <p:spPr>
            <a:xfrm rot="5400000">
              <a:off x="6681588" y="4448839"/>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 name="Google Shape;89;p3"/>
            <p:cNvSpPr/>
            <p:nvPr/>
          </p:nvSpPr>
          <p:spPr>
            <a:xfrm rot="10800000">
              <a:off x="5842992" y="4510745"/>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90" name="Google Shape;90;p3"/>
          <p:cNvGrpSpPr/>
          <p:nvPr/>
        </p:nvGrpSpPr>
        <p:grpSpPr>
          <a:xfrm>
            <a:off x="-476061" y="2663361"/>
            <a:ext cx="2953471" cy="2972750"/>
            <a:chOff x="-476061" y="2663361"/>
            <a:chExt cx="2953471" cy="2972750"/>
          </a:xfrm>
        </p:grpSpPr>
        <p:sp>
          <p:nvSpPr>
            <p:cNvPr id="91" name="Google Shape;91;p3"/>
            <p:cNvSpPr/>
            <p:nvPr/>
          </p:nvSpPr>
          <p:spPr>
            <a:xfrm>
              <a:off x="154117" y="4264072"/>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 name="Google Shape;92;p3"/>
            <p:cNvSpPr/>
            <p:nvPr/>
          </p:nvSpPr>
          <p:spPr>
            <a:xfrm>
              <a:off x="3379" y="4539614"/>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3" name="Google Shape;93;p3"/>
            <p:cNvSpPr/>
            <p:nvPr/>
          </p:nvSpPr>
          <p:spPr>
            <a:xfrm>
              <a:off x="1758" y="4539614"/>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4" name="Google Shape;94;p3"/>
            <p:cNvSpPr/>
            <p:nvPr/>
          </p:nvSpPr>
          <p:spPr>
            <a:xfrm>
              <a:off x="368068" y="4637675"/>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5" name="Google Shape;95;p3"/>
            <p:cNvSpPr/>
            <p:nvPr/>
          </p:nvSpPr>
          <p:spPr>
            <a:xfrm>
              <a:off x="244884" y="5026676"/>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6" name="Google Shape;96;p3"/>
            <p:cNvSpPr/>
            <p:nvPr/>
          </p:nvSpPr>
          <p:spPr>
            <a:xfrm>
              <a:off x="765173" y="43524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7" name="Google Shape;97;p3"/>
            <p:cNvSpPr/>
            <p:nvPr/>
          </p:nvSpPr>
          <p:spPr>
            <a:xfrm rot="5400000">
              <a:off x="1495763" y="4584994"/>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8" name="Google Shape;98;p3"/>
            <p:cNvSpPr/>
            <p:nvPr/>
          </p:nvSpPr>
          <p:spPr>
            <a:xfrm rot="5400000">
              <a:off x="1710349" y="458702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9" name="Google Shape;99;p3"/>
            <p:cNvSpPr/>
            <p:nvPr/>
          </p:nvSpPr>
          <p:spPr>
            <a:xfrm>
              <a:off x="76323" y="36785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0" name="Google Shape;100;p3"/>
            <p:cNvSpPr/>
            <p:nvPr/>
          </p:nvSpPr>
          <p:spPr>
            <a:xfrm rot="-5400000">
              <a:off x="-380485" y="3128541"/>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1" name="Google Shape;101;p3"/>
            <p:cNvSpPr/>
            <p:nvPr/>
          </p:nvSpPr>
          <p:spPr>
            <a:xfrm rot="5400000">
              <a:off x="-149462" y="294841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102" name="Google Shape;102;p3"/>
          <p:cNvSpPr/>
          <p:nvPr/>
        </p:nvSpPr>
        <p:spPr>
          <a:xfrm rot="5400000" flipH="1">
            <a:off x="6787186" y="4317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103" name="Google Shape;103;p3"/>
          <p:cNvSpPr/>
          <p:nvPr/>
        </p:nvSpPr>
        <p:spPr>
          <a:xfrm>
            <a:off x="8375" y="8375"/>
            <a:ext cx="9144000" cy="5143500"/>
          </a:xfrm>
          <a:prstGeom prst="rect">
            <a:avLst/>
          </a:prstGeom>
          <a:solidFill>
            <a:srgbClr val="F7F4E7">
              <a:alpha val="46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Work Sans"/>
              <a:cs typeface="Arial" panose="020B0604020202020204" pitchFamily="34" charset="0"/>
              <a:sym typeface="Work Sans"/>
            </a:endParaRPr>
          </a:p>
        </p:txBody>
      </p:sp>
      <p:sp>
        <p:nvSpPr>
          <p:cNvPr id="104" name="Google Shape;104;p3"/>
          <p:cNvSpPr/>
          <p:nvPr/>
        </p:nvSpPr>
        <p:spPr>
          <a:xfrm>
            <a:off x="456600" y="768750"/>
            <a:ext cx="8230800" cy="3606000"/>
          </a:xfrm>
          <a:prstGeom prst="roundRect">
            <a:avLst>
              <a:gd name="adj" fmla="val 6124"/>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105" name="Google Shape;105;p3"/>
          <p:cNvSpPr txBox="1">
            <a:spLocks noGrp="1"/>
          </p:cNvSpPr>
          <p:nvPr>
            <p:ph type="title"/>
          </p:nvPr>
        </p:nvSpPr>
        <p:spPr>
          <a:xfrm>
            <a:off x="964425" y="2234575"/>
            <a:ext cx="7263900" cy="9645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title" idx="2" hasCustomPrompt="1"/>
          </p:nvPr>
        </p:nvSpPr>
        <p:spPr>
          <a:xfrm>
            <a:off x="6576225" y="1318675"/>
            <a:ext cx="1652100"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3"/>
          <p:cNvSpPr txBox="1">
            <a:spLocks noGrp="1"/>
          </p:cNvSpPr>
          <p:nvPr>
            <p:ph type="subTitle" idx="1"/>
          </p:nvPr>
        </p:nvSpPr>
        <p:spPr>
          <a:xfrm>
            <a:off x="3160725" y="3349750"/>
            <a:ext cx="50676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Arial" panose="020B0604020202020204" pitchFamily="34" charset="0"/>
                <a:cs typeface="Arial" panose="020B060402020202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 name="Google Shape;110;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6"/>
        <p:cNvGrpSpPr/>
        <p:nvPr/>
      </p:nvGrpSpPr>
      <p:grpSpPr>
        <a:xfrm>
          <a:off x="0" y="0"/>
          <a:ext cx="0" cy="0"/>
          <a:chOff x="0" y="0"/>
          <a:chExt cx="0" cy="0"/>
        </a:xfrm>
      </p:grpSpPr>
      <p:grpSp>
        <p:nvGrpSpPr>
          <p:cNvPr id="217" name="Google Shape;217;p9"/>
          <p:cNvGrpSpPr/>
          <p:nvPr/>
        </p:nvGrpSpPr>
        <p:grpSpPr>
          <a:xfrm rot="5400000">
            <a:off x="-1987069" y="2537616"/>
            <a:ext cx="4839511" cy="1360296"/>
            <a:chOff x="-896086" y="3566230"/>
            <a:chExt cx="4839511" cy="1360296"/>
          </a:xfrm>
        </p:grpSpPr>
        <p:sp>
          <p:nvSpPr>
            <p:cNvPr id="218" name="Google Shape;218;p9"/>
            <p:cNvSpPr/>
            <p:nvPr/>
          </p:nvSpPr>
          <p:spPr>
            <a:xfrm>
              <a:off x="2054152" y="397140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19" name="Google Shape;219;p9"/>
            <p:cNvSpPr/>
            <p:nvPr/>
          </p:nvSpPr>
          <p:spPr>
            <a:xfrm>
              <a:off x="154117" y="3772489"/>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0" name="Google Shape;220;p9"/>
            <p:cNvSpPr/>
            <p:nvPr/>
          </p:nvSpPr>
          <p:spPr>
            <a:xfrm>
              <a:off x="3379" y="4048031"/>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rgbClr val="9E7F5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1" name="Google Shape;221;p9"/>
            <p:cNvSpPr/>
            <p:nvPr/>
          </p:nvSpPr>
          <p:spPr>
            <a:xfrm>
              <a:off x="-328082" y="3566230"/>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2" name="Google Shape;222;p9"/>
            <p:cNvSpPr/>
            <p:nvPr/>
          </p:nvSpPr>
          <p:spPr>
            <a:xfrm>
              <a:off x="244884" y="4535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3" name="Google Shape;223;p9"/>
            <p:cNvSpPr/>
            <p:nvPr/>
          </p:nvSpPr>
          <p:spPr>
            <a:xfrm>
              <a:off x="765173" y="38608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4" name="Google Shape;224;p9"/>
            <p:cNvSpPr/>
            <p:nvPr/>
          </p:nvSpPr>
          <p:spPr>
            <a:xfrm rot="5400000">
              <a:off x="1555237" y="4017211"/>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5" name="Google Shape;225;p9"/>
            <p:cNvSpPr/>
            <p:nvPr/>
          </p:nvSpPr>
          <p:spPr>
            <a:xfrm rot="5400000">
              <a:off x="1769822" y="4019237"/>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6" name="Google Shape;226;p9"/>
            <p:cNvSpPr/>
            <p:nvPr/>
          </p:nvSpPr>
          <p:spPr>
            <a:xfrm rot="10800000">
              <a:off x="2956336" y="405612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7" name="Google Shape;227;p9"/>
            <p:cNvSpPr/>
            <p:nvPr/>
          </p:nvSpPr>
          <p:spPr>
            <a:xfrm rot="5400000">
              <a:off x="-569487" y="399005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28" name="Google Shape;228;p9"/>
            <p:cNvSpPr/>
            <p:nvPr/>
          </p:nvSpPr>
          <p:spPr>
            <a:xfrm rot="10800000">
              <a:off x="2413992" y="447636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29" name="Google Shape;229;p9"/>
          <p:cNvGrpSpPr/>
          <p:nvPr/>
        </p:nvGrpSpPr>
        <p:grpSpPr>
          <a:xfrm rot="10800000" flipH="1">
            <a:off x="4907107" y="4123415"/>
            <a:ext cx="4839511" cy="1360296"/>
            <a:chOff x="-102756" y="-455799"/>
            <a:chExt cx="4839511" cy="1360296"/>
          </a:xfrm>
        </p:grpSpPr>
        <p:sp>
          <p:nvSpPr>
            <p:cNvPr id="230" name="Google Shape;230;p9"/>
            <p:cNvSpPr/>
            <p:nvPr/>
          </p:nvSpPr>
          <p:spPr>
            <a:xfrm>
              <a:off x="2847481" y="-126820"/>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1" name="Google Shape;231;p9"/>
            <p:cNvSpPr/>
            <p:nvPr/>
          </p:nvSpPr>
          <p:spPr>
            <a:xfrm>
              <a:off x="947447" y="-24954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2" name="Google Shape;232;p9"/>
            <p:cNvSpPr/>
            <p:nvPr/>
          </p:nvSpPr>
          <p:spPr>
            <a:xfrm>
              <a:off x="796709" y="-50197"/>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3" name="Google Shape;233;p9"/>
            <p:cNvSpPr/>
            <p:nvPr/>
          </p:nvSpPr>
          <p:spPr>
            <a:xfrm>
              <a:off x="795088" y="-50197"/>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4" name="Google Shape;234;p9"/>
            <p:cNvSpPr/>
            <p:nvPr/>
          </p:nvSpPr>
          <p:spPr>
            <a:xfrm>
              <a:off x="465247" y="-455799"/>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5" name="Google Shape;235;p9"/>
            <p:cNvSpPr/>
            <p:nvPr/>
          </p:nvSpPr>
          <p:spPr>
            <a:xfrm>
              <a:off x="1038213" y="436865"/>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6" name="Google Shape;236;p9"/>
            <p:cNvSpPr/>
            <p:nvPr/>
          </p:nvSpPr>
          <p:spPr>
            <a:xfrm>
              <a:off x="1558502" y="-23740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7" name="Google Shape;237;p9"/>
            <p:cNvSpPr/>
            <p:nvPr/>
          </p:nvSpPr>
          <p:spPr>
            <a:xfrm>
              <a:off x="143929" y="-4470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8" name="Google Shape;238;p9"/>
            <p:cNvSpPr/>
            <p:nvPr/>
          </p:nvSpPr>
          <p:spPr>
            <a:xfrm rot="5400000">
              <a:off x="2348566" y="-81018"/>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39" name="Google Shape;239;p9"/>
            <p:cNvSpPr/>
            <p:nvPr/>
          </p:nvSpPr>
          <p:spPr>
            <a:xfrm rot="5400000">
              <a:off x="2563152" y="-78991"/>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0" name="Google Shape;240;p9"/>
            <p:cNvSpPr/>
            <p:nvPr/>
          </p:nvSpPr>
          <p:spPr>
            <a:xfrm rot="10800000">
              <a:off x="3749665" y="-4209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1" name="Google Shape;241;p9"/>
            <p:cNvSpPr/>
            <p:nvPr/>
          </p:nvSpPr>
          <p:spPr>
            <a:xfrm rot="5400000">
              <a:off x="223843" y="-108172"/>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2" name="Google Shape;242;p9"/>
            <p:cNvSpPr/>
            <p:nvPr/>
          </p:nvSpPr>
          <p:spPr>
            <a:xfrm rot="10800000">
              <a:off x="3207321" y="378134"/>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243" name="Google Shape;243;p9"/>
          <p:cNvGrpSpPr/>
          <p:nvPr/>
        </p:nvGrpSpPr>
        <p:grpSpPr>
          <a:xfrm rot="10800000">
            <a:off x="927714" y="-608199"/>
            <a:ext cx="8735009" cy="2972750"/>
            <a:chOff x="-476061" y="2171778"/>
            <a:chExt cx="8735009" cy="2972750"/>
          </a:xfrm>
        </p:grpSpPr>
        <p:sp>
          <p:nvSpPr>
            <p:cNvPr id="244" name="Google Shape;244;p9"/>
            <p:cNvSpPr/>
            <p:nvPr/>
          </p:nvSpPr>
          <p:spPr>
            <a:xfrm flipH="1">
              <a:off x="5842992" y="4436262"/>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5" name="Google Shape;245;p9"/>
            <p:cNvSpPr/>
            <p:nvPr/>
          </p:nvSpPr>
          <p:spPr>
            <a:xfrm>
              <a:off x="154117" y="3772489"/>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6" name="Google Shape;246;p9"/>
            <p:cNvSpPr/>
            <p:nvPr/>
          </p:nvSpPr>
          <p:spPr>
            <a:xfrm>
              <a:off x="3379" y="4048031"/>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7" name="Google Shape;247;p9"/>
            <p:cNvSpPr/>
            <p:nvPr/>
          </p:nvSpPr>
          <p:spPr>
            <a:xfrm>
              <a:off x="1758" y="4048031"/>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8" name="Google Shape;248;p9"/>
            <p:cNvSpPr/>
            <p:nvPr/>
          </p:nvSpPr>
          <p:spPr>
            <a:xfrm>
              <a:off x="368068" y="4146092"/>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49" name="Google Shape;249;p9"/>
            <p:cNvSpPr/>
            <p:nvPr/>
          </p:nvSpPr>
          <p:spPr>
            <a:xfrm>
              <a:off x="244884" y="4535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0" name="Google Shape;250;p9"/>
            <p:cNvSpPr/>
            <p:nvPr/>
          </p:nvSpPr>
          <p:spPr>
            <a:xfrm>
              <a:off x="765173" y="38608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1" name="Google Shape;251;p9"/>
            <p:cNvSpPr/>
            <p:nvPr/>
          </p:nvSpPr>
          <p:spPr>
            <a:xfrm rot="5400000">
              <a:off x="1495763" y="4093411"/>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2" name="Google Shape;252;p9"/>
            <p:cNvSpPr/>
            <p:nvPr/>
          </p:nvSpPr>
          <p:spPr>
            <a:xfrm rot="5400000">
              <a:off x="1710349" y="4095437"/>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3" name="Google Shape;253;p9"/>
            <p:cNvSpPr/>
            <p:nvPr/>
          </p:nvSpPr>
          <p:spPr>
            <a:xfrm rot="10800000" flipH="1">
              <a:off x="7558498" y="4116560"/>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4" name="Google Shape;254;p9"/>
            <p:cNvSpPr/>
            <p:nvPr/>
          </p:nvSpPr>
          <p:spPr>
            <a:xfrm rot="10800000" flipH="1">
              <a:off x="6498614" y="3917617"/>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5" name="Google Shape;255;p9"/>
            <p:cNvSpPr/>
            <p:nvPr/>
          </p:nvSpPr>
          <p:spPr>
            <a:xfrm rot="-5400000" flipH="1">
              <a:off x="7289064" y="410965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6" name="Google Shape;256;p9"/>
            <p:cNvSpPr/>
            <p:nvPr/>
          </p:nvSpPr>
          <p:spPr>
            <a:xfrm rot="10800000" flipH="1">
              <a:off x="7762972" y="417156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7" name="Google Shape;257;p9"/>
            <p:cNvSpPr/>
            <p:nvPr/>
          </p:nvSpPr>
          <p:spPr>
            <a:xfrm>
              <a:off x="76323" y="31869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8" name="Google Shape;258;p9"/>
            <p:cNvSpPr/>
            <p:nvPr/>
          </p:nvSpPr>
          <p:spPr>
            <a:xfrm rot="-5400000">
              <a:off x="-380485" y="263695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259" name="Google Shape;259;p9"/>
            <p:cNvSpPr/>
            <p:nvPr/>
          </p:nvSpPr>
          <p:spPr>
            <a:xfrm rot="5400000">
              <a:off x="-149462" y="2456831"/>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260" name="Google Shape;260;p9"/>
          <p:cNvSpPr/>
          <p:nvPr/>
        </p:nvSpPr>
        <p:spPr>
          <a:xfrm>
            <a:off x="8375" y="8375"/>
            <a:ext cx="9144000" cy="5143500"/>
          </a:xfrm>
          <a:prstGeom prst="rect">
            <a:avLst/>
          </a:prstGeom>
          <a:solidFill>
            <a:srgbClr val="F7F4E7">
              <a:alpha val="46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Work Sans"/>
              <a:cs typeface="Arial" panose="020B0604020202020204" pitchFamily="34" charset="0"/>
              <a:sym typeface="Work Sans"/>
            </a:endParaRPr>
          </a:p>
        </p:txBody>
      </p:sp>
      <p:sp>
        <p:nvSpPr>
          <p:cNvPr id="261" name="Google Shape;261;p9"/>
          <p:cNvSpPr/>
          <p:nvPr/>
        </p:nvSpPr>
        <p:spPr>
          <a:xfrm>
            <a:off x="456600" y="768750"/>
            <a:ext cx="8230800" cy="3606000"/>
          </a:xfrm>
          <a:prstGeom prst="roundRect">
            <a:avLst>
              <a:gd name="adj" fmla="val 6124"/>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262" name="Google Shape;262;p9"/>
          <p:cNvSpPr txBox="1">
            <a:spLocks noGrp="1"/>
          </p:cNvSpPr>
          <p:nvPr>
            <p:ph type="title"/>
          </p:nvPr>
        </p:nvSpPr>
        <p:spPr>
          <a:xfrm>
            <a:off x="2135550" y="16061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6000">
                <a:latin typeface="Arial" panose="020B0604020202020204" pitchFamily="34" charset="0"/>
                <a:cs typeface="Arial" panose="020B060402020202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63" name="Google Shape;263;p9"/>
          <p:cNvSpPr txBox="1">
            <a:spLocks noGrp="1"/>
          </p:cNvSpPr>
          <p:nvPr>
            <p:ph type="subTitle" idx="1"/>
          </p:nvPr>
        </p:nvSpPr>
        <p:spPr>
          <a:xfrm>
            <a:off x="2135550" y="2866188"/>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03"/>
        <p:cNvGrpSpPr/>
        <p:nvPr/>
      </p:nvGrpSpPr>
      <p:grpSpPr>
        <a:xfrm>
          <a:off x="0" y="0"/>
          <a:ext cx="0" cy="0"/>
          <a:chOff x="0" y="0"/>
          <a:chExt cx="0" cy="0"/>
        </a:xfrm>
      </p:grpSpPr>
      <p:grpSp>
        <p:nvGrpSpPr>
          <p:cNvPr id="404" name="Google Shape;404;p15"/>
          <p:cNvGrpSpPr/>
          <p:nvPr/>
        </p:nvGrpSpPr>
        <p:grpSpPr>
          <a:xfrm rot="-5400000" flipH="1">
            <a:off x="-2332836" y="1282401"/>
            <a:ext cx="4839511" cy="1360296"/>
            <a:chOff x="-896086" y="3566230"/>
            <a:chExt cx="4839511" cy="1360296"/>
          </a:xfrm>
        </p:grpSpPr>
        <p:sp>
          <p:nvSpPr>
            <p:cNvPr id="405" name="Google Shape;405;p15"/>
            <p:cNvSpPr/>
            <p:nvPr/>
          </p:nvSpPr>
          <p:spPr>
            <a:xfrm>
              <a:off x="2054152" y="397140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6" name="Google Shape;406;p15"/>
            <p:cNvSpPr/>
            <p:nvPr/>
          </p:nvSpPr>
          <p:spPr>
            <a:xfrm>
              <a:off x="154117" y="3772489"/>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7" name="Google Shape;407;p15"/>
            <p:cNvSpPr/>
            <p:nvPr/>
          </p:nvSpPr>
          <p:spPr>
            <a:xfrm>
              <a:off x="3379" y="4048031"/>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8" name="Google Shape;408;p15"/>
            <p:cNvSpPr/>
            <p:nvPr/>
          </p:nvSpPr>
          <p:spPr>
            <a:xfrm>
              <a:off x="-328082" y="3566230"/>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09" name="Google Shape;409;p15"/>
            <p:cNvSpPr/>
            <p:nvPr/>
          </p:nvSpPr>
          <p:spPr>
            <a:xfrm>
              <a:off x="244884" y="4535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0" name="Google Shape;410;p15"/>
            <p:cNvSpPr/>
            <p:nvPr/>
          </p:nvSpPr>
          <p:spPr>
            <a:xfrm>
              <a:off x="765173" y="38608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1" name="Google Shape;411;p15"/>
            <p:cNvSpPr/>
            <p:nvPr/>
          </p:nvSpPr>
          <p:spPr>
            <a:xfrm rot="5400000">
              <a:off x="1555237" y="4017211"/>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2" name="Google Shape;412;p15"/>
            <p:cNvSpPr/>
            <p:nvPr/>
          </p:nvSpPr>
          <p:spPr>
            <a:xfrm rot="5400000">
              <a:off x="1769822" y="4019237"/>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3" name="Google Shape;413;p15"/>
            <p:cNvSpPr/>
            <p:nvPr/>
          </p:nvSpPr>
          <p:spPr>
            <a:xfrm rot="10800000">
              <a:off x="2956336" y="405612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4" name="Google Shape;414;p15"/>
            <p:cNvSpPr/>
            <p:nvPr/>
          </p:nvSpPr>
          <p:spPr>
            <a:xfrm rot="5400000">
              <a:off x="-569487" y="399005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5" name="Google Shape;415;p15"/>
            <p:cNvSpPr/>
            <p:nvPr/>
          </p:nvSpPr>
          <p:spPr>
            <a:xfrm rot="10800000">
              <a:off x="2413992" y="447636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416" name="Google Shape;416;p15"/>
          <p:cNvGrpSpPr/>
          <p:nvPr/>
        </p:nvGrpSpPr>
        <p:grpSpPr>
          <a:xfrm rot="10800000">
            <a:off x="4734223" y="-455799"/>
            <a:ext cx="4839511" cy="1512696"/>
            <a:chOff x="-102756" y="-608199"/>
            <a:chExt cx="4839511" cy="1512696"/>
          </a:xfrm>
        </p:grpSpPr>
        <p:sp>
          <p:nvSpPr>
            <p:cNvPr id="417" name="Google Shape;417;p15"/>
            <p:cNvSpPr/>
            <p:nvPr/>
          </p:nvSpPr>
          <p:spPr>
            <a:xfrm>
              <a:off x="2847481" y="-126820"/>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8" name="Google Shape;418;p15"/>
            <p:cNvSpPr/>
            <p:nvPr/>
          </p:nvSpPr>
          <p:spPr>
            <a:xfrm>
              <a:off x="947447" y="-24954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19" name="Google Shape;419;p15"/>
            <p:cNvSpPr/>
            <p:nvPr/>
          </p:nvSpPr>
          <p:spPr>
            <a:xfrm>
              <a:off x="796709" y="-50197"/>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0" name="Google Shape;420;p15"/>
            <p:cNvSpPr/>
            <p:nvPr/>
          </p:nvSpPr>
          <p:spPr>
            <a:xfrm>
              <a:off x="795088" y="-50197"/>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1" name="Google Shape;421;p15"/>
            <p:cNvSpPr/>
            <p:nvPr/>
          </p:nvSpPr>
          <p:spPr>
            <a:xfrm>
              <a:off x="465247" y="-608199"/>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2" name="Google Shape;422;p15"/>
            <p:cNvSpPr/>
            <p:nvPr/>
          </p:nvSpPr>
          <p:spPr>
            <a:xfrm>
              <a:off x="1038213" y="436865"/>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3" name="Google Shape;423;p15"/>
            <p:cNvSpPr/>
            <p:nvPr/>
          </p:nvSpPr>
          <p:spPr>
            <a:xfrm>
              <a:off x="1558502" y="-23740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4" name="Google Shape;424;p15"/>
            <p:cNvSpPr/>
            <p:nvPr/>
          </p:nvSpPr>
          <p:spPr>
            <a:xfrm>
              <a:off x="143929" y="-4470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5" name="Google Shape;425;p15"/>
            <p:cNvSpPr/>
            <p:nvPr/>
          </p:nvSpPr>
          <p:spPr>
            <a:xfrm rot="5400000">
              <a:off x="2348566" y="-81018"/>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6" name="Google Shape;426;p15"/>
            <p:cNvSpPr/>
            <p:nvPr/>
          </p:nvSpPr>
          <p:spPr>
            <a:xfrm rot="5400000">
              <a:off x="2563152" y="-78991"/>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7" name="Google Shape;427;p15"/>
            <p:cNvSpPr/>
            <p:nvPr/>
          </p:nvSpPr>
          <p:spPr>
            <a:xfrm rot="10800000">
              <a:off x="3749665" y="-4209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8" name="Google Shape;428;p15"/>
            <p:cNvSpPr/>
            <p:nvPr/>
          </p:nvSpPr>
          <p:spPr>
            <a:xfrm rot="5400000">
              <a:off x="223843" y="-108172"/>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29" name="Google Shape;429;p15"/>
            <p:cNvSpPr/>
            <p:nvPr/>
          </p:nvSpPr>
          <p:spPr>
            <a:xfrm rot="10800000">
              <a:off x="3207321" y="378134"/>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430" name="Google Shape;430;p15"/>
          <p:cNvGrpSpPr/>
          <p:nvPr/>
        </p:nvGrpSpPr>
        <p:grpSpPr>
          <a:xfrm rot="10800000">
            <a:off x="734346" y="4133917"/>
            <a:ext cx="2415956" cy="1197379"/>
            <a:chOff x="5842992" y="4256800"/>
            <a:chExt cx="2415956" cy="1197379"/>
          </a:xfrm>
        </p:grpSpPr>
        <p:sp>
          <p:nvSpPr>
            <p:cNvPr id="431" name="Google Shape;431;p15"/>
            <p:cNvSpPr/>
            <p:nvPr/>
          </p:nvSpPr>
          <p:spPr>
            <a:xfrm>
              <a:off x="7055477" y="4775445"/>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2" name="Google Shape;432;p15"/>
            <p:cNvSpPr/>
            <p:nvPr/>
          </p:nvSpPr>
          <p:spPr>
            <a:xfrm rot="10800000">
              <a:off x="6211980" y="4455743"/>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3" name="Google Shape;433;p15"/>
            <p:cNvSpPr/>
            <p:nvPr/>
          </p:nvSpPr>
          <p:spPr>
            <a:xfrm rot="10800000">
              <a:off x="6616236" y="4256800"/>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4" name="Google Shape;434;p15"/>
            <p:cNvSpPr/>
            <p:nvPr/>
          </p:nvSpPr>
          <p:spPr>
            <a:xfrm rot="5400000">
              <a:off x="6681588" y="4448839"/>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5" name="Google Shape;435;p15"/>
            <p:cNvSpPr/>
            <p:nvPr/>
          </p:nvSpPr>
          <p:spPr>
            <a:xfrm rot="10800000">
              <a:off x="5842992" y="4510745"/>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436" name="Google Shape;436;p15"/>
          <p:cNvGrpSpPr/>
          <p:nvPr/>
        </p:nvGrpSpPr>
        <p:grpSpPr>
          <a:xfrm flipH="1">
            <a:off x="6668284" y="2663361"/>
            <a:ext cx="2953471" cy="2972750"/>
            <a:chOff x="-476061" y="2663361"/>
            <a:chExt cx="2953471" cy="2972750"/>
          </a:xfrm>
        </p:grpSpPr>
        <p:sp>
          <p:nvSpPr>
            <p:cNvPr id="437" name="Google Shape;437;p15"/>
            <p:cNvSpPr/>
            <p:nvPr/>
          </p:nvSpPr>
          <p:spPr>
            <a:xfrm>
              <a:off x="154117" y="4264072"/>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8" name="Google Shape;438;p15"/>
            <p:cNvSpPr/>
            <p:nvPr/>
          </p:nvSpPr>
          <p:spPr>
            <a:xfrm>
              <a:off x="3379" y="4539614"/>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39" name="Google Shape;439;p15"/>
            <p:cNvSpPr/>
            <p:nvPr/>
          </p:nvSpPr>
          <p:spPr>
            <a:xfrm>
              <a:off x="1758" y="4539614"/>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0" name="Google Shape;440;p15"/>
            <p:cNvSpPr/>
            <p:nvPr/>
          </p:nvSpPr>
          <p:spPr>
            <a:xfrm>
              <a:off x="368068" y="4637675"/>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1" name="Google Shape;441;p15"/>
            <p:cNvSpPr/>
            <p:nvPr/>
          </p:nvSpPr>
          <p:spPr>
            <a:xfrm>
              <a:off x="244884" y="5026676"/>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2" name="Google Shape;442;p15"/>
            <p:cNvSpPr/>
            <p:nvPr/>
          </p:nvSpPr>
          <p:spPr>
            <a:xfrm>
              <a:off x="765173" y="43524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3" name="Google Shape;443;p15"/>
            <p:cNvSpPr/>
            <p:nvPr/>
          </p:nvSpPr>
          <p:spPr>
            <a:xfrm rot="5400000">
              <a:off x="1495763" y="4584994"/>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4" name="Google Shape;444;p15"/>
            <p:cNvSpPr/>
            <p:nvPr/>
          </p:nvSpPr>
          <p:spPr>
            <a:xfrm rot="5400000">
              <a:off x="1710349" y="458702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5" name="Google Shape;445;p15"/>
            <p:cNvSpPr/>
            <p:nvPr/>
          </p:nvSpPr>
          <p:spPr>
            <a:xfrm>
              <a:off x="76323" y="36785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6" name="Google Shape;446;p15"/>
            <p:cNvSpPr/>
            <p:nvPr/>
          </p:nvSpPr>
          <p:spPr>
            <a:xfrm rot="-5400000">
              <a:off x="-380485" y="3128541"/>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447" name="Google Shape;447;p15"/>
            <p:cNvSpPr/>
            <p:nvPr/>
          </p:nvSpPr>
          <p:spPr>
            <a:xfrm rot="5400000">
              <a:off x="-149462" y="294841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448" name="Google Shape;448;p15"/>
          <p:cNvSpPr/>
          <p:nvPr/>
        </p:nvSpPr>
        <p:spPr>
          <a:xfrm>
            <a:off x="8375" y="8375"/>
            <a:ext cx="9144000" cy="5143500"/>
          </a:xfrm>
          <a:prstGeom prst="rect">
            <a:avLst/>
          </a:prstGeom>
          <a:solidFill>
            <a:srgbClr val="F7F4E7">
              <a:alpha val="46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Work Sans"/>
              <a:cs typeface="Arial" panose="020B0604020202020204" pitchFamily="34" charset="0"/>
              <a:sym typeface="Work Sans"/>
            </a:endParaRPr>
          </a:p>
        </p:txBody>
      </p:sp>
      <p:sp>
        <p:nvSpPr>
          <p:cNvPr id="449" name="Google Shape;449;p15"/>
          <p:cNvSpPr/>
          <p:nvPr/>
        </p:nvSpPr>
        <p:spPr>
          <a:xfrm>
            <a:off x="456600" y="768750"/>
            <a:ext cx="8230800" cy="3606000"/>
          </a:xfrm>
          <a:prstGeom prst="roundRect">
            <a:avLst>
              <a:gd name="adj" fmla="val 6124"/>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
        <p:nvSpPr>
          <p:cNvPr id="450" name="Google Shape;450;p15"/>
          <p:cNvSpPr txBox="1">
            <a:spLocks noGrp="1"/>
          </p:cNvSpPr>
          <p:nvPr>
            <p:ph type="title"/>
          </p:nvPr>
        </p:nvSpPr>
        <p:spPr>
          <a:xfrm>
            <a:off x="964425" y="2234575"/>
            <a:ext cx="7263900" cy="964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51" name="Google Shape;451;p15"/>
          <p:cNvSpPr txBox="1">
            <a:spLocks noGrp="1"/>
          </p:cNvSpPr>
          <p:nvPr>
            <p:ph type="title" idx="2" hasCustomPrompt="1"/>
          </p:nvPr>
        </p:nvSpPr>
        <p:spPr>
          <a:xfrm>
            <a:off x="3770325" y="1318675"/>
            <a:ext cx="1652100" cy="91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2"/>
                </a:solidFill>
                <a:latin typeface="Arial" panose="020B0604020202020204" pitchFamily="34" charset="0"/>
                <a:cs typeface="Arial" panose="020B0604020202020204" pitchFamily="34" charset="0"/>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52" name="Google Shape;452;p15"/>
          <p:cNvSpPr txBox="1">
            <a:spLocks noGrp="1"/>
          </p:cNvSpPr>
          <p:nvPr>
            <p:ph type="subTitle" idx="1"/>
          </p:nvPr>
        </p:nvSpPr>
        <p:spPr>
          <a:xfrm>
            <a:off x="2062575" y="3349750"/>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68"/>
        <p:cNvGrpSpPr/>
        <p:nvPr/>
      </p:nvGrpSpPr>
      <p:grpSpPr>
        <a:xfrm>
          <a:off x="0" y="0"/>
          <a:ext cx="0" cy="0"/>
          <a:chOff x="0" y="0"/>
          <a:chExt cx="0" cy="0"/>
        </a:xfrm>
      </p:grpSpPr>
      <p:grpSp>
        <p:nvGrpSpPr>
          <p:cNvPr id="869" name="Google Shape;869;p32"/>
          <p:cNvGrpSpPr/>
          <p:nvPr/>
        </p:nvGrpSpPr>
        <p:grpSpPr>
          <a:xfrm rot="-5400000">
            <a:off x="8446907" y="376007"/>
            <a:ext cx="1810963" cy="1201351"/>
            <a:chOff x="1158260" y="4208762"/>
            <a:chExt cx="1810963" cy="1201351"/>
          </a:xfrm>
        </p:grpSpPr>
        <p:sp>
          <p:nvSpPr>
            <p:cNvPr id="870" name="Google Shape;870;p32"/>
            <p:cNvSpPr/>
            <p:nvPr/>
          </p:nvSpPr>
          <p:spPr>
            <a:xfrm rot="-5400000" flipH="1">
              <a:off x="1088945" y="4788116"/>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1" name="Google Shape;871;p32"/>
            <p:cNvSpPr/>
            <p:nvPr/>
          </p:nvSpPr>
          <p:spPr>
            <a:xfrm rot="-5400000">
              <a:off x="1484859" y="424308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2" name="Google Shape;872;p32"/>
            <p:cNvSpPr/>
            <p:nvPr/>
          </p:nvSpPr>
          <p:spPr>
            <a:xfrm rot="-5400000">
              <a:off x="2502827" y="4054709"/>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3" name="Google Shape;873;p32"/>
            <p:cNvSpPr/>
            <p:nvPr/>
          </p:nvSpPr>
          <p:spPr>
            <a:xfrm rot="10800000">
              <a:off x="2009172" y="4208762"/>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4" name="Google Shape;874;p32"/>
            <p:cNvSpPr/>
            <p:nvPr/>
          </p:nvSpPr>
          <p:spPr>
            <a:xfrm flipH="1">
              <a:off x="1378471" y="4304809"/>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875" name="Google Shape;875;p32"/>
          <p:cNvGrpSpPr/>
          <p:nvPr/>
        </p:nvGrpSpPr>
        <p:grpSpPr>
          <a:xfrm>
            <a:off x="-396146" y="2861968"/>
            <a:ext cx="1154036" cy="2903289"/>
            <a:chOff x="-431499" y="2095578"/>
            <a:chExt cx="1154036" cy="2903289"/>
          </a:xfrm>
        </p:grpSpPr>
        <p:sp>
          <p:nvSpPr>
            <p:cNvPr id="876" name="Google Shape;876;p32"/>
            <p:cNvSpPr/>
            <p:nvPr/>
          </p:nvSpPr>
          <p:spPr>
            <a:xfrm rot="-5400000" flipH="1">
              <a:off x="-44524" y="356078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7" name="Google Shape;877;p32"/>
            <p:cNvSpPr/>
            <p:nvPr/>
          </p:nvSpPr>
          <p:spPr>
            <a:xfrm rot="-5400000" flipH="1">
              <a:off x="-213902" y="4017662"/>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8" name="Google Shape;878;p32"/>
            <p:cNvSpPr/>
            <p:nvPr/>
          </p:nvSpPr>
          <p:spPr>
            <a:xfrm rot="-5400000" flipH="1">
              <a:off x="-621137" y="4260576"/>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79" name="Google Shape;879;p32"/>
            <p:cNvSpPr/>
            <p:nvPr/>
          </p:nvSpPr>
          <p:spPr>
            <a:xfrm rot="5400000">
              <a:off x="-85040" y="3337500"/>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0" name="Google Shape;880;p32"/>
            <p:cNvSpPr/>
            <p:nvPr/>
          </p:nvSpPr>
          <p:spPr>
            <a:xfrm rot="5400000" flipH="1">
              <a:off x="-597512" y="256075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1" name="Google Shape;881;p32"/>
            <p:cNvSpPr/>
            <p:nvPr/>
          </p:nvSpPr>
          <p:spPr>
            <a:xfrm rot="10800000" flipH="1">
              <a:off x="74119" y="275876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882" name="Google Shape;882;p32"/>
          <p:cNvSpPr/>
          <p:nvPr/>
        </p:nvSpPr>
        <p:spPr>
          <a:xfrm>
            <a:off x="8375" y="8375"/>
            <a:ext cx="9144000" cy="5143500"/>
          </a:xfrm>
          <a:prstGeom prst="rect">
            <a:avLst/>
          </a:prstGeom>
          <a:solidFill>
            <a:srgbClr val="F7F4E7">
              <a:alpha val="46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Work Sans"/>
              <a:cs typeface="Arial" panose="020B0604020202020204" pitchFamily="34" charset="0"/>
              <a:sym typeface="Work Sans"/>
            </a:endParaRPr>
          </a:p>
        </p:txBody>
      </p:sp>
      <p:sp>
        <p:nvSpPr>
          <p:cNvPr id="883" name="Google Shape;883;p32"/>
          <p:cNvSpPr/>
          <p:nvPr/>
        </p:nvSpPr>
        <p:spPr>
          <a:xfrm>
            <a:off x="456600" y="410900"/>
            <a:ext cx="8230800" cy="4321800"/>
          </a:xfrm>
          <a:prstGeom prst="roundRect">
            <a:avLst>
              <a:gd name="adj" fmla="val 9805"/>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84"/>
        <p:cNvGrpSpPr/>
        <p:nvPr/>
      </p:nvGrpSpPr>
      <p:grpSpPr>
        <a:xfrm>
          <a:off x="0" y="0"/>
          <a:ext cx="0" cy="0"/>
          <a:chOff x="0" y="0"/>
          <a:chExt cx="0" cy="0"/>
        </a:xfrm>
      </p:grpSpPr>
      <p:sp>
        <p:nvSpPr>
          <p:cNvPr id="885" name="Google Shape;885;p33"/>
          <p:cNvSpPr/>
          <p:nvPr/>
        </p:nvSpPr>
        <p:spPr>
          <a:xfrm>
            <a:off x="8375" y="8375"/>
            <a:ext cx="9144000" cy="5143500"/>
          </a:xfrm>
          <a:prstGeom prst="rect">
            <a:avLst/>
          </a:prstGeom>
          <a:solidFill>
            <a:srgbClr val="F7F4E7">
              <a:alpha val="46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Work Sans"/>
              <a:cs typeface="Arial" panose="020B0604020202020204" pitchFamily="34" charset="0"/>
              <a:sym typeface="Work Sans"/>
            </a:endParaRPr>
          </a:p>
        </p:txBody>
      </p:sp>
      <p:sp>
        <p:nvSpPr>
          <p:cNvPr id="886" name="Google Shape;886;p33"/>
          <p:cNvSpPr/>
          <p:nvPr/>
        </p:nvSpPr>
        <p:spPr>
          <a:xfrm>
            <a:off x="456600" y="768750"/>
            <a:ext cx="8230800" cy="3606000"/>
          </a:xfrm>
          <a:prstGeom prst="roundRect">
            <a:avLst>
              <a:gd name="adj" fmla="val 6124"/>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rial" panose="020B0604020202020204" pitchFamily="34" charset="0"/>
              <a:ea typeface="Lato"/>
              <a:cs typeface="Arial" panose="020B0604020202020204" pitchFamily="34" charset="0"/>
              <a:sym typeface="Lato"/>
            </a:endParaRPr>
          </a:p>
        </p:txBody>
      </p:sp>
      <p:grpSp>
        <p:nvGrpSpPr>
          <p:cNvPr id="887" name="Google Shape;887;p33"/>
          <p:cNvGrpSpPr/>
          <p:nvPr/>
        </p:nvGrpSpPr>
        <p:grpSpPr>
          <a:xfrm flipH="1">
            <a:off x="5345219" y="-587049"/>
            <a:ext cx="4839511" cy="1360296"/>
            <a:chOff x="-896086" y="3566230"/>
            <a:chExt cx="4839511" cy="1360296"/>
          </a:xfrm>
        </p:grpSpPr>
        <p:sp>
          <p:nvSpPr>
            <p:cNvPr id="888" name="Google Shape;888;p33"/>
            <p:cNvSpPr/>
            <p:nvPr/>
          </p:nvSpPr>
          <p:spPr>
            <a:xfrm>
              <a:off x="2054152" y="3971408"/>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89" name="Google Shape;889;p33"/>
            <p:cNvSpPr/>
            <p:nvPr/>
          </p:nvSpPr>
          <p:spPr>
            <a:xfrm>
              <a:off x="154117" y="3772489"/>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0" name="Google Shape;890;p33"/>
            <p:cNvSpPr/>
            <p:nvPr/>
          </p:nvSpPr>
          <p:spPr>
            <a:xfrm>
              <a:off x="3379" y="4048031"/>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rgbClr val="9E7F5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1" name="Google Shape;891;p33"/>
            <p:cNvSpPr/>
            <p:nvPr/>
          </p:nvSpPr>
          <p:spPr>
            <a:xfrm>
              <a:off x="-328082" y="3566230"/>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2" name="Google Shape;892;p33"/>
            <p:cNvSpPr/>
            <p:nvPr/>
          </p:nvSpPr>
          <p:spPr>
            <a:xfrm>
              <a:off x="244884" y="4535093"/>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3" name="Google Shape;893;p33"/>
            <p:cNvSpPr/>
            <p:nvPr/>
          </p:nvSpPr>
          <p:spPr>
            <a:xfrm>
              <a:off x="765173" y="3860825"/>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4" name="Google Shape;894;p33"/>
            <p:cNvSpPr/>
            <p:nvPr/>
          </p:nvSpPr>
          <p:spPr>
            <a:xfrm rot="5400000">
              <a:off x="1555237" y="4017211"/>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5" name="Google Shape;895;p33"/>
            <p:cNvSpPr/>
            <p:nvPr/>
          </p:nvSpPr>
          <p:spPr>
            <a:xfrm rot="5400000">
              <a:off x="1769822" y="4019237"/>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6" name="Google Shape;896;p33"/>
            <p:cNvSpPr/>
            <p:nvPr/>
          </p:nvSpPr>
          <p:spPr>
            <a:xfrm rot="10800000">
              <a:off x="2956336" y="405612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7" name="Google Shape;897;p33"/>
            <p:cNvSpPr/>
            <p:nvPr/>
          </p:nvSpPr>
          <p:spPr>
            <a:xfrm rot="5400000">
              <a:off x="-569487" y="3990056"/>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898" name="Google Shape;898;p33"/>
            <p:cNvSpPr/>
            <p:nvPr/>
          </p:nvSpPr>
          <p:spPr>
            <a:xfrm rot="10800000">
              <a:off x="2413992" y="447636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899" name="Google Shape;899;p33"/>
          <p:cNvGrpSpPr/>
          <p:nvPr/>
        </p:nvGrpSpPr>
        <p:grpSpPr>
          <a:xfrm rot="-5400000">
            <a:off x="6615644" y="2733501"/>
            <a:ext cx="4839511" cy="1360296"/>
            <a:chOff x="-102756" y="-455799"/>
            <a:chExt cx="4839511" cy="1360296"/>
          </a:xfrm>
        </p:grpSpPr>
        <p:sp>
          <p:nvSpPr>
            <p:cNvPr id="900" name="Google Shape;900;p33"/>
            <p:cNvSpPr/>
            <p:nvPr/>
          </p:nvSpPr>
          <p:spPr>
            <a:xfrm>
              <a:off x="2847481" y="-126820"/>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1" name="Google Shape;901;p33"/>
            <p:cNvSpPr/>
            <p:nvPr/>
          </p:nvSpPr>
          <p:spPr>
            <a:xfrm>
              <a:off x="947447" y="-24954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2" name="Google Shape;902;p33"/>
            <p:cNvSpPr/>
            <p:nvPr/>
          </p:nvSpPr>
          <p:spPr>
            <a:xfrm>
              <a:off x="796709" y="-50197"/>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3" name="Google Shape;903;p33"/>
            <p:cNvSpPr/>
            <p:nvPr/>
          </p:nvSpPr>
          <p:spPr>
            <a:xfrm>
              <a:off x="795088" y="-50197"/>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4" name="Google Shape;904;p33"/>
            <p:cNvSpPr/>
            <p:nvPr/>
          </p:nvSpPr>
          <p:spPr>
            <a:xfrm>
              <a:off x="465247" y="-455799"/>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5" name="Google Shape;905;p33"/>
            <p:cNvSpPr/>
            <p:nvPr/>
          </p:nvSpPr>
          <p:spPr>
            <a:xfrm>
              <a:off x="1038213" y="436865"/>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6" name="Google Shape;906;p33"/>
            <p:cNvSpPr/>
            <p:nvPr/>
          </p:nvSpPr>
          <p:spPr>
            <a:xfrm>
              <a:off x="1558502" y="-23740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7" name="Google Shape;907;p33"/>
            <p:cNvSpPr/>
            <p:nvPr/>
          </p:nvSpPr>
          <p:spPr>
            <a:xfrm>
              <a:off x="143929" y="-44702"/>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8" name="Google Shape;908;p33"/>
            <p:cNvSpPr/>
            <p:nvPr/>
          </p:nvSpPr>
          <p:spPr>
            <a:xfrm rot="5400000">
              <a:off x="2348566" y="-81018"/>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09" name="Google Shape;909;p33"/>
            <p:cNvSpPr/>
            <p:nvPr/>
          </p:nvSpPr>
          <p:spPr>
            <a:xfrm rot="5400000">
              <a:off x="2563152" y="-78991"/>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0" name="Google Shape;910;p33"/>
            <p:cNvSpPr/>
            <p:nvPr/>
          </p:nvSpPr>
          <p:spPr>
            <a:xfrm rot="10800000">
              <a:off x="3749665" y="-42099"/>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1" name="Google Shape;911;p33"/>
            <p:cNvSpPr/>
            <p:nvPr/>
          </p:nvSpPr>
          <p:spPr>
            <a:xfrm rot="5400000">
              <a:off x="223843" y="-108172"/>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2" name="Google Shape;912;p33"/>
            <p:cNvSpPr/>
            <p:nvPr/>
          </p:nvSpPr>
          <p:spPr>
            <a:xfrm rot="10800000">
              <a:off x="3207321" y="378134"/>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913" name="Google Shape;913;p33"/>
          <p:cNvGrpSpPr/>
          <p:nvPr/>
        </p:nvGrpSpPr>
        <p:grpSpPr>
          <a:xfrm rot="10800000" flipH="1">
            <a:off x="-377172" y="4064170"/>
            <a:ext cx="2415956" cy="1197379"/>
            <a:chOff x="5842992" y="4256800"/>
            <a:chExt cx="2415956" cy="1197379"/>
          </a:xfrm>
        </p:grpSpPr>
        <p:sp>
          <p:nvSpPr>
            <p:cNvPr id="914" name="Google Shape;914;p33"/>
            <p:cNvSpPr/>
            <p:nvPr/>
          </p:nvSpPr>
          <p:spPr>
            <a:xfrm>
              <a:off x="7055477" y="4775445"/>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5" name="Google Shape;915;p33"/>
            <p:cNvSpPr/>
            <p:nvPr/>
          </p:nvSpPr>
          <p:spPr>
            <a:xfrm rot="10800000">
              <a:off x="6211980" y="4455743"/>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6" name="Google Shape;916;p33"/>
            <p:cNvSpPr/>
            <p:nvPr/>
          </p:nvSpPr>
          <p:spPr>
            <a:xfrm rot="10800000">
              <a:off x="6616236" y="4256800"/>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7" name="Google Shape;917;p33"/>
            <p:cNvSpPr/>
            <p:nvPr/>
          </p:nvSpPr>
          <p:spPr>
            <a:xfrm rot="5400000">
              <a:off x="6681588" y="4448839"/>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18" name="Google Shape;918;p33"/>
            <p:cNvSpPr/>
            <p:nvPr/>
          </p:nvSpPr>
          <p:spPr>
            <a:xfrm rot="10800000">
              <a:off x="5842992" y="4510745"/>
              <a:ext cx="495976" cy="126425"/>
            </a:xfrm>
            <a:custGeom>
              <a:avLst/>
              <a:gdLst/>
              <a:ahLst/>
              <a:cxnLst/>
              <a:rect l="l" t="t" r="r" b="b"/>
              <a:pathLst>
                <a:path w="257" h="66" extrusionOk="0">
                  <a:moveTo>
                    <a:pt x="127" y="66"/>
                  </a:moveTo>
                  <a:cubicBezTo>
                    <a:pt x="33" y="66"/>
                    <a:pt x="33" y="66"/>
                    <a:pt x="33" y="66"/>
                  </a:cubicBezTo>
                  <a:cubicBezTo>
                    <a:pt x="15" y="66"/>
                    <a:pt x="0" y="51"/>
                    <a:pt x="0" y="33"/>
                  </a:cubicBezTo>
                  <a:cubicBezTo>
                    <a:pt x="0" y="33"/>
                    <a:pt x="0" y="33"/>
                    <a:pt x="0" y="33"/>
                  </a:cubicBezTo>
                  <a:cubicBezTo>
                    <a:pt x="0" y="15"/>
                    <a:pt x="15" y="0"/>
                    <a:pt x="33" y="0"/>
                  </a:cubicBezTo>
                  <a:cubicBezTo>
                    <a:pt x="224" y="0"/>
                    <a:pt x="224" y="0"/>
                    <a:pt x="224" y="0"/>
                  </a:cubicBezTo>
                  <a:cubicBezTo>
                    <a:pt x="242" y="0"/>
                    <a:pt x="257" y="15"/>
                    <a:pt x="257" y="33"/>
                  </a:cubicBezTo>
                  <a:cubicBezTo>
                    <a:pt x="257" y="33"/>
                    <a:pt x="257" y="33"/>
                    <a:pt x="257" y="33"/>
                  </a:cubicBezTo>
                  <a:cubicBezTo>
                    <a:pt x="257" y="51"/>
                    <a:pt x="242" y="66"/>
                    <a:pt x="224" y="66"/>
                  </a:cubicBezTo>
                  <a:cubicBezTo>
                    <a:pt x="169" y="66"/>
                    <a:pt x="169" y="66"/>
                    <a:pt x="169" y="66"/>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grpSp>
        <p:nvGrpSpPr>
          <p:cNvPr id="919" name="Google Shape;919;p33"/>
          <p:cNvGrpSpPr/>
          <p:nvPr/>
        </p:nvGrpSpPr>
        <p:grpSpPr>
          <a:xfrm rot="5400000">
            <a:off x="-421036" y="-391364"/>
            <a:ext cx="2953471" cy="2972750"/>
            <a:chOff x="-476061" y="2663361"/>
            <a:chExt cx="2953471" cy="2972750"/>
          </a:xfrm>
        </p:grpSpPr>
        <p:sp>
          <p:nvSpPr>
            <p:cNvPr id="920" name="Google Shape;920;p33"/>
            <p:cNvSpPr/>
            <p:nvPr/>
          </p:nvSpPr>
          <p:spPr>
            <a:xfrm>
              <a:off x="154117" y="4264072"/>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1" name="Google Shape;921;p33"/>
            <p:cNvSpPr/>
            <p:nvPr/>
          </p:nvSpPr>
          <p:spPr>
            <a:xfrm>
              <a:off x="3379" y="4539614"/>
              <a:ext cx="150738" cy="34848"/>
            </a:xfrm>
            <a:custGeom>
              <a:avLst/>
              <a:gdLst/>
              <a:ahLst/>
              <a:cxnLst/>
              <a:rect l="l" t="t" r="r" b="b"/>
              <a:pathLst>
                <a:path w="78" h="18" extrusionOk="0">
                  <a:moveTo>
                    <a:pt x="0" y="18"/>
                  </a:moveTo>
                  <a:cubicBezTo>
                    <a:pt x="12" y="7"/>
                    <a:pt x="29" y="0"/>
                    <a:pt x="46" y="0"/>
                  </a:cubicBezTo>
                  <a:cubicBezTo>
                    <a:pt x="78" y="0"/>
                    <a:pt x="78" y="0"/>
                    <a:pt x="78" y="0"/>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2" name="Google Shape;922;p33"/>
            <p:cNvSpPr/>
            <p:nvPr/>
          </p:nvSpPr>
          <p:spPr>
            <a:xfrm>
              <a:off x="1758" y="4539614"/>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3" name="Google Shape;923;p33"/>
            <p:cNvSpPr/>
            <p:nvPr/>
          </p:nvSpPr>
          <p:spPr>
            <a:xfrm>
              <a:off x="368068" y="4637675"/>
              <a:ext cx="331462" cy="998436"/>
            </a:xfrm>
            <a:custGeom>
              <a:avLst/>
              <a:gdLst/>
              <a:ahLst/>
              <a:cxnLst/>
              <a:rect l="l" t="t" r="r" b="b"/>
              <a:pathLst>
                <a:path w="172" h="518" extrusionOk="0">
                  <a:moveTo>
                    <a:pt x="172" y="202"/>
                  </a:moveTo>
                  <a:cubicBezTo>
                    <a:pt x="172" y="446"/>
                    <a:pt x="172" y="446"/>
                    <a:pt x="172" y="446"/>
                  </a:cubicBezTo>
                  <a:cubicBezTo>
                    <a:pt x="172" y="486"/>
                    <a:pt x="140" y="518"/>
                    <a:pt x="100" y="518"/>
                  </a:cubicBezTo>
                  <a:cubicBezTo>
                    <a:pt x="72" y="518"/>
                    <a:pt x="72" y="518"/>
                    <a:pt x="72" y="518"/>
                  </a:cubicBezTo>
                  <a:cubicBezTo>
                    <a:pt x="32" y="518"/>
                    <a:pt x="0" y="486"/>
                    <a:pt x="0" y="446"/>
                  </a:cubicBezTo>
                  <a:cubicBezTo>
                    <a:pt x="0" y="72"/>
                    <a:pt x="0" y="72"/>
                    <a:pt x="0" y="72"/>
                  </a:cubicBezTo>
                  <a:cubicBezTo>
                    <a:pt x="0" y="33"/>
                    <a:pt x="32" y="0"/>
                    <a:pt x="72" y="0"/>
                  </a:cubicBezTo>
                  <a:cubicBezTo>
                    <a:pt x="100" y="0"/>
                    <a:pt x="100" y="0"/>
                    <a:pt x="100" y="0"/>
                  </a:cubicBezTo>
                  <a:cubicBezTo>
                    <a:pt x="140" y="0"/>
                    <a:pt x="172" y="33"/>
                    <a:pt x="172" y="72"/>
                  </a:cubicBezTo>
                  <a:cubicBezTo>
                    <a:pt x="172" y="89"/>
                    <a:pt x="172" y="89"/>
                    <a:pt x="172" y="89"/>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4" name="Google Shape;924;p33"/>
            <p:cNvSpPr/>
            <p:nvPr/>
          </p:nvSpPr>
          <p:spPr>
            <a:xfrm>
              <a:off x="244884" y="5026676"/>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5" name="Google Shape;925;p33"/>
            <p:cNvSpPr/>
            <p:nvPr/>
          </p:nvSpPr>
          <p:spPr>
            <a:xfrm>
              <a:off x="765173" y="43524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6" name="Google Shape;926;p33"/>
            <p:cNvSpPr/>
            <p:nvPr/>
          </p:nvSpPr>
          <p:spPr>
            <a:xfrm rot="5400000">
              <a:off x="1495763" y="4584994"/>
              <a:ext cx="202605" cy="730188"/>
            </a:xfrm>
            <a:custGeom>
              <a:avLst/>
              <a:gdLst/>
              <a:ahLst/>
              <a:cxnLst/>
              <a:rect l="l" t="t" r="r" b="b"/>
              <a:pathLst>
                <a:path w="105" h="379" extrusionOk="0">
                  <a:moveTo>
                    <a:pt x="105" y="189"/>
                  </a:moveTo>
                  <a:cubicBezTo>
                    <a:pt x="105" y="326"/>
                    <a:pt x="105" y="326"/>
                    <a:pt x="105" y="326"/>
                  </a:cubicBezTo>
                  <a:cubicBezTo>
                    <a:pt x="105" y="355"/>
                    <a:pt x="81" y="379"/>
                    <a:pt x="52" y="379"/>
                  </a:cubicBezTo>
                  <a:cubicBezTo>
                    <a:pt x="52" y="379"/>
                    <a:pt x="52" y="379"/>
                    <a:pt x="52" y="379"/>
                  </a:cubicBezTo>
                  <a:cubicBezTo>
                    <a:pt x="23" y="379"/>
                    <a:pt x="0" y="355"/>
                    <a:pt x="0" y="326"/>
                  </a:cubicBezTo>
                  <a:cubicBezTo>
                    <a:pt x="0" y="52"/>
                    <a:pt x="0" y="52"/>
                    <a:pt x="0" y="52"/>
                  </a:cubicBezTo>
                  <a:cubicBezTo>
                    <a:pt x="0" y="23"/>
                    <a:pt x="23" y="0"/>
                    <a:pt x="52" y="0"/>
                  </a:cubicBezTo>
                  <a:cubicBezTo>
                    <a:pt x="52" y="0"/>
                    <a:pt x="52" y="0"/>
                    <a:pt x="52" y="0"/>
                  </a:cubicBezTo>
                  <a:cubicBezTo>
                    <a:pt x="81" y="0"/>
                    <a:pt x="105" y="23"/>
                    <a:pt x="105" y="52"/>
                  </a:cubicBezTo>
                  <a:cubicBezTo>
                    <a:pt x="105" y="81"/>
                    <a:pt x="105" y="81"/>
                    <a:pt x="105" y="81"/>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7" name="Google Shape;927;p33"/>
            <p:cNvSpPr/>
            <p:nvPr/>
          </p:nvSpPr>
          <p:spPr>
            <a:xfrm rot="5400000">
              <a:off x="1710349" y="4587020"/>
              <a:ext cx="380086" cy="1154036"/>
            </a:xfrm>
            <a:custGeom>
              <a:avLst/>
              <a:gdLst/>
              <a:ahLst/>
              <a:cxnLst/>
              <a:rect l="l" t="t" r="r" b="b"/>
              <a:pathLst>
                <a:path w="197" h="599" extrusionOk="0">
                  <a:moveTo>
                    <a:pt x="125" y="599"/>
                  </a:moveTo>
                  <a:cubicBezTo>
                    <a:pt x="71" y="599"/>
                    <a:pt x="71" y="599"/>
                    <a:pt x="71" y="599"/>
                  </a:cubicBezTo>
                  <a:cubicBezTo>
                    <a:pt x="32" y="599"/>
                    <a:pt x="0" y="567"/>
                    <a:pt x="0" y="527"/>
                  </a:cubicBezTo>
                  <a:cubicBezTo>
                    <a:pt x="0" y="72"/>
                    <a:pt x="0" y="72"/>
                    <a:pt x="0" y="72"/>
                  </a:cubicBezTo>
                  <a:cubicBezTo>
                    <a:pt x="0" y="32"/>
                    <a:pt x="32" y="0"/>
                    <a:pt x="71" y="0"/>
                  </a:cubicBezTo>
                  <a:cubicBezTo>
                    <a:pt x="125" y="0"/>
                    <a:pt x="125" y="0"/>
                    <a:pt x="125" y="0"/>
                  </a:cubicBezTo>
                  <a:cubicBezTo>
                    <a:pt x="165" y="0"/>
                    <a:pt x="197" y="32"/>
                    <a:pt x="197" y="72"/>
                  </a:cubicBezTo>
                  <a:cubicBezTo>
                    <a:pt x="197" y="527"/>
                    <a:pt x="197" y="527"/>
                    <a:pt x="197" y="527"/>
                  </a:cubicBezTo>
                  <a:cubicBezTo>
                    <a:pt x="197" y="567"/>
                    <a:pt x="165" y="599"/>
                    <a:pt x="125" y="599"/>
                  </a:cubicBezTo>
                  <a:close/>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8" name="Google Shape;928;p33"/>
            <p:cNvSpPr/>
            <p:nvPr/>
          </p:nvSpPr>
          <p:spPr>
            <a:xfrm>
              <a:off x="76323" y="3678508"/>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29" name="Google Shape;929;p33"/>
            <p:cNvSpPr/>
            <p:nvPr/>
          </p:nvSpPr>
          <p:spPr>
            <a:xfrm rot="-5400000">
              <a:off x="-380485" y="3128541"/>
              <a:ext cx="1203471" cy="273111"/>
            </a:xfrm>
            <a:custGeom>
              <a:avLst/>
              <a:gdLst/>
              <a:ahLst/>
              <a:cxnLst/>
              <a:rect l="l" t="t" r="r" b="b"/>
              <a:pathLst>
                <a:path w="624" h="142" extrusionOk="0">
                  <a:moveTo>
                    <a:pt x="276" y="0"/>
                  </a:moveTo>
                  <a:cubicBezTo>
                    <a:pt x="554" y="0"/>
                    <a:pt x="554" y="0"/>
                    <a:pt x="554" y="0"/>
                  </a:cubicBezTo>
                  <a:cubicBezTo>
                    <a:pt x="593" y="0"/>
                    <a:pt x="624" y="32"/>
                    <a:pt x="624" y="71"/>
                  </a:cubicBezTo>
                  <a:cubicBezTo>
                    <a:pt x="624" y="71"/>
                    <a:pt x="624" y="71"/>
                    <a:pt x="624" y="71"/>
                  </a:cubicBezTo>
                  <a:cubicBezTo>
                    <a:pt x="624" y="110"/>
                    <a:pt x="593" y="142"/>
                    <a:pt x="554" y="142"/>
                  </a:cubicBezTo>
                  <a:cubicBezTo>
                    <a:pt x="47" y="142"/>
                    <a:pt x="47" y="142"/>
                    <a:pt x="47" y="142"/>
                  </a:cubicBezTo>
                  <a:cubicBezTo>
                    <a:pt x="29" y="142"/>
                    <a:pt x="13" y="135"/>
                    <a:pt x="0" y="124"/>
                  </a:cubicBezTo>
                </a:path>
              </a:pathLst>
            </a:custGeom>
            <a:noFill/>
            <a:ln w="14275"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
          <p:nvSpPr>
            <p:cNvPr id="930" name="Google Shape;930;p33"/>
            <p:cNvSpPr/>
            <p:nvPr/>
          </p:nvSpPr>
          <p:spPr>
            <a:xfrm rot="5400000">
              <a:off x="-149462" y="2948414"/>
              <a:ext cx="131288" cy="784485"/>
            </a:xfrm>
            <a:custGeom>
              <a:avLst/>
              <a:gdLst/>
              <a:ahLst/>
              <a:cxnLst/>
              <a:rect l="l" t="t" r="r" b="b"/>
              <a:pathLst>
                <a:path w="68" h="407" extrusionOk="0">
                  <a:moveTo>
                    <a:pt x="34" y="407"/>
                  </a:moveTo>
                  <a:cubicBezTo>
                    <a:pt x="34" y="407"/>
                    <a:pt x="34" y="407"/>
                    <a:pt x="34" y="407"/>
                  </a:cubicBezTo>
                  <a:cubicBezTo>
                    <a:pt x="16" y="407"/>
                    <a:pt x="0" y="392"/>
                    <a:pt x="0" y="373"/>
                  </a:cubicBezTo>
                  <a:cubicBezTo>
                    <a:pt x="0" y="34"/>
                    <a:pt x="0" y="34"/>
                    <a:pt x="0" y="34"/>
                  </a:cubicBezTo>
                  <a:cubicBezTo>
                    <a:pt x="0" y="15"/>
                    <a:pt x="16" y="0"/>
                    <a:pt x="34" y="0"/>
                  </a:cubicBezTo>
                  <a:cubicBezTo>
                    <a:pt x="34" y="0"/>
                    <a:pt x="34" y="0"/>
                    <a:pt x="34" y="0"/>
                  </a:cubicBezTo>
                  <a:cubicBezTo>
                    <a:pt x="53" y="0"/>
                    <a:pt x="68" y="15"/>
                    <a:pt x="68" y="34"/>
                  </a:cubicBezTo>
                  <a:cubicBezTo>
                    <a:pt x="68" y="373"/>
                    <a:pt x="68" y="373"/>
                    <a:pt x="68" y="373"/>
                  </a:cubicBezTo>
                  <a:cubicBezTo>
                    <a:pt x="68" y="392"/>
                    <a:pt x="53" y="407"/>
                    <a:pt x="34" y="407"/>
                  </a:cubicBezTo>
                  <a:close/>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grpSp>
      <p:sp>
        <p:nvSpPr>
          <p:cNvPr id="931" name="Google Shape;931;p33"/>
          <p:cNvSpPr/>
          <p:nvPr/>
        </p:nvSpPr>
        <p:spPr>
          <a:xfrm rot="10800000">
            <a:off x="1678711" y="4886600"/>
            <a:ext cx="987090" cy="256903"/>
          </a:xfrm>
          <a:custGeom>
            <a:avLst/>
            <a:gdLst/>
            <a:ahLst/>
            <a:cxnLst/>
            <a:rect l="l" t="t" r="r" b="b"/>
            <a:pathLst>
              <a:path w="512" h="133" extrusionOk="0">
                <a:moveTo>
                  <a:pt x="150" y="133"/>
                </a:moveTo>
                <a:cubicBezTo>
                  <a:pt x="446" y="133"/>
                  <a:pt x="446" y="133"/>
                  <a:pt x="446" y="133"/>
                </a:cubicBezTo>
                <a:cubicBezTo>
                  <a:pt x="483" y="133"/>
                  <a:pt x="512" y="103"/>
                  <a:pt x="512" y="67"/>
                </a:cubicBezTo>
                <a:cubicBezTo>
                  <a:pt x="512" y="67"/>
                  <a:pt x="512" y="67"/>
                  <a:pt x="512" y="67"/>
                </a:cubicBezTo>
                <a:cubicBezTo>
                  <a:pt x="512" y="30"/>
                  <a:pt x="483" y="0"/>
                  <a:pt x="446" y="0"/>
                </a:cubicBezTo>
                <a:cubicBezTo>
                  <a:pt x="67" y="0"/>
                  <a:pt x="67" y="0"/>
                  <a:pt x="67" y="0"/>
                </a:cubicBezTo>
                <a:cubicBezTo>
                  <a:pt x="30" y="0"/>
                  <a:pt x="0" y="30"/>
                  <a:pt x="0" y="67"/>
                </a:cubicBezTo>
                <a:cubicBezTo>
                  <a:pt x="0" y="67"/>
                  <a:pt x="0" y="67"/>
                  <a:pt x="0" y="67"/>
                </a:cubicBezTo>
                <a:cubicBezTo>
                  <a:pt x="0" y="102"/>
                  <a:pt x="29" y="131"/>
                  <a:pt x="64" y="133"/>
                </a:cubicBezTo>
                <a:cubicBezTo>
                  <a:pt x="66" y="133"/>
                  <a:pt x="66" y="133"/>
                  <a:pt x="66" y="133"/>
                </a:cubicBezTo>
              </a:path>
            </a:pathLst>
          </a:custGeom>
          <a:noFill/>
          <a:ln w="14275" cap="flat" cmpd="sng">
            <a:solidFill>
              <a:schemeClr val="dk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panose="020B0604020202020204" pitchFamily="34" charset="0"/>
              <a:ea typeface="Calibri"/>
              <a:cs typeface="Arial" panose="020B0604020202020204" pitchFamily="34" charset="0"/>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1pPr>
            <a:lvl2pPr lvl="1"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2pPr>
            <a:lvl3pPr lvl="2"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3pPr>
            <a:lvl4pPr lvl="3"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4pPr>
            <a:lvl5pPr lvl="4"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5pPr>
            <a:lvl6pPr lvl="5"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6pPr>
            <a:lvl7pPr lvl="6"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7pPr>
            <a:lvl8pPr lvl="7"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8pPr>
            <a:lvl9pPr lvl="8" rtl="0">
              <a:spcBef>
                <a:spcPts val="0"/>
              </a:spcBef>
              <a:spcAft>
                <a:spcPts val="0"/>
              </a:spcAft>
              <a:buClr>
                <a:schemeClr val="dk1"/>
              </a:buClr>
              <a:buSzPts val="3500"/>
              <a:buFont typeface="Gentium Plus"/>
              <a:buNone/>
              <a:defRPr sz="3500" b="1">
                <a:solidFill>
                  <a:schemeClr val="dk1"/>
                </a:solidFill>
                <a:latin typeface="Gentium Plus"/>
                <a:ea typeface="Gentium Plus"/>
                <a:cs typeface="Gentium Plus"/>
                <a:sym typeface="Gentium Pl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8" r:id="rId4"/>
    <p:sldLayoutId id="2147483661" r:id="rId5"/>
    <p:sldLayoutId id="2147483678" r:id="rId6"/>
    <p:sldLayoutId id="214748367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73.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3.sv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6.png"/><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6.xml"/><Relationship Id="rId4" Type="http://schemas.openxmlformats.org/officeDocument/2006/relationships/image" Target="../media/image2730.svg"/></Relationships>
</file>

<file path=ppt/slides/_rels/slide4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58;p45"/>
          <p:cNvSpPr txBox="1">
            <a:spLocks/>
          </p:cNvSpPr>
          <p:nvPr/>
        </p:nvSpPr>
        <p:spPr>
          <a:xfrm>
            <a:off x="457200" y="1556965"/>
            <a:ext cx="8219209"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4000" smtClean="0"/>
              <a:t>NHIỆT LIỆT CHÀO MỪNG </a:t>
            </a:r>
            <a:br>
              <a:rPr lang="en-US" sz="4000" smtClean="0"/>
            </a:br>
            <a:r>
              <a:rPr lang="en-US" sz="4000" smtClean="0"/>
              <a:t>CÁC EM ĐẾN VỚI BÀI HỌC MỚI!</a:t>
            </a:r>
            <a:endParaRPr lang="en-US" sz="4000">
              <a:solidFill>
                <a:schemeClr val="accent1"/>
              </a:solidFill>
            </a:endParaRPr>
          </a:p>
        </p:txBody>
      </p:sp>
    </p:spTree>
    <p:extLst>
      <p:ext uri="{BB962C8B-B14F-4D97-AF65-F5344CB8AC3E}">
        <p14:creationId xmlns:p14="http://schemas.microsoft.com/office/powerpoint/2010/main" val="332329498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9" name="TextBox 9"/>
          <p:cNvSpPr txBox="1"/>
          <p:nvPr/>
        </p:nvSpPr>
        <p:spPr>
          <a:xfrm>
            <a:off x="576932" y="1315354"/>
            <a:ext cx="7786446" cy="1074599"/>
          </a:xfrm>
          <a:prstGeom prst="roundRect">
            <a:avLst>
              <a:gd name="adj" fmla="val 984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Mỗi </a:t>
            </a:r>
            <a:r>
              <a:rPr lang="vi-VN" sz="2000">
                <a:latin typeface="Arial" panose="020B0604020202020204" pitchFamily="34" charset="0"/>
                <a:cs typeface="Arial" panose="020B0604020202020204" pitchFamily="34" charset="0"/>
              </a:rPr>
              <a:t>kiểu dữ liệu là một tập hợp các giá trị mà một biến thuộc kiểu đó có thể nhận. </a:t>
            </a:r>
          </a:p>
        </p:txBody>
      </p:sp>
      <p:sp>
        <p:nvSpPr>
          <p:cNvPr id="11" name="TextBox 9"/>
          <p:cNvSpPr txBox="1"/>
          <p:nvPr/>
        </p:nvSpPr>
        <p:spPr>
          <a:xfrm>
            <a:off x="576933" y="2619658"/>
            <a:ext cx="7786446" cy="586145"/>
          </a:xfrm>
          <a:prstGeom prst="roundRect">
            <a:avLst>
              <a:gd name="adj" fmla="val 984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Mỗi </a:t>
            </a:r>
            <a:r>
              <a:rPr lang="vi-VN" sz="2000">
                <a:latin typeface="Arial" panose="020B0604020202020204" pitchFamily="34" charset="0"/>
                <a:cs typeface="Arial" panose="020B0604020202020204" pitchFamily="34" charset="0"/>
              </a:rPr>
              <a:t>kiểu dữ liệu được trang bị một số phép toán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2">
            <a:clrChange>
              <a:clrFrom>
                <a:srgbClr val="F3C9B0"/>
              </a:clrFrom>
              <a:clrTo>
                <a:srgbClr val="F3C9B0">
                  <a:alpha val="0"/>
                </a:srgbClr>
              </a:clrTo>
            </a:clrChange>
            <a:extLst>
              <a:ext uri="{BEBA8EAE-BF5A-486C-A8C5-ECC9F3942E4B}">
                <a14:imgProps xmlns:a14="http://schemas.microsoft.com/office/drawing/2010/main">
                  <a14:imgLayer r:embed="rId3">
                    <a14:imgEffect>
                      <a14:backgroundRemoval t="28649" b="48108" l="67703" r="93919">
                        <a14:foregroundMark x1="74054" y1="37838" x2="79324" y2="34054"/>
                        <a14:foregroundMark x1="75405" y1="45135" x2="86081" y2="38649"/>
                        <a14:foregroundMark x1="86892" y1="37432" x2="90000" y2="33378"/>
                        <a14:foregroundMark x1="90676" y1="33649" x2="91892" y2="32297"/>
                        <a14:foregroundMark x1="91622" y1="31757" x2="90541" y2="30000"/>
                        <a14:foregroundMark x1="89730" y1="30135" x2="87432" y2="30676"/>
                        <a14:foregroundMark x1="85811" y1="30135" x2="81216" y2="31892"/>
                        <a14:foregroundMark x1="81351" y1="32027" x2="79459" y2="33514"/>
                        <a14:foregroundMark x1="73243" y1="38919" x2="70405" y2="41351"/>
                        <a14:foregroundMark x1="69865" y1="41757" x2="69054" y2="44459"/>
                        <a14:foregroundMark x1="69324" y1="45405" x2="70135" y2="45946"/>
                        <a14:foregroundMark x1="71892" y1="46892" x2="73649" y2="46892"/>
                        <a14:foregroundMark x1="74189" y1="46622" x2="80270" y2="42703"/>
                        <a14:foregroundMark x1="70811" y1="46622" x2="71892" y2="47027"/>
                        <a14:foregroundMark x1="71216" y1="46892" x2="69595" y2="45946"/>
                        <a14:foregroundMark x1="73784" y1="42568" x2="70270" y2="44730"/>
                      </a14:backgroundRemoval>
                    </a14:imgEffect>
                  </a14:imgLayer>
                </a14:imgProps>
              </a:ext>
              <a:ext uri="{28A0092B-C50C-407E-A947-70E740481C1C}">
                <a14:useLocalDpi xmlns:a14="http://schemas.microsoft.com/office/drawing/2010/main" val="0"/>
              </a:ext>
            </a:extLst>
          </a:blip>
          <a:srcRect l="66544" t="27844" r="6049" b="50675"/>
          <a:stretch/>
        </p:blipFill>
        <p:spPr>
          <a:xfrm rot="560044" flipH="1">
            <a:off x="-410035" y="1662245"/>
            <a:ext cx="1409700" cy="1104900"/>
          </a:xfrm>
          <a:prstGeom prst="rect">
            <a:avLst/>
          </a:prstGeom>
        </p:spPr>
      </p:pic>
      <p:pic>
        <p:nvPicPr>
          <p:cNvPr id="17" name="Picture 16"/>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t="73425" r="69662"/>
          <a:stretch/>
        </p:blipFill>
        <p:spPr>
          <a:xfrm>
            <a:off x="7678488" y="402786"/>
            <a:ext cx="1109851" cy="972199"/>
          </a:xfrm>
          <a:prstGeom prst="rect">
            <a:avLst/>
          </a:prstGeom>
        </p:spPr>
      </p:pic>
      <p:sp>
        <p:nvSpPr>
          <p:cNvPr id="12" name="TextBox 9"/>
          <p:cNvSpPr txBox="1"/>
          <p:nvPr/>
        </p:nvSpPr>
        <p:spPr>
          <a:xfrm>
            <a:off x="576932" y="3435508"/>
            <a:ext cx="7786446" cy="1074599"/>
          </a:xfrm>
          <a:prstGeom prst="roundRect">
            <a:avLst>
              <a:gd name="adj" fmla="val 984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Ba </a:t>
            </a:r>
            <a:r>
              <a:rPr lang="vi-VN" sz="2000">
                <a:latin typeface="Arial" panose="020B0604020202020204" pitchFamily="34" charset="0"/>
                <a:cs typeface="Arial" panose="020B0604020202020204" pitchFamily="34" charset="0"/>
              </a:rPr>
              <a:t>kiểu dữ liệu phổ biến trong ngôn ngữ lập trình trực quan là: kiểu số, kiểu xâu kí tự, kiểu lôgic.</a:t>
            </a:r>
          </a:p>
        </p:txBody>
      </p:sp>
      <p:pic>
        <p:nvPicPr>
          <p:cNvPr id="15" name="Picture 14"/>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l="68610" b="71416"/>
          <a:stretch/>
        </p:blipFill>
        <p:spPr>
          <a:xfrm>
            <a:off x="7670802" y="3821349"/>
            <a:ext cx="1411035" cy="1284906"/>
          </a:xfrm>
          <a:prstGeom prst="rect">
            <a:avLst/>
          </a:prstGeom>
        </p:spPr>
      </p:pic>
    </p:spTree>
    <p:extLst>
      <p:ext uri="{BB962C8B-B14F-4D97-AF65-F5344CB8AC3E}">
        <p14:creationId xmlns:p14="http://schemas.microsoft.com/office/powerpoint/2010/main" val="35018211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graphicFrame>
        <p:nvGraphicFramePr>
          <p:cNvPr id="2" name="Table 1"/>
          <p:cNvGraphicFramePr>
            <a:graphicFrameLocks noGrp="1"/>
          </p:cNvGraphicFramePr>
          <p:nvPr/>
        </p:nvGraphicFramePr>
        <p:xfrm>
          <a:off x="333375" y="1997962"/>
          <a:ext cx="8477250" cy="2687320"/>
        </p:xfrm>
        <a:graphic>
          <a:graphicData uri="http://schemas.openxmlformats.org/drawingml/2006/table">
            <a:tbl>
              <a:tblPr>
                <a:tableStyleId>{E58AD636-8222-429B-AD39-21D16496E58E}</a:tableStyleId>
              </a:tblPr>
              <a:tblGrid>
                <a:gridCol w="1781175">
                  <a:extLst>
                    <a:ext uri="{9D8B030D-6E8A-4147-A177-3AD203B41FA5}">
                      <a16:colId xmlns:a16="http://schemas.microsoft.com/office/drawing/2014/main" val="4254333860"/>
                    </a:ext>
                  </a:extLst>
                </a:gridCol>
                <a:gridCol w="4057650">
                  <a:extLst>
                    <a:ext uri="{9D8B030D-6E8A-4147-A177-3AD203B41FA5}">
                      <a16:colId xmlns:a16="http://schemas.microsoft.com/office/drawing/2014/main" val="4117544923"/>
                    </a:ext>
                  </a:extLst>
                </a:gridCol>
                <a:gridCol w="2638425">
                  <a:extLst>
                    <a:ext uri="{9D8B030D-6E8A-4147-A177-3AD203B41FA5}">
                      <a16:colId xmlns:a16="http://schemas.microsoft.com/office/drawing/2014/main" val="144706078"/>
                    </a:ext>
                  </a:extLst>
                </a:gridCol>
              </a:tblGrid>
              <a:tr h="0">
                <a:tc>
                  <a:txBody>
                    <a:bodyPr/>
                    <a:lstStyle/>
                    <a:p>
                      <a:pPr marL="0" marR="0" algn="ctr">
                        <a:lnSpc>
                          <a:spcPct val="150000"/>
                        </a:lnSpc>
                        <a:spcBef>
                          <a:spcPts val="0"/>
                        </a:spcBef>
                        <a:spcAft>
                          <a:spcPts val="0"/>
                        </a:spcAft>
                      </a:pPr>
                      <a:r>
                        <a:rPr lang="vi-VN" sz="1800" b="1">
                          <a:solidFill>
                            <a:schemeClr val="accent6"/>
                          </a:solidFill>
                          <a:effectLst/>
                        </a:rPr>
                        <a:t>Kiểu dữ liệu</a:t>
                      </a:r>
                      <a:endParaRPr lang="en-US" sz="1800" b="1">
                        <a:solidFill>
                          <a:schemeClr val="accent6"/>
                        </a:solidFill>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Tập hợp giá trị</a:t>
                      </a:r>
                      <a:endParaRPr lang="en-US" sz="1800" b="1">
                        <a:solidFill>
                          <a:schemeClr val="accent6"/>
                        </a:solidFill>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Ví dụ</a:t>
                      </a:r>
                      <a:endParaRPr lang="en-US" sz="1800" b="1">
                        <a:solidFill>
                          <a:schemeClr val="accent6"/>
                        </a:solidFill>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543292726"/>
                  </a:ext>
                </a:extLst>
              </a:tr>
              <a:tr h="0">
                <a:tc>
                  <a:txBody>
                    <a:bodyPr/>
                    <a:lstStyle/>
                    <a:p>
                      <a:pPr marL="0" marR="0" algn="ctr">
                        <a:lnSpc>
                          <a:spcPct val="150000"/>
                        </a:lnSpc>
                        <a:spcBef>
                          <a:spcPts val="0"/>
                        </a:spcBef>
                        <a:spcAft>
                          <a:spcPts val="0"/>
                        </a:spcAft>
                      </a:pPr>
                      <a:r>
                        <a:rPr lang="vi-VN" sz="1800">
                          <a:effectLst/>
                        </a:rPr>
                        <a:t>Số</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Số nguyên;</a:t>
                      </a:r>
                      <a:endParaRPr lang="en-US" sz="1800">
                        <a:effectLst/>
                      </a:endParaRPr>
                    </a:p>
                    <a:p>
                      <a:pPr marL="0" marR="0" algn="ctr">
                        <a:lnSpc>
                          <a:spcPct val="150000"/>
                        </a:lnSpc>
                        <a:spcBef>
                          <a:spcPts val="0"/>
                        </a:spcBef>
                        <a:spcAft>
                          <a:spcPts val="0"/>
                        </a:spcAft>
                      </a:pPr>
                      <a:r>
                        <a:rPr lang="vi-VN" sz="1800">
                          <a:effectLst/>
                        </a:rPr>
                        <a:t>Số thập phân</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15; 32; 100…</a:t>
                      </a:r>
                      <a:endParaRPr lang="en-US" sz="1800">
                        <a:effectLst/>
                      </a:endParaRPr>
                    </a:p>
                    <a:p>
                      <a:pPr marL="0" marR="0" algn="ctr">
                        <a:lnSpc>
                          <a:spcPct val="150000"/>
                        </a:lnSpc>
                        <a:spcBef>
                          <a:spcPts val="0"/>
                        </a:spcBef>
                        <a:spcAft>
                          <a:spcPts val="0"/>
                        </a:spcAft>
                      </a:pPr>
                      <a:r>
                        <a:rPr lang="vi-VN" sz="1800">
                          <a:effectLst/>
                        </a:rPr>
                        <a:t>3.141592…</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417280496"/>
                  </a:ext>
                </a:extLst>
              </a:tr>
              <a:tr h="0">
                <a:tc>
                  <a:txBody>
                    <a:bodyPr/>
                    <a:lstStyle/>
                    <a:p>
                      <a:pPr marL="0" marR="0" algn="ctr">
                        <a:lnSpc>
                          <a:spcPct val="150000"/>
                        </a:lnSpc>
                        <a:spcBef>
                          <a:spcPts val="0"/>
                        </a:spcBef>
                        <a:spcAft>
                          <a:spcPts val="0"/>
                        </a:spcAft>
                      </a:pPr>
                      <a:r>
                        <a:rPr lang="vi-VN" sz="1800">
                          <a:effectLst/>
                        </a:rPr>
                        <a:t>Xâu kí tự</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Kí tự;</a:t>
                      </a:r>
                      <a:endParaRPr lang="en-US" sz="1800">
                        <a:effectLst/>
                      </a:endParaRPr>
                    </a:p>
                    <a:p>
                      <a:pPr marL="0" marR="0" algn="ctr">
                        <a:lnSpc>
                          <a:spcPct val="150000"/>
                        </a:lnSpc>
                        <a:spcBef>
                          <a:spcPts val="0"/>
                        </a:spcBef>
                        <a:spcAft>
                          <a:spcPts val="0"/>
                        </a:spcAft>
                      </a:pPr>
                      <a:r>
                        <a:rPr lang="vi-VN" sz="1800">
                          <a:effectLst/>
                        </a:rPr>
                        <a:t>Xâu kí tự</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 &amp;...</a:t>
                      </a:r>
                      <a:endParaRPr lang="en-US" sz="1800">
                        <a:effectLst/>
                      </a:endParaRPr>
                    </a:p>
                    <a:p>
                      <a:pPr marL="0" marR="0" algn="ctr">
                        <a:lnSpc>
                          <a:spcPct val="150000"/>
                        </a:lnSpc>
                        <a:spcBef>
                          <a:spcPts val="0"/>
                        </a:spcBef>
                        <a:spcAft>
                          <a:spcPts val="0"/>
                        </a:spcAft>
                      </a:pPr>
                      <a:r>
                        <a:rPr lang="vi-VN" sz="1800">
                          <a:effectLst/>
                        </a:rPr>
                        <a:t>Computer</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02509513"/>
                  </a:ext>
                </a:extLst>
              </a:tr>
              <a:tr h="0">
                <a:tc>
                  <a:txBody>
                    <a:bodyPr/>
                    <a:lstStyle/>
                    <a:p>
                      <a:pPr marL="0" marR="0" algn="ctr">
                        <a:lnSpc>
                          <a:spcPct val="150000"/>
                        </a:lnSpc>
                        <a:spcBef>
                          <a:spcPts val="0"/>
                        </a:spcBef>
                        <a:spcAft>
                          <a:spcPts val="0"/>
                        </a:spcAft>
                      </a:pPr>
                      <a:r>
                        <a:rPr lang="vi-VN" sz="1800">
                          <a:effectLst/>
                        </a:rPr>
                        <a:t>Lôgic</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Hai giá trị true (đúng) và false (sai)</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50000"/>
                        </a:lnSpc>
                        <a:spcBef>
                          <a:spcPts val="0"/>
                        </a:spcBef>
                        <a:spcAft>
                          <a:spcPts val="0"/>
                        </a:spcAft>
                      </a:pPr>
                      <a:r>
                        <a:rPr lang="en-US" sz="1800" smtClean="0">
                          <a:effectLst/>
                        </a:rPr>
                        <a:t>t</a:t>
                      </a:r>
                      <a:r>
                        <a:rPr lang="vi-VN" sz="1800" smtClean="0">
                          <a:effectLst/>
                        </a:rPr>
                        <a:t>rue</a:t>
                      </a:r>
                      <a:r>
                        <a:rPr lang="en-US" sz="1800" smtClean="0">
                          <a:effectLst/>
                        </a:rPr>
                        <a:t>, </a:t>
                      </a:r>
                      <a:r>
                        <a:rPr lang="vi-VN" sz="1800" smtClean="0">
                          <a:effectLst/>
                        </a:rPr>
                        <a:t>false</a:t>
                      </a:r>
                      <a:endParaRPr lang="en-US" sz="1800">
                        <a:effectLst/>
                        <a:latin typeface="Calibri" panose="020F0502020204030204" pitchFamily="34" charset="0"/>
                        <a:ea typeface="Calibri" panose="020F0502020204030204" pitchFamily="34" charset="0"/>
                      </a:endParaRPr>
                    </a:p>
                  </a:txBody>
                  <a:tcPr marL="27305" marR="27305"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59162069"/>
                  </a:ext>
                </a:extLst>
              </a:tr>
            </a:tbl>
          </a:graphicData>
        </a:graphic>
      </p:graphicFrame>
      <p:sp>
        <p:nvSpPr>
          <p:cNvPr id="3" name="Rectangle 1"/>
          <p:cNvSpPr>
            <a:spLocks noChangeArrowheads="1"/>
          </p:cNvSpPr>
          <p:nvPr/>
        </p:nvSpPr>
        <p:spPr bwMode="auto">
          <a:xfrm>
            <a:off x="333375" y="1025237"/>
            <a:ext cx="8477250" cy="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vi-VN" altLang="en-US" sz="2000" b="1"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rPr>
              <a:t>Bảng 13.1 . Tập hợp các giá trị của các kiểu dữ liệu trong </a:t>
            </a:r>
            <a:endParaRPr kumimoji="0" lang="en-US" altLang="en-US" sz="2000" b="1"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vi-VN" altLang="en-US" sz="2000" b="1" i="0" u="none" strike="noStrike" cap="none" normalizeH="0" baseline="0" smtClean="0">
                <a:ln>
                  <a:noFill/>
                </a:ln>
                <a:solidFill>
                  <a:schemeClr val="tx1"/>
                </a:solidFill>
                <a:effectLst/>
                <a:latin typeface="+mn-lt"/>
                <a:ea typeface="Calibri" panose="020F0502020204030204" pitchFamily="34" charset="0"/>
                <a:cs typeface="Times New Roman" panose="02020603050405020304" pitchFamily="18" charset="0"/>
              </a:rPr>
              <a:t>ngôn ngữ lập trình Scratch</a:t>
            </a:r>
            <a:endParaRPr kumimoji="0" lang="vi-VN" altLang="en-US" sz="2000" b="0" i="0" u="none" strike="noStrike" cap="none" normalizeH="0" baseline="0" smtClean="0">
              <a:ln>
                <a:noFill/>
              </a:ln>
              <a:solidFill>
                <a:schemeClr val="tx1"/>
              </a:solidFill>
              <a:effectLst/>
              <a:latin typeface="+mn-lt"/>
            </a:endParaRPr>
          </a:p>
        </p:txBody>
      </p:sp>
    </p:spTree>
    <p:extLst>
      <p:ext uri="{BB962C8B-B14F-4D97-AF65-F5344CB8AC3E}">
        <p14:creationId xmlns:p14="http://schemas.microsoft.com/office/powerpoint/2010/main" val="227145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3" name="Rectangle 1"/>
          <p:cNvSpPr>
            <a:spLocks noChangeArrowheads="1"/>
          </p:cNvSpPr>
          <p:nvPr/>
        </p:nvSpPr>
        <p:spPr bwMode="auto">
          <a:xfrm>
            <a:off x="333374" y="1028952"/>
            <a:ext cx="8477250" cy="49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buClrTx/>
            </a:pPr>
            <a:r>
              <a:rPr lang="vi-VN" altLang="en-US" sz="2000" b="1">
                <a:solidFill>
                  <a:schemeClr val="tx1"/>
                </a:solidFill>
                <a:latin typeface="+mn-lt"/>
                <a:ea typeface="Calibri" panose="020F0502020204030204" pitchFamily="34" charset="0"/>
                <a:cs typeface="Times New Roman" panose="02020603050405020304" pitchFamily="18" charset="0"/>
              </a:rPr>
              <a:t>Bảng 13.2. Các phép toán cơ bản trong ngôn ngữ lập trình Scratch </a:t>
            </a:r>
            <a:endParaRPr kumimoji="0" lang="vi-VN" altLang="en-US" sz="2000" b="0" i="0" u="none" strike="noStrike" cap="none" normalizeH="0" baseline="0" smtClean="0">
              <a:ln>
                <a:noFill/>
              </a:ln>
              <a:solidFill>
                <a:schemeClr val="tx1"/>
              </a:solidFill>
              <a:effectLst/>
              <a:latin typeface="+mn-lt"/>
            </a:endParaRPr>
          </a:p>
        </p:txBody>
      </p:sp>
      <p:graphicFrame>
        <p:nvGraphicFramePr>
          <p:cNvPr id="4" name="Table 3"/>
          <p:cNvGraphicFramePr>
            <a:graphicFrameLocks noGrp="1"/>
          </p:cNvGraphicFramePr>
          <p:nvPr/>
        </p:nvGraphicFramePr>
        <p:xfrm>
          <a:off x="135732" y="1525950"/>
          <a:ext cx="8882062" cy="3433021"/>
        </p:xfrm>
        <a:graphic>
          <a:graphicData uri="http://schemas.openxmlformats.org/drawingml/2006/table">
            <a:tbl>
              <a:tblPr>
                <a:tableStyleId>{E58AD636-8222-429B-AD39-21D16496E58E}</a:tableStyleId>
              </a:tblPr>
              <a:tblGrid>
                <a:gridCol w="1447079">
                  <a:extLst>
                    <a:ext uri="{9D8B030D-6E8A-4147-A177-3AD203B41FA5}">
                      <a16:colId xmlns:a16="http://schemas.microsoft.com/office/drawing/2014/main" val="195312738"/>
                    </a:ext>
                  </a:extLst>
                </a:gridCol>
                <a:gridCol w="3480589">
                  <a:extLst>
                    <a:ext uri="{9D8B030D-6E8A-4147-A177-3AD203B41FA5}">
                      <a16:colId xmlns:a16="http://schemas.microsoft.com/office/drawing/2014/main" val="4268000023"/>
                    </a:ext>
                  </a:extLst>
                </a:gridCol>
                <a:gridCol w="3954394">
                  <a:extLst>
                    <a:ext uri="{9D8B030D-6E8A-4147-A177-3AD203B41FA5}">
                      <a16:colId xmlns:a16="http://schemas.microsoft.com/office/drawing/2014/main" val="568603947"/>
                    </a:ext>
                  </a:extLst>
                </a:gridCol>
              </a:tblGrid>
              <a:tr h="411941">
                <a:tc>
                  <a:txBody>
                    <a:bodyPr/>
                    <a:lstStyle/>
                    <a:p>
                      <a:pPr marL="0" marR="0" algn="ctr">
                        <a:lnSpc>
                          <a:spcPct val="150000"/>
                        </a:lnSpc>
                        <a:spcBef>
                          <a:spcPts val="0"/>
                        </a:spcBef>
                        <a:spcAft>
                          <a:spcPts val="0"/>
                        </a:spcAft>
                      </a:pPr>
                      <a:r>
                        <a:rPr lang="vi-VN" sz="1800" b="1">
                          <a:solidFill>
                            <a:schemeClr val="accent6"/>
                          </a:solidFill>
                          <a:effectLst/>
                        </a:rPr>
                        <a:t>Kiểu dữ liệu</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Phép toán</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Ví dụ</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extLst>
                  <a:ext uri="{0D108BD9-81ED-4DB2-BD59-A6C34878D82A}">
                    <a16:rowId xmlns:a16="http://schemas.microsoft.com/office/drawing/2014/main" val="3443652638"/>
                  </a:ext>
                </a:extLst>
              </a:tr>
              <a:tr h="854381">
                <a:tc>
                  <a:txBody>
                    <a:bodyPr/>
                    <a:lstStyle/>
                    <a:p>
                      <a:pPr marL="0" marR="0" algn="ctr">
                        <a:lnSpc>
                          <a:spcPct val="150000"/>
                        </a:lnSpc>
                        <a:spcBef>
                          <a:spcPts val="0"/>
                        </a:spcBef>
                        <a:spcAft>
                          <a:spcPts val="0"/>
                        </a:spcAft>
                      </a:pPr>
                      <a:r>
                        <a:rPr lang="vi-VN" sz="1800">
                          <a:effectLst/>
                        </a:rPr>
                        <a:t>Số</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Các phép toán cộng, trừ, nhân, chia, chia lấy dư, làm tròn </a:t>
                      </a:r>
                      <a:r>
                        <a:rPr lang="vi-VN" sz="1800" smtClean="0">
                          <a:effectLst/>
                        </a:rPr>
                        <a:t>số</a:t>
                      </a:r>
                      <a:r>
                        <a:rPr lang="en-US" sz="1800" smtClean="0">
                          <a:effectLst/>
                        </a:rPr>
                        <a:t>,</a:t>
                      </a:r>
                      <a:r>
                        <a:rPr lang="vi-VN" sz="1800" smtClean="0">
                          <a:effectLst/>
                        </a:rPr>
                        <a:t>…</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Phép toán </a:t>
                      </a:r>
                      <a:r>
                        <a:rPr lang="en-US" sz="1800" smtClean="0">
                          <a:effectLst/>
                        </a:rPr>
                        <a:t>              </a:t>
                      </a:r>
                      <a:r>
                        <a:rPr lang="vi-VN" sz="1800" smtClean="0">
                          <a:effectLst/>
                        </a:rPr>
                        <a:t>trả </a:t>
                      </a:r>
                      <a:r>
                        <a:rPr lang="vi-VN" sz="1800">
                          <a:effectLst/>
                        </a:rPr>
                        <a:t>lại kết quả 1, là số dư trong phép chia số 13 cho số 4.</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extLst>
                  <a:ext uri="{0D108BD9-81ED-4DB2-BD59-A6C34878D82A}">
                    <a16:rowId xmlns:a16="http://schemas.microsoft.com/office/drawing/2014/main" val="554995356"/>
                  </a:ext>
                </a:extLst>
              </a:tr>
              <a:tr h="1296821">
                <a:tc>
                  <a:txBody>
                    <a:bodyPr/>
                    <a:lstStyle/>
                    <a:p>
                      <a:pPr marL="0" marR="0" algn="ctr">
                        <a:lnSpc>
                          <a:spcPct val="150000"/>
                        </a:lnSpc>
                        <a:spcBef>
                          <a:spcPts val="0"/>
                        </a:spcBef>
                        <a:spcAft>
                          <a:spcPts val="0"/>
                        </a:spcAft>
                      </a:pPr>
                      <a:r>
                        <a:rPr lang="vi-VN" sz="1800">
                          <a:effectLst/>
                        </a:rPr>
                        <a:t>Xâu kí tự</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Phép toán kết hợp (join) nối các xâu kí tự để tạo ra xâu kí tự mới.</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Phép </a:t>
                      </a:r>
                      <a:r>
                        <a:rPr lang="vi-VN" sz="1800" smtClean="0">
                          <a:effectLst/>
                        </a:rPr>
                        <a:t>toán </a:t>
                      </a:r>
                      <a:r>
                        <a:rPr lang="en-US" sz="1800" smtClean="0">
                          <a:effectLst/>
                        </a:rPr>
                        <a:t>          </a:t>
                      </a:r>
                      <a:r>
                        <a:rPr lang="vi-VN" sz="1800" smtClean="0">
                          <a:effectLst/>
                        </a:rPr>
                        <a:t> </a:t>
                      </a:r>
                      <a:r>
                        <a:rPr lang="vi-VN" sz="1800">
                          <a:effectLst/>
                        </a:rPr>
                        <a:t>trả lại kết quả “táo chuối”, là xâu kí tự được ghép lại từ hai xâu kí tự “táo” và “chuối”.</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extLst>
                  <a:ext uri="{0D108BD9-81ED-4DB2-BD59-A6C34878D82A}">
                    <a16:rowId xmlns:a16="http://schemas.microsoft.com/office/drawing/2014/main" val="2061199754"/>
                  </a:ext>
                </a:extLst>
              </a:tr>
              <a:tr h="854381">
                <a:tc>
                  <a:txBody>
                    <a:bodyPr/>
                    <a:lstStyle/>
                    <a:p>
                      <a:pPr marL="0" marR="0" algn="ctr">
                        <a:lnSpc>
                          <a:spcPct val="150000"/>
                        </a:lnSpc>
                        <a:spcBef>
                          <a:spcPts val="0"/>
                        </a:spcBef>
                        <a:spcAft>
                          <a:spcPts val="0"/>
                        </a:spcAft>
                      </a:pPr>
                      <a:r>
                        <a:rPr lang="vi-VN" sz="1800">
                          <a:effectLst/>
                        </a:rPr>
                        <a:t>Lôgic</a:t>
                      </a:r>
                      <a:endParaRPr lang="en-US" sz="1800">
                        <a:effectLst/>
                        <a:latin typeface="Calibri" panose="020F0502020204030204" pitchFamily="34" charset="0"/>
                        <a:ea typeface="Calibri" panose="020F0502020204030204" pitchFamily="34" charset="0"/>
                      </a:endParaRPr>
                    </a:p>
                  </a:txBody>
                  <a:tcPr marL="7979" marR="7979" marT="7979" marB="7979">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Các phép toán so sánh: bằng (=), nhỏ hơn (&lt;) và lớn hơn (&gt;).</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tc>
                  <a:txBody>
                    <a:bodyPr/>
                    <a:lstStyle/>
                    <a:p>
                      <a:pPr marL="0" marR="0" algn="ctr">
                        <a:lnSpc>
                          <a:spcPct val="150000"/>
                        </a:lnSpc>
                        <a:spcBef>
                          <a:spcPts val="0"/>
                        </a:spcBef>
                        <a:spcAft>
                          <a:spcPts val="0"/>
                        </a:spcAft>
                      </a:pPr>
                      <a:r>
                        <a:rPr lang="vi-VN" sz="1800">
                          <a:effectLst/>
                        </a:rPr>
                        <a:t>Phép toán  </a:t>
                      </a:r>
                      <a:r>
                        <a:rPr lang="en-US" sz="1800" smtClean="0">
                          <a:effectLst/>
                        </a:rPr>
                        <a:t>          </a:t>
                      </a:r>
                      <a:r>
                        <a:rPr lang="vi-VN" sz="1800" smtClean="0">
                          <a:effectLst/>
                        </a:rPr>
                        <a:t>trả </a:t>
                      </a:r>
                      <a:r>
                        <a:rPr lang="vi-VN" sz="1800">
                          <a:effectLst/>
                        </a:rPr>
                        <a:t>lại giá trị true là kết quả của việc so sánh </a:t>
                      </a:r>
                      <a:r>
                        <a:rPr lang="vi-VN" sz="1800" smtClean="0">
                          <a:effectLst/>
                        </a:rPr>
                        <a:t>số </a:t>
                      </a:r>
                      <a:r>
                        <a:rPr lang="vi-VN" sz="1800">
                          <a:effectLst/>
                        </a:rPr>
                        <a:t>70 và </a:t>
                      </a:r>
                      <a:r>
                        <a:rPr lang="vi-VN" sz="1800" smtClean="0">
                          <a:effectLst/>
                        </a:rPr>
                        <a:t>50</a:t>
                      </a:r>
                      <a:r>
                        <a:rPr lang="en-US" sz="1800" smtClean="0">
                          <a:effectLst/>
                        </a:rPr>
                        <a:t>.</a:t>
                      </a:r>
                      <a:endParaRPr lang="en-US" sz="1800">
                        <a:effectLst/>
                        <a:latin typeface="Calibri" panose="020F0502020204030204" pitchFamily="34" charset="0"/>
                        <a:ea typeface="Calibri" panose="020F0502020204030204" pitchFamily="34" charset="0"/>
                      </a:endParaRPr>
                    </a:p>
                  </a:txBody>
                  <a:tcPr marL="7979" marR="7979" marT="7979" marB="7979" anchor="ctr">
                    <a:solidFill>
                      <a:schemeClr val="bg2">
                        <a:lumMod val="20000"/>
                        <a:lumOff val="80000"/>
                      </a:schemeClr>
                    </a:solidFill>
                  </a:tcPr>
                </a:tc>
                <a:extLst>
                  <a:ext uri="{0D108BD9-81ED-4DB2-BD59-A6C34878D82A}">
                    <a16:rowId xmlns:a16="http://schemas.microsoft.com/office/drawing/2014/main" val="1656062475"/>
                  </a:ext>
                </a:extLst>
              </a:tr>
            </a:tbl>
          </a:graphicData>
        </a:graphic>
      </p:graphicFrame>
      <p:pic>
        <p:nvPicPr>
          <p:cNvPr id="15" name="image2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125" y="2085762"/>
            <a:ext cx="818925" cy="22133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1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443" y="2988418"/>
            <a:ext cx="671912" cy="177058"/>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393" y="4246752"/>
            <a:ext cx="622123" cy="18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83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0" y="0"/>
          <a:ext cx="9143999" cy="5143500"/>
        </p:xfrm>
        <a:graphic>
          <a:graphicData uri="http://schemas.openxmlformats.org/drawingml/2006/table">
            <a:tbl>
              <a:tblPr>
                <a:tableStyleId>{E58AD636-8222-429B-AD39-21D16496E58E}</a:tableStyleId>
              </a:tblPr>
              <a:tblGrid>
                <a:gridCol w="1489754">
                  <a:extLst>
                    <a:ext uri="{9D8B030D-6E8A-4147-A177-3AD203B41FA5}">
                      <a16:colId xmlns:a16="http://schemas.microsoft.com/office/drawing/2014/main" val="195312738"/>
                    </a:ext>
                  </a:extLst>
                </a:gridCol>
                <a:gridCol w="3895046">
                  <a:extLst>
                    <a:ext uri="{9D8B030D-6E8A-4147-A177-3AD203B41FA5}">
                      <a16:colId xmlns:a16="http://schemas.microsoft.com/office/drawing/2014/main" val="4268000023"/>
                    </a:ext>
                  </a:extLst>
                </a:gridCol>
                <a:gridCol w="3759199">
                  <a:extLst>
                    <a:ext uri="{9D8B030D-6E8A-4147-A177-3AD203B41FA5}">
                      <a16:colId xmlns:a16="http://schemas.microsoft.com/office/drawing/2014/main" val="568603947"/>
                    </a:ext>
                  </a:extLst>
                </a:gridCol>
              </a:tblGrid>
              <a:tr h="442388">
                <a:tc>
                  <a:txBody>
                    <a:bodyPr/>
                    <a:lstStyle/>
                    <a:p>
                      <a:pPr marL="0" marR="0" algn="ctr">
                        <a:lnSpc>
                          <a:spcPct val="150000"/>
                        </a:lnSpc>
                        <a:spcBef>
                          <a:spcPts val="0"/>
                        </a:spcBef>
                        <a:spcAft>
                          <a:spcPts val="0"/>
                        </a:spcAft>
                      </a:pPr>
                      <a:r>
                        <a:rPr lang="vi-VN" sz="1800" b="1">
                          <a:solidFill>
                            <a:schemeClr val="accent6"/>
                          </a:solidFill>
                          <a:effectLst/>
                        </a:rPr>
                        <a:t>Kiểu dữ liệu</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Phép toán</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tc>
                  <a:txBody>
                    <a:bodyPr/>
                    <a:lstStyle/>
                    <a:p>
                      <a:pPr marL="0" marR="0" algn="ctr">
                        <a:lnSpc>
                          <a:spcPct val="150000"/>
                        </a:lnSpc>
                        <a:spcBef>
                          <a:spcPts val="0"/>
                        </a:spcBef>
                        <a:spcAft>
                          <a:spcPts val="0"/>
                        </a:spcAft>
                      </a:pPr>
                      <a:r>
                        <a:rPr lang="vi-VN" sz="1800" b="1">
                          <a:solidFill>
                            <a:schemeClr val="accent6"/>
                          </a:solidFill>
                          <a:effectLst/>
                        </a:rPr>
                        <a:t>Ví dụ</a:t>
                      </a:r>
                      <a:endParaRPr lang="en-US" sz="1800" b="1">
                        <a:solidFill>
                          <a:schemeClr val="accent6"/>
                        </a:solidFill>
                        <a:effectLst/>
                        <a:latin typeface="Calibri" panose="020F0502020204030204" pitchFamily="34" charset="0"/>
                        <a:ea typeface="Calibri" panose="020F0502020204030204" pitchFamily="34" charset="0"/>
                      </a:endParaRPr>
                    </a:p>
                  </a:txBody>
                  <a:tcPr marL="7979" marR="7979" marT="7979" marB="7979" anchor="ctr">
                    <a:solidFill>
                      <a:schemeClr val="bg2">
                        <a:lumMod val="50000"/>
                      </a:schemeClr>
                    </a:solidFill>
                  </a:tcPr>
                </a:tc>
                <a:extLst>
                  <a:ext uri="{0D108BD9-81ED-4DB2-BD59-A6C34878D82A}">
                    <a16:rowId xmlns:a16="http://schemas.microsoft.com/office/drawing/2014/main" val="3443652638"/>
                  </a:ext>
                </a:extLst>
              </a:tr>
              <a:tr h="4701112">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1800" smtClean="0">
                          <a:effectLst/>
                        </a:rPr>
                        <a:t>Lôgic</a:t>
                      </a:r>
                      <a:endParaRPr lang="en-US" sz="1800" smtClean="0">
                        <a:effectLst/>
                        <a:latin typeface="Calibri" panose="020F0502020204030204" pitchFamily="34" charset="0"/>
                        <a:ea typeface="Calibri" panose="020F0502020204030204" pitchFamily="34" charset="0"/>
                      </a:endParaRPr>
                    </a:p>
                  </a:txBody>
                  <a:tcPr marL="7979" marR="7979" marT="7979" marB="7979">
                    <a:solidFill>
                      <a:schemeClr val="bg2">
                        <a:lumMod val="20000"/>
                        <a:lumOff val="80000"/>
                      </a:schemeClr>
                    </a:solidFill>
                  </a:tcPr>
                </a:tc>
                <a:tc>
                  <a:txBody>
                    <a:bodyPr/>
                    <a:lstStyle/>
                    <a:p>
                      <a:pPr marL="0" marR="0" algn="just">
                        <a:lnSpc>
                          <a:spcPct val="150000"/>
                        </a:lnSpc>
                        <a:spcBef>
                          <a:spcPts val="0"/>
                        </a:spcBef>
                        <a:spcAft>
                          <a:spcPts val="0"/>
                        </a:spcAft>
                      </a:pPr>
                      <a:r>
                        <a:rPr lang="vi-VN" sz="1800">
                          <a:effectLst/>
                        </a:rPr>
                        <a:t>Ba phép toán lôgic: và (and), hoặc (or), không phải (not).</a:t>
                      </a:r>
                      <a:endParaRPr lang="en-US" sz="1800">
                        <a:effectLst/>
                      </a:endParaRPr>
                    </a:p>
                    <a:p>
                      <a:pPr marL="0" marR="0" algn="just">
                        <a:lnSpc>
                          <a:spcPct val="150000"/>
                        </a:lnSpc>
                        <a:spcBef>
                          <a:spcPts val="0"/>
                        </a:spcBef>
                        <a:spcAft>
                          <a:spcPts val="0"/>
                        </a:spcAft>
                      </a:pPr>
                      <a:r>
                        <a:rPr lang="vi-VN" sz="1800">
                          <a:effectLst/>
                        </a:rPr>
                        <a:t>- </a:t>
                      </a:r>
                      <a:r>
                        <a:rPr lang="en-US" sz="1800" smtClean="0">
                          <a:effectLst/>
                        </a:rPr>
                        <a:t>          </a:t>
                      </a:r>
                      <a:r>
                        <a:rPr lang="vi-VN" sz="1800" smtClean="0">
                          <a:effectLst/>
                        </a:rPr>
                        <a:t>Kết </a:t>
                      </a:r>
                      <a:r>
                        <a:rPr lang="vi-VN" sz="1800">
                          <a:effectLst/>
                        </a:rPr>
                        <a:t>quả của phép toán và chỉ đúng khi hai biểu thức thành phần đều đúng.</a:t>
                      </a:r>
                      <a:endParaRPr lang="en-US" sz="1800">
                        <a:effectLst/>
                      </a:endParaRPr>
                    </a:p>
                    <a:p>
                      <a:pPr marL="0" marR="0" algn="just">
                        <a:lnSpc>
                          <a:spcPct val="150000"/>
                        </a:lnSpc>
                        <a:spcBef>
                          <a:spcPts val="0"/>
                        </a:spcBef>
                        <a:spcAft>
                          <a:spcPts val="0"/>
                        </a:spcAft>
                      </a:pPr>
                      <a:r>
                        <a:rPr lang="vi-VN" sz="1800">
                          <a:effectLst/>
                        </a:rPr>
                        <a:t>- </a:t>
                      </a:r>
                      <a:r>
                        <a:rPr lang="en-US" sz="1800" smtClean="0">
                          <a:effectLst/>
                        </a:rPr>
                        <a:t>          </a:t>
                      </a:r>
                      <a:r>
                        <a:rPr lang="en-US" sz="1800" baseline="0" smtClean="0">
                          <a:effectLst/>
                        </a:rPr>
                        <a:t> </a:t>
                      </a:r>
                      <a:r>
                        <a:rPr lang="vi-VN" sz="1800" smtClean="0">
                          <a:effectLst/>
                        </a:rPr>
                        <a:t>Kết </a:t>
                      </a:r>
                      <a:r>
                        <a:rPr lang="vi-VN" sz="1800">
                          <a:effectLst/>
                        </a:rPr>
                        <a:t>quả của phép toán hoặc chỉ sai khi hai biểu thức thành phần đều sai. </a:t>
                      </a:r>
                      <a:endParaRPr lang="en-US" sz="1800">
                        <a:effectLst/>
                      </a:endParaRPr>
                    </a:p>
                    <a:p>
                      <a:pPr marL="0" marR="0" algn="just">
                        <a:lnSpc>
                          <a:spcPct val="150000"/>
                        </a:lnSpc>
                        <a:spcBef>
                          <a:spcPts val="0"/>
                        </a:spcBef>
                        <a:spcAft>
                          <a:spcPts val="0"/>
                        </a:spcAft>
                      </a:pPr>
                      <a:r>
                        <a:rPr lang="vi-VN" sz="1800">
                          <a:effectLst/>
                        </a:rPr>
                        <a:t>- </a:t>
                      </a:r>
                      <a:r>
                        <a:rPr lang="en-US" sz="1800" smtClean="0">
                          <a:effectLst/>
                        </a:rPr>
                        <a:t>              </a:t>
                      </a:r>
                      <a:r>
                        <a:rPr lang="vi-VN" sz="1800" smtClean="0">
                          <a:effectLst/>
                        </a:rPr>
                        <a:t>Kết </a:t>
                      </a:r>
                      <a:r>
                        <a:rPr lang="vi-VN" sz="1800">
                          <a:effectLst/>
                        </a:rPr>
                        <a:t>quả của phép toán không phải là đúng khi biểu thức sai hoặc ngược lại.</a:t>
                      </a:r>
                      <a:endParaRPr lang="en-US" sz="1800">
                        <a:effectLst/>
                        <a:latin typeface="Calibri" panose="020F0502020204030204" pitchFamily="34" charset="0"/>
                        <a:ea typeface="Calibri" panose="020F0502020204030204" pitchFamily="34" charset="0"/>
                      </a:endParaRPr>
                    </a:p>
                  </a:txBody>
                  <a:tcPr marL="7979" marR="7979" marT="7979" marB="7979">
                    <a:solidFill>
                      <a:schemeClr val="bg2">
                        <a:lumMod val="20000"/>
                        <a:lumOff val="80000"/>
                      </a:schemeClr>
                    </a:solidFill>
                  </a:tcPr>
                </a:tc>
                <a:tc>
                  <a:txBody>
                    <a:bodyPr/>
                    <a:lstStyle/>
                    <a:p>
                      <a:pPr marL="0" marR="0" algn="just">
                        <a:lnSpc>
                          <a:spcPct val="150000"/>
                        </a:lnSpc>
                        <a:spcBef>
                          <a:spcPts val="0"/>
                        </a:spcBef>
                        <a:spcAft>
                          <a:spcPts val="0"/>
                        </a:spcAft>
                      </a:pPr>
                      <a:endParaRPr lang="en-US" sz="1800" smtClean="0">
                        <a:effectLst/>
                      </a:endParaRPr>
                    </a:p>
                    <a:p>
                      <a:pPr marL="0" marR="0" algn="just">
                        <a:lnSpc>
                          <a:spcPct val="150000"/>
                        </a:lnSpc>
                        <a:spcBef>
                          <a:spcPts val="0"/>
                        </a:spcBef>
                        <a:spcAft>
                          <a:spcPts val="0"/>
                        </a:spcAft>
                      </a:pPr>
                      <a:endParaRPr lang="en-US" sz="1800" smtClean="0">
                        <a:effectLst/>
                      </a:endParaRPr>
                    </a:p>
                    <a:p>
                      <a:pPr marL="0" marR="0" algn="just">
                        <a:lnSpc>
                          <a:spcPct val="150000"/>
                        </a:lnSpc>
                        <a:spcBef>
                          <a:spcPts val="0"/>
                        </a:spcBef>
                        <a:spcAft>
                          <a:spcPts val="0"/>
                        </a:spcAft>
                      </a:pPr>
                      <a:r>
                        <a:rPr lang="vi-VN" sz="1800" smtClean="0">
                          <a:effectLst/>
                        </a:rPr>
                        <a:t>Phép </a:t>
                      </a:r>
                      <a:r>
                        <a:rPr lang="vi-VN" sz="1800">
                          <a:effectLst/>
                        </a:rPr>
                        <a:t>toán </a:t>
                      </a:r>
                      <a:r>
                        <a:rPr lang="en-US" sz="1800" smtClean="0">
                          <a:effectLst/>
                        </a:rPr>
                        <a:t>            </a:t>
                      </a:r>
                      <a:r>
                        <a:rPr lang="vi-VN" sz="1800" smtClean="0">
                          <a:effectLst/>
                        </a:rPr>
                        <a:t>trả </a:t>
                      </a:r>
                      <a:r>
                        <a:rPr lang="vi-VN" sz="1800">
                          <a:effectLst/>
                        </a:rPr>
                        <a:t>lại kết quả false, vì thành phần (80 &lt; 50) của phép toán và mang giá trị false.</a:t>
                      </a:r>
                      <a:endParaRPr lang="en-US" sz="1800">
                        <a:effectLst/>
                      </a:endParaRPr>
                    </a:p>
                    <a:p>
                      <a:pPr marL="0" marR="0" algn="just">
                        <a:lnSpc>
                          <a:spcPct val="150000"/>
                        </a:lnSpc>
                        <a:spcBef>
                          <a:spcPts val="0"/>
                        </a:spcBef>
                        <a:spcAft>
                          <a:spcPts val="0"/>
                        </a:spcAft>
                      </a:pPr>
                      <a:r>
                        <a:rPr lang="vi-VN" sz="1800">
                          <a:effectLst/>
                        </a:rPr>
                        <a:t>Phép toán  </a:t>
                      </a:r>
                      <a:r>
                        <a:rPr lang="en-US" sz="1800" smtClean="0">
                          <a:effectLst/>
                        </a:rPr>
                        <a:t>           </a:t>
                      </a:r>
                      <a:r>
                        <a:rPr lang="vi-VN" sz="1800" smtClean="0">
                          <a:effectLst/>
                        </a:rPr>
                        <a:t>trả </a:t>
                      </a:r>
                      <a:r>
                        <a:rPr lang="vi-VN" sz="1800">
                          <a:effectLst/>
                        </a:rPr>
                        <a:t>lại kết quả true, vì thành phần (50 = 50) của phép toán hoặc mang giá trị true.</a:t>
                      </a:r>
                      <a:endParaRPr lang="en-US" sz="1800">
                        <a:effectLst/>
                      </a:endParaRPr>
                    </a:p>
                    <a:p>
                      <a:pPr marL="0" marR="0" algn="just">
                        <a:lnSpc>
                          <a:spcPct val="150000"/>
                        </a:lnSpc>
                        <a:spcBef>
                          <a:spcPts val="0"/>
                        </a:spcBef>
                        <a:spcAft>
                          <a:spcPts val="0"/>
                        </a:spcAft>
                      </a:pPr>
                      <a:r>
                        <a:rPr lang="vi-VN" sz="1800">
                          <a:effectLst/>
                        </a:rPr>
                        <a:t>Phép toán </a:t>
                      </a:r>
                      <a:r>
                        <a:rPr lang="en-US" sz="1800" smtClean="0">
                          <a:effectLst/>
                        </a:rPr>
                        <a:t>          </a:t>
                      </a:r>
                      <a:r>
                        <a:rPr lang="vi-VN" sz="1800" smtClean="0">
                          <a:effectLst/>
                        </a:rPr>
                        <a:t>trả </a:t>
                      </a:r>
                      <a:r>
                        <a:rPr lang="vi-VN" sz="1800">
                          <a:effectLst/>
                        </a:rPr>
                        <a:t>lại kết quả false.</a:t>
                      </a:r>
                      <a:endParaRPr lang="en-US" sz="1800">
                        <a:effectLst/>
                        <a:latin typeface="Calibri" panose="020F0502020204030204" pitchFamily="34" charset="0"/>
                        <a:ea typeface="Calibri" panose="020F0502020204030204" pitchFamily="34" charset="0"/>
                      </a:endParaRPr>
                    </a:p>
                  </a:txBody>
                  <a:tcPr marL="7979" marR="7979" marT="7979" marB="7979">
                    <a:solidFill>
                      <a:schemeClr val="bg2">
                        <a:lumMod val="20000"/>
                        <a:lumOff val="80000"/>
                      </a:schemeClr>
                    </a:solidFill>
                  </a:tcPr>
                </a:tc>
                <a:extLst>
                  <a:ext uri="{0D108BD9-81ED-4DB2-BD59-A6C34878D82A}">
                    <a16:rowId xmlns:a16="http://schemas.microsoft.com/office/drawing/2014/main" val="910049647"/>
                  </a:ext>
                </a:extLst>
              </a:tr>
            </a:tbl>
          </a:graphicData>
        </a:graphic>
      </p:graphicFrame>
      <p:pic>
        <p:nvPicPr>
          <p:cNvPr id="2054" name="image1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89" y="1367482"/>
            <a:ext cx="622406" cy="236085"/>
          </a:xfrm>
          <a:prstGeom prst="rect">
            <a:avLst/>
          </a:prstGeom>
          <a:noFill/>
          <a:extLst>
            <a:ext uri="{909E8E84-426E-40DD-AFC4-6F175D3DCCD1}">
              <a14:hiddenFill xmlns:a14="http://schemas.microsoft.com/office/drawing/2010/main">
                <a:solidFill>
                  <a:srgbClr val="FFFFFF"/>
                </a:solidFill>
              </a14:hiddenFill>
            </a:ext>
          </a:extLst>
        </p:spPr>
      </p:pic>
      <p:pic>
        <p:nvPicPr>
          <p:cNvPr id="2053" name="image191.png"/>
          <p:cNvPicPr>
            <a:picLocks noChangeAspect="1" noChangeArrowheads="1"/>
          </p:cNvPicPr>
          <p:nvPr/>
        </p:nvPicPr>
        <p:blipFill>
          <a:blip r:embed="rId3">
            <a:extLst>
              <a:ext uri="{28A0092B-C50C-407E-A947-70E740481C1C}">
                <a14:useLocalDpi xmlns:a14="http://schemas.microsoft.com/office/drawing/2010/main" val="0"/>
              </a:ext>
            </a:extLst>
          </a:blip>
          <a:srcRect l="3085"/>
          <a:stretch>
            <a:fillRect/>
          </a:stretch>
        </p:blipFill>
        <p:spPr bwMode="auto">
          <a:xfrm>
            <a:off x="1632977" y="2597671"/>
            <a:ext cx="712569" cy="227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1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937" y="3817292"/>
            <a:ext cx="1080031" cy="2891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864" y="1377952"/>
            <a:ext cx="1113517" cy="2256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203.png"/>
          <p:cNvPicPr>
            <a:picLocks noChangeAspect="1" noChangeArrowheads="1"/>
          </p:cNvPicPr>
          <p:nvPr/>
        </p:nvPicPr>
        <p:blipFill>
          <a:blip r:embed="rId6">
            <a:extLst>
              <a:ext uri="{28A0092B-C50C-407E-A947-70E740481C1C}">
                <a14:useLocalDpi xmlns:a14="http://schemas.microsoft.com/office/drawing/2010/main" val="0"/>
              </a:ext>
            </a:extLst>
          </a:blip>
          <a:srcRect t="21284"/>
          <a:stretch>
            <a:fillRect/>
          </a:stretch>
        </p:blipFill>
        <p:spPr bwMode="auto">
          <a:xfrm>
            <a:off x="6499980" y="2661311"/>
            <a:ext cx="1131284" cy="177456"/>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189.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0586" y="3917943"/>
            <a:ext cx="598396" cy="13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35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randombar(horizontal)">
                                      <p:cBhvr>
                                        <p:cTn id="13" dur="500"/>
                                        <p:tgtEl>
                                          <p:spTgt spid="2054"/>
                                        </p:tgtEl>
                                      </p:cBhvr>
                                    </p:animEffect>
                                  </p:childTnLst>
                                </p:cTn>
                              </p:par>
                              <p:par>
                                <p:cTn id="14" presetID="14" presetClass="entr" presetSubtype="10" fill="hold" nodeType="with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randombar(horizontal)">
                                      <p:cBhvr>
                                        <p:cTn id="16" dur="500"/>
                                        <p:tgtEl>
                                          <p:spTgt spid="2053"/>
                                        </p:tgtEl>
                                      </p:cBhvr>
                                    </p:animEffect>
                                  </p:childTnLst>
                                </p:cTn>
                              </p:par>
                              <p:par>
                                <p:cTn id="17" presetID="14" presetClass="entr" presetSubtype="1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randombar(horizontal)">
                                      <p:cBhvr>
                                        <p:cTn id="19" dur="500"/>
                                        <p:tgtEl>
                                          <p:spTgt spid="2052"/>
                                        </p:tgtEl>
                                      </p:cBhvr>
                                    </p:animEffect>
                                  </p:childTnLst>
                                </p:cTn>
                              </p:par>
                              <p:par>
                                <p:cTn id="20" presetID="14" presetClass="entr" presetSubtype="10" fill="hold" nodeType="with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randombar(horizontal)">
                                      <p:cBhvr>
                                        <p:cTn id="22" dur="500"/>
                                        <p:tgtEl>
                                          <p:spTgt spid="2051"/>
                                        </p:tgtEl>
                                      </p:cBhvr>
                                    </p:animEffect>
                                  </p:childTnLst>
                                </p:cTn>
                              </p:par>
                              <p:par>
                                <p:cTn id="23" presetID="14" presetClass="entr" presetSubtype="1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cTn>
                              </p:par>
                              <p:par>
                                <p:cTn id="26" presetID="14" presetClass="entr" presetSubtype="10" fill="hold" nodeType="withEffect">
                                  <p:stCondLst>
                                    <p:cond delay="0"/>
                                  </p:stCondLst>
                                  <p:childTnLst>
                                    <p:set>
                                      <p:cBhvr>
                                        <p:cTn id="27" dur="1" fill="hold">
                                          <p:stCondLst>
                                            <p:cond delay="0"/>
                                          </p:stCondLst>
                                        </p:cTn>
                                        <p:tgtEl>
                                          <p:spTgt spid="2049"/>
                                        </p:tgtEl>
                                        <p:attrNameLst>
                                          <p:attrName>style.visibility</p:attrName>
                                        </p:attrNameLst>
                                      </p:cBhvr>
                                      <p:to>
                                        <p:strVal val="visible"/>
                                      </p:to>
                                    </p:set>
                                    <p:animEffect transition="in" filter="randombar(horizontal)">
                                      <p:cBhvr>
                                        <p:cTn id="28"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1504951" cy="503640"/>
          </a:xfrm>
          <a:prstGeom prst="homePlate">
            <a:avLst>
              <a:gd name="adj" fmla="val 4490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Ghi nhớ</a:t>
            </a:r>
            <a:endParaRPr lang="en-US" sz="2000" b="1">
              <a:solidFill>
                <a:schemeClr val="accent6"/>
              </a:solidFill>
            </a:endParaRPr>
          </a:p>
        </p:txBody>
      </p:sp>
      <p:sp>
        <p:nvSpPr>
          <p:cNvPr id="7" name="Horizontal Scroll 6"/>
          <p:cNvSpPr/>
          <p:nvPr/>
        </p:nvSpPr>
        <p:spPr>
          <a:xfrm>
            <a:off x="1088571" y="1222117"/>
            <a:ext cx="7112000" cy="3160835"/>
          </a:xfrm>
          <a:prstGeom prst="horizontalScroll">
            <a:avLst>
              <a:gd name="adj" fmla="val 11449"/>
            </a:avLst>
          </a:prstGeom>
          <a:solidFill>
            <a:srgbClr val="FFFFB3"/>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vi-VN" sz="1800">
                <a:solidFill>
                  <a:schemeClr val="tx1"/>
                </a:solidFill>
              </a:rPr>
              <a:t>Mỗi kiểu dữ liệu là một tập hợp các giá trị mà một biến thuộc kiểu đó có thể nhận. Mỗi kiểu dữ liệu được trang bị một số phép toán.</a:t>
            </a:r>
          </a:p>
          <a:p>
            <a:pPr marL="285750" indent="-285750" algn="just">
              <a:lnSpc>
                <a:spcPct val="150000"/>
              </a:lnSpc>
              <a:buFont typeface="Arial" panose="020B0604020202020204" pitchFamily="34" charset="0"/>
              <a:buChar char="•"/>
            </a:pPr>
            <a:r>
              <a:rPr lang="vi-VN" sz="1800">
                <a:solidFill>
                  <a:schemeClr val="tx1"/>
                </a:solidFill>
              </a:rPr>
              <a:t>Ba kiểu dữ liệu phổ biến trong ngôn ngữ lập trình trực quan là: kiểu số, kiểu xâu kí tự, kiểu lôgic.</a:t>
            </a:r>
          </a:p>
        </p:txBody>
      </p:sp>
      <p:grpSp>
        <p:nvGrpSpPr>
          <p:cNvPr id="4" name="Group 3"/>
          <p:cNvGrpSpPr/>
          <p:nvPr/>
        </p:nvGrpSpPr>
        <p:grpSpPr>
          <a:xfrm>
            <a:off x="3318512" y="882537"/>
            <a:ext cx="2421888" cy="482281"/>
            <a:chOff x="3318512" y="882537"/>
            <a:chExt cx="2421888" cy="482281"/>
          </a:xfrm>
        </p:grpSpPr>
        <p:sp>
          <p:nvSpPr>
            <p:cNvPr id="8" name="Rounded Rectangle 7"/>
            <p:cNvSpPr/>
            <p:nvPr/>
          </p:nvSpPr>
          <p:spPr>
            <a:xfrm>
              <a:off x="3548743" y="882537"/>
              <a:ext cx="2191657" cy="472416"/>
            </a:xfrm>
            <a:prstGeom prst="roundRect">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smtClean="0">
                  <a:solidFill>
                    <a:srgbClr val="C00000"/>
                  </a:solidFill>
                </a:rPr>
                <a:t>Hộp kiến thức</a:t>
              </a:r>
              <a:endParaRPr lang="en-US" sz="2000" b="1">
                <a:solidFill>
                  <a:srgbClr val="C0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512" y="928173"/>
              <a:ext cx="460462" cy="436645"/>
            </a:xfrm>
            <a:prstGeom prst="rect">
              <a:avLst/>
            </a:prstGeom>
          </p:spPr>
        </p:pic>
      </p:gr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3462" y="3441382"/>
            <a:ext cx="1368493" cy="1368493"/>
          </a:xfrm>
          <a:prstGeom prst="rect">
            <a:avLst/>
          </a:prstGeom>
        </p:spPr>
      </p:pic>
      <p:pic>
        <p:nvPicPr>
          <p:cNvPr id="12" name="Picture 11"/>
          <p:cNvPicPr>
            <a:picLocks noChangeAspect="1"/>
          </p:cNvPicPr>
          <p:nvPr/>
        </p:nvPicPr>
        <p:blipFill rotWithShape="1">
          <a:blip r:embed="rId4">
            <a:clrChange>
              <a:clrFrom>
                <a:srgbClr val="F3C9B0"/>
              </a:clrFrom>
              <a:clrTo>
                <a:srgbClr val="F3C9B0">
                  <a:alpha val="0"/>
                </a:srgbClr>
              </a:clrTo>
            </a:clrChange>
            <a:extLst>
              <a:ext uri="{BEBA8EAE-BF5A-486C-A8C5-ECC9F3942E4B}">
                <a14:imgProps xmlns:a14="http://schemas.microsoft.com/office/drawing/2010/main">
                  <a14:imgLayer r:embed="rId5">
                    <a14:imgEffect>
                      <a14:backgroundRemoval t="28649" b="48108" l="67703" r="93919">
                        <a14:foregroundMark x1="74054" y1="37838" x2="79324" y2="34054"/>
                        <a14:foregroundMark x1="75405" y1="45135" x2="86081" y2="38649"/>
                        <a14:foregroundMark x1="86892" y1="37432" x2="90000" y2="33378"/>
                        <a14:foregroundMark x1="90676" y1="33649" x2="91892" y2="32297"/>
                        <a14:foregroundMark x1="91622" y1="31757" x2="90541" y2="30000"/>
                        <a14:foregroundMark x1="89730" y1="30135" x2="87432" y2="30676"/>
                        <a14:foregroundMark x1="85811" y1="30135" x2="81216" y2="31892"/>
                        <a14:foregroundMark x1="81351" y1="32027" x2="79459" y2="33514"/>
                        <a14:foregroundMark x1="73243" y1="38919" x2="70405" y2="41351"/>
                        <a14:foregroundMark x1="69865" y1="41757" x2="69054" y2="44459"/>
                        <a14:foregroundMark x1="69324" y1="45405" x2="70135" y2="45946"/>
                        <a14:foregroundMark x1="71892" y1="46892" x2="73649" y2="46892"/>
                        <a14:foregroundMark x1="74189" y1="46622" x2="80270" y2="42703"/>
                        <a14:foregroundMark x1="70811" y1="46622" x2="71892" y2="47027"/>
                        <a14:foregroundMark x1="71216" y1="46892" x2="69595" y2="45946"/>
                        <a14:foregroundMark x1="73784" y1="42568" x2="70270" y2="44730"/>
                      </a14:backgroundRemoval>
                    </a14:imgEffect>
                  </a14:imgLayer>
                </a14:imgProps>
              </a:ext>
              <a:ext uri="{28A0092B-C50C-407E-A947-70E740481C1C}">
                <a14:useLocalDpi xmlns:a14="http://schemas.microsoft.com/office/drawing/2010/main" val="0"/>
              </a:ext>
            </a:extLst>
          </a:blip>
          <a:srcRect l="66544" t="27844" r="6049" b="50675"/>
          <a:stretch/>
        </p:blipFill>
        <p:spPr>
          <a:xfrm rot="1628842" flipH="1">
            <a:off x="174422" y="2189039"/>
            <a:ext cx="1409700" cy="1104900"/>
          </a:xfrm>
          <a:prstGeom prst="rect">
            <a:avLst/>
          </a:prstGeom>
        </p:spPr>
      </p:pic>
    </p:spTree>
    <p:extLst>
      <p:ext uri="{BB962C8B-B14F-4D97-AF65-F5344CB8AC3E}">
        <p14:creationId xmlns:p14="http://schemas.microsoft.com/office/powerpoint/2010/main" val="1439327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2714172"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grpSp>
        <p:nvGrpSpPr>
          <p:cNvPr id="11" name="Group 10"/>
          <p:cNvGrpSpPr/>
          <p:nvPr/>
        </p:nvGrpSpPr>
        <p:grpSpPr>
          <a:xfrm>
            <a:off x="458822" y="1268999"/>
            <a:ext cx="4263679" cy="3023255"/>
            <a:chOff x="5427503" y="3355512"/>
            <a:chExt cx="4263679" cy="3023255"/>
          </a:xfrm>
        </p:grpSpPr>
        <p:sp>
          <p:nvSpPr>
            <p:cNvPr id="13" name="Rounded Rectangular Callout 12"/>
            <p:cNvSpPr/>
            <p:nvPr/>
          </p:nvSpPr>
          <p:spPr>
            <a:xfrm>
              <a:off x="5427503" y="3355512"/>
              <a:ext cx="4157996" cy="2747743"/>
            </a:xfrm>
            <a:prstGeom prst="wedgeRoundRectCallout">
              <a:avLst>
                <a:gd name="adj1" fmla="val -44463"/>
                <a:gd name="adj2" fmla="val 62171"/>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Body)"/>
                </a:rPr>
                <a:t>Đ</a:t>
              </a:r>
              <a:r>
                <a:rPr lang="vi-VN" sz="2000" smtClean="0">
                  <a:solidFill>
                    <a:srgbClr val="000000"/>
                  </a:solidFill>
                  <a:latin typeface="Arial (Body)"/>
                </a:rPr>
                <a:t>ọc </a:t>
              </a:r>
              <a:r>
                <a:rPr lang="vi-VN" sz="2000">
                  <a:solidFill>
                    <a:srgbClr val="000000"/>
                  </a:solidFill>
                  <a:latin typeface="Arial (Body)"/>
                </a:rPr>
                <a:t>và trả lời nhanh Câu hỏi SGK </a:t>
              </a:r>
              <a:r>
                <a:rPr lang="vi-VN" sz="2000" smtClean="0">
                  <a:solidFill>
                    <a:srgbClr val="000000"/>
                  </a:solidFill>
                  <a:latin typeface="Arial (Body)"/>
                </a:rPr>
                <a:t>tr</a:t>
              </a:r>
              <a:r>
                <a:rPr lang="en-US" sz="2000" smtClean="0">
                  <a:solidFill>
                    <a:srgbClr val="000000"/>
                  </a:solidFill>
                  <a:latin typeface="Arial (Body)"/>
                </a:rPr>
                <a:t>.</a:t>
              </a:r>
              <a:r>
                <a:rPr lang="vi-VN" sz="2000" smtClean="0">
                  <a:solidFill>
                    <a:srgbClr val="000000"/>
                  </a:solidFill>
                  <a:latin typeface="Arial (Body)"/>
                </a:rPr>
                <a:t> </a:t>
              </a:r>
              <a:r>
                <a:rPr lang="vi-VN" sz="2000">
                  <a:solidFill>
                    <a:srgbClr val="000000"/>
                  </a:solidFill>
                  <a:latin typeface="Arial (Body)"/>
                </a:rPr>
                <a:t>77 để củng cố kiến </a:t>
              </a:r>
              <a:r>
                <a:rPr lang="vi-VN" sz="2000" smtClean="0">
                  <a:solidFill>
                    <a:srgbClr val="000000"/>
                  </a:solidFill>
                  <a:latin typeface="Arial (Body)"/>
                </a:rPr>
                <a:t>thức</a:t>
              </a:r>
              <a:r>
                <a:rPr lang="en-US" sz="2000" smtClean="0">
                  <a:solidFill>
                    <a:srgbClr val="000000"/>
                  </a:solidFill>
                  <a:latin typeface="Arial (Body)"/>
                </a:rPr>
                <a:t>:</a:t>
              </a:r>
              <a:endParaRPr lang="vi-VN" sz="2000">
                <a:solidFill>
                  <a:srgbClr val="000000"/>
                </a:solidFill>
                <a:latin typeface="Arial (Body)"/>
              </a:endParaRPr>
            </a:p>
            <a:p>
              <a:pPr algn="just">
                <a:lnSpc>
                  <a:spcPct val="150000"/>
                </a:lnSpc>
              </a:pPr>
              <a:r>
                <a:rPr lang="vi-VN" sz="2000" smtClean="0">
                  <a:solidFill>
                    <a:srgbClr val="000000"/>
                  </a:solidFill>
                  <a:latin typeface="Arial (Body)"/>
                </a:rPr>
                <a:t>Dựa </a:t>
              </a:r>
              <a:r>
                <a:rPr lang="vi-VN" sz="2000">
                  <a:solidFill>
                    <a:srgbClr val="000000"/>
                  </a:solidFill>
                  <a:latin typeface="Arial (Body)"/>
                </a:rPr>
                <a:t>vào bảng 13.2, em hãy ghép mỗi phép toán với một kiểu dữ liệu kết quả cho phù hợp.</a:t>
              </a:r>
            </a:p>
          </p:txBody>
        </p:sp>
        <p:pic>
          <p:nvPicPr>
            <p:cNvPr id="14"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042213" y="5459329"/>
              <a:ext cx="648969" cy="919438"/>
            </a:xfrm>
            <a:prstGeom prst="rect">
              <a:avLst/>
            </a:prstGeom>
          </p:spPr>
        </p:pic>
      </p:grpSp>
      <p:pic>
        <p:nvPicPr>
          <p:cNvPr id="2" name="Picture 1"/>
          <p:cNvPicPr>
            <a:picLocks noChangeAspect="1"/>
          </p:cNvPicPr>
          <p:nvPr/>
        </p:nvPicPr>
        <p:blipFill>
          <a:blip r:embed="rId6">
            <a:clrChange>
              <a:clrFrom>
                <a:srgbClr val="CEEAEB"/>
              </a:clrFrom>
              <a:clrTo>
                <a:srgbClr val="CEEAEB">
                  <a:alpha val="0"/>
                </a:srgbClr>
              </a:clrTo>
            </a:clrChange>
          </a:blip>
          <a:stretch>
            <a:fillRect/>
          </a:stretch>
        </p:blipFill>
        <p:spPr>
          <a:xfrm>
            <a:off x="4882159" y="1676400"/>
            <a:ext cx="3908886" cy="1995055"/>
          </a:xfrm>
          <a:prstGeom prst="rect">
            <a:avLst/>
          </a:prstGeom>
        </p:spPr>
      </p:pic>
      <p:cxnSp>
        <p:nvCxnSpPr>
          <p:cNvPr id="16" name="Straight Arrow Connector 15"/>
          <p:cNvCxnSpPr/>
          <p:nvPr/>
        </p:nvCxnSpPr>
        <p:spPr>
          <a:xfrm>
            <a:off x="7363142" y="2414428"/>
            <a:ext cx="360045" cy="334645"/>
          </a:xfrm>
          <a:prstGeom prst="straightConnector1">
            <a:avLst/>
          </a:prstGeom>
          <a:noFill/>
          <a:ln w="19050" cap="flat" cmpd="sng">
            <a:solidFill>
              <a:srgbClr val="000000"/>
            </a:solidFill>
            <a:prstDash val="solid"/>
            <a:round/>
            <a:headEnd type="none" w="med" len="med"/>
            <a:tailEnd type="triangle" w="med" len="med"/>
          </a:ln>
        </p:spPr>
      </p:cxnSp>
      <p:cxnSp>
        <p:nvCxnSpPr>
          <p:cNvPr id="17" name="Straight Arrow Connector 16"/>
          <p:cNvCxnSpPr/>
          <p:nvPr/>
        </p:nvCxnSpPr>
        <p:spPr>
          <a:xfrm>
            <a:off x="7238046" y="2892265"/>
            <a:ext cx="610235" cy="438785"/>
          </a:xfrm>
          <a:prstGeom prst="straightConnector1">
            <a:avLst/>
          </a:prstGeom>
          <a:noFill/>
          <a:ln w="19050" cap="flat" cmpd="sng">
            <a:solidFill>
              <a:srgbClr val="000000"/>
            </a:solidFill>
            <a:prstDash val="solid"/>
            <a:round/>
            <a:headEnd type="none" w="med" len="med"/>
            <a:tailEnd type="triangle" w="med" len="med"/>
          </a:ln>
        </p:spPr>
      </p:cxnSp>
      <p:cxnSp>
        <p:nvCxnSpPr>
          <p:cNvPr id="18" name="Straight Arrow Connector 17"/>
          <p:cNvCxnSpPr/>
          <p:nvPr/>
        </p:nvCxnSpPr>
        <p:spPr>
          <a:xfrm flipV="1">
            <a:off x="7327106" y="2307431"/>
            <a:ext cx="396081" cy="1164432"/>
          </a:xfrm>
          <a:prstGeom prst="straightConnector1">
            <a:avLst/>
          </a:prstGeom>
          <a:noFill/>
          <a:ln w="19050" cap="flat" cmpd="sng">
            <a:solidFill>
              <a:srgbClr val="000000"/>
            </a:solidFill>
            <a:prstDash val="solid"/>
            <a:round/>
            <a:headEnd type="none" w="med" len="med"/>
            <a:tailEnd type="triangle" w="med" len="med"/>
          </a:ln>
        </p:spPr>
      </p:cxnSp>
    </p:spTree>
    <p:extLst>
      <p:ext uri="{BB962C8B-B14F-4D97-AF65-F5344CB8AC3E}">
        <p14:creationId xmlns:p14="http://schemas.microsoft.com/office/powerpoint/2010/main" val="1768515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8"/>
          <p:cNvSpPr txBox="1">
            <a:spLocks noGrp="1"/>
          </p:cNvSpPr>
          <p:nvPr>
            <p:ph type="title"/>
          </p:nvPr>
        </p:nvSpPr>
        <p:spPr>
          <a:xfrm>
            <a:off x="964425" y="2234575"/>
            <a:ext cx="7263900" cy="964500"/>
          </a:xfrm>
          <a:prstGeom prst="rect">
            <a:avLst/>
          </a:prstGeom>
        </p:spPr>
        <p:txBody>
          <a:bodyPr spcFirstLastPara="1" wrap="square" lIns="91425" tIns="91425" rIns="91425" bIns="91425" anchor="b" anchorCtr="0">
            <a:noAutofit/>
          </a:bodyPr>
          <a:lstStyle/>
          <a:p>
            <a:pPr lvl="0"/>
            <a:r>
              <a:rPr lang="en-US" sz="4000"/>
              <a:t>Hằng, biến, </a:t>
            </a:r>
            <a:r>
              <a:rPr lang="en-US" sz="4000" smtClean="0"/>
              <a:t>biểu </a:t>
            </a:r>
            <a:r>
              <a:rPr lang="en-US" sz="4000"/>
              <a:t>thức</a:t>
            </a:r>
          </a:p>
        </p:txBody>
      </p:sp>
      <p:sp>
        <p:nvSpPr>
          <p:cNvPr id="1219" name="Google Shape;1219;p48"/>
          <p:cNvSpPr txBox="1">
            <a:spLocks noGrp="1"/>
          </p:cNvSpPr>
          <p:nvPr>
            <p:ph type="title" idx="2"/>
          </p:nvPr>
        </p:nvSpPr>
        <p:spPr>
          <a:xfrm>
            <a:off x="3770325" y="1318675"/>
            <a:ext cx="16521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smtClean="0"/>
              <a:t>02</a:t>
            </a:r>
            <a:endParaRPr sz="5000"/>
          </a:p>
        </p:txBody>
      </p:sp>
    </p:spTree>
    <p:extLst>
      <p:ext uri="{BB962C8B-B14F-4D97-AF65-F5344CB8AC3E}">
        <p14:creationId xmlns:p14="http://schemas.microsoft.com/office/powerpoint/2010/main" val="3615403930"/>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0" y="521597"/>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3" name="TextBox 12"/>
          <p:cNvSpPr txBox="1"/>
          <p:nvPr/>
        </p:nvSpPr>
        <p:spPr>
          <a:xfrm>
            <a:off x="259938" y="1025237"/>
            <a:ext cx="4776520" cy="378565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oàn </a:t>
            </a:r>
            <a:r>
              <a:rPr lang="vi-VN" sz="2000">
                <a:latin typeface="Arial" panose="020B0604020202020204" pitchFamily="34" charset="0"/>
                <a:cs typeface="Arial" panose="020B0604020202020204" pitchFamily="34" charset="0"/>
              </a:rPr>
              <a:t>thành yêu cầu trong Hoạt động 2 SGK </a:t>
            </a:r>
            <a:r>
              <a:rPr lang="vi-VN" sz="2000" smtClean="0">
                <a:latin typeface="Arial" panose="020B0604020202020204" pitchFamily="34" charset="0"/>
                <a:cs typeface="Arial" panose="020B0604020202020204" pitchFamily="34" charset="0"/>
              </a:rPr>
              <a:t>tr</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78:</a:t>
            </a:r>
          </a:p>
          <a:p>
            <a:pPr algn="just">
              <a:lnSpc>
                <a:spcPct val="150000"/>
              </a:lnSpc>
            </a:pPr>
            <a:r>
              <a:rPr lang="vi-VN" sz="2000">
                <a:latin typeface="Arial" panose="020B0604020202020204" pitchFamily="34" charset="0"/>
                <a:cs typeface="Arial" panose="020B0604020202020204" pitchFamily="34" charset="0"/>
              </a:rPr>
              <a:t>Trong Bài 12, em đã tạo ra chương trình để chú Bọ rùa di chuyển theo đường đi là một tam giác đều. Làm thế nào để tổng quát bài toán với đường đi của nhân vật là một hình đa giác đều có số cạnh bất kì được nhập từ bàn phím?</a:t>
            </a:r>
          </a:p>
        </p:txBody>
      </p:sp>
      <p:pic>
        <p:nvPicPr>
          <p:cNvPr id="2" name="Picture 1"/>
          <p:cNvPicPr>
            <a:picLocks noChangeAspect="1"/>
          </p:cNvPicPr>
          <p:nvPr/>
        </p:nvPicPr>
        <p:blipFill>
          <a:blip r:embed="rId2"/>
          <a:stretch>
            <a:fillRect/>
          </a:stretch>
        </p:blipFill>
        <p:spPr>
          <a:xfrm>
            <a:off x="5312229" y="1392142"/>
            <a:ext cx="3499008" cy="2869557"/>
          </a:xfrm>
          <a:prstGeom prst="rect">
            <a:avLst/>
          </a:prstGeom>
        </p:spPr>
      </p:pic>
    </p:spTree>
    <p:extLst>
      <p:ext uri="{BB962C8B-B14F-4D97-AF65-F5344CB8AC3E}">
        <p14:creationId xmlns:p14="http://schemas.microsoft.com/office/powerpoint/2010/main" val="2378690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0" y="521597"/>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3" name="TextBox 12"/>
          <p:cNvSpPr txBox="1"/>
          <p:nvPr/>
        </p:nvSpPr>
        <p:spPr>
          <a:xfrm>
            <a:off x="529110" y="1359896"/>
            <a:ext cx="8085777" cy="958660"/>
          </a:xfrm>
          <a:prstGeom prst="rect">
            <a:avLst/>
          </a:prstGeom>
          <a:solidFill>
            <a:srgbClr val="F9DFE0"/>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latin typeface="Arial" panose="020B0604020202020204" pitchFamily="34" charset="0"/>
                <a:cs typeface="Arial" panose="020B0604020202020204" pitchFamily="34" charset="0"/>
              </a:rPr>
              <a:t>Để tổng quát bài toán, sử dụng biến để lưu số cạnh của hình. Giá trị của biến được nhập từ bàn phím</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sp>
        <p:nvSpPr>
          <p:cNvPr id="7" name="TextBox 6"/>
          <p:cNvSpPr txBox="1"/>
          <p:nvPr/>
        </p:nvSpPr>
        <p:spPr>
          <a:xfrm>
            <a:off x="529110" y="2619224"/>
            <a:ext cx="8085777" cy="1477328"/>
          </a:xfrm>
          <a:prstGeom prst="rect">
            <a:avLst/>
          </a:prstGeom>
          <a:solidFill>
            <a:srgbClr val="F9DFE0"/>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smtClean="0">
                <a:latin typeface="Arial" panose="020B0604020202020204" pitchFamily="34" charset="0"/>
                <a:cs typeface="Arial" panose="020B0604020202020204" pitchFamily="34" charset="0"/>
              </a:rPr>
              <a:t>Khi </a:t>
            </a:r>
            <a:r>
              <a:rPr lang="vi-VN" sz="2000">
                <a:latin typeface="Arial" panose="020B0604020202020204" pitchFamily="34" charset="0"/>
                <a:cs typeface="Arial" panose="020B0604020202020204" pitchFamily="34" charset="0"/>
              </a:rPr>
              <a:t>đó có thể khái quát bài toán để đường đi của nhân vật là một hình có n cạnh đều (n cạnh bằng nhau):</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Số </a:t>
            </a:r>
            <a:r>
              <a:rPr lang="vi-VN" sz="2000">
                <a:latin typeface="Arial" panose="020B0604020202020204" pitchFamily="34" charset="0"/>
                <a:cs typeface="Arial" panose="020B0604020202020204" pitchFamily="34" charset="0"/>
              </a:rPr>
              <a:t>bước lặp của câu lệnh lặp là n</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clrChange>
              <a:clrFrom>
                <a:srgbClr val="F3C9B0"/>
              </a:clrFrom>
              <a:clrTo>
                <a:srgbClr val="F3C9B0">
                  <a:alpha val="0"/>
                </a:srgbClr>
              </a:clrTo>
            </a:clrChange>
            <a:extLst>
              <a:ext uri="{BEBA8EAE-BF5A-486C-A8C5-ECC9F3942E4B}">
                <a14:imgProps xmlns:a14="http://schemas.microsoft.com/office/drawing/2010/main">
                  <a14:imgLayer r:embed="rId3">
                    <a14:imgEffect>
                      <a14:backgroundRemoval t="28649" b="48108" l="67703" r="93919">
                        <a14:foregroundMark x1="74054" y1="37838" x2="79324" y2="34054"/>
                        <a14:foregroundMark x1="75405" y1="45135" x2="86081" y2="38649"/>
                        <a14:foregroundMark x1="86892" y1="37432" x2="90000" y2="33378"/>
                        <a14:foregroundMark x1="90676" y1="33649" x2="91892" y2="32297"/>
                        <a14:foregroundMark x1="91622" y1="31757" x2="90541" y2="30000"/>
                        <a14:foregroundMark x1="89730" y1="30135" x2="87432" y2="30676"/>
                        <a14:foregroundMark x1="85811" y1="30135" x2="81216" y2="31892"/>
                        <a14:foregroundMark x1="81351" y1="32027" x2="79459" y2="33514"/>
                        <a14:foregroundMark x1="73243" y1="38919" x2="70405" y2="41351"/>
                        <a14:foregroundMark x1="69865" y1="41757" x2="69054" y2="44459"/>
                        <a14:foregroundMark x1="69324" y1="45405" x2="70135" y2="45946"/>
                        <a14:foregroundMark x1="71892" y1="46892" x2="73649" y2="46892"/>
                        <a14:foregroundMark x1="74189" y1="46622" x2="80270" y2="42703"/>
                        <a14:foregroundMark x1="70811" y1="46622" x2="71892" y2="47027"/>
                        <a14:foregroundMark x1="71216" y1="46892" x2="69595" y2="45946"/>
                        <a14:foregroundMark x1="73784" y1="42568" x2="70270" y2="44730"/>
                      </a14:backgroundRemoval>
                    </a14:imgEffect>
                  </a14:imgLayer>
                </a14:imgProps>
              </a:ext>
              <a:ext uri="{28A0092B-C50C-407E-A947-70E740481C1C}">
                <a14:useLocalDpi xmlns:a14="http://schemas.microsoft.com/office/drawing/2010/main" val="0"/>
              </a:ext>
            </a:extLst>
          </a:blip>
          <a:srcRect l="66544" t="27844" r="6049" b="50675"/>
          <a:stretch/>
        </p:blipFill>
        <p:spPr>
          <a:xfrm rot="617044" flipH="1">
            <a:off x="-347950" y="1601202"/>
            <a:ext cx="1409700" cy="1104900"/>
          </a:xfrm>
          <a:prstGeom prst="rect">
            <a:avLst/>
          </a:prstGeom>
        </p:spPr>
      </p:pic>
      <p:pic>
        <p:nvPicPr>
          <p:cNvPr id="9" name="Picture 8"/>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t="73425" r="69662"/>
          <a:stretch/>
        </p:blipFill>
        <p:spPr>
          <a:xfrm>
            <a:off x="7678488" y="402786"/>
            <a:ext cx="1109851" cy="972199"/>
          </a:xfrm>
          <a:prstGeom prst="rect">
            <a:avLst/>
          </a:prstGeom>
        </p:spPr>
      </p:pic>
      <p:pic>
        <p:nvPicPr>
          <p:cNvPr id="12" name="Picture 11"/>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l="68610" b="71416"/>
          <a:stretch/>
        </p:blipFill>
        <p:spPr>
          <a:xfrm>
            <a:off x="7489370" y="3599530"/>
            <a:ext cx="1654629" cy="1506725"/>
          </a:xfrm>
          <a:prstGeom prst="rect">
            <a:avLst/>
          </a:prstGeom>
        </p:spPr>
      </p:pic>
    </p:spTree>
    <p:extLst>
      <p:ext uri="{BB962C8B-B14F-4D97-AF65-F5344CB8AC3E}">
        <p14:creationId xmlns:p14="http://schemas.microsoft.com/office/powerpoint/2010/main" val="3568004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0" y="521597"/>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3" name="TextBox 12"/>
          <p:cNvSpPr txBox="1"/>
          <p:nvPr/>
        </p:nvSpPr>
        <p:spPr>
          <a:xfrm>
            <a:off x="1040634" y="1353686"/>
            <a:ext cx="7062732" cy="2400657"/>
          </a:xfrm>
          <a:prstGeom prst="rect">
            <a:avLst/>
          </a:prstGeom>
          <a:solidFill>
            <a:srgbClr val="F9DFE0"/>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Dựa </a:t>
            </a:r>
            <a:r>
              <a:rPr lang="vi-VN" sz="2000">
                <a:latin typeface="Arial" panose="020B0604020202020204" pitchFamily="34" charset="0"/>
                <a:cs typeface="Arial" panose="020B0604020202020204" pitchFamily="34" charset="0"/>
              </a:rPr>
              <a:t>trên kích thước sân khấu, có thể lấy số bước di chuyển để đảm bảo hình vẽ đường đi không vượt ra ngoài sân khấu là 900/n.</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Góc </a:t>
            </a:r>
            <a:r>
              <a:rPr lang="vi-VN" sz="2000">
                <a:latin typeface="Arial" panose="020B0604020202020204" pitchFamily="34" charset="0"/>
                <a:cs typeface="Arial" panose="020B0604020202020204" pitchFamily="34" charset="0"/>
              </a:rPr>
              <a:t>quay: tùy thuộc vào hình mà góc quay có giá trị khác nhau, công thức tính góc quay là 360/n.</a:t>
            </a:r>
          </a:p>
        </p:txBody>
      </p:sp>
      <p:pic>
        <p:nvPicPr>
          <p:cNvPr id="5" name="Picture 4"/>
          <p:cNvPicPr>
            <a:picLocks noChangeAspect="1"/>
          </p:cNvPicPr>
          <p:nvPr/>
        </p:nvPicPr>
        <p:blipFill rotWithShape="1">
          <a:blip r:embed="rId2">
            <a:clrChange>
              <a:clrFrom>
                <a:srgbClr val="F3C9B0"/>
              </a:clrFrom>
              <a:clrTo>
                <a:srgbClr val="F3C9B0">
                  <a:alpha val="0"/>
                </a:srgbClr>
              </a:clrTo>
            </a:clrChange>
            <a:extLst>
              <a:ext uri="{BEBA8EAE-BF5A-486C-A8C5-ECC9F3942E4B}">
                <a14:imgProps xmlns:a14="http://schemas.microsoft.com/office/drawing/2010/main">
                  <a14:imgLayer r:embed="rId3">
                    <a14:imgEffect>
                      <a14:backgroundRemoval t="28649" b="48108" l="67703" r="93919">
                        <a14:foregroundMark x1="74054" y1="37838" x2="79324" y2="34054"/>
                        <a14:foregroundMark x1="75405" y1="45135" x2="86081" y2="38649"/>
                        <a14:foregroundMark x1="86892" y1="37432" x2="90000" y2="33378"/>
                        <a14:foregroundMark x1="90676" y1="33649" x2="91892" y2="32297"/>
                        <a14:foregroundMark x1="91622" y1="31757" x2="90541" y2="30000"/>
                        <a14:foregroundMark x1="89730" y1="30135" x2="87432" y2="30676"/>
                        <a14:foregroundMark x1="85811" y1="30135" x2="81216" y2="31892"/>
                        <a14:foregroundMark x1="81351" y1="32027" x2="79459" y2="33514"/>
                        <a14:foregroundMark x1="73243" y1="38919" x2="70405" y2="41351"/>
                        <a14:foregroundMark x1="69865" y1="41757" x2="69054" y2="44459"/>
                        <a14:foregroundMark x1="69324" y1="45405" x2="70135" y2="45946"/>
                        <a14:foregroundMark x1="71892" y1="46892" x2="73649" y2="46892"/>
                        <a14:foregroundMark x1="74189" y1="46622" x2="80270" y2="42703"/>
                        <a14:foregroundMark x1="70811" y1="46622" x2="71892" y2="47027"/>
                        <a14:foregroundMark x1="71216" y1="46892" x2="69595" y2="45946"/>
                        <a14:foregroundMark x1="73784" y1="42568" x2="70270" y2="44730"/>
                      </a14:backgroundRemoval>
                    </a14:imgEffect>
                  </a14:imgLayer>
                </a14:imgProps>
              </a:ext>
              <a:ext uri="{28A0092B-C50C-407E-A947-70E740481C1C}">
                <a14:useLocalDpi xmlns:a14="http://schemas.microsoft.com/office/drawing/2010/main" val="0"/>
              </a:ext>
            </a:extLst>
          </a:blip>
          <a:srcRect l="66544" t="27844" r="6049" b="50675"/>
          <a:stretch/>
        </p:blipFill>
        <p:spPr>
          <a:xfrm rot="617044" flipH="1">
            <a:off x="-347950" y="1601202"/>
            <a:ext cx="1409700" cy="1104900"/>
          </a:xfrm>
          <a:prstGeom prst="rect">
            <a:avLst/>
          </a:prstGeom>
        </p:spPr>
      </p:pic>
      <p:pic>
        <p:nvPicPr>
          <p:cNvPr id="7" name="Picture 6"/>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t="73425" r="69662"/>
          <a:stretch/>
        </p:blipFill>
        <p:spPr>
          <a:xfrm>
            <a:off x="7678488" y="402786"/>
            <a:ext cx="1109851" cy="972199"/>
          </a:xfrm>
          <a:prstGeom prst="rect">
            <a:avLst/>
          </a:prstGeom>
        </p:spPr>
      </p:pic>
      <p:pic>
        <p:nvPicPr>
          <p:cNvPr id="8" name="Picture 7"/>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l="68610" b="71416"/>
          <a:stretch/>
        </p:blipFill>
        <p:spPr>
          <a:xfrm>
            <a:off x="7489370" y="3599530"/>
            <a:ext cx="1654629" cy="1506725"/>
          </a:xfrm>
          <a:prstGeom prst="rect">
            <a:avLst/>
          </a:prstGeom>
        </p:spPr>
      </p:pic>
    </p:spTree>
    <p:extLst>
      <p:ext uri="{BB962C8B-B14F-4D97-AF65-F5344CB8AC3E}">
        <p14:creationId xmlns:p14="http://schemas.microsoft.com/office/powerpoint/2010/main" val="3523737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420913"/>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KHỞI ĐỘNG</a:t>
            </a:r>
            <a:endParaRPr lang="en-US" sz="3600">
              <a:solidFill>
                <a:schemeClr val="accent1"/>
              </a:solidFill>
            </a:endParaRPr>
          </a:p>
        </p:txBody>
      </p:sp>
      <p:sp>
        <p:nvSpPr>
          <p:cNvPr id="4" name="TextBox 9"/>
          <p:cNvSpPr txBox="1"/>
          <p:nvPr/>
        </p:nvSpPr>
        <p:spPr>
          <a:xfrm>
            <a:off x="398481" y="1657796"/>
            <a:ext cx="8347034" cy="1015663"/>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Trong </a:t>
            </a:r>
            <a:r>
              <a:rPr lang="vi-VN" sz="2000">
                <a:latin typeface="Arial" panose="020B0604020202020204" pitchFamily="34" charset="0"/>
                <a:cs typeface="Arial" panose="020B0604020202020204" pitchFamily="34" charset="0"/>
              </a:rPr>
              <a:t>chương trình Tin học </a:t>
            </a:r>
            <a:r>
              <a:rPr lang="vi-VN" sz="2000" smtClean="0">
                <a:latin typeface="Arial" panose="020B0604020202020204" pitchFamily="34" charset="0"/>
                <a:cs typeface="Arial" panose="020B0604020202020204" pitchFamily="34" charset="0"/>
              </a:rPr>
              <a:t>7</a:t>
            </a:r>
            <a:r>
              <a:rPr lang="vi-VN" sz="2000">
                <a:latin typeface="Arial" panose="020B0604020202020204" pitchFamily="34" charset="0"/>
                <a:cs typeface="Arial" panose="020B0604020202020204" pitchFamily="34" charset="0"/>
              </a:rPr>
              <a:t>, em đã được học về các kiểu dữ liệu trong phần mềm bảng tính. </a:t>
            </a:r>
            <a:r>
              <a:rPr lang="vi-VN" sz="2000" smtClean="0">
                <a:latin typeface="Arial" panose="020B0604020202020204" pitchFamily="34" charset="0"/>
                <a:cs typeface="Arial" panose="020B0604020202020204" pitchFamily="34" charset="0"/>
              </a:rPr>
              <a:t>Em </a:t>
            </a:r>
            <a:r>
              <a:rPr lang="vi-VN" sz="2000">
                <a:latin typeface="Arial" panose="020B0604020202020204" pitchFamily="34" charset="0"/>
                <a:cs typeface="Arial" panose="020B0604020202020204" pitchFamily="34" charset="0"/>
              </a:rPr>
              <a:t>hãy cho biết đó là những kiểu dữ liệu </a:t>
            </a:r>
            <a:r>
              <a:rPr lang="vi-VN" sz="2000" smtClean="0">
                <a:latin typeface="Arial" panose="020B0604020202020204" pitchFamily="34" charset="0"/>
                <a:cs typeface="Arial" panose="020B0604020202020204" pitchFamily="34" charset="0"/>
              </a:rPr>
              <a:t>nào</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155183" y="1205433"/>
            <a:ext cx="833633" cy="452363"/>
          </a:xfrm>
          <a:prstGeom prst="rect">
            <a:avLst/>
          </a:prstGeom>
        </p:spPr>
      </p:pic>
      <p:pic>
        <p:nvPicPr>
          <p:cNvPr id="2" name="Picture 1"/>
          <p:cNvPicPr>
            <a:picLocks noChangeAspect="1"/>
          </p:cNvPicPr>
          <p:nvPr/>
        </p:nvPicPr>
        <p:blipFill>
          <a:blip r:embed="rId3"/>
          <a:stretch>
            <a:fillRect/>
          </a:stretch>
        </p:blipFill>
        <p:spPr>
          <a:xfrm>
            <a:off x="1083413" y="2673459"/>
            <a:ext cx="6946295" cy="2101535"/>
          </a:xfrm>
          <a:prstGeom prst="rect">
            <a:avLst/>
          </a:prstGeom>
        </p:spPr>
      </p:pic>
    </p:spTree>
    <p:extLst>
      <p:ext uri="{BB962C8B-B14F-4D97-AF65-F5344CB8AC3E}">
        <p14:creationId xmlns:p14="http://schemas.microsoft.com/office/powerpoint/2010/main" val="14718739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14" name="Google Shape;541;p59"/>
          <p:cNvSpPr/>
          <p:nvPr/>
        </p:nvSpPr>
        <p:spPr>
          <a:xfrm>
            <a:off x="1186485" y="1490366"/>
            <a:ext cx="7076266" cy="2862996"/>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2;p59"/>
          <p:cNvSpPr/>
          <p:nvPr/>
        </p:nvSpPr>
        <p:spPr>
          <a:xfrm>
            <a:off x="1033867" y="1315354"/>
            <a:ext cx="7076266" cy="2879274"/>
          </a:xfrm>
          <a:prstGeom prst="roundRect">
            <a:avLst>
              <a:gd name="adj" fmla="val 24491"/>
            </a:avLst>
          </a:prstGeom>
          <a:solidFill>
            <a:srgbClr val="FFF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1792347" y="2003226"/>
            <a:ext cx="5559306"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Biến </a:t>
            </a:r>
            <a:r>
              <a:rPr lang="vi-VN" sz="2000">
                <a:latin typeface="Arial" panose="020B0604020202020204" pitchFamily="34" charset="0"/>
                <a:cs typeface="Arial" panose="020B0604020202020204" pitchFamily="34" charset="0"/>
              </a:rPr>
              <a:t>được dùng để lưu trữ giá trị có thể thay đổi trong quá trình thực hiện chương trình. </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Biến </a:t>
            </a:r>
            <a:r>
              <a:rPr lang="vi-VN" sz="2000">
                <a:latin typeface="Arial" panose="020B0604020202020204" pitchFamily="34" charset="0"/>
                <a:cs typeface="Arial" panose="020B0604020202020204" pitchFamily="34" charset="0"/>
              </a:rPr>
              <a:t>được nhận biết qua tên của nó và thuộc một kiểu dữ liệu nhất định</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4245545" y="1449228"/>
            <a:ext cx="1044361" cy="553998"/>
            <a:chOff x="3427898" y="1416663"/>
            <a:chExt cx="1044361" cy="553998"/>
          </a:xfrm>
        </p:grpSpPr>
        <p:pic>
          <p:nvPicPr>
            <p:cNvPr id="17"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898" y="1529692"/>
              <a:ext cx="327940" cy="3279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16197" y="1416663"/>
              <a:ext cx="756062"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Biến</a:t>
              </a:r>
              <a:endParaRPr lang="vi-VN" sz="2000" b="1">
                <a:solidFill>
                  <a:srgbClr val="C00000"/>
                </a:solidFill>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832" y="1106799"/>
            <a:ext cx="754814" cy="785174"/>
          </a:xfrm>
          <a:prstGeom prst="rect">
            <a:avLst/>
          </a:prstGeom>
        </p:spPr>
      </p:pic>
      <p:pic>
        <p:nvPicPr>
          <p:cNvPr id="21" name="Picture 20"/>
          <p:cNvPicPr>
            <a:picLocks noChangeAspect="1"/>
          </p:cNvPicPr>
          <p:nvPr/>
        </p:nvPicPr>
        <p:blipFill>
          <a:blip r:embed="rId4"/>
          <a:stretch>
            <a:fillRect/>
          </a:stretch>
        </p:blipFill>
        <p:spPr>
          <a:xfrm rot="5734476">
            <a:off x="763515" y="2447752"/>
            <a:ext cx="614478" cy="614478"/>
          </a:xfrm>
          <a:prstGeom prst="rect">
            <a:avLst/>
          </a:prstGeom>
        </p:spPr>
      </p:pic>
      <p:pic>
        <p:nvPicPr>
          <p:cNvPr id="22"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2248" y="3112823"/>
            <a:ext cx="2234318" cy="2245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737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14" name="Google Shape;541;p59"/>
          <p:cNvSpPr/>
          <p:nvPr/>
        </p:nvSpPr>
        <p:spPr>
          <a:xfrm>
            <a:off x="1186485" y="1490366"/>
            <a:ext cx="7076266" cy="2862996"/>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2;p59"/>
          <p:cNvSpPr/>
          <p:nvPr/>
        </p:nvSpPr>
        <p:spPr>
          <a:xfrm>
            <a:off x="1033867" y="1315354"/>
            <a:ext cx="7076266" cy="2879274"/>
          </a:xfrm>
          <a:prstGeom prst="roundRect">
            <a:avLst>
              <a:gd name="adj" fmla="val 24491"/>
            </a:avLst>
          </a:prstGeom>
          <a:solidFill>
            <a:srgbClr val="FFF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1395736" y="1981524"/>
            <a:ext cx="6088910"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Hằng </a:t>
            </a:r>
            <a:r>
              <a:rPr lang="vi-VN" sz="2000">
                <a:latin typeface="Arial" panose="020B0604020202020204" pitchFamily="34" charset="0"/>
                <a:cs typeface="Arial" panose="020B0604020202020204" pitchFamily="34" charset="0"/>
              </a:rPr>
              <a:t>là giá trị không đổi trong quá trình thực hiện chương trình. </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Mỗi </a:t>
            </a:r>
            <a:r>
              <a:rPr lang="vi-VN" sz="2000">
                <a:latin typeface="Arial" panose="020B0604020202020204" pitchFamily="34" charset="0"/>
                <a:cs typeface="Arial" panose="020B0604020202020204" pitchFamily="34" charset="0"/>
              </a:rPr>
              <a:t>hằng thuộc một kiểu dữ liệu nhất định (hằng kiểu số, hằng kiểu xâu kí tự, hằng kiểu </a:t>
            </a:r>
            <a:r>
              <a:rPr lang="vi-VN" sz="2000" smtClean="0">
                <a:latin typeface="Arial" panose="020B0604020202020204" pitchFamily="34" charset="0"/>
                <a:cs typeface="Arial" panose="020B0604020202020204" pitchFamily="34" charset="0"/>
              </a:rPr>
              <a:t>l</a:t>
            </a:r>
            <a:r>
              <a:rPr lang="en-US" sz="2000">
                <a:latin typeface="Arial" panose="020B0604020202020204" pitchFamily="34" charset="0"/>
                <a:cs typeface="Arial" panose="020B0604020202020204" pitchFamily="34" charset="0"/>
              </a:rPr>
              <a:t>ô</a:t>
            </a:r>
            <a:r>
              <a:rPr lang="vi-VN" sz="2000" smtClean="0">
                <a:latin typeface="Arial" panose="020B0604020202020204" pitchFamily="34" charset="0"/>
                <a:cs typeface="Arial" panose="020B0604020202020204" pitchFamily="34" charset="0"/>
              </a:rPr>
              <a:t>gic</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grpSp>
        <p:nvGrpSpPr>
          <p:cNvPr id="2" name="Group 1"/>
          <p:cNvGrpSpPr/>
          <p:nvPr/>
        </p:nvGrpSpPr>
        <p:grpSpPr>
          <a:xfrm>
            <a:off x="4245545" y="1449228"/>
            <a:ext cx="1202149" cy="553998"/>
            <a:chOff x="3427898" y="1416663"/>
            <a:chExt cx="1202149" cy="553998"/>
          </a:xfrm>
        </p:grpSpPr>
        <p:pic>
          <p:nvPicPr>
            <p:cNvPr id="17"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898" y="1529692"/>
              <a:ext cx="327940" cy="3279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16196" y="1416663"/>
              <a:ext cx="913851"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Hằng</a:t>
              </a:r>
              <a:endParaRPr lang="vi-VN" sz="2000" b="1">
                <a:solidFill>
                  <a:srgbClr val="C00000"/>
                </a:solidFill>
                <a:latin typeface="Arial" panose="020B0604020202020204" pitchFamily="34" charset="0"/>
                <a:cs typeface="Arial" panose="020B0604020202020204" pitchFamily="34" charset="0"/>
              </a:endParaRPr>
            </a:p>
          </p:txBody>
        </p:sp>
      </p:grpSp>
      <p:pic>
        <p:nvPicPr>
          <p:cNvPr id="19"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2248" y="3112823"/>
            <a:ext cx="2234318" cy="22458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9832" y="1106799"/>
            <a:ext cx="754814" cy="785174"/>
          </a:xfrm>
          <a:prstGeom prst="rect">
            <a:avLst/>
          </a:prstGeom>
        </p:spPr>
      </p:pic>
      <p:pic>
        <p:nvPicPr>
          <p:cNvPr id="21" name="Picture 20"/>
          <p:cNvPicPr>
            <a:picLocks noChangeAspect="1"/>
          </p:cNvPicPr>
          <p:nvPr/>
        </p:nvPicPr>
        <p:blipFill>
          <a:blip r:embed="rId5"/>
          <a:stretch>
            <a:fillRect/>
          </a:stretch>
        </p:blipFill>
        <p:spPr>
          <a:xfrm rot="5734476">
            <a:off x="763515" y="2447752"/>
            <a:ext cx="614478" cy="614478"/>
          </a:xfrm>
          <a:prstGeom prst="rect">
            <a:avLst/>
          </a:prstGeom>
        </p:spPr>
      </p:pic>
    </p:spTree>
    <p:extLst>
      <p:ext uri="{BB962C8B-B14F-4D97-AF65-F5344CB8AC3E}">
        <p14:creationId xmlns:p14="http://schemas.microsoft.com/office/powerpoint/2010/main" val="23318134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14" name="Google Shape;541;p59"/>
          <p:cNvSpPr/>
          <p:nvPr/>
        </p:nvSpPr>
        <p:spPr>
          <a:xfrm>
            <a:off x="1186485" y="1490366"/>
            <a:ext cx="7076266" cy="2862996"/>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2;p59"/>
          <p:cNvSpPr/>
          <p:nvPr/>
        </p:nvSpPr>
        <p:spPr>
          <a:xfrm>
            <a:off x="1033867" y="1315354"/>
            <a:ext cx="7076266" cy="2879274"/>
          </a:xfrm>
          <a:prstGeom prst="roundRect">
            <a:avLst>
              <a:gd name="adj" fmla="val 24491"/>
            </a:avLst>
          </a:prstGeom>
          <a:solidFill>
            <a:srgbClr val="FFF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1784507" y="2044364"/>
            <a:ext cx="5574985" cy="147732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Biểu thức là sự kết hợp của biến, hằng, dấu ngoặc, phép toán và các hàm để trả lại giá trị thuộc một kiểu dữ liệu nhất định.</a:t>
            </a:r>
          </a:p>
        </p:txBody>
      </p:sp>
      <p:grpSp>
        <p:nvGrpSpPr>
          <p:cNvPr id="2" name="Group 1"/>
          <p:cNvGrpSpPr/>
          <p:nvPr/>
        </p:nvGrpSpPr>
        <p:grpSpPr>
          <a:xfrm>
            <a:off x="3799382" y="1450376"/>
            <a:ext cx="1850472" cy="553998"/>
            <a:chOff x="3427898" y="1416663"/>
            <a:chExt cx="1850472" cy="553998"/>
          </a:xfrm>
        </p:grpSpPr>
        <p:pic>
          <p:nvPicPr>
            <p:cNvPr id="17" name="Picture 4" descr="https://cdn-icons-png.flaticon.com/512/3296/3296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898" y="1529692"/>
              <a:ext cx="327940" cy="32794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16196" y="1416663"/>
              <a:ext cx="1562174" cy="553998"/>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Biểu thức</a:t>
              </a:r>
              <a:endParaRPr lang="vi-VN" sz="2000" b="1">
                <a:solidFill>
                  <a:srgbClr val="C00000"/>
                </a:solidFill>
                <a:latin typeface="Arial" panose="020B0604020202020204" pitchFamily="34" charset="0"/>
                <a:cs typeface="Arial" panose="020B0604020202020204" pitchFamily="34" charset="0"/>
              </a:endParaRPr>
            </a:p>
          </p:txBody>
        </p:sp>
      </p:grpSp>
      <p:pic>
        <p:nvPicPr>
          <p:cNvPr id="19" name="Picture 2" descr="https://static.vecteezy.com/system/resources/previews/007/036/651/non_2x/male-working-on-computer-with-cat-cartoon-icon-illustration-people-technology-icon-concept-isolated-premium-flat-cartoon-style-vector.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2248" y="3112823"/>
            <a:ext cx="2234318" cy="22458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9832" y="1106799"/>
            <a:ext cx="754814" cy="785174"/>
          </a:xfrm>
          <a:prstGeom prst="rect">
            <a:avLst/>
          </a:prstGeom>
        </p:spPr>
      </p:pic>
      <p:pic>
        <p:nvPicPr>
          <p:cNvPr id="21" name="Picture 20"/>
          <p:cNvPicPr>
            <a:picLocks noChangeAspect="1"/>
          </p:cNvPicPr>
          <p:nvPr/>
        </p:nvPicPr>
        <p:blipFill>
          <a:blip r:embed="rId5"/>
          <a:stretch>
            <a:fillRect/>
          </a:stretch>
        </p:blipFill>
        <p:spPr>
          <a:xfrm rot="5734476">
            <a:off x="763515" y="2447752"/>
            <a:ext cx="614478" cy="614478"/>
          </a:xfrm>
          <a:prstGeom prst="rect">
            <a:avLst/>
          </a:prstGeom>
        </p:spPr>
      </p:pic>
    </p:spTree>
    <p:extLst>
      <p:ext uri="{BB962C8B-B14F-4D97-AF65-F5344CB8AC3E}">
        <p14:creationId xmlns:p14="http://schemas.microsoft.com/office/powerpoint/2010/main" val="11960946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2714172"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grpSp>
        <p:nvGrpSpPr>
          <p:cNvPr id="11" name="Group 10"/>
          <p:cNvGrpSpPr/>
          <p:nvPr/>
        </p:nvGrpSpPr>
        <p:grpSpPr>
          <a:xfrm>
            <a:off x="753288" y="1315354"/>
            <a:ext cx="4607173" cy="3089930"/>
            <a:chOff x="5427502" y="3355512"/>
            <a:chExt cx="4607173" cy="3089930"/>
          </a:xfrm>
        </p:grpSpPr>
        <p:sp>
          <p:nvSpPr>
            <p:cNvPr id="13" name="Rounded Rectangular Callout 12"/>
            <p:cNvSpPr/>
            <p:nvPr/>
          </p:nvSpPr>
          <p:spPr>
            <a:xfrm>
              <a:off x="5427502" y="3355512"/>
              <a:ext cx="4485137" cy="2747743"/>
            </a:xfrm>
            <a:prstGeom prst="wedgeRoundRectCallout">
              <a:avLst>
                <a:gd name="adj1" fmla="val -44463"/>
                <a:gd name="adj2" fmla="val 62171"/>
                <a:gd name="adj3" fmla="val 16667"/>
              </a:avLst>
            </a:prstGeom>
            <a:solidFill>
              <a:schemeClr val="accent6"/>
            </a:solidFill>
            <a:ln w="28575">
              <a:solidFill>
                <a:srgbClr val="D582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Body)"/>
                </a:rPr>
                <a:t>Đ</a:t>
              </a:r>
              <a:r>
                <a:rPr lang="vi-VN" sz="2000" smtClean="0">
                  <a:solidFill>
                    <a:srgbClr val="000000"/>
                  </a:solidFill>
                  <a:latin typeface="Arial (Body)"/>
                </a:rPr>
                <a:t>ọc </a:t>
              </a:r>
              <a:r>
                <a:rPr lang="vi-VN" sz="2000">
                  <a:solidFill>
                    <a:srgbClr val="000000"/>
                  </a:solidFill>
                  <a:latin typeface="Arial (Body)"/>
                </a:rPr>
                <a:t>và trả lời nhanh Câu hỏi SGK </a:t>
              </a:r>
              <a:r>
                <a:rPr lang="vi-VN" sz="2000" smtClean="0">
                  <a:solidFill>
                    <a:srgbClr val="000000"/>
                  </a:solidFill>
                  <a:latin typeface="Arial (Body)"/>
                </a:rPr>
                <a:t>tr</a:t>
              </a:r>
              <a:r>
                <a:rPr lang="en-US" sz="2000" smtClean="0">
                  <a:solidFill>
                    <a:srgbClr val="000000"/>
                  </a:solidFill>
                  <a:latin typeface="Arial (Body)"/>
                </a:rPr>
                <a:t>. </a:t>
              </a:r>
              <a:r>
                <a:rPr lang="vi-VN" sz="2000" smtClean="0">
                  <a:solidFill>
                    <a:srgbClr val="000000"/>
                  </a:solidFill>
                  <a:latin typeface="Arial (Body)"/>
                </a:rPr>
                <a:t>78:</a:t>
              </a:r>
              <a:r>
                <a:rPr lang="en-US" sz="2000" smtClean="0">
                  <a:solidFill>
                    <a:srgbClr val="000000"/>
                  </a:solidFill>
                  <a:latin typeface="Arial (Body)"/>
                </a:rPr>
                <a:t> </a:t>
              </a:r>
              <a:r>
                <a:rPr lang="vi-VN" sz="2000" smtClean="0">
                  <a:solidFill>
                    <a:srgbClr val="000000"/>
                  </a:solidFill>
                  <a:latin typeface="Arial (Body)"/>
                </a:rPr>
                <a:t>Em </a:t>
              </a:r>
              <a:r>
                <a:rPr lang="vi-VN" sz="2000">
                  <a:solidFill>
                    <a:srgbClr val="000000"/>
                  </a:solidFill>
                  <a:latin typeface="Arial (Body)"/>
                </a:rPr>
                <a:t>hãy chỉ ra hằng, biến, biểu thức và kiểu dữ liệu tương ứng được sử dụng trong chương trình ở Hình 13.4.</a:t>
              </a:r>
            </a:p>
          </p:txBody>
        </p:sp>
        <p:pic>
          <p:nvPicPr>
            <p:cNvPr id="14"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385706" y="5526004"/>
              <a:ext cx="648969" cy="919438"/>
            </a:xfrm>
            <a:prstGeom prst="rect">
              <a:avLst/>
            </a:prstGeom>
          </p:spPr>
        </p:pic>
      </p:grpSp>
      <p:pic>
        <p:nvPicPr>
          <p:cNvPr id="3" name="Picture 2"/>
          <p:cNvPicPr>
            <a:picLocks noChangeAspect="1"/>
          </p:cNvPicPr>
          <p:nvPr/>
        </p:nvPicPr>
        <p:blipFill rotWithShape="1">
          <a:blip r:embed="rId6"/>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11932067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2714172"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grpSp>
        <p:nvGrpSpPr>
          <p:cNvPr id="9" name="Group 8"/>
          <p:cNvGrpSpPr/>
          <p:nvPr/>
        </p:nvGrpSpPr>
        <p:grpSpPr>
          <a:xfrm>
            <a:off x="341266" y="3483702"/>
            <a:ext cx="5119179" cy="1060646"/>
            <a:chOff x="719613" y="1733585"/>
            <a:chExt cx="5119179" cy="1060646"/>
          </a:xfrm>
        </p:grpSpPr>
        <p:sp>
          <p:nvSpPr>
            <p:cNvPr id="10" name="TextBox 9"/>
            <p:cNvSpPr txBox="1"/>
            <p:nvPr/>
          </p:nvSpPr>
          <p:spPr>
            <a:xfrm>
              <a:off x="1295673" y="1733585"/>
              <a:ext cx="4543119" cy="1060646"/>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i="1" smtClean="0">
                  <a:latin typeface="Arial" panose="020B0604020202020204" pitchFamily="34" charset="0"/>
                  <a:cs typeface="Arial" panose="020B0604020202020204" pitchFamily="34" charset="0"/>
                </a:rPr>
                <a:t>Biến</a:t>
              </a:r>
              <a:r>
                <a:rPr lang="vi-VN" sz="2000" b="1" i="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n là biến kiểu số lưu trữ số cạnh của hình.</a:t>
              </a:r>
            </a:p>
          </p:txBody>
        </p:sp>
        <p:pic>
          <p:nvPicPr>
            <p:cNvPr id="12" name="Picture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719613" y="1964898"/>
              <a:ext cx="461361" cy="461361"/>
            </a:xfrm>
            <a:prstGeom prst="rect">
              <a:avLst/>
            </a:prstGeom>
          </p:spPr>
        </p:pic>
      </p:grpSp>
      <p:grpSp>
        <p:nvGrpSpPr>
          <p:cNvPr id="15" name="Group 14"/>
          <p:cNvGrpSpPr/>
          <p:nvPr/>
        </p:nvGrpSpPr>
        <p:grpSpPr>
          <a:xfrm>
            <a:off x="341266" y="1214666"/>
            <a:ext cx="5119179" cy="2082202"/>
            <a:chOff x="719613" y="1733585"/>
            <a:chExt cx="5119179" cy="2082202"/>
          </a:xfrm>
        </p:grpSpPr>
        <p:sp>
          <p:nvSpPr>
            <p:cNvPr id="16" name="TextBox 15"/>
            <p:cNvSpPr txBox="1"/>
            <p:nvPr/>
          </p:nvSpPr>
          <p:spPr>
            <a:xfrm>
              <a:off x="1295673" y="1733585"/>
              <a:ext cx="4543119" cy="2082202"/>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i="1" smtClean="0">
                  <a:latin typeface="Arial" panose="020B0604020202020204" pitchFamily="34" charset="0"/>
                  <a:cs typeface="Arial" panose="020B0604020202020204" pitchFamily="34" charset="0"/>
                </a:rPr>
                <a:t>Hằng</a:t>
              </a:r>
              <a:r>
                <a:rPr lang="vi-VN" sz="2000" b="1" i="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Các hằng kiểu số là 1 (trong câu lệnh “đợi 1 giây”), 900 (trong biểu thức tính số bước) và 360 (trong biểu thức tính góc quay</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719613" y="1964898"/>
              <a:ext cx="461361" cy="461361"/>
            </a:xfrm>
            <a:prstGeom prst="rect">
              <a:avLst/>
            </a:prstGeom>
          </p:spPr>
        </p:pic>
      </p:grpSp>
      <p:pic>
        <p:nvPicPr>
          <p:cNvPr id="18" name="Picture 17"/>
          <p:cNvPicPr>
            <a:picLocks noChangeAspect="1"/>
          </p:cNvPicPr>
          <p:nvPr/>
        </p:nvPicPr>
        <p:blipFill rotWithShape="1">
          <a:blip r:embed="rId3"/>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8073144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2714172" cy="503640"/>
          </a:xfrm>
          <a:prstGeom prst="homePlate">
            <a:avLst>
              <a:gd name="adj" fmla="val 4490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Củng cố kiến thức</a:t>
            </a:r>
            <a:endParaRPr lang="en-US" sz="2000" b="1">
              <a:solidFill>
                <a:schemeClr val="accent6"/>
              </a:solidFill>
            </a:endParaRPr>
          </a:p>
        </p:txBody>
      </p:sp>
      <p:grpSp>
        <p:nvGrpSpPr>
          <p:cNvPr id="2" name="Group 1"/>
          <p:cNvGrpSpPr/>
          <p:nvPr/>
        </p:nvGrpSpPr>
        <p:grpSpPr>
          <a:xfrm>
            <a:off x="43818" y="1255710"/>
            <a:ext cx="5396423" cy="3056096"/>
            <a:chOff x="43818" y="1255710"/>
            <a:chExt cx="5396423" cy="3056096"/>
          </a:xfrm>
        </p:grpSpPr>
        <p:sp>
          <p:nvSpPr>
            <p:cNvPr id="16" name="TextBox 15"/>
            <p:cNvSpPr txBox="1"/>
            <p:nvPr/>
          </p:nvSpPr>
          <p:spPr>
            <a:xfrm>
              <a:off x="361471" y="1255710"/>
              <a:ext cx="5078770" cy="3056096"/>
            </a:xfrm>
            <a:prstGeom prst="roundRect">
              <a:avLst>
                <a:gd name="adj" fmla="val 7046"/>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b="1" i="1" smtClean="0">
                  <a:latin typeface="Arial" panose="020B0604020202020204" pitchFamily="34" charset="0"/>
                  <a:cs typeface="Arial" panose="020B0604020202020204" pitchFamily="34" charset="0"/>
                </a:rPr>
                <a:t>Biểu </a:t>
              </a:r>
              <a:r>
                <a:rPr lang="vi-VN" sz="2000" b="1" i="1">
                  <a:latin typeface="Arial" panose="020B0604020202020204" pitchFamily="34" charset="0"/>
                  <a:cs typeface="Arial" panose="020B0604020202020204" pitchFamily="34" charset="0"/>
                </a:rPr>
                <a:t>thức:</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Câu </a:t>
              </a:r>
              <a:r>
                <a:rPr lang="vi-VN" sz="2000">
                  <a:latin typeface="Arial" panose="020B0604020202020204" pitchFamily="34" charset="0"/>
                  <a:cs typeface="Arial" panose="020B0604020202020204" pitchFamily="34" charset="0"/>
                </a:rPr>
                <a:t>lệnh “Nói…” là biểu thức trả lại xâu kí tự “Đường đi </a:t>
              </a:r>
              <a:r>
                <a:rPr lang="vi-VN" sz="2000" smtClean="0">
                  <a:latin typeface="Arial" panose="020B0604020202020204" pitchFamily="34" charset="0"/>
                  <a:cs typeface="Arial" panose="020B0604020202020204" pitchFamily="34" charset="0"/>
                </a:rPr>
                <a:t>là…cạnh </a:t>
              </a:r>
              <a:r>
                <a:rPr lang="vi-VN" sz="2000">
                  <a:latin typeface="Arial" panose="020B0604020202020204" pitchFamily="34" charset="0"/>
                  <a:cs typeface="Arial" panose="020B0604020202020204" pitchFamily="34" charset="0"/>
                </a:rPr>
                <a:t>bằng nhau”, trong đó vị trí dấu ba chấm là giá trị của biến </a:t>
              </a:r>
              <a:r>
                <a:rPr lang="vi-VN" sz="2000" smtClean="0">
                  <a:latin typeface="Arial" panose="020B0604020202020204" pitchFamily="34" charset="0"/>
                  <a:cs typeface="Arial" panose="020B0604020202020204" pitchFamily="34" charset="0"/>
                </a:rPr>
                <a:t>n.</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900/n</a:t>
              </a:r>
              <a:r>
                <a:rPr lang="vi-VN" sz="200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360/n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biểu </a:t>
              </a:r>
              <a:r>
                <a:rPr lang="vi-VN" sz="2000">
                  <a:latin typeface="Arial" panose="020B0604020202020204" pitchFamily="34" charset="0"/>
                  <a:cs typeface="Arial" panose="020B0604020202020204" pitchFamily="34" charset="0"/>
                </a:rPr>
                <a:t>thức trả lại giá trị số.</a:t>
              </a:r>
            </a:p>
          </p:txBody>
        </p:sp>
        <p:pic>
          <p:nvPicPr>
            <p:cNvPr id="11" name="Picture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3818" y="1604775"/>
              <a:ext cx="502632" cy="502632"/>
            </a:xfrm>
            <a:prstGeom prst="rect">
              <a:avLst/>
            </a:prstGeom>
          </p:spPr>
        </p:pic>
      </p:grpSp>
      <p:pic>
        <p:nvPicPr>
          <p:cNvPr id="13" name="Picture 12"/>
          <p:cNvPicPr>
            <a:picLocks noChangeAspect="1"/>
          </p:cNvPicPr>
          <p:nvPr/>
        </p:nvPicPr>
        <p:blipFill rotWithShape="1">
          <a:blip r:embed="rId3"/>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33184079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8"/>
          <p:cNvSpPr txBox="1">
            <a:spLocks noGrp="1"/>
          </p:cNvSpPr>
          <p:nvPr>
            <p:ph type="title"/>
          </p:nvPr>
        </p:nvSpPr>
        <p:spPr>
          <a:xfrm>
            <a:off x="0" y="3053725"/>
            <a:ext cx="9144000" cy="964500"/>
          </a:xfrm>
          <a:prstGeom prst="rect">
            <a:avLst/>
          </a:prstGeom>
        </p:spPr>
        <p:txBody>
          <a:bodyPr spcFirstLastPara="1" wrap="square" lIns="91425" tIns="91425" rIns="91425" bIns="91425" anchor="b" anchorCtr="0">
            <a:noAutofit/>
          </a:bodyPr>
          <a:lstStyle/>
          <a:p>
            <a:pPr lvl="0">
              <a:lnSpc>
                <a:spcPct val="150000"/>
              </a:lnSpc>
            </a:pPr>
            <a:r>
              <a:rPr lang="en-US" sz="4000" smtClean="0"/>
              <a:t/>
            </a:r>
            <a:br>
              <a:rPr lang="en-US" sz="4000" smtClean="0"/>
            </a:br>
            <a:r>
              <a:rPr lang="en-US" sz="4000"/>
              <a:t/>
            </a:r>
            <a:br>
              <a:rPr lang="en-US" sz="4000"/>
            </a:br>
            <a:r>
              <a:rPr lang="vi-VN" sz="4000" smtClean="0"/>
              <a:t>Thực </a:t>
            </a:r>
            <a:r>
              <a:rPr lang="vi-VN" sz="4000"/>
              <a:t>hành: Sử dụng hằng, biến, biểu thức trong chương trình</a:t>
            </a:r>
          </a:p>
        </p:txBody>
      </p:sp>
      <p:sp>
        <p:nvSpPr>
          <p:cNvPr id="1219" name="Google Shape;1219;p48"/>
          <p:cNvSpPr txBox="1">
            <a:spLocks noGrp="1"/>
          </p:cNvSpPr>
          <p:nvPr>
            <p:ph type="title" idx="2"/>
          </p:nvPr>
        </p:nvSpPr>
        <p:spPr>
          <a:xfrm>
            <a:off x="3745950" y="1280575"/>
            <a:ext cx="16521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smtClean="0"/>
              <a:t>03</a:t>
            </a:r>
            <a:endParaRPr sz="5000"/>
          </a:p>
        </p:txBody>
      </p:sp>
    </p:spTree>
    <p:extLst>
      <p:ext uri="{BB962C8B-B14F-4D97-AF65-F5344CB8AC3E}">
        <p14:creationId xmlns:p14="http://schemas.microsoft.com/office/powerpoint/2010/main" val="848488685"/>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1642821"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Nhiệm vụ</a:t>
            </a:r>
            <a:endParaRPr lang="en-US" sz="2000" b="1">
              <a:solidFill>
                <a:schemeClr val="accent6"/>
              </a:solidFill>
            </a:endParaRPr>
          </a:p>
        </p:txBody>
      </p:sp>
      <p:sp>
        <p:nvSpPr>
          <p:cNvPr id="8" name="TextBox 7"/>
          <p:cNvSpPr txBox="1"/>
          <p:nvPr/>
        </p:nvSpPr>
        <p:spPr>
          <a:xfrm>
            <a:off x="512596" y="1629670"/>
            <a:ext cx="4776520" cy="2343655"/>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Mở tệp chương trình </a:t>
            </a:r>
            <a:r>
              <a:rPr lang="vi-VN" sz="2000">
                <a:solidFill>
                  <a:srgbClr val="FF00FF"/>
                </a:solidFill>
                <a:latin typeface="Arial" panose="020B0604020202020204" pitchFamily="34" charset="0"/>
                <a:cs typeface="Arial" panose="020B0604020202020204" pitchFamily="34" charset="0"/>
              </a:rPr>
              <a:t>VeHinh.sb3</a:t>
            </a:r>
            <a:r>
              <a:rPr lang="vi-VN" sz="2000">
                <a:latin typeface="Arial" panose="020B0604020202020204" pitchFamily="34" charset="0"/>
                <a:cs typeface="Arial" panose="020B0604020202020204" pitchFamily="34" charset="0"/>
              </a:rPr>
              <a:t> em đã lưu ở Bài 12, bổ sung câu lệnh để được chương trình nâng cấp điều khiển nhân vật di chuyển theo hình có số cạnh nhập vào từ bàn phím như Hình 13.4.</a:t>
            </a:r>
          </a:p>
        </p:txBody>
      </p:sp>
      <p:pic>
        <p:nvPicPr>
          <p:cNvPr id="10" name="Picture 9"/>
          <p:cNvPicPr>
            <a:picLocks noChangeAspect="1"/>
          </p:cNvPicPr>
          <p:nvPr/>
        </p:nvPicPr>
        <p:blipFill>
          <a:blip r:embed="rId2"/>
          <a:stretch>
            <a:fillRect/>
          </a:stretch>
        </p:blipFill>
        <p:spPr>
          <a:xfrm>
            <a:off x="2484039" y="1177307"/>
            <a:ext cx="833633" cy="452363"/>
          </a:xfrm>
          <a:prstGeom prst="rect">
            <a:avLst/>
          </a:prstGeom>
        </p:spPr>
      </p:pic>
      <p:pic>
        <p:nvPicPr>
          <p:cNvPr id="12" name="Picture 11"/>
          <p:cNvPicPr>
            <a:picLocks noChangeAspect="1"/>
          </p:cNvPicPr>
          <p:nvPr/>
        </p:nvPicPr>
        <p:blipFill rotWithShape="1">
          <a:blip r:embed="rId3"/>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2889365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1847851"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grpSp>
        <p:nvGrpSpPr>
          <p:cNvPr id="2" name="Group 1"/>
          <p:cNvGrpSpPr/>
          <p:nvPr/>
        </p:nvGrpSpPr>
        <p:grpSpPr>
          <a:xfrm>
            <a:off x="289473" y="1094205"/>
            <a:ext cx="5196927" cy="2862322"/>
            <a:chOff x="289473" y="1094205"/>
            <a:chExt cx="5196927" cy="2862322"/>
          </a:xfrm>
        </p:grpSpPr>
        <p:sp>
          <p:nvSpPr>
            <p:cNvPr id="7" name="TextBox 6"/>
            <p:cNvSpPr txBox="1"/>
            <p:nvPr/>
          </p:nvSpPr>
          <p:spPr>
            <a:xfrm>
              <a:off x="289473" y="1094205"/>
              <a:ext cx="5196927"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1. </a:t>
              </a:r>
              <a:r>
                <a:rPr lang="vi-VN" sz="2000">
                  <a:latin typeface="Arial" panose="020B0604020202020204" pitchFamily="34" charset="0"/>
                  <a:cs typeface="Arial" panose="020B0604020202020204" pitchFamily="34" charset="0"/>
                </a:rPr>
                <a:t>Mở tệp chương trình </a:t>
              </a:r>
              <a:r>
                <a:rPr lang="vi-VN" sz="2000">
                  <a:solidFill>
                    <a:srgbClr val="FF00FF"/>
                  </a:solidFill>
                  <a:latin typeface="Arial" panose="020B0604020202020204" pitchFamily="34" charset="0"/>
                  <a:cs typeface="Arial" panose="020B0604020202020204" pitchFamily="34" charset="0"/>
                </a:rPr>
                <a:t>VeHinh.sb3 </a:t>
              </a:r>
              <a:r>
                <a:rPr lang="vi-VN" sz="2000">
                  <a:latin typeface="Arial" panose="020B0604020202020204" pitchFamily="34" charset="0"/>
                  <a:cs typeface="Arial" panose="020B0604020202020204" pitchFamily="34" charset="0"/>
                </a:rPr>
                <a:t>trong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chọn chế độ hiển thị tiếng Việt. Lưu tệp với tên mới là </a:t>
              </a:r>
              <a:r>
                <a:rPr lang="vi-VN" sz="2000">
                  <a:solidFill>
                    <a:srgbClr val="FF00FF"/>
                  </a:solidFill>
                  <a:latin typeface="Arial" panose="020B0604020202020204" pitchFamily="34" charset="0"/>
                  <a:cs typeface="Arial" panose="020B0604020202020204" pitchFamily="34" charset="0"/>
                </a:rPr>
                <a:t>DuongDi.sb3</a:t>
              </a:r>
              <a:r>
                <a:rPr lang="vi-VN"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2. </a:t>
              </a:r>
              <a:r>
                <a:rPr lang="vi-VN" sz="2000">
                  <a:latin typeface="Arial" panose="020B0604020202020204" pitchFamily="34" charset="0"/>
                  <a:cs typeface="Arial" panose="020B0604020202020204" pitchFamily="34" charset="0"/>
                </a:rPr>
                <a:t>Nháy chuột vào nhóm </a:t>
              </a:r>
              <a:r>
                <a:rPr lang="vi-VN" sz="2000" smtClean="0">
                  <a:latin typeface="Arial" panose="020B0604020202020204" pitchFamily="34" charset="0"/>
                  <a:cs typeface="Arial" panose="020B0604020202020204" pitchFamily="34" charset="0"/>
                </a:rPr>
                <a:t>lệnh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tạo các biến số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2" name="image6.png"/>
            <p:cNvPicPr/>
            <p:nvPr/>
          </p:nvPicPr>
          <p:blipFill rotWithShape="1">
            <a:blip r:embed="rId2"/>
            <a:srcRect r="2501"/>
            <a:stretch/>
          </p:blipFill>
          <p:spPr>
            <a:xfrm>
              <a:off x="4860146" y="2995407"/>
              <a:ext cx="468053" cy="347345"/>
            </a:xfrm>
            <a:prstGeom prst="rect">
              <a:avLst/>
            </a:prstGeom>
            <a:ln/>
          </p:spPr>
        </p:pic>
        <p:pic>
          <p:nvPicPr>
            <p:cNvPr id="13" name="image132.png"/>
            <p:cNvPicPr/>
            <p:nvPr/>
          </p:nvPicPr>
          <p:blipFill>
            <a:blip r:embed="rId3"/>
            <a:srcRect/>
            <a:stretch>
              <a:fillRect/>
            </a:stretch>
          </p:blipFill>
          <p:spPr>
            <a:xfrm>
              <a:off x="2491803" y="3440467"/>
              <a:ext cx="426085" cy="384810"/>
            </a:xfrm>
            <a:prstGeom prst="rect">
              <a:avLst/>
            </a:prstGeom>
            <a:ln/>
          </p:spPr>
        </p:pic>
        <p:pic>
          <p:nvPicPr>
            <p:cNvPr id="14" name="image173.png"/>
            <p:cNvPicPr/>
            <p:nvPr/>
          </p:nvPicPr>
          <p:blipFill>
            <a:blip r:embed="rId4"/>
            <a:srcRect/>
            <a:stretch>
              <a:fillRect/>
            </a:stretch>
          </p:blipFill>
          <p:spPr>
            <a:xfrm>
              <a:off x="3047704" y="3461422"/>
              <a:ext cx="617855" cy="366395"/>
            </a:xfrm>
            <a:prstGeom prst="rect">
              <a:avLst/>
            </a:prstGeom>
            <a:ln/>
          </p:spPr>
        </p:pic>
        <p:pic>
          <p:nvPicPr>
            <p:cNvPr id="15" name="image147.png"/>
            <p:cNvPicPr/>
            <p:nvPr/>
          </p:nvPicPr>
          <p:blipFill>
            <a:blip r:embed="rId5"/>
            <a:srcRect/>
            <a:stretch>
              <a:fillRect/>
            </a:stretch>
          </p:blipFill>
          <p:spPr>
            <a:xfrm>
              <a:off x="3806856" y="3461422"/>
              <a:ext cx="790575" cy="342900"/>
            </a:xfrm>
            <a:prstGeom prst="rect">
              <a:avLst/>
            </a:prstGeom>
            <a:ln/>
          </p:spPr>
        </p:pic>
      </p:grpSp>
      <p:pic>
        <p:nvPicPr>
          <p:cNvPr id="16" name="Picture 15"/>
          <p:cNvPicPr>
            <a:picLocks noChangeAspect="1"/>
          </p:cNvPicPr>
          <p:nvPr/>
        </p:nvPicPr>
        <p:blipFill rotWithShape="1">
          <a:blip r:embed="rId6"/>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10657508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1847851"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grpSp>
        <p:nvGrpSpPr>
          <p:cNvPr id="2" name="Group 1"/>
          <p:cNvGrpSpPr/>
          <p:nvPr/>
        </p:nvGrpSpPr>
        <p:grpSpPr>
          <a:xfrm>
            <a:off x="309967" y="1240211"/>
            <a:ext cx="5222928" cy="2400657"/>
            <a:chOff x="309967" y="1240211"/>
            <a:chExt cx="5222928" cy="2400657"/>
          </a:xfrm>
        </p:grpSpPr>
        <p:sp>
          <p:nvSpPr>
            <p:cNvPr id="7" name="TextBox 6"/>
            <p:cNvSpPr txBox="1"/>
            <p:nvPr/>
          </p:nvSpPr>
          <p:spPr>
            <a:xfrm>
              <a:off x="309967" y="1240211"/>
              <a:ext cx="5222928"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3. </a:t>
              </a:r>
              <a:r>
                <a:rPr lang="vi-VN" sz="2000">
                  <a:latin typeface="Arial" panose="020B0604020202020204" pitchFamily="34" charset="0"/>
                  <a:cs typeface="Arial" panose="020B0604020202020204" pitchFamily="34" charset="0"/>
                </a:rPr>
                <a:t>Nháy chuột vào nhóm lệnh </a:t>
              </a:r>
              <a:r>
                <a:rPr lang="en-US" sz="2000">
                  <a:solidFill>
                    <a:schemeClr val="accent6"/>
                  </a:solidFill>
                  <a:latin typeface="Arial" panose="020B0604020202020204" pitchFamily="34" charset="0"/>
                  <a:cs typeface="Arial" panose="020B0604020202020204" pitchFamily="34" charset="0"/>
                </a:rPr>
                <a:t>kkkk</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và </a:t>
              </a:r>
              <a:r>
                <a:rPr lang="vi-VN" sz="2000">
                  <a:latin typeface="Arial" panose="020B0604020202020204" pitchFamily="34" charset="0"/>
                  <a:cs typeface="Arial" panose="020B0604020202020204" pitchFamily="34" charset="0"/>
                </a:rPr>
                <a:t>hoàn thành lệnh 1, 2, 3 của chương trình.</a:t>
              </a:r>
            </a:p>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4. </a:t>
              </a:r>
              <a:r>
                <a:rPr lang="vi-VN" sz="2000">
                  <a:latin typeface="Arial" panose="020B0604020202020204" pitchFamily="34" charset="0"/>
                  <a:cs typeface="Arial" panose="020B0604020202020204" pitchFamily="34" charset="0"/>
                </a:rPr>
                <a:t>Nháy chuột vào nhóm lệnh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en-US" sz="2000" smtClean="0">
                  <a:solidFill>
                    <a:schemeClr val="accent6"/>
                  </a:solidFill>
                  <a:latin typeface="Arial" panose="020B0604020202020204" pitchFamily="34" charset="0"/>
                  <a:cs typeface="Arial" panose="020B0604020202020204" pitchFamily="34" charset="0"/>
                </a:rPr>
                <a:t>vvvv</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để </a:t>
              </a:r>
              <a:r>
                <a:rPr lang="vi-VN" sz="2000">
                  <a:latin typeface="Arial" panose="020B0604020202020204" pitchFamily="34" charset="0"/>
                  <a:cs typeface="Arial" panose="020B0604020202020204" pitchFamily="34" charset="0"/>
                </a:rPr>
                <a:t>tạo hai biểu </a:t>
              </a:r>
              <a:r>
                <a:rPr lang="vi-VN" sz="2000" smtClean="0">
                  <a:latin typeface="Arial" panose="020B0604020202020204" pitchFamily="34" charset="0"/>
                  <a:cs typeface="Arial" panose="020B0604020202020204" pitchFamily="34" charset="0"/>
                </a:rPr>
                <a:t>thức</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và</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0" name="image84.png"/>
            <p:cNvPicPr/>
            <p:nvPr/>
          </p:nvPicPr>
          <p:blipFill>
            <a:blip r:embed="rId2"/>
            <a:srcRect b="8784"/>
            <a:stretch>
              <a:fillRect/>
            </a:stretch>
          </p:blipFill>
          <p:spPr>
            <a:xfrm>
              <a:off x="837193" y="1796748"/>
              <a:ext cx="423545" cy="353060"/>
            </a:xfrm>
            <a:prstGeom prst="rect">
              <a:avLst/>
            </a:prstGeom>
            <a:ln/>
          </p:spPr>
        </p:pic>
        <p:pic>
          <p:nvPicPr>
            <p:cNvPr id="16" name="image6.png"/>
            <p:cNvPicPr/>
            <p:nvPr/>
          </p:nvPicPr>
          <p:blipFill rotWithShape="1">
            <a:blip r:embed="rId3"/>
            <a:srcRect r="3022"/>
            <a:stretch/>
          </p:blipFill>
          <p:spPr>
            <a:xfrm>
              <a:off x="1403958" y="1796748"/>
              <a:ext cx="465554" cy="347345"/>
            </a:xfrm>
            <a:prstGeom prst="rect">
              <a:avLst/>
            </a:prstGeom>
            <a:ln/>
          </p:spPr>
        </p:pic>
        <p:pic>
          <p:nvPicPr>
            <p:cNvPr id="17" name="image65.png"/>
            <p:cNvPicPr/>
            <p:nvPr/>
          </p:nvPicPr>
          <p:blipFill>
            <a:blip r:embed="rId4"/>
            <a:srcRect/>
            <a:stretch>
              <a:fillRect/>
            </a:stretch>
          </p:blipFill>
          <p:spPr>
            <a:xfrm>
              <a:off x="1978671" y="1786588"/>
              <a:ext cx="382905" cy="357505"/>
            </a:xfrm>
            <a:prstGeom prst="rect">
              <a:avLst/>
            </a:prstGeom>
            <a:ln/>
          </p:spPr>
        </p:pic>
        <p:pic>
          <p:nvPicPr>
            <p:cNvPr id="18" name="image48.png"/>
            <p:cNvPicPr/>
            <p:nvPr/>
          </p:nvPicPr>
          <p:blipFill>
            <a:blip r:embed="rId5"/>
            <a:srcRect/>
            <a:stretch>
              <a:fillRect/>
            </a:stretch>
          </p:blipFill>
          <p:spPr>
            <a:xfrm>
              <a:off x="834018" y="3125233"/>
              <a:ext cx="426720" cy="419100"/>
            </a:xfrm>
            <a:prstGeom prst="rect">
              <a:avLst/>
            </a:prstGeom>
            <a:ln/>
          </p:spPr>
        </p:pic>
        <p:pic>
          <p:nvPicPr>
            <p:cNvPr id="19" name="image164.png"/>
            <p:cNvPicPr/>
            <p:nvPr/>
          </p:nvPicPr>
          <p:blipFill>
            <a:blip r:embed="rId6"/>
            <a:srcRect/>
            <a:stretch>
              <a:fillRect/>
            </a:stretch>
          </p:blipFill>
          <p:spPr>
            <a:xfrm>
              <a:off x="3632240" y="3248025"/>
              <a:ext cx="635203" cy="256295"/>
            </a:xfrm>
            <a:prstGeom prst="rect">
              <a:avLst/>
            </a:prstGeom>
            <a:ln/>
          </p:spPr>
        </p:pic>
        <p:pic>
          <p:nvPicPr>
            <p:cNvPr id="20" name="image9.png"/>
            <p:cNvPicPr/>
            <p:nvPr/>
          </p:nvPicPr>
          <p:blipFill>
            <a:blip r:embed="rId7"/>
            <a:srcRect/>
            <a:stretch>
              <a:fillRect/>
            </a:stretch>
          </p:blipFill>
          <p:spPr>
            <a:xfrm>
              <a:off x="4672275" y="3217960"/>
              <a:ext cx="666488" cy="286360"/>
            </a:xfrm>
            <a:prstGeom prst="rect">
              <a:avLst/>
            </a:prstGeom>
            <a:ln/>
          </p:spPr>
        </p:pic>
      </p:grpSp>
      <p:pic>
        <p:nvPicPr>
          <p:cNvPr id="22" name="Picture 21"/>
          <p:cNvPicPr>
            <a:picLocks noChangeAspect="1"/>
          </p:cNvPicPr>
          <p:nvPr/>
        </p:nvPicPr>
        <p:blipFill rotWithShape="1">
          <a:blip r:embed="rId8"/>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556812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420913"/>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KHỞI ĐỘNG</a:t>
            </a:r>
            <a:endParaRPr lang="en-US" sz="3600">
              <a:solidFill>
                <a:schemeClr val="accent1"/>
              </a:solidFill>
            </a:endParaRPr>
          </a:p>
        </p:txBody>
      </p:sp>
      <p:pic>
        <p:nvPicPr>
          <p:cNvPr id="2" name="Picture 1"/>
          <p:cNvPicPr>
            <a:picLocks noChangeAspect="1"/>
          </p:cNvPicPr>
          <p:nvPr/>
        </p:nvPicPr>
        <p:blipFill>
          <a:blip r:embed="rId2"/>
          <a:stretch>
            <a:fillRect/>
          </a:stretch>
        </p:blipFill>
        <p:spPr>
          <a:xfrm>
            <a:off x="1083413" y="2673459"/>
            <a:ext cx="6946295" cy="2101535"/>
          </a:xfrm>
          <a:prstGeom prst="rect">
            <a:avLst/>
          </a:prstGeom>
        </p:spPr>
      </p:pic>
      <p:grpSp>
        <p:nvGrpSpPr>
          <p:cNvPr id="8" name="Group 7"/>
          <p:cNvGrpSpPr/>
          <p:nvPr/>
        </p:nvGrpSpPr>
        <p:grpSpPr>
          <a:xfrm>
            <a:off x="1181951" y="1203211"/>
            <a:ext cx="6780098" cy="1123712"/>
            <a:chOff x="479683" y="1733585"/>
            <a:chExt cx="6780098" cy="1123712"/>
          </a:xfrm>
        </p:grpSpPr>
        <p:sp>
          <p:nvSpPr>
            <p:cNvPr id="9" name="TextBox 9"/>
            <p:cNvSpPr txBox="1"/>
            <p:nvPr/>
          </p:nvSpPr>
          <p:spPr>
            <a:xfrm>
              <a:off x="1295672" y="1733585"/>
              <a:ext cx="5964109" cy="1123712"/>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Dữ liệu trong ô tính có thể thuộc kiểu văn bản, số, ngày tháng và công thức.</a:t>
              </a: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9683" y="1883935"/>
              <a:ext cx="823012" cy="823012"/>
            </a:xfrm>
            <a:prstGeom prst="rect">
              <a:avLst/>
            </a:prstGeom>
          </p:spPr>
        </p:pic>
      </p:grpSp>
    </p:spTree>
    <p:extLst>
      <p:ext uri="{BB962C8B-B14F-4D97-AF65-F5344CB8AC3E}">
        <p14:creationId xmlns:p14="http://schemas.microsoft.com/office/powerpoint/2010/main" val="30167090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1847851" cy="503640"/>
          </a:xfrm>
          <a:prstGeom prst="homePlate">
            <a:avLst>
              <a:gd name="adj" fmla="val 4490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Hướng dẫn</a:t>
            </a:r>
            <a:endParaRPr lang="en-US" sz="2000" b="1">
              <a:solidFill>
                <a:schemeClr val="accent6"/>
              </a:solidFill>
            </a:endParaRPr>
          </a:p>
        </p:txBody>
      </p:sp>
      <p:grpSp>
        <p:nvGrpSpPr>
          <p:cNvPr id="8" name="Group 7"/>
          <p:cNvGrpSpPr/>
          <p:nvPr/>
        </p:nvGrpSpPr>
        <p:grpSpPr>
          <a:xfrm>
            <a:off x="309967" y="1240211"/>
            <a:ext cx="5222928" cy="3323987"/>
            <a:chOff x="309967" y="1240211"/>
            <a:chExt cx="5222928" cy="3323987"/>
          </a:xfrm>
        </p:grpSpPr>
        <p:sp>
          <p:nvSpPr>
            <p:cNvPr id="7" name="TextBox 6"/>
            <p:cNvSpPr txBox="1"/>
            <p:nvPr/>
          </p:nvSpPr>
          <p:spPr>
            <a:xfrm>
              <a:off x="309967" y="1240211"/>
              <a:ext cx="5222928"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5. </a:t>
              </a:r>
              <a:r>
                <a:rPr lang="vi-VN" sz="2000">
                  <a:latin typeface="Arial" panose="020B0604020202020204" pitchFamily="34" charset="0"/>
                  <a:cs typeface="Arial" panose="020B0604020202020204" pitchFamily="34" charset="0"/>
                </a:rPr>
                <a:t>Nháy chuột vào nhóm </a:t>
              </a:r>
              <a:r>
                <a:rPr lang="vi-VN" sz="2000" smtClean="0">
                  <a:latin typeface="Arial" panose="020B0604020202020204" pitchFamily="34" charset="0"/>
                  <a:cs typeface="Arial" panose="020B0604020202020204" pitchFamily="34" charset="0"/>
                </a:rPr>
                <a:t>lệnh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và hoàn thành câu lệnh 4, 5.</a:t>
              </a:r>
            </a:p>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6. </a:t>
              </a:r>
              <a:r>
                <a:rPr lang="vi-VN" sz="2000">
                  <a:latin typeface="Arial" panose="020B0604020202020204" pitchFamily="34" charset="0"/>
                  <a:cs typeface="Arial" panose="020B0604020202020204" pitchFamily="34" charset="0"/>
                </a:rPr>
                <a:t>Nháy chuột vào nhóm </a:t>
              </a:r>
              <a:r>
                <a:rPr lang="vi-VN" sz="2000" smtClean="0">
                  <a:latin typeface="Arial" panose="020B0604020202020204" pitchFamily="34" charset="0"/>
                  <a:cs typeface="Arial" panose="020B0604020202020204" pitchFamily="34" charset="0"/>
                </a:rPr>
                <a:t>lệnh</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kéo thả các biến vào vị trí tương ứng trong các câu lệnh 6, 7, 8.</a:t>
              </a:r>
            </a:p>
            <a:p>
              <a:pPr marL="342900" indent="-342900" algn="just">
                <a:lnSpc>
                  <a:spcPct val="150000"/>
                </a:lnSpc>
                <a:buFont typeface="Arial" panose="020B0604020202020204" pitchFamily="34" charset="0"/>
                <a:buChar char="•"/>
              </a:pPr>
              <a:r>
                <a:rPr lang="vi-VN" sz="2000" b="1">
                  <a:latin typeface="Arial" panose="020B0604020202020204" pitchFamily="34" charset="0"/>
                  <a:cs typeface="Arial" panose="020B0604020202020204" pitchFamily="34" charset="0"/>
                </a:rPr>
                <a:t>Bước 7. </a:t>
              </a:r>
              <a:r>
                <a:rPr lang="vi-VN" sz="2000">
                  <a:latin typeface="Arial" panose="020B0604020202020204" pitchFamily="34" charset="0"/>
                  <a:cs typeface="Arial" panose="020B0604020202020204" pitchFamily="34" charset="0"/>
                </a:rPr>
                <a:t>Nháy chuột vào nút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để </a:t>
              </a:r>
              <a:r>
                <a:rPr lang="vi-VN" sz="2000">
                  <a:latin typeface="Arial" panose="020B0604020202020204" pitchFamily="34" charset="0"/>
                  <a:cs typeface="Arial" panose="020B0604020202020204" pitchFamily="34" charset="0"/>
                </a:rPr>
                <a:t>chạy chương trình và xem kết quả.</a:t>
              </a:r>
            </a:p>
          </p:txBody>
        </p:sp>
        <p:pic>
          <p:nvPicPr>
            <p:cNvPr id="22" name="image6.png"/>
            <p:cNvPicPr/>
            <p:nvPr/>
          </p:nvPicPr>
          <p:blipFill rotWithShape="1">
            <a:blip r:embed="rId2"/>
            <a:srcRect r="2877"/>
            <a:stretch/>
          </p:blipFill>
          <p:spPr>
            <a:xfrm>
              <a:off x="4938375" y="1339850"/>
              <a:ext cx="437694" cy="326072"/>
            </a:xfrm>
            <a:prstGeom prst="rect">
              <a:avLst/>
            </a:prstGeom>
            <a:ln/>
          </p:spPr>
        </p:pic>
        <p:pic>
          <p:nvPicPr>
            <p:cNvPr id="23" name="image6.png"/>
            <p:cNvPicPr/>
            <p:nvPr/>
          </p:nvPicPr>
          <p:blipFill rotWithShape="1">
            <a:blip r:embed="rId2"/>
            <a:srcRect r="2877"/>
            <a:stretch/>
          </p:blipFill>
          <p:spPr>
            <a:xfrm>
              <a:off x="4938228" y="2266950"/>
              <a:ext cx="437694" cy="326072"/>
            </a:xfrm>
            <a:prstGeom prst="rect">
              <a:avLst/>
            </a:prstGeom>
            <a:ln/>
          </p:spPr>
        </p:pic>
        <p:pic>
          <p:nvPicPr>
            <p:cNvPr id="24" name="image205.png"/>
            <p:cNvPicPr/>
            <p:nvPr/>
          </p:nvPicPr>
          <p:blipFill>
            <a:blip r:embed="rId3"/>
            <a:srcRect l="18546"/>
            <a:stretch>
              <a:fillRect/>
            </a:stretch>
          </p:blipFill>
          <p:spPr>
            <a:xfrm>
              <a:off x="4129722" y="3599656"/>
              <a:ext cx="325755" cy="342900"/>
            </a:xfrm>
            <a:prstGeom prst="rect">
              <a:avLst/>
            </a:prstGeom>
            <a:ln/>
          </p:spPr>
        </p:pic>
      </p:grpSp>
      <p:pic>
        <p:nvPicPr>
          <p:cNvPr id="25" name="Picture 24"/>
          <p:cNvPicPr>
            <a:picLocks noChangeAspect="1"/>
          </p:cNvPicPr>
          <p:nvPr/>
        </p:nvPicPr>
        <p:blipFill rotWithShape="1">
          <a:blip r:embed="rId4"/>
          <a:srcRect l="-1" r="1409"/>
          <a:stretch/>
        </p:blipFill>
        <p:spPr>
          <a:xfrm>
            <a:off x="5642055" y="598618"/>
            <a:ext cx="2727246" cy="4088503"/>
          </a:xfrm>
          <a:prstGeom prst="rect">
            <a:avLst/>
          </a:prstGeom>
        </p:spPr>
      </p:pic>
    </p:spTree>
    <p:extLst>
      <p:ext uri="{BB962C8B-B14F-4D97-AF65-F5344CB8AC3E}">
        <p14:creationId xmlns:p14="http://schemas.microsoft.com/office/powerpoint/2010/main" val="55608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339294"/>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LUYỆN TẬP</a:t>
            </a:r>
            <a:endParaRPr lang="en-US" sz="3600">
              <a:solidFill>
                <a:schemeClr val="accent1"/>
              </a:solidFill>
            </a:endParaRPr>
          </a:p>
        </p:txBody>
      </p:sp>
      <p:sp>
        <p:nvSpPr>
          <p:cNvPr id="11" name="TextBox 10">
            <a:extLst>
              <a:ext uri="{FF2B5EF4-FFF2-40B4-BE49-F238E27FC236}">
                <a16:creationId xmlns:a16="http://schemas.microsoft.com/office/drawing/2014/main" id="{126B4565-CBF5-CE30-D63A-8DCCD48ED114}"/>
              </a:ext>
            </a:extLst>
          </p:cNvPr>
          <p:cNvSpPr txBox="1"/>
          <p:nvPr/>
        </p:nvSpPr>
        <p:spPr>
          <a:xfrm>
            <a:off x="0" y="1095177"/>
            <a:ext cx="9143999" cy="400110"/>
          </a:xfrm>
          <a:prstGeom prst="rect">
            <a:avLst/>
          </a:prstGeom>
          <a:noFill/>
        </p:spPr>
        <p:txBody>
          <a:bodyPr wrap="square">
            <a:spAutoFit/>
          </a:bodyPr>
          <a:lstStyle/>
          <a:p>
            <a:pPr algn="ctr"/>
            <a:r>
              <a:rPr lang="en-US" sz="2000" b="1" smtClean="0">
                <a:solidFill>
                  <a:srgbClr val="C00000"/>
                </a:solidFill>
              </a:rPr>
              <a:t>Trò chơi trắc nghiệm</a:t>
            </a:r>
            <a:endParaRPr lang="en-US" sz="2000" b="1">
              <a:solidFill>
                <a:srgbClr val="C00000"/>
              </a:solidFill>
            </a:endParaRPr>
          </a:p>
        </p:txBody>
      </p:sp>
      <p:sp>
        <p:nvSpPr>
          <p:cNvPr id="12" name="Pentagon 11"/>
          <p:cNvSpPr/>
          <p:nvPr/>
        </p:nvSpPr>
        <p:spPr>
          <a:xfrm>
            <a:off x="0" y="1042195"/>
            <a:ext cx="1872343" cy="503640"/>
          </a:xfrm>
          <a:prstGeom prst="homePlate">
            <a:avLst>
              <a:gd name="adj" fmla="val 4490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3" name="TextBox 12">
            <a:extLst>
              <a:ext uri="{FF2B5EF4-FFF2-40B4-BE49-F238E27FC236}">
                <a16:creationId xmlns:a16="http://schemas.microsoft.com/office/drawing/2014/main" id="{3A06DEAF-8EBD-BB2C-86E3-F9D0B9856831}"/>
              </a:ext>
            </a:extLst>
          </p:cNvPr>
          <p:cNvSpPr txBox="1"/>
          <p:nvPr/>
        </p:nvSpPr>
        <p:spPr>
          <a:xfrm>
            <a:off x="0" y="1626914"/>
            <a:ext cx="9144000" cy="496996"/>
          </a:xfrm>
          <a:prstGeom prst="rect">
            <a:avLst/>
          </a:prstGeom>
          <a:noFill/>
        </p:spPr>
        <p:txBody>
          <a:bodyPr wrap="square">
            <a:spAutoFit/>
          </a:bodyPr>
          <a:lstStyle/>
          <a:p>
            <a:pPr algn="ctr">
              <a:lnSpc>
                <a:spcPct val="150000"/>
              </a:lnSpc>
            </a:pPr>
            <a:r>
              <a:rPr lang="en-US" sz="2000" b="1"/>
              <a:t>Câu 1: </a:t>
            </a:r>
            <a:r>
              <a:rPr lang="en-US" sz="2000"/>
              <a:t>Giá trị nào sau đây là kiểu xâu kí tự?</a:t>
            </a:r>
          </a:p>
        </p:txBody>
      </p:sp>
      <p:sp>
        <p:nvSpPr>
          <p:cNvPr id="14" name="Rounded Rectangle 13">
            <a:extLst>
              <a:ext uri="{FF2B5EF4-FFF2-40B4-BE49-F238E27FC236}">
                <a16:creationId xmlns:a16="http://schemas.microsoft.com/office/drawing/2014/main" id="{F8F2F0A6-F1CF-0111-C5BD-F8733B7B5351}"/>
              </a:ext>
            </a:extLst>
          </p:cNvPr>
          <p:cNvSpPr/>
          <p:nvPr/>
        </p:nvSpPr>
        <p:spPr>
          <a:xfrm>
            <a:off x="446837" y="2338238"/>
            <a:ext cx="4038077" cy="974667"/>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a:t>
            </a:r>
            <a:r>
              <a:rPr lang="en-US" sz="2000" smtClean="0">
                <a:solidFill>
                  <a:schemeClr val="tx1"/>
                </a:solidFill>
              </a:rPr>
              <a:t>2.1674.</a:t>
            </a:r>
            <a:endParaRPr lang="en-US" sz="2000">
              <a:solidFill>
                <a:schemeClr val="tx1"/>
              </a:solidFill>
            </a:endParaRPr>
          </a:p>
        </p:txBody>
      </p:sp>
      <p:sp>
        <p:nvSpPr>
          <p:cNvPr id="15" name="Rounded Rectangle 14">
            <a:extLst>
              <a:ext uri="{FF2B5EF4-FFF2-40B4-BE49-F238E27FC236}">
                <a16:creationId xmlns:a16="http://schemas.microsoft.com/office/drawing/2014/main" id="{0EB8EB02-8EFF-91C0-A975-61E68A9234DE}"/>
              </a:ext>
            </a:extLst>
          </p:cNvPr>
          <p:cNvSpPr/>
          <p:nvPr/>
        </p:nvSpPr>
        <p:spPr>
          <a:xfrm>
            <a:off x="4691984" y="2338238"/>
            <a:ext cx="4038077" cy="974667"/>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a:t>
            </a:r>
            <a:r>
              <a:rPr lang="vi-VN" sz="2000" smtClean="0">
                <a:solidFill>
                  <a:schemeClr val="tx1"/>
                </a:solidFill>
              </a:rPr>
              <a:t>true</a:t>
            </a:r>
            <a:r>
              <a:rPr lang="en-US" sz="2000" smtClean="0">
                <a:solidFill>
                  <a:schemeClr val="tx1"/>
                </a:solidFill>
              </a:rPr>
              <a:t>.</a:t>
            </a:r>
            <a:endParaRPr lang="en-US" sz="2000">
              <a:solidFill>
                <a:schemeClr val="tx1"/>
              </a:solidFill>
            </a:endParaRPr>
          </a:p>
        </p:txBody>
      </p:sp>
      <p:sp>
        <p:nvSpPr>
          <p:cNvPr id="16" name="Rounded Rectangle 15">
            <a:extLst>
              <a:ext uri="{FF2B5EF4-FFF2-40B4-BE49-F238E27FC236}">
                <a16:creationId xmlns:a16="http://schemas.microsoft.com/office/drawing/2014/main" id="{D4F02CC3-CDDD-9E0B-5AF7-4E3A2AD06CA5}"/>
              </a:ext>
            </a:extLst>
          </p:cNvPr>
          <p:cNvSpPr/>
          <p:nvPr/>
        </p:nvSpPr>
        <p:spPr>
          <a:xfrm>
            <a:off x="446837" y="3607394"/>
            <a:ext cx="4038077" cy="974667"/>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a:t>
            </a:r>
            <a:r>
              <a:rPr lang="vi-VN" sz="2000" smtClean="0">
                <a:solidFill>
                  <a:schemeClr val="tx1"/>
                </a:solidFill>
              </a:rPr>
              <a:t>@</a:t>
            </a:r>
            <a:r>
              <a:rPr lang="en-US"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15BF237F-1D39-26EB-8C52-BA1687F3CDFC}"/>
              </a:ext>
            </a:extLst>
          </p:cNvPr>
          <p:cNvSpPr/>
          <p:nvPr/>
        </p:nvSpPr>
        <p:spPr>
          <a:xfrm>
            <a:off x="4691984" y="3607394"/>
            <a:ext cx="4038077" cy="974667"/>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a:t>
            </a:r>
            <a:r>
              <a:rPr lang="vi-VN" sz="2000" smtClean="0">
                <a:solidFill>
                  <a:schemeClr val="tx1"/>
                </a:solidFill>
              </a:rPr>
              <a:t>76</a:t>
            </a:r>
            <a:r>
              <a:rPr lang="en-US"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7CE7A210-918B-CD89-B9AB-4209CCA249B2}"/>
              </a:ext>
            </a:extLst>
          </p:cNvPr>
          <p:cNvSpPr/>
          <p:nvPr/>
        </p:nvSpPr>
        <p:spPr>
          <a:xfrm>
            <a:off x="446837" y="3607394"/>
            <a:ext cx="4038077" cy="974667"/>
          </a:xfrm>
          <a:prstGeom prst="roundRect">
            <a:avLst/>
          </a:prstGeom>
          <a:solidFill>
            <a:schemeClr val="tx2">
              <a:lumMod val="75000"/>
            </a:schemeClr>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C. @.</a:t>
            </a:r>
          </a:p>
        </p:txBody>
      </p:sp>
    </p:spTree>
    <p:extLst>
      <p:ext uri="{BB962C8B-B14F-4D97-AF65-F5344CB8AC3E}">
        <p14:creationId xmlns:p14="http://schemas.microsoft.com/office/powerpoint/2010/main" val="41810962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smtClean="0">
                <a:solidFill>
                  <a:srgbClr val="C00000"/>
                </a:solidFill>
              </a:rPr>
              <a:t>Trò chơi trắc nghiệm</a:t>
            </a:r>
            <a:endParaRPr lang="en-US" sz="2000" b="1">
              <a:solidFill>
                <a:srgbClr val="C00000"/>
              </a:solidFill>
            </a:endParaRPr>
          </a:p>
        </p:txBody>
      </p:sp>
      <p:sp>
        <p:nvSpPr>
          <p:cNvPr id="12" name="Pentagon 11"/>
          <p:cNvSpPr/>
          <p:nvPr/>
        </p:nvSpPr>
        <p:spPr>
          <a:xfrm>
            <a:off x="1" y="424340"/>
            <a:ext cx="1872343" cy="503640"/>
          </a:xfrm>
          <a:prstGeom prst="homePlate">
            <a:avLst>
              <a:gd name="adj" fmla="val 4490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3" name="TextBox 12">
            <a:extLst>
              <a:ext uri="{FF2B5EF4-FFF2-40B4-BE49-F238E27FC236}">
                <a16:creationId xmlns:a16="http://schemas.microsoft.com/office/drawing/2014/main" id="{3A06DEAF-8EBD-BB2C-86E3-F9D0B9856831}"/>
              </a:ext>
            </a:extLst>
          </p:cNvPr>
          <p:cNvSpPr txBox="1"/>
          <p:nvPr/>
        </p:nvSpPr>
        <p:spPr>
          <a:xfrm>
            <a:off x="1" y="1143157"/>
            <a:ext cx="9144000" cy="553998"/>
          </a:xfrm>
          <a:prstGeom prst="rect">
            <a:avLst/>
          </a:prstGeom>
          <a:noFill/>
        </p:spPr>
        <p:txBody>
          <a:bodyPr wrap="square">
            <a:spAutoFit/>
          </a:bodyPr>
          <a:lstStyle/>
          <a:p>
            <a:pPr algn="ctr">
              <a:lnSpc>
                <a:spcPct val="150000"/>
              </a:lnSpc>
            </a:pPr>
            <a:r>
              <a:rPr lang="en-US" sz="2000" b="1"/>
              <a:t>Câu 2: </a:t>
            </a:r>
            <a:r>
              <a:rPr lang="en-US" sz="2000"/>
              <a:t>Ví dụ nào sau đây là kiểu số trong ngôn ngữ lập trình </a:t>
            </a:r>
            <a:r>
              <a:rPr lang="en-US" sz="2000" b="1"/>
              <a:t>Scratch</a:t>
            </a:r>
            <a:r>
              <a:rPr lang="en-US" sz="2000"/>
              <a:t>?</a:t>
            </a:r>
          </a:p>
        </p:txBody>
      </p:sp>
      <p:grpSp>
        <p:nvGrpSpPr>
          <p:cNvPr id="3" name="Group 2"/>
          <p:cNvGrpSpPr/>
          <p:nvPr/>
        </p:nvGrpSpPr>
        <p:grpSpPr>
          <a:xfrm>
            <a:off x="446837" y="2114742"/>
            <a:ext cx="4038077" cy="1149405"/>
            <a:chOff x="446837" y="2114742"/>
            <a:chExt cx="4038077" cy="1149405"/>
          </a:xfrm>
        </p:grpSpPr>
        <p:sp>
          <p:nvSpPr>
            <p:cNvPr id="14" name="Rounded Rectangle 13">
              <a:extLst>
                <a:ext uri="{FF2B5EF4-FFF2-40B4-BE49-F238E27FC236}">
                  <a16:creationId xmlns:a16="http://schemas.microsoft.com/office/drawing/2014/main" id="{F8F2F0A6-F1CF-0111-C5BD-F8733B7B5351}"/>
                </a:ext>
              </a:extLst>
            </p:cNvPr>
            <p:cNvSpPr/>
            <p:nvPr/>
          </p:nvSpPr>
          <p:spPr>
            <a:xfrm>
              <a:off x="446837"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a:solidFill>
                    <a:schemeClr val="tx1"/>
                  </a:solidFill>
                </a:rPr>
                <a:t>A. </a:t>
              </a:r>
            </a:p>
          </p:txBody>
        </p:sp>
        <p:pic>
          <p:nvPicPr>
            <p:cNvPr id="19" name="image83.png"/>
            <p:cNvPicPr/>
            <p:nvPr/>
          </p:nvPicPr>
          <p:blipFill>
            <a:blip r:embed="rId2"/>
            <a:srcRect/>
            <a:stretch>
              <a:fillRect/>
            </a:stretch>
          </p:blipFill>
          <p:spPr>
            <a:xfrm>
              <a:off x="936981" y="2441922"/>
              <a:ext cx="3057787" cy="509072"/>
            </a:xfrm>
            <a:prstGeom prst="rect">
              <a:avLst/>
            </a:prstGeom>
            <a:ln/>
          </p:spPr>
        </p:pic>
      </p:grpSp>
      <p:grpSp>
        <p:nvGrpSpPr>
          <p:cNvPr id="4" name="Group 3"/>
          <p:cNvGrpSpPr/>
          <p:nvPr/>
        </p:nvGrpSpPr>
        <p:grpSpPr>
          <a:xfrm>
            <a:off x="4691984" y="2114742"/>
            <a:ext cx="4038077" cy="1149405"/>
            <a:chOff x="4691984" y="2114742"/>
            <a:chExt cx="4038077" cy="1149405"/>
          </a:xfrm>
        </p:grpSpPr>
        <p:sp>
          <p:nvSpPr>
            <p:cNvPr id="15" name="Rounded Rectangle 14">
              <a:extLst>
                <a:ext uri="{FF2B5EF4-FFF2-40B4-BE49-F238E27FC236}">
                  <a16:creationId xmlns:a16="http://schemas.microsoft.com/office/drawing/2014/main" id="{0EB8EB02-8EFF-91C0-A975-61E68A9234DE}"/>
                </a:ext>
              </a:extLst>
            </p:cNvPr>
            <p:cNvSpPr/>
            <p:nvPr/>
          </p:nvSpPr>
          <p:spPr>
            <a:xfrm>
              <a:off x="4691984"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B. </a:t>
              </a:r>
              <a:endParaRPr lang="en-US" sz="2000">
                <a:solidFill>
                  <a:schemeClr val="tx1"/>
                </a:solidFill>
              </a:endParaRPr>
            </a:p>
          </p:txBody>
        </p:sp>
        <p:pic>
          <p:nvPicPr>
            <p:cNvPr id="20" name="image226.png"/>
            <p:cNvPicPr/>
            <p:nvPr/>
          </p:nvPicPr>
          <p:blipFill>
            <a:blip r:embed="rId3"/>
            <a:srcRect/>
            <a:stretch>
              <a:fillRect/>
            </a:stretch>
          </p:blipFill>
          <p:spPr>
            <a:xfrm>
              <a:off x="5288559" y="2360571"/>
              <a:ext cx="3141654" cy="590423"/>
            </a:xfrm>
            <a:prstGeom prst="rect">
              <a:avLst/>
            </a:prstGeom>
            <a:ln/>
          </p:spPr>
        </p:pic>
      </p:grpSp>
      <p:grpSp>
        <p:nvGrpSpPr>
          <p:cNvPr id="5" name="Group 4"/>
          <p:cNvGrpSpPr/>
          <p:nvPr/>
        </p:nvGrpSpPr>
        <p:grpSpPr>
          <a:xfrm>
            <a:off x="446837" y="3498709"/>
            <a:ext cx="4038077" cy="1149405"/>
            <a:chOff x="446837" y="3498709"/>
            <a:chExt cx="4038077" cy="1149405"/>
          </a:xfrm>
        </p:grpSpPr>
        <p:sp>
          <p:nvSpPr>
            <p:cNvPr id="16" name="Rounded Rectangle 15">
              <a:extLst>
                <a:ext uri="{FF2B5EF4-FFF2-40B4-BE49-F238E27FC236}">
                  <a16:creationId xmlns:a16="http://schemas.microsoft.com/office/drawing/2014/main" id="{D4F02CC3-CDDD-9E0B-5AF7-4E3A2AD06CA5}"/>
                </a:ext>
              </a:extLst>
            </p:cNvPr>
            <p:cNvSpPr/>
            <p:nvPr/>
          </p:nvSpPr>
          <p:spPr>
            <a:xfrm>
              <a:off x="446837"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C. </a:t>
              </a:r>
              <a:endParaRPr lang="en-US" sz="2000">
                <a:solidFill>
                  <a:schemeClr val="tx1"/>
                </a:solidFill>
              </a:endParaRPr>
            </a:p>
          </p:txBody>
        </p:sp>
        <p:pic>
          <p:nvPicPr>
            <p:cNvPr id="21" name="image66.png"/>
            <p:cNvPicPr/>
            <p:nvPr/>
          </p:nvPicPr>
          <p:blipFill>
            <a:blip r:embed="rId4"/>
            <a:srcRect/>
            <a:stretch>
              <a:fillRect/>
            </a:stretch>
          </p:blipFill>
          <p:spPr>
            <a:xfrm>
              <a:off x="1040907" y="3807971"/>
              <a:ext cx="3087138" cy="530877"/>
            </a:xfrm>
            <a:prstGeom prst="rect">
              <a:avLst/>
            </a:prstGeom>
            <a:ln/>
          </p:spPr>
        </p:pic>
      </p:grpSp>
      <p:grpSp>
        <p:nvGrpSpPr>
          <p:cNvPr id="8" name="Group 7"/>
          <p:cNvGrpSpPr/>
          <p:nvPr/>
        </p:nvGrpSpPr>
        <p:grpSpPr>
          <a:xfrm>
            <a:off x="4691984" y="3498709"/>
            <a:ext cx="4038077" cy="1149405"/>
            <a:chOff x="4691984" y="3498709"/>
            <a:chExt cx="4038077" cy="1149405"/>
          </a:xfrm>
        </p:grpSpPr>
        <p:sp>
          <p:nvSpPr>
            <p:cNvPr id="17" name="Rounded Rectangle 16">
              <a:extLst>
                <a:ext uri="{FF2B5EF4-FFF2-40B4-BE49-F238E27FC236}">
                  <a16:creationId xmlns:a16="http://schemas.microsoft.com/office/drawing/2014/main" id="{15BF237F-1D39-26EB-8C52-BA1687F3CDFC}"/>
                </a:ext>
              </a:extLst>
            </p:cNvPr>
            <p:cNvSpPr/>
            <p:nvPr/>
          </p:nvSpPr>
          <p:spPr>
            <a:xfrm>
              <a:off x="4691984"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vi-VN" sz="2000">
                  <a:solidFill>
                    <a:schemeClr val="tx1"/>
                  </a:solidFill>
                </a:rPr>
                <a:t>D. </a:t>
              </a:r>
              <a:endParaRPr lang="en-US" sz="2000">
                <a:solidFill>
                  <a:schemeClr val="tx1"/>
                </a:solidFill>
              </a:endParaRPr>
            </a:p>
          </p:txBody>
        </p:sp>
        <p:pic>
          <p:nvPicPr>
            <p:cNvPr id="22" name="image21.png"/>
            <p:cNvPicPr/>
            <p:nvPr/>
          </p:nvPicPr>
          <p:blipFill>
            <a:blip r:embed="rId5"/>
            <a:srcRect/>
            <a:stretch>
              <a:fillRect/>
            </a:stretch>
          </p:blipFill>
          <p:spPr>
            <a:xfrm>
              <a:off x="5288559" y="3784489"/>
              <a:ext cx="1895392" cy="577843"/>
            </a:xfrm>
            <a:prstGeom prst="rect">
              <a:avLst/>
            </a:prstGeom>
            <a:ln/>
          </p:spPr>
        </p:pic>
      </p:grpSp>
      <p:grpSp>
        <p:nvGrpSpPr>
          <p:cNvPr id="2" name="Group 1"/>
          <p:cNvGrpSpPr/>
          <p:nvPr/>
        </p:nvGrpSpPr>
        <p:grpSpPr>
          <a:xfrm>
            <a:off x="446835" y="2126326"/>
            <a:ext cx="4038077" cy="1160526"/>
            <a:chOff x="1040907" y="5151403"/>
            <a:chExt cx="4038077" cy="1160526"/>
          </a:xfrm>
        </p:grpSpPr>
        <p:sp>
          <p:nvSpPr>
            <p:cNvPr id="18" name="Rounded Rectangle 17">
              <a:extLst>
                <a:ext uri="{FF2B5EF4-FFF2-40B4-BE49-F238E27FC236}">
                  <a16:creationId xmlns:a16="http://schemas.microsoft.com/office/drawing/2014/main" id="{7CE7A210-918B-CD89-B9AB-4209CCA249B2}"/>
                </a:ext>
              </a:extLst>
            </p:cNvPr>
            <p:cNvSpPr/>
            <p:nvPr/>
          </p:nvSpPr>
          <p:spPr>
            <a:xfrm>
              <a:off x="1040907" y="5151403"/>
              <a:ext cx="4038077" cy="1160526"/>
            </a:xfrm>
            <a:prstGeom prst="roundRect">
              <a:avLst/>
            </a:prstGeom>
            <a:solidFill>
              <a:schemeClr val="tx2">
                <a:lumMod val="75000"/>
              </a:schemeClr>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n-US" sz="2000" smtClean="0">
                  <a:solidFill>
                    <a:schemeClr val="accent6"/>
                  </a:solidFill>
                </a:rPr>
                <a:t>A. </a:t>
              </a:r>
              <a:endParaRPr lang="vi-VN" sz="2000">
                <a:solidFill>
                  <a:schemeClr val="accent6"/>
                </a:solidFill>
              </a:endParaRPr>
            </a:p>
          </p:txBody>
        </p:sp>
        <p:pic>
          <p:nvPicPr>
            <p:cNvPr id="23" name="image83.png"/>
            <p:cNvPicPr/>
            <p:nvPr/>
          </p:nvPicPr>
          <p:blipFill>
            <a:blip r:embed="rId2"/>
            <a:srcRect/>
            <a:stretch>
              <a:fillRect/>
            </a:stretch>
          </p:blipFill>
          <p:spPr>
            <a:xfrm>
              <a:off x="1531051" y="5477130"/>
              <a:ext cx="3057787" cy="509072"/>
            </a:xfrm>
            <a:prstGeom prst="rect">
              <a:avLst/>
            </a:prstGeom>
            <a:ln/>
          </p:spPr>
        </p:pic>
      </p:grpSp>
    </p:spTree>
    <p:extLst>
      <p:ext uri="{BB962C8B-B14F-4D97-AF65-F5344CB8AC3E}">
        <p14:creationId xmlns:p14="http://schemas.microsoft.com/office/powerpoint/2010/main" val="36363191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randombar(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smtClean="0">
                <a:solidFill>
                  <a:srgbClr val="C00000"/>
                </a:solidFill>
              </a:rPr>
              <a:t>Trò chơi trắc nghiệm</a:t>
            </a:r>
            <a:endParaRPr lang="en-US" sz="2000" b="1">
              <a:solidFill>
                <a:srgbClr val="C00000"/>
              </a:solidFill>
            </a:endParaRPr>
          </a:p>
        </p:txBody>
      </p:sp>
      <p:sp>
        <p:nvSpPr>
          <p:cNvPr id="12" name="Pentagon 11"/>
          <p:cNvSpPr/>
          <p:nvPr/>
        </p:nvSpPr>
        <p:spPr>
          <a:xfrm>
            <a:off x="1" y="424340"/>
            <a:ext cx="1872343" cy="503640"/>
          </a:xfrm>
          <a:prstGeom prst="homePlate">
            <a:avLst>
              <a:gd name="adj" fmla="val 4490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3" name="TextBox 12">
            <a:extLst>
              <a:ext uri="{FF2B5EF4-FFF2-40B4-BE49-F238E27FC236}">
                <a16:creationId xmlns:a16="http://schemas.microsoft.com/office/drawing/2014/main" id="{3A06DEAF-8EBD-BB2C-86E3-F9D0B9856831}"/>
              </a:ext>
            </a:extLst>
          </p:cNvPr>
          <p:cNvSpPr txBox="1"/>
          <p:nvPr/>
        </p:nvSpPr>
        <p:spPr>
          <a:xfrm>
            <a:off x="0" y="927646"/>
            <a:ext cx="9144000" cy="958660"/>
          </a:xfrm>
          <a:prstGeom prst="rect">
            <a:avLst/>
          </a:prstGeom>
          <a:noFill/>
        </p:spPr>
        <p:txBody>
          <a:bodyPr wrap="square">
            <a:spAutoFit/>
          </a:bodyPr>
          <a:lstStyle/>
          <a:p>
            <a:pPr algn="ctr">
              <a:lnSpc>
                <a:spcPct val="150000"/>
              </a:lnSpc>
            </a:pPr>
            <a:r>
              <a:rPr lang="en-US" sz="2000" b="1"/>
              <a:t>Câu 3: </a:t>
            </a:r>
            <a:r>
              <a:rPr lang="en-US" sz="2000"/>
              <a:t>Kiểu dữ liệu nào sau đây </a:t>
            </a:r>
            <a:r>
              <a:rPr lang="en-US" sz="2000" b="1"/>
              <a:t>không </a:t>
            </a:r>
            <a:r>
              <a:rPr lang="en-US" sz="2000"/>
              <a:t>phổ biến </a:t>
            </a:r>
            <a:endParaRPr lang="en-US" sz="2000" smtClean="0"/>
          </a:p>
          <a:p>
            <a:pPr algn="ctr">
              <a:lnSpc>
                <a:spcPct val="150000"/>
              </a:lnSpc>
            </a:pPr>
            <a:r>
              <a:rPr lang="en-US" sz="2000" smtClean="0"/>
              <a:t>trong </a:t>
            </a:r>
            <a:r>
              <a:rPr lang="en-US" sz="2000"/>
              <a:t>ngôn ngữ lập trình trực quan?</a:t>
            </a:r>
          </a:p>
        </p:txBody>
      </p:sp>
      <p:sp>
        <p:nvSpPr>
          <p:cNvPr id="14" name="Rounded Rectangle 13">
            <a:extLst>
              <a:ext uri="{FF2B5EF4-FFF2-40B4-BE49-F238E27FC236}">
                <a16:creationId xmlns:a16="http://schemas.microsoft.com/office/drawing/2014/main" id="{F8F2F0A6-F1CF-0111-C5BD-F8733B7B5351}"/>
              </a:ext>
            </a:extLst>
          </p:cNvPr>
          <p:cNvSpPr/>
          <p:nvPr/>
        </p:nvSpPr>
        <p:spPr>
          <a:xfrm>
            <a:off x="446837"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Kiểu số</a:t>
            </a:r>
            <a:r>
              <a:rPr lang="en-US" sz="2000" smtClean="0">
                <a:solidFill>
                  <a:schemeClr val="tx1"/>
                </a:solidFill>
              </a:rPr>
              <a:t>.</a:t>
            </a:r>
            <a:endParaRPr lang="en-US" sz="2000">
              <a:solidFill>
                <a:schemeClr val="tx1"/>
              </a:solidFill>
            </a:endParaRPr>
          </a:p>
        </p:txBody>
      </p:sp>
      <p:sp>
        <p:nvSpPr>
          <p:cNvPr id="15" name="Rounded Rectangle 14">
            <a:extLst>
              <a:ext uri="{FF2B5EF4-FFF2-40B4-BE49-F238E27FC236}">
                <a16:creationId xmlns:a16="http://schemas.microsoft.com/office/drawing/2014/main" id="{0EB8EB02-8EFF-91C0-A975-61E68A9234DE}"/>
              </a:ext>
            </a:extLst>
          </p:cNvPr>
          <p:cNvSpPr/>
          <p:nvPr/>
        </p:nvSpPr>
        <p:spPr>
          <a:xfrm>
            <a:off x="4691984"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Kiểu thời gian.</a:t>
            </a:r>
            <a:endParaRPr lang="en-US" sz="2000">
              <a:solidFill>
                <a:schemeClr val="tx1"/>
              </a:solidFill>
            </a:endParaRPr>
          </a:p>
        </p:txBody>
      </p:sp>
      <p:sp>
        <p:nvSpPr>
          <p:cNvPr id="16" name="Rounded Rectangle 15">
            <a:extLst>
              <a:ext uri="{FF2B5EF4-FFF2-40B4-BE49-F238E27FC236}">
                <a16:creationId xmlns:a16="http://schemas.microsoft.com/office/drawing/2014/main" id="{D4F02CC3-CDDD-9E0B-5AF7-4E3A2AD06CA5}"/>
              </a:ext>
            </a:extLst>
          </p:cNvPr>
          <p:cNvSpPr/>
          <p:nvPr/>
        </p:nvSpPr>
        <p:spPr>
          <a:xfrm>
            <a:off x="446837"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C</a:t>
            </a:r>
            <a:r>
              <a:rPr lang="vi-VN" sz="2000" smtClean="0">
                <a:solidFill>
                  <a:schemeClr val="tx1"/>
                </a:solidFill>
              </a:rPr>
              <a:t>. </a:t>
            </a:r>
            <a:r>
              <a:rPr lang="vi-VN" sz="2000">
                <a:solidFill>
                  <a:schemeClr val="tx1"/>
                </a:solidFill>
              </a:rPr>
              <a:t>Kiểu xâu kí tự</a:t>
            </a:r>
            <a:r>
              <a:rPr lang="vi-VN" sz="2000" smtClean="0">
                <a:solidFill>
                  <a:schemeClr val="tx1"/>
                </a:solidFill>
              </a:rPr>
              <a:t>.</a:t>
            </a:r>
            <a:endParaRPr lang="en-US" sz="2000">
              <a:solidFill>
                <a:schemeClr val="tx1"/>
              </a:solidFill>
            </a:endParaRPr>
          </a:p>
        </p:txBody>
      </p:sp>
      <p:sp>
        <p:nvSpPr>
          <p:cNvPr id="17" name="Rounded Rectangle 16">
            <a:extLst>
              <a:ext uri="{FF2B5EF4-FFF2-40B4-BE49-F238E27FC236}">
                <a16:creationId xmlns:a16="http://schemas.microsoft.com/office/drawing/2014/main" id="{15BF237F-1D39-26EB-8C52-BA1687F3CDFC}"/>
              </a:ext>
            </a:extLst>
          </p:cNvPr>
          <p:cNvSpPr/>
          <p:nvPr/>
        </p:nvSpPr>
        <p:spPr>
          <a:xfrm>
            <a:off x="4691984"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Kiểu </a:t>
            </a:r>
            <a:r>
              <a:rPr lang="vi-VN" sz="2000" smtClean="0">
                <a:solidFill>
                  <a:schemeClr val="tx1"/>
                </a:solidFill>
              </a:rPr>
              <a:t>l</a:t>
            </a:r>
            <a:r>
              <a:rPr lang="en-US" sz="2000">
                <a:solidFill>
                  <a:schemeClr val="tx1"/>
                </a:solidFill>
              </a:rPr>
              <a:t>ô</a:t>
            </a:r>
            <a:r>
              <a:rPr lang="vi-VN" sz="2000" smtClean="0">
                <a:solidFill>
                  <a:schemeClr val="tx1"/>
                </a:solidFill>
              </a:rPr>
              <a:t>gic</a:t>
            </a:r>
            <a:r>
              <a:rPr lang="en-US" sz="2000" smtClean="0">
                <a:solidFill>
                  <a:schemeClr val="tx1"/>
                </a:solidFill>
              </a:rPr>
              <a:t>.</a:t>
            </a:r>
            <a:endParaRPr lang="en-US" sz="2000">
              <a:solidFill>
                <a:schemeClr val="tx1"/>
              </a:solidFill>
            </a:endParaRPr>
          </a:p>
        </p:txBody>
      </p:sp>
      <p:sp>
        <p:nvSpPr>
          <p:cNvPr id="18" name="Rounded Rectangle 17">
            <a:extLst>
              <a:ext uri="{FF2B5EF4-FFF2-40B4-BE49-F238E27FC236}">
                <a16:creationId xmlns:a16="http://schemas.microsoft.com/office/drawing/2014/main" id="{7CE7A210-918B-CD89-B9AB-4209CCA249B2}"/>
              </a:ext>
            </a:extLst>
          </p:cNvPr>
          <p:cNvSpPr/>
          <p:nvPr/>
        </p:nvSpPr>
        <p:spPr>
          <a:xfrm>
            <a:off x="4691983" y="2103621"/>
            <a:ext cx="4038077" cy="1160526"/>
          </a:xfrm>
          <a:prstGeom prst="roundRect">
            <a:avLst/>
          </a:prstGeom>
          <a:solidFill>
            <a:schemeClr val="tx2">
              <a:lumMod val="75000"/>
            </a:schemeClr>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B. Kiểu thời gian.</a:t>
            </a:r>
          </a:p>
        </p:txBody>
      </p:sp>
    </p:spTree>
    <p:extLst>
      <p:ext uri="{BB962C8B-B14F-4D97-AF65-F5344CB8AC3E}">
        <p14:creationId xmlns:p14="http://schemas.microsoft.com/office/powerpoint/2010/main" val="21336593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smtClean="0">
                <a:solidFill>
                  <a:srgbClr val="C00000"/>
                </a:solidFill>
              </a:rPr>
              <a:t>Trò chơi trắc nghiệm</a:t>
            </a:r>
            <a:endParaRPr lang="en-US" sz="2000" b="1">
              <a:solidFill>
                <a:srgbClr val="C00000"/>
              </a:solidFill>
            </a:endParaRPr>
          </a:p>
        </p:txBody>
      </p:sp>
      <p:sp>
        <p:nvSpPr>
          <p:cNvPr id="12" name="Pentagon 11"/>
          <p:cNvSpPr/>
          <p:nvPr/>
        </p:nvSpPr>
        <p:spPr>
          <a:xfrm>
            <a:off x="1" y="424340"/>
            <a:ext cx="1872343" cy="503640"/>
          </a:xfrm>
          <a:prstGeom prst="homePlate">
            <a:avLst>
              <a:gd name="adj" fmla="val 4490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3" name="TextBox 12">
            <a:extLst>
              <a:ext uri="{FF2B5EF4-FFF2-40B4-BE49-F238E27FC236}">
                <a16:creationId xmlns:a16="http://schemas.microsoft.com/office/drawing/2014/main" id="{3A06DEAF-8EBD-BB2C-86E3-F9D0B9856831}"/>
              </a:ext>
            </a:extLst>
          </p:cNvPr>
          <p:cNvSpPr txBox="1"/>
          <p:nvPr/>
        </p:nvSpPr>
        <p:spPr>
          <a:xfrm>
            <a:off x="0" y="927646"/>
            <a:ext cx="9144000" cy="496996"/>
          </a:xfrm>
          <a:prstGeom prst="rect">
            <a:avLst/>
          </a:prstGeom>
          <a:noFill/>
        </p:spPr>
        <p:txBody>
          <a:bodyPr wrap="square">
            <a:spAutoFit/>
          </a:bodyPr>
          <a:lstStyle/>
          <a:p>
            <a:pPr algn="ctr">
              <a:lnSpc>
                <a:spcPct val="150000"/>
              </a:lnSpc>
            </a:pPr>
            <a:r>
              <a:rPr lang="en-US" sz="2000" b="1"/>
              <a:t>Câu 4: </a:t>
            </a:r>
            <a:r>
              <a:rPr lang="en-US" sz="2000"/>
              <a:t>Trong lập trình, hằng là</a:t>
            </a:r>
          </a:p>
        </p:txBody>
      </p:sp>
      <p:sp>
        <p:nvSpPr>
          <p:cNvPr id="14" name="Rounded Rectangle 13">
            <a:extLst>
              <a:ext uri="{FF2B5EF4-FFF2-40B4-BE49-F238E27FC236}">
                <a16:creationId xmlns:a16="http://schemas.microsoft.com/office/drawing/2014/main" id="{F8F2F0A6-F1CF-0111-C5BD-F8733B7B5351}"/>
              </a:ext>
            </a:extLst>
          </p:cNvPr>
          <p:cNvSpPr/>
          <p:nvPr/>
        </p:nvSpPr>
        <p:spPr>
          <a:xfrm>
            <a:off x="303246" y="1571006"/>
            <a:ext cx="4297783" cy="1883409"/>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smtClean="0">
                <a:solidFill>
                  <a:schemeClr val="tx1"/>
                </a:solidFill>
              </a:rPr>
              <a:t>A. giá </a:t>
            </a:r>
            <a:r>
              <a:rPr lang="vi-VN" sz="2000">
                <a:solidFill>
                  <a:schemeClr val="tx1"/>
                </a:solidFill>
              </a:rPr>
              <a:t>trị có thể thay đổi trong quá trình thực hiện </a:t>
            </a:r>
            <a:r>
              <a:rPr lang="vi-VN" sz="2000" smtClean="0">
                <a:solidFill>
                  <a:schemeClr val="tx1"/>
                </a:solidFill>
              </a:rPr>
              <a:t>chương </a:t>
            </a:r>
            <a:r>
              <a:rPr lang="vi-VN" sz="2000">
                <a:solidFill>
                  <a:schemeClr val="tx1"/>
                </a:solidFill>
              </a:rPr>
              <a:t>trình.</a:t>
            </a:r>
            <a:endParaRPr lang="en-US" sz="2000">
              <a:solidFill>
                <a:schemeClr val="tx1"/>
              </a:solidFill>
            </a:endParaRPr>
          </a:p>
        </p:txBody>
      </p:sp>
      <p:sp>
        <p:nvSpPr>
          <p:cNvPr id="15" name="Rounded Rectangle 14">
            <a:extLst>
              <a:ext uri="{FF2B5EF4-FFF2-40B4-BE49-F238E27FC236}">
                <a16:creationId xmlns:a16="http://schemas.microsoft.com/office/drawing/2014/main" id="{0EB8EB02-8EFF-91C0-A975-61E68A9234DE}"/>
              </a:ext>
            </a:extLst>
          </p:cNvPr>
          <p:cNvSpPr/>
          <p:nvPr/>
        </p:nvSpPr>
        <p:spPr>
          <a:xfrm>
            <a:off x="4779069" y="1571006"/>
            <a:ext cx="4088146" cy="1883409"/>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sự kết hợp của biến, dấu ngoặc, phép toán và các hàm để trả lại giá trị thuộc kiểu dữ liệu </a:t>
            </a:r>
            <a:r>
              <a:rPr lang="vi-VN" sz="2000" smtClean="0">
                <a:solidFill>
                  <a:schemeClr val="tx1"/>
                </a:solidFill>
              </a:rPr>
              <a:t>n</a:t>
            </a:r>
            <a:r>
              <a:rPr lang="en-US" sz="2000">
                <a:solidFill>
                  <a:schemeClr val="tx1"/>
                </a:solidFill>
              </a:rPr>
              <a:t>h</a:t>
            </a:r>
            <a:r>
              <a:rPr lang="vi-VN" sz="2000" smtClean="0">
                <a:solidFill>
                  <a:schemeClr val="tx1"/>
                </a:solidFill>
              </a:rPr>
              <a:t>ất </a:t>
            </a:r>
            <a:r>
              <a:rPr lang="vi-VN" sz="2000">
                <a:solidFill>
                  <a:schemeClr val="tx1"/>
                </a:solidFill>
              </a:rPr>
              <a:t>định.</a:t>
            </a:r>
            <a:endParaRPr lang="en-US" sz="2000">
              <a:solidFill>
                <a:schemeClr val="tx1"/>
              </a:solidFill>
            </a:endParaRPr>
          </a:p>
        </p:txBody>
      </p:sp>
      <p:sp>
        <p:nvSpPr>
          <p:cNvPr id="16" name="Rounded Rectangle 15">
            <a:extLst>
              <a:ext uri="{FF2B5EF4-FFF2-40B4-BE49-F238E27FC236}">
                <a16:creationId xmlns:a16="http://schemas.microsoft.com/office/drawing/2014/main" id="{D4F02CC3-CDDD-9E0B-5AF7-4E3A2AD06CA5}"/>
              </a:ext>
            </a:extLst>
          </p:cNvPr>
          <p:cNvSpPr/>
          <p:nvPr/>
        </p:nvSpPr>
        <p:spPr>
          <a:xfrm>
            <a:off x="303247" y="3626045"/>
            <a:ext cx="4297783"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C. giá trị duy nhất trong quá trình thực hiện các chương trình.</a:t>
            </a:r>
            <a:endParaRPr lang="en-US" sz="2000">
              <a:solidFill>
                <a:schemeClr val="tx1"/>
              </a:solidFill>
            </a:endParaRPr>
          </a:p>
        </p:txBody>
      </p:sp>
      <p:sp>
        <p:nvSpPr>
          <p:cNvPr id="17" name="Rounded Rectangle 16">
            <a:extLst>
              <a:ext uri="{FF2B5EF4-FFF2-40B4-BE49-F238E27FC236}">
                <a16:creationId xmlns:a16="http://schemas.microsoft.com/office/drawing/2014/main" id="{15BF237F-1D39-26EB-8C52-BA1687F3CDFC}"/>
              </a:ext>
            </a:extLst>
          </p:cNvPr>
          <p:cNvSpPr/>
          <p:nvPr/>
        </p:nvSpPr>
        <p:spPr>
          <a:xfrm>
            <a:off x="4779070" y="3626045"/>
            <a:ext cx="4088146"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giá trị không thể thay đổi trong quá trình thực hiện chương trình.</a:t>
            </a:r>
            <a:endParaRPr lang="en-US" sz="2000">
              <a:solidFill>
                <a:schemeClr val="tx1"/>
              </a:solidFill>
            </a:endParaRPr>
          </a:p>
        </p:txBody>
      </p:sp>
      <p:sp>
        <p:nvSpPr>
          <p:cNvPr id="18" name="Rounded Rectangle 17">
            <a:extLst>
              <a:ext uri="{FF2B5EF4-FFF2-40B4-BE49-F238E27FC236}">
                <a16:creationId xmlns:a16="http://schemas.microsoft.com/office/drawing/2014/main" id="{7CE7A210-918B-CD89-B9AB-4209CCA249B2}"/>
              </a:ext>
            </a:extLst>
          </p:cNvPr>
          <p:cNvSpPr/>
          <p:nvPr/>
        </p:nvSpPr>
        <p:spPr>
          <a:xfrm>
            <a:off x="4779069" y="3614924"/>
            <a:ext cx="4088146" cy="1160526"/>
          </a:xfrm>
          <a:prstGeom prst="roundRect">
            <a:avLst/>
          </a:prstGeom>
          <a:solidFill>
            <a:schemeClr val="tx2">
              <a:lumMod val="75000"/>
            </a:schemeClr>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D. giá trị không thể thay đổi trong quá trình thực hiện chương trình.</a:t>
            </a:r>
          </a:p>
        </p:txBody>
      </p:sp>
    </p:spTree>
    <p:extLst>
      <p:ext uri="{BB962C8B-B14F-4D97-AF65-F5344CB8AC3E}">
        <p14:creationId xmlns:p14="http://schemas.microsoft.com/office/powerpoint/2010/main" val="16078146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smtClean="0">
                <a:solidFill>
                  <a:srgbClr val="C00000"/>
                </a:solidFill>
              </a:rPr>
              <a:t>Trò chơi trắc nghiệm</a:t>
            </a:r>
            <a:endParaRPr lang="en-US" sz="2000" b="1">
              <a:solidFill>
                <a:srgbClr val="C00000"/>
              </a:solidFill>
            </a:endParaRPr>
          </a:p>
        </p:txBody>
      </p:sp>
      <p:sp>
        <p:nvSpPr>
          <p:cNvPr id="12" name="Pentagon 11"/>
          <p:cNvSpPr/>
          <p:nvPr/>
        </p:nvSpPr>
        <p:spPr>
          <a:xfrm>
            <a:off x="1" y="424340"/>
            <a:ext cx="1872343" cy="503640"/>
          </a:xfrm>
          <a:prstGeom prst="homePlate">
            <a:avLst>
              <a:gd name="adj" fmla="val 44901"/>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1</a:t>
            </a:r>
          </a:p>
        </p:txBody>
      </p:sp>
      <p:sp>
        <p:nvSpPr>
          <p:cNvPr id="14" name="Rounded Rectangle 13">
            <a:extLst>
              <a:ext uri="{FF2B5EF4-FFF2-40B4-BE49-F238E27FC236}">
                <a16:creationId xmlns:a16="http://schemas.microsoft.com/office/drawing/2014/main" id="{F8F2F0A6-F1CF-0111-C5BD-F8733B7B5351}"/>
              </a:ext>
            </a:extLst>
          </p:cNvPr>
          <p:cNvSpPr/>
          <p:nvPr/>
        </p:nvSpPr>
        <p:spPr>
          <a:xfrm>
            <a:off x="446837"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A. Kiểu số</a:t>
            </a:r>
            <a:r>
              <a:rPr lang="en-US" sz="2000" smtClean="0">
                <a:solidFill>
                  <a:schemeClr val="tx1"/>
                </a:solidFill>
              </a:rPr>
              <a:t>.</a:t>
            </a:r>
            <a:endParaRPr lang="en-US" sz="2000">
              <a:solidFill>
                <a:schemeClr val="tx1"/>
              </a:solidFill>
            </a:endParaRPr>
          </a:p>
        </p:txBody>
      </p:sp>
      <p:sp>
        <p:nvSpPr>
          <p:cNvPr id="15" name="Rounded Rectangle 14">
            <a:extLst>
              <a:ext uri="{FF2B5EF4-FFF2-40B4-BE49-F238E27FC236}">
                <a16:creationId xmlns:a16="http://schemas.microsoft.com/office/drawing/2014/main" id="{0EB8EB02-8EFF-91C0-A975-61E68A9234DE}"/>
              </a:ext>
            </a:extLst>
          </p:cNvPr>
          <p:cNvSpPr/>
          <p:nvPr/>
        </p:nvSpPr>
        <p:spPr>
          <a:xfrm>
            <a:off x="4691984" y="2114742"/>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B. Kiểu xâu kí tự.</a:t>
            </a:r>
            <a:endParaRPr lang="en-US" sz="2000">
              <a:solidFill>
                <a:schemeClr val="tx1"/>
              </a:solidFill>
            </a:endParaRPr>
          </a:p>
        </p:txBody>
      </p:sp>
      <p:sp>
        <p:nvSpPr>
          <p:cNvPr id="16" name="Rounded Rectangle 15">
            <a:extLst>
              <a:ext uri="{FF2B5EF4-FFF2-40B4-BE49-F238E27FC236}">
                <a16:creationId xmlns:a16="http://schemas.microsoft.com/office/drawing/2014/main" id="{D4F02CC3-CDDD-9E0B-5AF7-4E3A2AD06CA5}"/>
              </a:ext>
            </a:extLst>
          </p:cNvPr>
          <p:cNvSpPr/>
          <p:nvPr/>
        </p:nvSpPr>
        <p:spPr>
          <a:xfrm>
            <a:off x="446837"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000">
                <a:solidFill>
                  <a:schemeClr val="tx1"/>
                </a:solidFill>
              </a:rPr>
              <a:t>C. Kiểu lôgic.</a:t>
            </a:r>
          </a:p>
        </p:txBody>
      </p:sp>
      <p:sp>
        <p:nvSpPr>
          <p:cNvPr id="17" name="Rounded Rectangle 16">
            <a:extLst>
              <a:ext uri="{FF2B5EF4-FFF2-40B4-BE49-F238E27FC236}">
                <a16:creationId xmlns:a16="http://schemas.microsoft.com/office/drawing/2014/main" id="{15BF237F-1D39-26EB-8C52-BA1687F3CDFC}"/>
              </a:ext>
            </a:extLst>
          </p:cNvPr>
          <p:cNvSpPr/>
          <p:nvPr/>
        </p:nvSpPr>
        <p:spPr>
          <a:xfrm>
            <a:off x="4691984" y="3498709"/>
            <a:ext cx="4038077" cy="1149405"/>
          </a:xfrm>
          <a:prstGeom prst="roundRect">
            <a:avLst/>
          </a:prstGeom>
          <a:solidFill>
            <a:schemeClr val="accent6"/>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tx1"/>
                </a:solidFill>
              </a:rPr>
              <a:t>D. Không xác định.</a:t>
            </a:r>
            <a:endParaRPr lang="en-US" sz="2000">
              <a:solidFill>
                <a:schemeClr val="tx1"/>
              </a:solidFill>
            </a:endParaRPr>
          </a:p>
        </p:txBody>
      </p:sp>
      <p:sp>
        <p:nvSpPr>
          <p:cNvPr id="18" name="Rounded Rectangle 17">
            <a:extLst>
              <a:ext uri="{FF2B5EF4-FFF2-40B4-BE49-F238E27FC236}">
                <a16:creationId xmlns:a16="http://schemas.microsoft.com/office/drawing/2014/main" id="{7CE7A210-918B-CD89-B9AB-4209CCA249B2}"/>
              </a:ext>
            </a:extLst>
          </p:cNvPr>
          <p:cNvSpPr/>
          <p:nvPr/>
        </p:nvSpPr>
        <p:spPr>
          <a:xfrm>
            <a:off x="446836" y="2114742"/>
            <a:ext cx="4038077" cy="1149405"/>
          </a:xfrm>
          <a:prstGeom prst="roundRect">
            <a:avLst/>
          </a:prstGeom>
          <a:solidFill>
            <a:schemeClr val="tx2">
              <a:lumMod val="75000"/>
            </a:schemeClr>
          </a:solidFill>
          <a:ln w="28575">
            <a:solidFill>
              <a:srgbClr val="765F40"/>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vi-VN" sz="2000">
                <a:solidFill>
                  <a:schemeClr val="accent6"/>
                </a:solidFill>
              </a:rPr>
              <a:t>A. Kiểu số.</a:t>
            </a:r>
          </a:p>
        </p:txBody>
      </p:sp>
      <p:grpSp>
        <p:nvGrpSpPr>
          <p:cNvPr id="2" name="Group 1"/>
          <p:cNvGrpSpPr/>
          <p:nvPr/>
        </p:nvGrpSpPr>
        <p:grpSpPr>
          <a:xfrm>
            <a:off x="0" y="927646"/>
            <a:ext cx="9144000" cy="1015663"/>
            <a:chOff x="0" y="927646"/>
            <a:chExt cx="9144000" cy="1015663"/>
          </a:xfrm>
        </p:grpSpPr>
        <p:sp>
          <p:nvSpPr>
            <p:cNvPr id="13" name="TextBox 12">
              <a:extLst>
                <a:ext uri="{FF2B5EF4-FFF2-40B4-BE49-F238E27FC236}">
                  <a16:creationId xmlns:a16="http://schemas.microsoft.com/office/drawing/2014/main" id="{3A06DEAF-8EBD-BB2C-86E3-F9D0B9856831}"/>
                </a:ext>
              </a:extLst>
            </p:cNvPr>
            <p:cNvSpPr txBox="1"/>
            <p:nvPr/>
          </p:nvSpPr>
          <p:spPr>
            <a:xfrm>
              <a:off x="0" y="927646"/>
              <a:ext cx="9144000" cy="1015663"/>
            </a:xfrm>
            <a:prstGeom prst="rect">
              <a:avLst/>
            </a:prstGeom>
            <a:noFill/>
          </p:spPr>
          <p:txBody>
            <a:bodyPr wrap="square">
              <a:spAutoFit/>
            </a:bodyPr>
            <a:lstStyle/>
            <a:p>
              <a:pPr algn="ctr">
                <a:lnSpc>
                  <a:spcPct val="150000"/>
                </a:lnSpc>
              </a:pPr>
              <a:r>
                <a:rPr lang="vi-VN" sz="2000" b="1"/>
                <a:t>Câu 5: </a:t>
              </a:r>
              <a:r>
                <a:rPr lang="vi-VN" sz="2000"/>
                <a:t>Biểu thức tính chỉ số BMI của cơ thể là  </a:t>
              </a:r>
              <a:r>
                <a:rPr lang="en-US" sz="2000" smtClean="0"/>
                <a:t>                        </a:t>
              </a:r>
              <a:r>
                <a:rPr lang="vi-VN" sz="2000" smtClean="0"/>
                <a:t>. </a:t>
              </a:r>
              <a:endParaRPr lang="en-US" sz="2000" smtClean="0"/>
            </a:p>
            <a:p>
              <a:pPr algn="ctr">
                <a:lnSpc>
                  <a:spcPct val="150000"/>
                </a:lnSpc>
              </a:pPr>
              <a:r>
                <a:rPr lang="vi-VN" sz="2000" smtClean="0"/>
                <a:t>Biểu </a:t>
              </a:r>
              <a:r>
                <a:rPr lang="vi-VN" sz="2000"/>
                <a:t>thức này trả lại giá trị thuộc kiểu dữ liệu nào?</a:t>
              </a:r>
              <a:endParaRPr lang="en-US" sz="2000"/>
            </a:p>
          </p:txBody>
        </p:sp>
        <p:pic>
          <p:nvPicPr>
            <p:cNvPr id="19" name="image131.png"/>
            <p:cNvPicPr/>
            <p:nvPr/>
          </p:nvPicPr>
          <p:blipFill>
            <a:blip r:embed="rId2"/>
            <a:srcRect/>
            <a:stretch>
              <a:fillRect/>
            </a:stretch>
          </p:blipFill>
          <p:spPr>
            <a:xfrm>
              <a:off x="6312580" y="1023928"/>
              <a:ext cx="1732869" cy="356810"/>
            </a:xfrm>
            <a:prstGeom prst="rect">
              <a:avLst/>
            </a:prstGeom>
            <a:ln/>
          </p:spPr>
        </p:pic>
      </p:grpSp>
    </p:spTree>
    <p:extLst>
      <p:ext uri="{BB962C8B-B14F-4D97-AF65-F5344CB8AC3E}">
        <p14:creationId xmlns:p14="http://schemas.microsoft.com/office/powerpoint/2010/main" val="5214315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a:solidFill>
                  <a:srgbClr val="0070C0"/>
                </a:solidFill>
              </a:rPr>
              <a:t>Trả lời câu hỏi phần Luyện tập SGK </a:t>
            </a:r>
            <a:r>
              <a:rPr lang="en-US" sz="2000" b="1" smtClean="0">
                <a:solidFill>
                  <a:srgbClr val="0070C0"/>
                </a:solidFill>
              </a:rPr>
              <a:t>tr. </a:t>
            </a:r>
            <a:r>
              <a:rPr lang="en-US" sz="2000" b="1">
                <a:solidFill>
                  <a:srgbClr val="0070C0"/>
                </a:solidFill>
              </a:rPr>
              <a:t>79</a:t>
            </a:r>
          </a:p>
        </p:txBody>
      </p:sp>
      <p:sp>
        <p:nvSpPr>
          <p:cNvPr id="12" name="Pentagon 11"/>
          <p:cNvSpPr/>
          <p:nvPr/>
        </p:nvSpPr>
        <p:spPr>
          <a:xfrm>
            <a:off x="1" y="42434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7" name="Google Shape;541;p59"/>
          <p:cNvSpPr/>
          <p:nvPr/>
        </p:nvSpPr>
        <p:spPr>
          <a:xfrm>
            <a:off x="617509" y="1354496"/>
            <a:ext cx="8113536" cy="3082299"/>
          </a:xfrm>
          <a:prstGeom prst="roundRect">
            <a:avLst>
              <a:gd name="adj" fmla="val 22099"/>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2;p59"/>
          <p:cNvSpPr/>
          <p:nvPr/>
        </p:nvSpPr>
        <p:spPr>
          <a:xfrm>
            <a:off x="464891" y="1178237"/>
            <a:ext cx="8113536" cy="3099824"/>
          </a:xfrm>
          <a:prstGeom prst="roundRect">
            <a:avLst>
              <a:gd name="adj" fmla="val 17830"/>
            </a:avLst>
          </a:prstGeom>
          <a:solidFill>
            <a:srgbClr val="FFF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778875" y="1245208"/>
            <a:ext cx="7485567" cy="2862322"/>
            <a:chOff x="778875" y="1245208"/>
            <a:chExt cx="7485567" cy="2862322"/>
          </a:xfrm>
        </p:grpSpPr>
        <p:sp>
          <p:nvSpPr>
            <p:cNvPr id="9" name="TextBox 8"/>
            <p:cNvSpPr txBox="1"/>
            <p:nvPr/>
          </p:nvSpPr>
          <p:spPr>
            <a:xfrm>
              <a:off x="778875" y="1245208"/>
              <a:ext cx="7485567"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1</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Giả sử r là biến lưu giá trị của bán kính hình tròn. Em hãy cho biết giá trị trả lại của các biểu thức sau và kiểu dữ liệu của chúng trong ngôn ngữ lập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với trường hợp r = 5.</a:t>
              </a:r>
            </a:p>
            <a:p>
              <a:pPr algn="just">
                <a:lnSpc>
                  <a:spcPct val="150000"/>
                </a:lnSpc>
              </a:pPr>
              <a:r>
                <a:rPr lang="vi-VN" sz="2000">
                  <a:latin typeface="Arial" panose="020B0604020202020204" pitchFamily="34" charset="0"/>
                  <a:cs typeface="Arial" panose="020B0604020202020204" pitchFamily="34" charset="0"/>
                </a:rPr>
                <a:t>a)  </a:t>
              </a:r>
            </a:p>
            <a:p>
              <a:pPr algn="just">
                <a:lnSpc>
                  <a:spcPct val="150000"/>
                </a:lnSpc>
              </a:pPr>
              <a:r>
                <a:rPr lang="vi-VN" sz="2000">
                  <a:latin typeface="Arial" panose="020B0604020202020204" pitchFamily="34" charset="0"/>
                  <a:cs typeface="Arial" panose="020B0604020202020204" pitchFamily="34" charset="0"/>
                </a:rPr>
                <a:t>b)  </a:t>
              </a:r>
            </a:p>
            <a:p>
              <a:pPr algn="just">
                <a:lnSpc>
                  <a:spcPct val="150000"/>
                </a:lnSpc>
              </a:pPr>
              <a:r>
                <a:rPr lang="vi-VN" sz="2000">
                  <a:latin typeface="Arial" panose="020B0604020202020204" pitchFamily="34" charset="0"/>
                  <a:cs typeface="Arial" panose="020B0604020202020204" pitchFamily="34" charset="0"/>
                </a:rPr>
                <a:t>c) </a:t>
              </a:r>
            </a:p>
          </p:txBody>
        </p:sp>
        <p:pic>
          <p:nvPicPr>
            <p:cNvPr id="19" name="image155.png"/>
            <p:cNvPicPr/>
            <p:nvPr/>
          </p:nvPicPr>
          <p:blipFill>
            <a:blip r:embed="rId2"/>
            <a:srcRect/>
            <a:stretch>
              <a:fillRect/>
            </a:stretch>
          </p:blipFill>
          <p:spPr>
            <a:xfrm>
              <a:off x="1158875" y="2725502"/>
              <a:ext cx="878990" cy="353526"/>
            </a:xfrm>
            <a:prstGeom prst="rect">
              <a:avLst/>
            </a:prstGeom>
            <a:ln/>
          </p:spPr>
        </p:pic>
        <p:pic>
          <p:nvPicPr>
            <p:cNvPr id="21" name="image109.png"/>
            <p:cNvPicPr/>
            <p:nvPr/>
          </p:nvPicPr>
          <p:blipFill>
            <a:blip r:embed="rId3"/>
            <a:srcRect/>
            <a:stretch>
              <a:fillRect/>
            </a:stretch>
          </p:blipFill>
          <p:spPr>
            <a:xfrm>
              <a:off x="1158875" y="3205388"/>
              <a:ext cx="1083386" cy="335104"/>
            </a:xfrm>
            <a:prstGeom prst="rect">
              <a:avLst/>
            </a:prstGeom>
            <a:ln/>
          </p:spPr>
        </p:pic>
        <p:pic>
          <p:nvPicPr>
            <p:cNvPr id="22" name="image77.png"/>
            <p:cNvPicPr/>
            <p:nvPr/>
          </p:nvPicPr>
          <p:blipFill>
            <a:blip r:embed="rId4"/>
            <a:srcRect/>
            <a:stretch>
              <a:fillRect/>
            </a:stretch>
          </p:blipFill>
          <p:spPr>
            <a:xfrm>
              <a:off x="1173623" y="3684418"/>
              <a:ext cx="2188702" cy="339929"/>
            </a:xfrm>
            <a:prstGeom prst="rect">
              <a:avLst/>
            </a:prstGeom>
            <a:ln/>
          </p:spPr>
        </p:pic>
      </p:gr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9470" y="2913785"/>
            <a:ext cx="2881281" cy="1902115"/>
          </a:xfrm>
          <a:prstGeom prst="rect">
            <a:avLst/>
          </a:prstGeom>
        </p:spPr>
      </p:pic>
    </p:spTree>
    <p:extLst>
      <p:ext uri="{BB962C8B-B14F-4D97-AF65-F5344CB8AC3E}">
        <p14:creationId xmlns:p14="http://schemas.microsoft.com/office/powerpoint/2010/main" val="3048642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26B4565-CBF5-CE30-D63A-8DCCD48ED114}"/>
              </a:ext>
            </a:extLst>
          </p:cNvPr>
          <p:cNvSpPr txBox="1"/>
          <p:nvPr/>
        </p:nvSpPr>
        <p:spPr>
          <a:xfrm>
            <a:off x="1" y="477322"/>
            <a:ext cx="9143999" cy="400110"/>
          </a:xfrm>
          <a:prstGeom prst="rect">
            <a:avLst/>
          </a:prstGeom>
          <a:noFill/>
        </p:spPr>
        <p:txBody>
          <a:bodyPr wrap="square">
            <a:spAutoFit/>
          </a:bodyPr>
          <a:lstStyle/>
          <a:p>
            <a:pPr algn="ctr"/>
            <a:r>
              <a:rPr lang="en-US" sz="2000" b="1">
                <a:solidFill>
                  <a:srgbClr val="0070C0"/>
                </a:solidFill>
              </a:rPr>
              <a:t>Trả lời câu hỏi phần Luyện tập SGK </a:t>
            </a:r>
            <a:r>
              <a:rPr lang="en-US" sz="2000" b="1" smtClean="0">
                <a:solidFill>
                  <a:srgbClr val="0070C0"/>
                </a:solidFill>
              </a:rPr>
              <a:t>tr. </a:t>
            </a:r>
            <a:r>
              <a:rPr lang="en-US" sz="2000" b="1">
                <a:solidFill>
                  <a:srgbClr val="0070C0"/>
                </a:solidFill>
              </a:rPr>
              <a:t>79</a:t>
            </a:r>
          </a:p>
        </p:txBody>
      </p:sp>
      <p:sp>
        <p:nvSpPr>
          <p:cNvPr id="12" name="Pentagon 11"/>
          <p:cNvSpPr/>
          <p:nvPr/>
        </p:nvSpPr>
        <p:spPr>
          <a:xfrm>
            <a:off x="1" y="424340"/>
            <a:ext cx="1872343"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Nhiệm vụ </a:t>
            </a:r>
            <a:r>
              <a:rPr lang="en-US" sz="2000" b="1" smtClean="0">
                <a:solidFill>
                  <a:schemeClr val="accent6"/>
                </a:solidFill>
              </a:rPr>
              <a:t>2</a:t>
            </a:r>
            <a:endParaRPr lang="en-US" sz="2000" b="1">
              <a:solidFill>
                <a:schemeClr val="accent6"/>
              </a:solidFill>
            </a:endParaRPr>
          </a:p>
        </p:txBody>
      </p:sp>
      <p:sp>
        <p:nvSpPr>
          <p:cNvPr id="7" name="Google Shape;541;p59"/>
          <p:cNvSpPr/>
          <p:nvPr/>
        </p:nvSpPr>
        <p:spPr>
          <a:xfrm>
            <a:off x="617509" y="1354496"/>
            <a:ext cx="8113536" cy="3082299"/>
          </a:xfrm>
          <a:prstGeom prst="roundRect">
            <a:avLst>
              <a:gd name="adj" fmla="val 22099"/>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2;p59"/>
          <p:cNvSpPr/>
          <p:nvPr/>
        </p:nvSpPr>
        <p:spPr>
          <a:xfrm>
            <a:off x="464891" y="1178237"/>
            <a:ext cx="8113536" cy="3099824"/>
          </a:xfrm>
          <a:prstGeom prst="roundRect">
            <a:avLst>
              <a:gd name="adj" fmla="val 17830"/>
            </a:avLst>
          </a:prstGeom>
          <a:solidFill>
            <a:srgbClr val="FFFF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1024896" y="1293846"/>
            <a:ext cx="6993525"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2</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Em hãy sử dụng ngôn ngữ lập trình trực quan để viết chương trình chu vi đường tròn, diện tích hình tròn với giá trị của bán kính được nhập từ bàn phím, thông báo kết quả ra màn hình.</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9470" y="2913785"/>
            <a:ext cx="2881281" cy="1902115"/>
          </a:xfrm>
          <a:prstGeom prst="rect">
            <a:avLst/>
          </a:prstGeom>
        </p:spPr>
      </p:pic>
    </p:spTree>
    <p:extLst>
      <p:ext uri="{BB962C8B-B14F-4D97-AF65-F5344CB8AC3E}">
        <p14:creationId xmlns:p14="http://schemas.microsoft.com/office/powerpoint/2010/main" val="2486390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16479" y="403580"/>
            <a:ext cx="3163116" cy="500322"/>
            <a:chOff x="316479" y="403580"/>
            <a:chExt cx="3163116" cy="500322"/>
          </a:xfrm>
        </p:grpSpPr>
        <p:sp>
          <p:nvSpPr>
            <p:cNvPr id="11" name="TextBox 10">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25" y="1889761"/>
            <a:ext cx="876207" cy="911450"/>
          </a:xfrm>
          <a:prstGeom prst="rect">
            <a:avLst/>
          </a:prstGeom>
        </p:spPr>
      </p:pic>
      <p:pic>
        <p:nvPicPr>
          <p:cNvPr id="18" name="Picture 17"/>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t="73425" r="69662"/>
          <a:stretch/>
        </p:blipFill>
        <p:spPr>
          <a:xfrm>
            <a:off x="7548570" y="403580"/>
            <a:ext cx="1305855" cy="1143893"/>
          </a:xfrm>
          <a:prstGeom prst="rect">
            <a:avLst/>
          </a:prstGeom>
        </p:spPr>
      </p:pic>
      <p:pic>
        <p:nvPicPr>
          <p:cNvPr id="19" name="Picture 18"/>
          <p:cNvPicPr>
            <a:picLocks noChangeAspect="1"/>
          </p:cNvPicPr>
          <p:nvPr/>
        </p:nvPicPr>
        <p:blipFill rotWithShape="1">
          <a:blip r:embed="rId4">
            <a:clrChange>
              <a:clrFrom>
                <a:srgbClr val="F3C9B0"/>
              </a:clrFrom>
              <a:clrTo>
                <a:srgbClr val="F3C9B0">
                  <a:alpha val="0"/>
                </a:srgbClr>
              </a:clrTo>
            </a:clrChange>
            <a:extLst>
              <a:ext uri="{28A0092B-C50C-407E-A947-70E740481C1C}">
                <a14:useLocalDpi xmlns:a14="http://schemas.microsoft.com/office/drawing/2010/main" val="0"/>
              </a:ext>
            </a:extLst>
          </a:blip>
          <a:srcRect l="68610" b="71416"/>
          <a:stretch/>
        </p:blipFill>
        <p:spPr>
          <a:xfrm>
            <a:off x="7406098" y="3617084"/>
            <a:ext cx="1654629" cy="1506725"/>
          </a:xfrm>
          <a:prstGeom prst="rect">
            <a:avLst/>
          </a:prstGeom>
        </p:spPr>
      </p:pic>
      <p:grpSp>
        <p:nvGrpSpPr>
          <p:cNvPr id="3" name="Group 2"/>
          <p:cNvGrpSpPr/>
          <p:nvPr/>
        </p:nvGrpSpPr>
        <p:grpSpPr>
          <a:xfrm>
            <a:off x="942502" y="982850"/>
            <a:ext cx="7258996" cy="3323987"/>
            <a:chOff x="942502" y="982850"/>
            <a:chExt cx="7258996" cy="3323987"/>
          </a:xfrm>
        </p:grpSpPr>
        <p:sp>
          <p:nvSpPr>
            <p:cNvPr id="13" name="TextBox 12"/>
            <p:cNvSpPr txBox="1"/>
            <p:nvPr/>
          </p:nvSpPr>
          <p:spPr>
            <a:xfrm>
              <a:off x="942502" y="982850"/>
              <a:ext cx="7258996" cy="332398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1</a:t>
              </a:r>
              <a:r>
                <a:rPr lang="vi-VN" sz="2000" b="1">
                  <a:latin typeface="Arial" panose="020B0604020202020204" pitchFamily="34" charset="0"/>
                  <a:cs typeface="Arial" panose="020B0604020202020204" pitchFamily="34" charset="0"/>
                </a:rPr>
                <a:t>. </a:t>
              </a:r>
              <a:endParaRPr lang="en-US" sz="2000" b="1" smtClean="0">
                <a:latin typeface="Arial" panose="020B0604020202020204" pitchFamily="34" charset="0"/>
                <a:cs typeface="Arial" panose="020B0604020202020204" pitchFamily="34" charset="0"/>
              </a:endParaRPr>
            </a:p>
            <a:p>
              <a:pPr algn="just">
                <a:lnSpc>
                  <a:spcPct val="150000"/>
                </a:lnSpc>
              </a:pPr>
              <a:r>
                <a:rPr lang="vi-VN" sz="2000" smtClean="0">
                  <a:latin typeface="Arial" panose="020B0604020202020204" pitchFamily="34" charset="0"/>
                  <a:cs typeface="Arial" panose="020B0604020202020204" pitchFamily="34" charset="0"/>
                </a:rPr>
                <a:t>a</a:t>
              </a:r>
              <a:r>
                <a:rPr lang="vi-VN" sz="200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trả </a:t>
              </a:r>
              <a:r>
                <a:rPr lang="vi-VN" sz="2000">
                  <a:latin typeface="Arial" panose="020B0604020202020204" pitchFamily="34" charset="0"/>
                  <a:cs typeface="Arial" panose="020B0604020202020204" pitchFamily="34" charset="0"/>
                </a:rPr>
                <a:t>lại giá trị là true và là kiểu dữ liệu lôgic vì với r = 5, biểu thức lôgic 5 &gt; 0 là đúng.</a:t>
              </a:r>
            </a:p>
            <a:p>
              <a:pPr algn="just">
                <a:lnSpc>
                  <a:spcPct val="150000"/>
                </a:lnSpc>
              </a:pPr>
              <a:r>
                <a:rPr lang="vi-VN" sz="2000">
                  <a:latin typeface="Arial" panose="020B0604020202020204" pitchFamily="34" charset="0"/>
                  <a:cs typeface="Arial" panose="020B0604020202020204" pitchFamily="34" charset="0"/>
                </a:rPr>
                <a:t>b) Với r = 5 thì biểu thức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trả </a:t>
              </a:r>
              <a:r>
                <a:rPr lang="vi-VN" sz="2000">
                  <a:latin typeface="Arial" panose="020B0604020202020204" pitchFamily="34" charset="0"/>
                  <a:cs typeface="Arial" panose="020B0604020202020204" pitchFamily="34" charset="0"/>
                </a:rPr>
                <a:t>lại giá trị 31.4 và là dữ liệu kiểu số.</a:t>
              </a:r>
            </a:p>
            <a:p>
              <a:pPr algn="just">
                <a:lnSpc>
                  <a:spcPct val="150000"/>
                </a:lnSpc>
              </a:pPr>
              <a:r>
                <a:rPr lang="vi-VN" sz="2000">
                  <a:latin typeface="Arial" panose="020B0604020202020204" pitchFamily="34" charset="0"/>
                  <a:cs typeface="Arial" panose="020B0604020202020204" pitchFamily="34" charset="0"/>
                </a:rPr>
                <a:t>c) Với r = 5, biểu </a:t>
              </a:r>
              <a:r>
                <a:rPr lang="vi-VN" sz="2000" smtClean="0">
                  <a:latin typeface="Arial" panose="020B0604020202020204" pitchFamily="34" charset="0"/>
                  <a:cs typeface="Arial" panose="020B0604020202020204" pitchFamily="34" charset="0"/>
                </a:rPr>
                <a:t>thức</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trả </a:t>
              </a:r>
              <a:r>
                <a:rPr lang="vi-VN" sz="2000">
                  <a:latin typeface="Arial" panose="020B0604020202020204" pitchFamily="34" charset="0"/>
                  <a:cs typeface="Arial" panose="020B0604020202020204" pitchFamily="34" charset="0"/>
                </a:rPr>
                <a:t>lại xâu kí tự “Chu vi đường tròn là 31,4”.</a:t>
              </a:r>
            </a:p>
          </p:txBody>
        </p:sp>
        <p:pic>
          <p:nvPicPr>
            <p:cNvPr id="20" name="image155.png"/>
            <p:cNvPicPr/>
            <p:nvPr/>
          </p:nvPicPr>
          <p:blipFill>
            <a:blip r:embed="rId5"/>
            <a:srcRect/>
            <a:stretch>
              <a:fillRect/>
            </a:stretch>
          </p:blipFill>
          <p:spPr>
            <a:xfrm>
              <a:off x="1344930" y="1605484"/>
              <a:ext cx="665368" cy="267608"/>
            </a:xfrm>
            <a:prstGeom prst="rect">
              <a:avLst/>
            </a:prstGeom>
            <a:ln/>
          </p:spPr>
        </p:pic>
        <p:pic>
          <p:nvPicPr>
            <p:cNvPr id="21" name="image109.png"/>
            <p:cNvPicPr/>
            <p:nvPr/>
          </p:nvPicPr>
          <p:blipFill>
            <a:blip r:embed="rId6"/>
            <a:srcRect/>
            <a:stretch>
              <a:fillRect/>
            </a:stretch>
          </p:blipFill>
          <p:spPr>
            <a:xfrm>
              <a:off x="3879827" y="2512087"/>
              <a:ext cx="825523" cy="255344"/>
            </a:xfrm>
            <a:prstGeom prst="rect">
              <a:avLst/>
            </a:prstGeom>
            <a:ln/>
          </p:spPr>
        </p:pic>
        <p:pic>
          <p:nvPicPr>
            <p:cNvPr id="22" name="image77.png"/>
            <p:cNvPicPr/>
            <p:nvPr/>
          </p:nvPicPr>
          <p:blipFill>
            <a:blip r:embed="rId7"/>
            <a:srcRect/>
            <a:stretch>
              <a:fillRect/>
            </a:stretch>
          </p:blipFill>
          <p:spPr>
            <a:xfrm>
              <a:off x="3584370" y="3419836"/>
              <a:ext cx="1878218" cy="291707"/>
            </a:xfrm>
            <a:prstGeom prst="rect">
              <a:avLst/>
            </a:prstGeom>
            <a:ln/>
          </p:spPr>
        </p:pic>
      </p:grpSp>
    </p:spTree>
    <p:extLst>
      <p:ext uri="{BB962C8B-B14F-4D97-AF65-F5344CB8AC3E}">
        <p14:creationId xmlns:p14="http://schemas.microsoft.com/office/powerpoint/2010/main" val="4882081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16479" y="403580"/>
            <a:ext cx="3163116" cy="500322"/>
            <a:chOff x="316479" y="403580"/>
            <a:chExt cx="3163116" cy="500322"/>
          </a:xfrm>
        </p:grpSpPr>
        <p:sp>
          <p:nvSpPr>
            <p:cNvPr id="11" name="TextBox 10">
              <a:extLst>
                <a:ext uri="{FF2B5EF4-FFF2-40B4-BE49-F238E27FC236}">
                  <a16:creationId xmlns:a16="http://schemas.microsoft.com/office/drawing/2014/main" id="{126B4565-CBF5-CE30-D63A-8DCCD48ED114}"/>
                </a:ext>
              </a:extLst>
            </p:cNvPr>
            <p:cNvSpPr txBox="1"/>
            <p:nvPr/>
          </p:nvSpPr>
          <p:spPr>
            <a:xfrm>
              <a:off x="839636" y="407110"/>
              <a:ext cx="2639959" cy="400110"/>
            </a:xfrm>
            <a:prstGeom prst="rect">
              <a:avLst/>
            </a:prstGeom>
            <a:noFill/>
          </p:spPr>
          <p:txBody>
            <a:bodyPr wrap="square">
              <a:spAutoFit/>
            </a:bodyPr>
            <a:lstStyle/>
            <a:p>
              <a:r>
                <a:rPr lang="en-US" sz="2000" b="1" u="sng" smtClean="0">
                  <a:solidFill>
                    <a:srgbClr val="C00000"/>
                  </a:solidFill>
                </a:rPr>
                <a:t>Hướng dẫn trả lời:</a:t>
              </a:r>
              <a:endParaRPr lang="en-US" sz="2000" b="1" u="sng">
                <a:solidFill>
                  <a:srgbClr val="C00000"/>
                </a:solidFill>
              </a:endParaRPr>
            </a:p>
          </p:txBody>
        </p:sp>
        <p:pic>
          <p:nvPicPr>
            <p:cNvPr id="10" name="Picture 9" descr="Clip Art Take Note - Note Taking Png, Transparent Png , Transparent Png  Image - PNGitem"/>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16479" y="403580"/>
              <a:ext cx="576414" cy="50032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494108" y="982850"/>
            <a:ext cx="3717989" cy="286232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latin typeface="Arial" panose="020B0604020202020204" pitchFamily="34" charset="0"/>
                <a:cs typeface="Arial" panose="020B0604020202020204" pitchFamily="34" charset="0"/>
              </a:rPr>
              <a:t>Câu </a:t>
            </a:r>
            <a:r>
              <a:rPr lang="vi-VN" sz="2000" b="1" smtClean="0">
                <a:latin typeface="Arial" panose="020B0604020202020204" pitchFamily="34" charset="0"/>
                <a:cs typeface="Arial" panose="020B0604020202020204" pitchFamily="34" charset="0"/>
              </a:rPr>
              <a:t>2</a:t>
            </a:r>
            <a:r>
              <a:rPr lang="vi-VN" sz="2000" b="1">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Tạo biến r lưu giá trị của bán kính. </a:t>
            </a:r>
            <a:endParaRPr lang="en-US" sz="2000" smtClean="0">
              <a:latin typeface="Arial" panose="020B0604020202020204" pitchFamily="34" charset="0"/>
              <a:cs typeface="Arial" panose="020B0604020202020204" pitchFamily="34" charset="0"/>
            </a:endParaRPr>
          </a:p>
          <a:p>
            <a:pPr algn="just">
              <a:lnSpc>
                <a:spcPct val="150000"/>
              </a:lnSpc>
            </a:pPr>
            <a:r>
              <a:rPr lang="vi-VN" sz="2000" smtClean="0">
                <a:latin typeface="Arial" panose="020B0604020202020204" pitchFamily="34" charset="0"/>
                <a:cs typeface="Arial" panose="020B0604020202020204" pitchFamily="34" charset="0"/>
              </a:rPr>
              <a:t>Tạo </a:t>
            </a:r>
            <a:r>
              <a:rPr lang="vi-VN" sz="2000">
                <a:latin typeface="Arial" panose="020B0604020202020204" pitchFamily="34" charset="0"/>
                <a:cs typeface="Arial" panose="020B0604020202020204" pitchFamily="34" charset="0"/>
              </a:rPr>
              <a:t>biểu thức tính chu vi đường tròn</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algn="just">
              <a:lnSpc>
                <a:spcPct val="150000"/>
              </a:lnSpc>
            </a:pPr>
            <a:r>
              <a:rPr lang="vi-VN" sz="2000">
                <a:latin typeface="Arial" panose="020B0604020202020204" pitchFamily="34" charset="0"/>
                <a:cs typeface="Arial" panose="020B0604020202020204" pitchFamily="34" charset="0"/>
              </a:rPr>
              <a:t>Tạo biểu thức tính diện tích hình tròn</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  </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5" name="image207.png"/>
          <p:cNvPicPr/>
          <p:nvPr/>
        </p:nvPicPr>
        <p:blipFill>
          <a:blip r:embed="rId3"/>
          <a:srcRect/>
          <a:stretch>
            <a:fillRect/>
          </a:stretch>
        </p:blipFill>
        <p:spPr>
          <a:xfrm>
            <a:off x="4805084" y="1590982"/>
            <a:ext cx="3653965" cy="2995766"/>
          </a:xfrm>
          <a:prstGeom prst="rect">
            <a:avLst/>
          </a:prstGeom>
          <a:ln/>
        </p:spPr>
      </p:pic>
      <p:pic>
        <p:nvPicPr>
          <p:cNvPr id="16" name="image109.png"/>
          <p:cNvPicPr/>
          <p:nvPr/>
        </p:nvPicPr>
        <p:blipFill>
          <a:blip r:embed="rId4"/>
          <a:srcRect/>
          <a:stretch>
            <a:fillRect/>
          </a:stretch>
        </p:blipFill>
        <p:spPr>
          <a:xfrm>
            <a:off x="2026859" y="2463801"/>
            <a:ext cx="1161732" cy="359338"/>
          </a:xfrm>
          <a:prstGeom prst="rect">
            <a:avLst/>
          </a:prstGeom>
          <a:ln/>
        </p:spPr>
      </p:pic>
      <p:pic>
        <p:nvPicPr>
          <p:cNvPr id="17" name="image127.png"/>
          <p:cNvPicPr/>
          <p:nvPr/>
        </p:nvPicPr>
        <p:blipFill>
          <a:blip r:embed="rId5"/>
          <a:srcRect/>
          <a:stretch>
            <a:fillRect/>
          </a:stretch>
        </p:blipFill>
        <p:spPr>
          <a:xfrm>
            <a:off x="1721264" y="3349027"/>
            <a:ext cx="1160793" cy="359808"/>
          </a:xfrm>
          <a:prstGeom prst="rect">
            <a:avLst/>
          </a:prstGeom>
          <a:ln/>
        </p:spPr>
      </p:pic>
      <p:sp>
        <p:nvSpPr>
          <p:cNvPr id="23" name="TextBox 22"/>
          <p:cNvSpPr txBox="1"/>
          <p:nvPr/>
        </p:nvSpPr>
        <p:spPr>
          <a:xfrm>
            <a:off x="4655084" y="903902"/>
            <a:ext cx="3953963" cy="496996"/>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smtClean="0">
                <a:latin typeface="Arial" panose="020B0604020202020204" pitchFamily="34" charset="0"/>
                <a:cs typeface="Arial" panose="020B0604020202020204" pitchFamily="34" charset="0"/>
              </a:rPr>
              <a:t>Tạo </a:t>
            </a:r>
            <a:r>
              <a:rPr lang="vi-VN" sz="2000">
                <a:latin typeface="Arial" panose="020B0604020202020204" pitchFamily="34" charset="0"/>
                <a:cs typeface="Arial" panose="020B0604020202020204" pitchFamily="34" charset="0"/>
              </a:rPr>
              <a:t>chương trình như minh họa:</a:t>
            </a:r>
          </a:p>
        </p:txBody>
      </p:sp>
      <p:pic>
        <p:nvPicPr>
          <p:cNvPr id="25" name="Picture 2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571" y="3942482"/>
            <a:ext cx="1920048" cy="1117334"/>
          </a:xfrm>
          <a:prstGeom prst="rect">
            <a:avLst/>
          </a:prstGeom>
        </p:spPr>
      </p:pic>
      <p:pic>
        <p:nvPicPr>
          <p:cNvPr id="27" name="Picture 26"/>
          <p:cNvPicPr>
            <a:picLocks noChangeAspect="1"/>
          </p:cNvPicPr>
          <p:nvPr/>
        </p:nvPicPr>
        <p:blipFill>
          <a:blip r:embed="rId7"/>
          <a:stretch>
            <a:fillRect/>
          </a:stretch>
        </p:blipFill>
        <p:spPr>
          <a:xfrm rot="20716721">
            <a:off x="8175057" y="1871548"/>
            <a:ext cx="614478" cy="614478"/>
          </a:xfrm>
          <a:prstGeom prst="rect">
            <a:avLst/>
          </a:prstGeom>
        </p:spPr>
      </p:pic>
    </p:spTree>
    <p:extLst>
      <p:ext uri="{BB962C8B-B14F-4D97-AF65-F5344CB8AC3E}">
        <p14:creationId xmlns:p14="http://schemas.microsoft.com/office/powerpoint/2010/main" val="2479109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par>
                                <p:cTn id="23" presetID="14"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randombar(horizont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6" name="Google Shape;499;p48"/>
          <p:cNvSpPr txBox="1">
            <a:spLocks/>
          </p:cNvSpPr>
          <p:nvPr/>
        </p:nvSpPr>
        <p:spPr>
          <a:xfrm>
            <a:off x="0" y="1697182"/>
            <a:ext cx="9144000" cy="16902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Poppins Black"/>
              <a:buNone/>
              <a:defRPr sz="4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2pPr>
            <a:lvl3pPr marR="0" lvl="2"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3pPr>
            <a:lvl4pPr marR="0" lvl="3"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4pPr>
            <a:lvl5pPr marR="0" lvl="4"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5pPr>
            <a:lvl6pPr marR="0" lvl="5"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6pPr>
            <a:lvl7pPr marR="0" lvl="6"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7pPr>
            <a:lvl8pPr marR="0" lvl="7"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8pPr>
            <a:lvl9pPr marR="0" lvl="8" algn="ctr" rtl="0">
              <a:lnSpc>
                <a:spcPct val="100000"/>
              </a:lnSpc>
              <a:spcBef>
                <a:spcPts val="0"/>
              </a:spcBef>
              <a:spcAft>
                <a:spcPts val="0"/>
              </a:spcAft>
              <a:buClr>
                <a:srgbClr val="191919"/>
              </a:buClr>
              <a:buSzPts val="5200"/>
              <a:buFont typeface="Poppins Black"/>
              <a:buNone/>
              <a:defRPr sz="5200" b="0" i="0" u="none" strike="noStrike" cap="none">
                <a:solidFill>
                  <a:srgbClr val="191919"/>
                </a:solidFill>
                <a:latin typeface="Poppins Black"/>
                <a:ea typeface="Poppins Black"/>
                <a:cs typeface="Poppins Black"/>
                <a:sym typeface="Poppins Black"/>
              </a:defRPr>
            </a:lvl9pPr>
          </a:lstStyle>
          <a:p>
            <a:pPr algn="ctr">
              <a:lnSpc>
                <a:spcPct val="150000"/>
              </a:lnSpc>
            </a:pPr>
            <a:r>
              <a:rPr lang="en-US" sz="6000" b="1" smtClean="0">
                <a:solidFill>
                  <a:schemeClr val="tx1"/>
                </a:solidFill>
              </a:rPr>
              <a:t>BÀI 13: BIỂU DIỄN </a:t>
            </a:r>
          </a:p>
          <a:p>
            <a:pPr algn="ctr">
              <a:lnSpc>
                <a:spcPct val="150000"/>
              </a:lnSpc>
            </a:pPr>
            <a:r>
              <a:rPr lang="en-US" sz="6000" b="1" smtClean="0">
                <a:solidFill>
                  <a:schemeClr val="tx1"/>
                </a:solidFill>
              </a:rPr>
              <a:t>DỮ LIỆU</a:t>
            </a:r>
            <a:endParaRPr lang="en-US" sz="6000" b="1">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420913"/>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VẬN DỤNG</a:t>
            </a:r>
            <a:endParaRPr lang="en-US" sz="3600">
              <a:solidFill>
                <a:schemeClr val="accent1"/>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1925" y="843116"/>
            <a:ext cx="5132695" cy="3421797"/>
          </a:xfrm>
          <a:prstGeom prst="rect">
            <a:avLst/>
          </a:prstGeom>
        </p:spPr>
      </p:pic>
      <p:grpSp>
        <p:nvGrpSpPr>
          <p:cNvPr id="11" name="Group 10"/>
          <p:cNvGrpSpPr/>
          <p:nvPr/>
        </p:nvGrpSpPr>
        <p:grpSpPr>
          <a:xfrm>
            <a:off x="433858" y="1359914"/>
            <a:ext cx="5342827" cy="3327202"/>
            <a:chOff x="433858" y="1359914"/>
            <a:chExt cx="5342827" cy="3327202"/>
          </a:xfrm>
        </p:grpSpPr>
        <p:sp>
          <p:nvSpPr>
            <p:cNvPr id="4" name="TextBox 9"/>
            <p:cNvSpPr txBox="1"/>
            <p:nvPr/>
          </p:nvSpPr>
          <p:spPr>
            <a:xfrm>
              <a:off x="433858" y="1359914"/>
              <a:ext cx="5342827" cy="2539960"/>
            </a:xfrm>
            <a:prstGeom prst="roundRect">
              <a:avLst>
                <a:gd name="adj" fmla="val 10709"/>
              </a:avLst>
            </a:prstGeom>
            <a:solidFill>
              <a:schemeClr val="accent6"/>
            </a:solidFill>
            <a:ln w="19050">
              <a:solidFill>
                <a:srgbClr val="C00000"/>
              </a:solidFill>
              <a:prstDash val="lgDash"/>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Em hãy vận dụng chương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của riêng </a:t>
              </a:r>
              <a:r>
                <a:rPr lang="vi-VN" sz="2000" smtClean="0">
                  <a:latin typeface="Arial" panose="020B0604020202020204" pitchFamily="34" charset="0"/>
                  <a:cs typeface="Arial" panose="020B0604020202020204" pitchFamily="34" charset="0"/>
                </a:rPr>
                <a:t>m</a:t>
              </a:r>
              <a:r>
                <a:rPr lang="en-US" sz="2000">
                  <a:latin typeface="Arial" panose="020B0604020202020204" pitchFamily="34" charset="0"/>
                  <a:cs typeface="Arial" panose="020B0604020202020204" pitchFamily="34" charset="0"/>
                </a:rPr>
                <a:t>ì</a:t>
              </a:r>
              <a:r>
                <a:rPr lang="vi-VN" sz="2000" smtClean="0">
                  <a:latin typeface="Arial" panose="020B0604020202020204" pitchFamily="34" charset="0"/>
                  <a:cs typeface="Arial" panose="020B0604020202020204" pitchFamily="34" charset="0"/>
                </a:rPr>
                <a:t>nh </a:t>
              </a:r>
              <a:r>
                <a:rPr lang="vi-VN" sz="2000">
                  <a:latin typeface="Arial" panose="020B0604020202020204" pitchFamily="34" charset="0"/>
                  <a:cs typeface="Arial" panose="020B0604020202020204" pitchFamily="34" charset="0"/>
                </a:rPr>
                <a:t>để giải quyết một bài toán cụ thể trong một môn học như Khoa học tự nhiên, Toán,... trong đó có sử dụng hằng, biến và biểu thức để thực hiện thuật toán.</a:t>
              </a: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572000" y="3399382"/>
              <a:ext cx="908925" cy="1287734"/>
            </a:xfrm>
            <a:prstGeom prst="rect">
              <a:avLst/>
            </a:prstGeom>
          </p:spPr>
        </p:pic>
      </p:grpSp>
    </p:spTree>
    <p:extLst>
      <p:ext uri="{BB962C8B-B14F-4D97-AF65-F5344CB8AC3E}">
        <p14:creationId xmlns:p14="http://schemas.microsoft.com/office/powerpoint/2010/main" val="17539941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420913"/>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VẬN DỤNG</a:t>
            </a:r>
            <a:endParaRPr lang="en-US" sz="3600">
              <a:solidFill>
                <a:schemeClr val="accent1"/>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1925" y="843116"/>
            <a:ext cx="5132695" cy="3421797"/>
          </a:xfrm>
          <a:prstGeom prst="rect">
            <a:avLst/>
          </a:prstGeom>
        </p:spPr>
      </p:pic>
      <p:sp>
        <p:nvSpPr>
          <p:cNvPr id="9" name="TextBox 9"/>
          <p:cNvSpPr txBox="1"/>
          <p:nvPr/>
        </p:nvSpPr>
        <p:spPr>
          <a:xfrm>
            <a:off x="340591" y="1174657"/>
            <a:ext cx="5603010" cy="3452574"/>
          </a:xfrm>
          <a:prstGeom prst="roundRect">
            <a:avLst>
              <a:gd name="adj" fmla="val 7861"/>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solidFill>
                  <a:srgbClr val="C00000"/>
                </a:solidFill>
                <a:latin typeface="Arial" panose="020B0604020202020204" pitchFamily="34" charset="0"/>
                <a:cs typeface="Arial" panose="020B0604020202020204" pitchFamily="34" charset="0"/>
              </a:rPr>
              <a:t>Gợi ý:</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Tính </a:t>
            </a:r>
            <a:r>
              <a:rPr lang="vi-VN" sz="2000">
                <a:latin typeface="Arial" panose="020B0604020202020204" pitchFamily="34" charset="0"/>
                <a:cs typeface="Arial" panose="020B0604020202020204" pitchFamily="34" charset="0"/>
              </a:rPr>
              <a:t>một trong các giá trị vận tốc, quãng đường, thời gian khi biết hai giá trị còn lại.</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Giải </a:t>
            </a:r>
            <a:r>
              <a:rPr lang="vi-VN" sz="2000">
                <a:latin typeface="Arial" panose="020B0604020202020204" pitchFamily="34" charset="0"/>
                <a:cs typeface="Arial" panose="020B0604020202020204" pitchFamily="34" charset="0"/>
              </a:rPr>
              <a:t>phương trình bậc nhất ax + b = 0 với a, b nhập vào từ bàn phím.</a:t>
            </a: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Tìm </a:t>
            </a:r>
            <a:r>
              <a:rPr lang="vi-VN" sz="2000">
                <a:latin typeface="Arial" panose="020B0604020202020204" pitchFamily="34" charset="0"/>
                <a:cs typeface="Arial" panose="020B0604020202020204" pitchFamily="34" charset="0"/>
              </a:rPr>
              <a:t>ước chung lớn nhất của hai số nguyên a, b với a, b nhập vào từ bàn phím.</a:t>
            </a:r>
          </a:p>
        </p:txBody>
      </p:sp>
    </p:spTree>
    <p:extLst>
      <p:ext uri="{BB962C8B-B14F-4D97-AF65-F5344CB8AC3E}">
        <p14:creationId xmlns:p14="http://schemas.microsoft.com/office/powerpoint/2010/main" val="33633577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497901"/>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HƯỚNG DẪN VỀ NHÀ</a:t>
            </a:r>
            <a:endParaRPr lang="en-US" sz="3600">
              <a:solidFill>
                <a:schemeClr val="accent1"/>
              </a:solidFill>
            </a:endParaRPr>
          </a:p>
        </p:txBody>
      </p:sp>
      <p:sp>
        <p:nvSpPr>
          <p:cNvPr id="40" name="Google Shape;8818;p41"/>
          <p:cNvSpPr txBox="1">
            <a:spLocks/>
          </p:cNvSpPr>
          <p:nvPr/>
        </p:nvSpPr>
        <p:spPr>
          <a:xfrm>
            <a:off x="1236953" y="2205733"/>
            <a:ext cx="691874" cy="740477"/>
          </a:xfrm>
          <a:prstGeom prst="rect">
            <a:avLst/>
          </a:prstGeom>
          <a:solidFill>
            <a:schemeClr val="tx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02</a:t>
            </a:r>
            <a:endParaRPr lang="en" sz="2400" b="1">
              <a:solidFill>
                <a:schemeClr val="accent6"/>
              </a:solidFill>
            </a:endParaRPr>
          </a:p>
        </p:txBody>
      </p:sp>
      <p:sp>
        <p:nvSpPr>
          <p:cNvPr id="41" name="Rectangle 40"/>
          <p:cNvSpPr/>
          <p:nvPr/>
        </p:nvSpPr>
        <p:spPr>
          <a:xfrm>
            <a:off x="2157460" y="2205733"/>
            <a:ext cx="5229131" cy="553998"/>
          </a:xfrm>
          <a:prstGeom prst="rect">
            <a:avLst/>
          </a:prstGeom>
        </p:spPr>
        <p:txBody>
          <a:bodyPr wrap="square">
            <a:spAutoFit/>
          </a:bodyPr>
          <a:lstStyle/>
          <a:p>
            <a:pPr>
              <a:lnSpc>
                <a:spcPct val="150000"/>
              </a:lnSpc>
            </a:pPr>
            <a:r>
              <a:rPr lang="en-US" sz="2000" smtClean="0"/>
              <a:t>Hoàn </a:t>
            </a:r>
            <a:r>
              <a:rPr lang="en-US" sz="2000"/>
              <a:t>thành bài tập </a:t>
            </a:r>
            <a:r>
              <a:rPr lang="en-US" sz="2000" smtClean="0"/>
              <a:t>phần Vận </a:t>
            </a:r>
            <a:r>
              <a:rPr lang="en-US" sz="2000"/>
              <a:t>dụng.</a:t>
            </a:r>
          </a:p>
        </p:txBody>
      </p:sp>
      <p:sp>
        <p:nvSpPr>
          <p:cNvPr id="43" name="Google Shape;8818;p41"/>
          <p:cNvSpPr txBox="1">
            <a:spLocks/>
          </p:cNvSpPr>
          <p:nvPr/>
        </p:nvSpPr>
        <p:spPr>
          <a:xfrm>
            <a:off x="1236953" y="3017354"/>
            <a:ext cx="691874" cy="740477"/>
          </a:xfrm>
          <a:prstGeom prst="rect">
            <a:avLst/>
          </a:prstGeom>
          <a:solidFill>
            <a:schemeClr val="tx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03</a:t>
            </a:r>
            <a:endParaRPr lang="en" sz="2400" b="1">
              <a:solidFill>
                <a:schemeClr val="accent6"/>
              </a:solidFill>
            </a:endParaRPr>
          </a:p>
        </p:txBody>
      </p:sp>
      <p:sp>
        <p:nvSpPr>
          <p:cNvPr id="44" name="Rectangle 43"/>
          <p:cNvSpPr/>
          <p:nvPr/>
        </p:nvSpPr>
        <p:spPr>
          <a:xfrm>
            <a:off x="2157459" y="3017354"/>
            <a:ext cx="6173367" cy="553998"/>
          </a:xfrm>
          <a:prstGeom prst="rect">
            <a:avLst/>
          </a:prstGeom>
        </p:spPr>
        <p:txBody>
          <a:bodyPr wrap="square">
            <a:spAutoFit/>
          </a:bodyPr>
          <a:lstStyle/>
          <a:p>
            <a:pPr>
              <a:lnSpc>
                <a:spcPct val="150000"/>
              </a:lnSpc>
            </a:pPr>
            <a:r>
              <a:rPr lang="en-US" sz="2000" smtClean="0"/>
              <a:t>Làm </a:t>
            </a:r>
            <a:r>
              <a:rPr lang="en-US" sz="2000"/>
              <a:t>bài tập Bài 13 trong </a:t>
            </a:r>
            <a:r>
              <a:rPr lang="en-US" sz="2000" smtClean="0"/>
              <a:t>SBT </a:t>
            </a:r>
            <a:r>
              <a:rPr lang="en-US" sz="2000"/>
              <a:t>Tin học 8.</a:t>
            </a:r>
          </a:p>
        </p:txBody>
      </p:sp>
      <p:sp>
        <p:nvSpPr>
          <p:cNvPr id="46" name="Google Shape;8818;p41"/>
          <p:cNvSpPr txBox="1">
            <a:spLocks/>
          </p:cNvSpPr>
          <p:nvPr/>
        </p:nvSpPr>
        <p:spPr>
          <a:xfrm>
            <a:off x="1236953" y="1394112"/>
            <a:ext cx="691874" cy="740477"/>
          </a:xfrm>
          <a:prstGeom prst="rect">
            <a:avLst/>
          </a:prstGeom>
          <a:solidFill>
            <a:schemeClr val="tx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01</a:t>
            </a:r>
            <a:endParaRPr lang="en" sz="2400" b="1">
              <a:solidFill>
                <a:schemeClr val="accent6"/>
              </a:solidFill>
            </a:endParaRPr>
          </a:p>
        </p:txBody>
      </p:sp>
      <p:sp>
        <p:nvSpPr>
          <p:cNvPr id="47" name="Rectangle 46"/>
          <p:cNvSpPr/>
          <p:nvPr/>
        </p:nvSpPr>
        <p:spPr>
          <a:xfrm>
            <a:off x="2157461" y="1394112"/>
            <a:ext cx="3245474" cy="496996"/>
          </a:xfrm>
          <a:prstGeom prst="rect">
            <a:avLst/>
          </a:prstGeom>
        </p:spPr>
        <p:txBody>
          <a:bodyPr wrap="square">
            <a:spAutoFit/>
          </a:bodyPr>
          <a:lstStyle/>
          <a:p>
            <a:pPr>
              <a:lnSpc>
                <a:spcPct val="150000"/>
              </a:lnSpc>
            </a:pPr>
            <a:r>
              <a:rPr lang="en-US" sz="2000" smtClean="0"/>
              <a:t>Ôn </a:t>
            </a:r>
            <a:r>
              <a:rPr lang="en-US" sz="2000"/>
              <a:t>lại kiến thức đã học.</a:t>
            </a:r>
          </a:p>
        </p:txBody>
      </p:sp>
      <p:sp>
        <p:nvSpPr>
          <p:cNvPr id="48" name="Google Shape;8818;p41"/>
          <p:cNvSpPr txBox="1">
            <a:spLocks/>
          </p:cNvSpPr>
          <p:nvPr/>
        </p:nvSpPr>
        <p:spPr>
          <a:xfrm>
            <a:off x="1236953" y="3834948"/>
            <a:ext cx="691874" cy="740477"/>
          </a:xfrm>
          <a:prstGeom prst="rect">
            <a:avLst/>
          </a:prstGeom>
          <a:solidFill>
            <a:schemeClr val="tx2">
              <a:lumMod val="75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Poppins Black"/>
              <a:buNone/>
              <a:defRPr sz="6000" b="0" i="0" u="none" strike="noStrike" cap="none">
                <a:solidFill>
                  <a:schemeClr val="dk1"/>
                </a:solidFill>
                <a:latin typeface="Arial" panose="020B0604020202020204" pitchFamily="34" charset="0"/>
                <a:ea typeface="Poppins Black"/>
                <a:cs typeface="Arial" panose="020B0604020202020204" pitchFamily="34" charset="0"/>
                <a:sym typeface="Poppins Black"/>
              </a:defRPr>
            </a:lvl1pPr>
            <a:lvl2pPr marR="0" lvl="1"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2pPr>
            <a:lvl3pPr marR="0" lvl="2"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3pPr>
            <a:lvl4pPr marR="0" lvl="3"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4pPr>
            <a:lvl5pPr marR="0" lvl="4"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5pPr>
            <a:lvl6pPr marR="0" lvl="5"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6pPr>
            <a:lvl7pPr marR="0" lvl="6"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7pPr>
            <a:lvl8pPr marR="0" lvl="7"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8pPr>
            <a:lvl9pPr marR="0" lvl="8" algn="ctr" rtl="0">
              <a:lnSpc>
                <a:spcPct val="100000"/>
              </a:lnSpc>
              <a:spcBef>
                <a:spcPts val="0"/>
              </a:spcBef>
              <a:spcAft>
                <a:spcPts val="0"/>
              </a:spcAft>
              <a:buClr>
                <a:schemeClr val="lt1"/>
              </a:buClr>
              <a:buSzPts val="6000"/>
              <a:buFont typeface="Poppins Black"/>
              <a:buNone/>
              <a:defRPr sz="6000" b="0" i="0" u="none" strike="noStrike" cap="none">
                <a:solidFill>
                  <a:schemeClr val="lt1"/>
                </a:solidFill>
                <a:latin typeface="Poppins Black"/>
                <a:ea typeface="Poppins Black"/>
                <a:cs typeface="Poppins Black"/>
                <a:sym typeface="Poppins Black"/>
              </a:defRPr>
            </a:lvl9pPr>
          </a:lstStyle>
          <a:p>
            <a:r>
              <a:rPr lang="en" sz="2400" b="1" smtClean="0">
                <a:solidFill>
                  <a:schemeClr val="accent6"/>
                </a:solidFill>
              </a:rPr>
              <a:t>04</a:t>
            </a:r>
            <a:endParaRPr lang="en" sz="2400" b="1">
              <a:solidFill>
                <a:schemeClr val="accent6"/>
              </a:solidFill>
            </a:endParaRPr>
          </a:p>
        </p:txBody>
      </p:sp>
      <p:sp>
        <p:nvSpPr>
          <p:cNvPr id="49" name="Rectangle 48"/>
          <p:cNvSpPr/>
          <p:nvPr/>
        </p:nvSpPr>
        <p:spPr>
          <a:xfrm>
            <a:off x="2157459" y="3834948"/>
            <a:ext cx="6173367" cy="553998"/>
          </a:xfrm>
          <a:prstGeom prst="rect">
            <a:avLst/>
          </a:prstGeom>
        </p:spPr>
        <p:txBody>
          <a:bodyPr wrap="square">
            <a:spAutoFit/>
          </a:bodyPr>
          <a:lstStyle/>
          <a:p>
            <a:pPr>
              <a:lnSpc>
                <a:spcPct val="150000"/>
              </a:lnSpc>
            </a:pPr>
            <a:r>
              <a:rPr lang="vi-VN" sz="2000" smtClean="0"/>
              <a:t>Đọc </a:t>
            </a:r>
            <a:r>
              <a:rPr lang="vi-VN" sz="2000"/>
              <a:t>và tìm hiểu trước </a:t>
            </a:r>
            <a:r>
              <a:rPr lang="vi-VN" sz="2000" b="1" i="1">
                <a:solidFill>
                  <a:srgbClr val="C00000"/>
                </a:solidFill>
              </a:rPr>
              <a:t>Bài </a:t>
            </a:r>
            <a:r>
              <a:rPr lang="vi-VN" sz="2000" b="1" i="1" smtClean="0">
                <a:solidFill>
                  <a:srgbClr val="C00000"/>
                </a:solidFill>
              </a:rPr>
              <a:t>14</a:t>
            </a:r>
            <a:r>
              <a:rPr lang="en-US" sz="2000" b="1" i="1" smtClean="0">
                <a:solidFill>
                  <a:srgbClr val="C00000"/>
                </a:solidFill>
              </a:rPr>
              <a:t>:</a:t>
            </a:r>
            <a:r>
              <a:rPr lang="vi-VN" sz="2000" b="1" i="1" smtClean="0">
                <a:solidFill>
                  <a:srgbClr val="C00000"/>
                </a:solidFill>
              </a:rPr>
              <a:t> </a:t>
            </a:r>
            <a:r>
              <a:rPr lang="vi-VN" sz="2000" b="1" i="1">
                <a:solidFill>
                  <a:srgbClr val="C00000"/>
                </a:solidFill>
              </a:rPr>
              <a:t>Cấu trúc điều khiển</a:t>
            </a:r>
            <a:r>
              <a:rPr lang="vi-VN" sz="2000"/>
              <a:t>.</a:t>
            </a:r>
            <a:endParaRPr lang="en-US" sz="2000"/>
          </a:p>
        </p:txBody>
      </p:sp>
    </p:spTree>
    <p:extLst>
      <p:ext uri="{BB962C8B-B14F-4D97-AF65-F5344CB8AC3E}">
        <p14:creationId xmlns:p14="http://schemas.microsoft.com/office/powerpoint/2010/main" val="2798093201"/>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ppt_x"/>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P spid="43" grpId="0" animBg="1"/>
      <p:bldP spid="44" grpId="0"/>
      <p:bldP spid="46" grpId="0" animBg="1"/>
      <p:bldP spid="47" grpId="0"/>
      <p:bldP spid="48" grpId="0" animBg="1"/>
      <p:bldP spid="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58;p45"/>
          <p:cNvSpPr txBox="1">
            <a:spLocks/>
          </p:cNvSpPr>
          <p:nvPr/>
        </p:nvSpPr>
        <p:spPr>
          <a:xfrm>
            <a:off x="457200" y="1556965"/>
            <a:ext cx="8219209" cy="1994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4000"/>
              <a:t>BÀI HỌC KẾT THÚC, </a:t>
            </a:r>
            <a:br>
              <a:rPr lang="en-US" sz="4000"/>
            </a:br>
            <a:r>
              <a:rPr lang="en-US" sz="4000"/>
              <a:t>TẠM BIỆT VÀ HẸN GẶP LẠI!</a:t>
            </a:r>
            <a:endParaRPr lang="en-US" sz="4000">
              <a:solidFill>
                <a:schemeClr val="accent1"/>
              </a:solidFill>
            </a:endParaRPr>
          </a:p>
        </p:txBody>
      </p:sp>
    </p:spTree>
    <p:extLst>
      <p:ext uri="{BB962C8B-B14F-4D97-AF65-F5344CB8AC3E}">
        <p14:creationId xmlns:p14="http://schemas.microsoft.com/office/powerpoint/2010/main" val="854729846"/>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458;p45"/>
          <p:cNvSpPr txBox="1">
            <a:spLocks/>
          </p:cNvSpPr>
          <p:nvPr/>
        </p:nvSpPr>
        <p:spPr>
          <a:xfrm>
            <a:off x="0" y="567856"/>
            <a:ext cx="9144000" cy="595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Gentium Plus"/>
              <a:buNone/>
              <a:defRPr sz="5000" b="1" i="0" u="none" strike="noStrike" cap="none">
                <a:solidFill>
                  <a:schemeClr val="dk1"/>
                </a:solidFill>
                <a:latin typeface="Arial" panose="020B0604020202020204" pitchFamily="34" charset="0"/>
                <a:ea typeface="Gentium Plus"/>
                <a:cs typeface="Arial" panose="020B0604020202020204" pitchFamily="34" charset="0"/>
                <a:sym typeface="Gentium Plus"/>
              </a:defRPr>
            </a:lvl1pPr>
            <a:lvl2pPr marR="0" lvl="1"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2pPr>
            <a:lvl3pPr marR="0" lvl="2"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3pPr>
            <a:lvl4pPr marR="0" lvl="3"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4pPr>
            <a:lvl5pPr marR="0" lvl="4"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5pPr>
            <a:lvl6pPr marR="0" lvl="5"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6pPr>
            <a:lvl7pPr marR="0" lvl="6"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7pPr>
            <a:lvl8pPr marR="0" lvl="7"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8pPr>
            <a:lvl9pPr marR="0" lvl="8" algn="ctr" rtl="0">
              <a:lnSpc>
                <a:spcPct val="100000"/>
              </a:lnSpc>
              <a:spcBef>
                <a:spcPts val="0"/>
              </a:spcBef>
              <a:spcAft>
                <a:spcPts val="0"/>
              </a:spcAft>
              <a:buClr>
                <a:schemeClr val="dk1"/>
              </a:buClr>
              <a:buSzPts val="3600"/>
              <a:buFont typeface="Gentium Plus"/>
              <a:buNone/>
              <a:defRPr sz="3600" b="1" i="0" u="none" strike="noStrike" cap="none">
                <a:solidFill>
                  <a:schemeClr val="dk1"/>
                </a:solidFill>
                <a:latin typeface="Gentium Plus"/>
                <a:ea typeface="Gentium Plus"/>
                <a:cs typeface="Gentium Plus"/>
                <a:sym typeface="Gentium Plus"/>
              </a:defRPr>
            </a:lvl9pPr>
          </a:lstStyle>
          <a:p>
            <a:pPr algn="ctr">
              <a:lnSpc>
                <a:spcPct val="150000"/>
              </a:lnSpc>
              <a:buSzPts val="1100"/>
            </a:pPr>
            <a:r>
              <a:rPr lang="en-US" sz="3600" smtClean="0"/>
              <a:t>NỘI DUNG BÀI HỌC</a:t>
            </a:r>
            <a:endParaRPr lang="en-US" sz="3600">
              <a:solidFill>
                <a:schemeClr val="accent1"/>
              </a:solidFill>
            </a:endParaRPr>
          </a:p>
        </p:txBody>
      </p:sp>
      <p:grpSp>
        <p:nvGrpSpPr>
          <p:cNvPr id="8" name="Group 7"/>
          <p:cNvGrpSpPr/>
          <p:nvPr/>
        </p:nvGrpSpPr>
        <p:grpSpPr>
          <a:xfrm>
            <a:off x="653300" y="1539195"/>
            <a:ext cx="2404154" cy="2807038"/>
            <a:chOff x="874526" y="1622256"/>
            <a:chExt cx="2404154" cy="2807038"/>
          </a:xfrm>
        </p:grpSpPr>
        <p:grpSp>
          <p:nvGrpSpPr>
            <p:cNvPr id="10" name="Group 5"/>
            <p:cNvGrpSpPr/>
            <p:nvPr/>
          </p:nvGrpSpPr>
          <p:grpSpPr>
            <a:xfrm flipH="1">
              <a:off x="874526" y="1622256"/>
              <a:ext cx="2404154" cy="2807038"/>
              <a:chOff x="0" y="-192881"/>
              <a:chExt cx="6371795" cy="5558067"/>
            </a:xfrm>
          </p:grpSpPr>
          <p:grpSp>
            <p:nvGrpSpPr>
              <p:cNvPr id="12" name="Group 6"/>
              <p:cNvGrpSpPr/>
              <p:nvPr/>
            </p:nvGrpSpPr>
            <p:grpSpPr>
              <a:xfrm>
                <a:off x="657738" y="-192881"/>
                <a:ext cx="5020438" cy="5558067"/>
                <a:chOff x="0" y="-38100"/>
                <a:chExt cx="991691" cy="1097890"/>
              </a:xfrm>
            </p:grpSpPr>
            <p:sp>
              <p:nvSpPr>
                <p:cNvPr id="17" name="Freeform 7"/>
                <p:cNvSpPr/>
                <p:nvPr/>
              </p:nvSpPr>
              <p:spPr>
                <a:xfrm>
                  <a:off x="50387" y="0"/>
                  <a:ext cx="941304" cy="1059790"/>
                </a:xfrm>
                <a:custGeom>
                  <a:avLst/>
                  <a:gdLst/>
                  <a:ahLst/>
                  <a:cxnLst/>
                  <a:rect l="l" t="t" r="r" b="b"/>
                  <a:pathLst>
                    <a:path w="991690" h="1097499">
                      <a:moveTo>
                        <a:pt x="104862" y="0"/>
                      </a:moveTo>
                      <a:lnTo>
                        <a:pt x="886829" y="0"/>
                      </a:lnTo>
                      <a:cubicBezTo>
                        <a:pt x="914640" y="0"/>
                        <a:pt x="941312" y="11048"/>
                        <a:pt x="960977" y="30713"/>
                      </a:cubicBezTo>
                      <a:cubicBezTo>
                        <a:pt x="980642" y="50379"/>
                        <a:pt x="991690" y="77051"/>
                        <a:pt x="991690" y="104862"/>
                      </a:cubicBezTo>
                      <a:lnTo>
                        <a:pt x="991690" y="992637"/>
                      </a:lnTo>
                      <a:cubicBezTo>
                        <a:pt x="991690" y="1020448"/>
                        <a:pt x="980642" y="1047120"/>
                        <a:pt x="960977" y="1066786"/>
                      </a:cubicBezTo>
                      <a:cubicBezTo>
                        <a:pt x="941312" y="1086451"/>
                        <a:pt x="914640" y="1097499"/>
                        <a:pt x="886829" y="1097499"/>
                      </a:cubicBezTo>
                      <a:lnTo>
                        <a:pt x="104862" y="1097499"/>
                      </a:lnTo>
                      <a:cubicBezTo>
                        <a:pt x="46948" y="1097499"/>
                        <a:pt x="0" y="1050551"/>
                        <a:pt x="0" y="992637"/>
                      </a:cubicBezTo>
                      <a:lnTo>
                        <a:pt x="0" y="104862"/>
                      </a:lnTo>
                      <a:cubicBezTo>
                        <a:pt x="0" y="77051"/>
                        <a:pt x="11048" y="50379"/>
                        <a:pt x="30713" y="30713"/>
                      </a:cubicBezTo>
                      <a:cubicBezTo>
                        <a:pt x="50379" y="11048"/>
                        <a:pt x="77051" y="0"/>
                        <a:pt x="104862" y="0"/>
                      </a:cubicBezTo>
                      <a:close/>
                    </a:path>
                  </a:pathLst>
                </a:custGeom>
                <a:solidFill>
                  <a:srgbClr val="FFFFFF"/>
                </a:solidFill>
                <a:ln w="38100" cap="rnd">
                  <a:solidFill>
                    <a:srgbClr val="ABDEB6"/>
                  </a:solidFill>
                  <a:prstDash val="solid"/>
                  <a:round/>
                </a:ln>
              </p:spPr>
            </p:sp>
            <p:sp>
              <p:nvSpPr>
                <p:cNvPr id="1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grpSp>
            <p:nvGrpSpPr>
              <p:cNvPr id="13" name="Group 10"/>
              <p:cNvGrpSpPr/>
              <p:nvPr/>
            </p:nvGrpSpPr>
            <p:grpSpPr>
              <a:xfrm>
                <a:off x="0" y="299568"/>
                <a:ext cx="6371795" cy="4307674"/>
                <a:chOff x="0" y="-38100"/>
                <a:chExt cx="1258627" cy="850900"/>
              </a:xfrm>
            </p:grpSpPr>
            <p:sp>
              <p:nvSpPr>
                <p:cNvPr id="15" name="Freeform 11"/>
                <p:cNvSpPr/>
                <p:nvPr/>
              </p:nvSpPr>
              <p:spPr>
                <a:xfrm>
                  <a:off x="812800" y="-17824"/>
                  <a:ext cx="445827" cy="194731"/>
                </a:xfrm>
                <a:custGeom>
                  <a:avLst/>
                  <a:gdLst/>
                  <a:ahLst/>
                  <a:cxnLst/>
                  <a:rect l="l" t="t" r="r" b="b"/>
                  <a:pathLst>
                    <a:path w="568596" h="194731">
                      <a:moveTo>
                        <a:pt x="97365" y="0"/>
                      </a:moveTo>
                      <a:lnTo>
                        <a:pt x="471231" y="0"/>
                      </a:lnTo>
                      <a:cubicBezTo>
                        <a:pt x="497054" y="0"/>
                        <a:pt x="521819" y="10258"/>
                        <a:pt x="540079" y="28518"/>
                      </a:cubicBezTo>
                      <a:cubicBezTo>
                        <a:pt x="558338" y="46777"/>
                        <a:pt x="568596" y="71542"/>
                        <a:pt x="568596" y="97365"/>
                      </a:cubicBezTo>
                      <a:lnTo>
                        <a:pt x="568596" y="97365"/>
                      </a:lnTo>
                      <a:cubicBezTo>
                        <a:pt x="568596" y="123188"/>
                        <a:pt x="558338" y="147953"/>
                        <a:pt x="540079" y="166213"/>
                      </a:cubicBezTo>
                      <a:cubicBezTo>
                        <a:pt x="521819" y="184473"/>
                        <a:pt x="497054" y="194731"/>
                        <a:pt x="471231" y="194731"/>
                      </a:cubicBezTo>
                      <a:lnTo>
                        <a:pt x="97365" y="194731"/>
                      </a:lnTo>
                      <a:cubicBezTo>
                        <a:pt x="71542" y="194731"/>
                        <a:pt x="46777" y="184473"/>
                        <a:pt x="28518" y="166213"/>
                      </a:cubicBezTo>
                      <a:cubicBezTo>
                        <a:pt x="10258" y="147953"/>
                        <a:pt x="0" y="123188"/>
                        <a:pt x="0" y="97365"/>
                      </a:cubicBezTo>
                      <a:lnTo>
                        <a:pt x="0" y="97365"/>
                      </a:lnTo>
                      <a:cubicBezTo>
                        <a:pt x="0" y="71542"/>
                        <a:pt x="10258" y="46777"/>
                        <a:pt x="28518" y="28518"/>
                      </a:cubicBezTo>
                      <a:cubicBezTo>
                        <a:pt x="46777" y="10258"/>
                        <a:pt x="71542" y="0"/>
                        <a:pt x="97365" y="0"/>
                      </a:cubicBezTo>
                      <a:close/>
                    </a:path>
                  </a:pathLst>
                </a:custGeom>
                <a:solidFill>
                  <a:srgbClr val="ABDEB6"/>
                </a:solidFill>
                <a:ln w="38100" cap="rnd">
                  <a:solidFill>
                    <a:srgbClr val="ABDEB6"/>
                  </a:solidFill>
                  <a:prstDash val="solid"/>
                  <a:round/>
                </a:ln>
              </p:spPr>
            </p:sp>
            <p:sp>
              <p:nvSpPr>
                <p:cNvPr id="16"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sp>
            <p:nvSpPr>
              <p:cNvPr id="14" name="TextBox 13"/>
              <p:cNvSpPr txBox="1"/>
              <p:nvPr/>
            </p:nvSpPr>
            <p:spPr>
              <a:xfrm>
                <a:off x="4194883" y="402215"/>
                <a:ext cx="2096830" cy="990295"/>
              </a:xfrm>
              <a:prstGeom prst="rect">
                <a:avLst/>
              </a:prstGeom>
            </p:spPr>
            <p:txBody>
              <a:bodyPr wrap="square" lIns="0" tIns="0" rIns="0" bIns="0" rtlCol="0" anchor="t">
                <a:spAutoFit/>
              </a:bodyPr>
              <a:lstStyle/>
              <a:p>
                <a:pPr algn="ctr">
                  <a:lnSpc>
                    <a:spcPts val="3890"/>
                  </a:lnSpc>
                </a:pPr>
                <a:r>
                  <a:rPr lang="vi-VN" sz="3000" b="1" smtClean="0">
                    <a:solidFill>
                      <a:schemeClr val="tx2">
                        <a:lumMod val="50000"/>
                      </a:schemeClr>
                    </a:solidFill>
                    <a:latin typeface="Arial" panose="020B0604020202020204" pitchFamily="34" charset="0"/>
                    <a:cs typeface="Arial" panose="020B0604020202020204" pitchFamily="34" charset="0"/>
                  </a:rPr>
                  <a:t>01</a:t>
                </a:r>
                <a:endParaRPr lang="en-US" sz="3000" b="1">
                  <a:solidFill>
                    <a:schemeClr val="tx2">
                      <a:lumMod val="50000"/>
                    </a:schemeClr>
                  </a:solidFill>
                  <a:latin typeface="Arial" panose="020B0604020202020204" pitchFamily="34" charset="0"/>
                  <a:cs typeface="Arial" panose="020B0604020202020204" pitchFamily="34" charset="0"/>
                </a:endParaRPr>
              </a:p>
            </p:txBody>
          </p:sp>
        </p:grpSp>
        <p:sp>
          <p:nvSpPr>
            <p:cNvPr id="11" name="TextBox 10"/>
            <p:cNvSpPr txBox="1"/>
            <p:nvPr/>
          </p:nvSpPr>
          <p:spPr>
            <a:xfrm flipH="1">
              <a:off x="1154252" y="2511548"/>
              <a:ext cx="1780010" cy="553998"/>
            </a:xfrm>
            <a:prstGeom prst="rect">
              <a:avLst/>
            </a:prstGeom>
            <a:noFill/>
          </p:spPr>
          <p:txBody>
            <a:bodyPr wrap="square" rtlCol="0">
              <a:spAutoFit/>
            </a:bodyPr>
            <a:lstStyle/>
            <a:p>
              <a:pPr algn="ctr">
                <a:lnSpc>
                  <a:spcPct val="150000"/>
                </a:lnSpc>
              </a:pPr>
              <a:r>
                <a:rPr lang="en-US" sz="2000" smtClean="0">
                  <a:solidFill>
                    <a:schemeClr val="tx1"/>
                  </a:solidFill>
                  <a:latin typeface="Arial" panose="020B0604020202020204" pitchFamily="34" charset="0"/>
                  <a:cs typeface="Arial" panose="020B0604020202020204" pitchFamily="34" charset="0"/>
                </a:rPr>
                <a:t>Kiểu dữ liệu</a:t>
              </a:r>
              <a:endParaRPr lang="en-US" sz="2000">
                <a:solidFill>
                  <a:schemeClr val="tx1"/>
                </a:solidFill>
                <a:latin typeface="Arial" panose="020B0604020202020204" pitchFamily="34" charset="0"/>
                <a:cs typeface="Arial" panose="020B0604020202020204" pitchFamily="34" charset="0"/>
              </a:endParaRPr>
            </a:p>
          </p:txBody>
        </p:sp>
      </p:grpSp>
      <p:grpSp>
        <p:nvGrpSpPr>
          <p:cNvPr id="19" name="Group 18"/>
          <p:cNvGrpSpPr/>
          <p:nvPr/>
        </p:nvGrpSpPr>
        <p:grpSpPr>
          <a:xfrm>
            <a:off x="2956355" y="1532073"/>
            <a:ext cx="2404154" cy="2807038"/>
            <a:chOff x="3340661" y="1618477"/>
            <a:chExt cx="2404154" cy="2807038"/>
          </a:xfrm>
        </p:grpSpPr>
        <p:grpSp>
          <p:nvGrpSpPr>
            <p:cNvPr id="20" name="Group 5"/>
            <p:cNvGrpSpPr/>
            <p:nvPr/>
          </p:nvGrpSpPr>
          <p:grpSpPr>
            <a:xfrm flipH="1">
              <a:off x="3340661" y="1618477"/>
              <a:ext cx="2404154" cy="2807038"/>
              <a:chOff x="0" y="-192881"/>
              <a:chExt cx="6371795" cy="5558067"/>
            </a:xfrm>
          </p:grpSpPr>
          <p:grpSp>
            <p:nvGrpSpPr>
              <p:cNvPr id="22" name="Group 6"/>
              <p:cNvGrpSpPr/>
              <p:nvPr/>
            </p:nvGrpSpPr>
            <p:grpSpPr>
              <a:xfrm>
                <a:off x="657738" y="-192881"/>
                <a:ext cx="5020438" cy="5558067"/>
                <a:chOff x="0" y="-38100"/>
                <a:chExt cx="991691" cy="1097890"/>
              </a:xfrm>
            </p:grpSpPr>
            <p:sp>
              <p:nvSpPr>
                <p:cNvPr id="27" name="Freeform 7"/>
                <p:cNvSpPr/>
                <p:nvPr/>
              </p:nvSpPr>
              <p:spPr>
                <a:xfrm>
                  <a:off x="33868" y="0"/>
                  <a:ext cx="957823" cy="1059790"/>
                </a:xfrm>
                <a:custGeom>
                  <a:avLst/>
                  <a:gdLst/>
                  <a:ahLst/>
                  <a:cxnLst/>
                  <a:rect l="l" t="t" r="r" b="b"/>
                  <a:pathLst>
                    <a:path w="991690" h="1097499">
                      <a:moveTo>
                        <a:pt x="104862" y="0"/>
                      </a:moveTo>
                      <a:lnTo>
                        <a:pt x="886829" y="0"/>
                      </a:lnTo>
                      <a:cubicBezTo>
                        <a:pt x="914640" y="0"/>
                        <a:pt x="941312" y="11048"/>
                        <a:pt x="960977" y="30713"/>
                      </a:cubicBezTo>
                      <a:cubicBezTo>
                        <a:pt x="980642" y="50379"/>
                        <a:pt x="991690" y="77051"/>
                        <a:pt x="991690" y="104862"/>
                      </a:cubicBezTo>
                      <a:lnTo>
                        <a:pt x="991690" y="992637"/>
                      </a:lnTo>
                      <a:cubicBezTo>
                        <a:pt x="991690" y="1020448"/>
                        <a:pt x="980642" y="1047120"/>
                        <a:pt x="960977" y="1066786"/>
                      </a:cubicBezTo>
                      <a:cubicBezTo>
                        <a:pt x="941312" y="1086451"/>
                        <a:pt x="914640" y="1097499"/>
                        <a:pt x="886829" y="1097499"/>
                      </a:cubicBezTo>
                      <a:lnTo>
                        <a:pt x="104862" y="1097499"/>
                      </a:lnTo>
                      <a:cubicBezTo>
                        <a:pt x="46948" y="1097499"/>
                        <a:pt x="0" y="1050551"/>
                        <a:pt x="0" y="992637"/>
                      </a:cubicBezTo>
                      <a:lnTo>
                        <a:pt x="0" y="104862"/>
                      </a:lnTo>
                      <a:cubicBezTo>
                        <a:pt x="0" y="77051"/>
                        <a:pt x="11048" y="50379"/>
                        <a:pt x="30713" y="30713"/>
                      </a:cubicBezTo>
                      <a:cubicBezTo>
                        <a:pt x="50379" y="11048"/>
                        <a:pt x="77051" y="0"/>
                        <a:pt x="104862" y="0"/>
                      </a:cubicBezTo>
                      <a:close/>
                    </a:path>
                  </a:pathLst>
                </a:custGeom>
                <a:solidFill>
                  <a:srgbClr val="FFFFFF"/>
                </a:solidFill>
                <a:ln w="38100" cap="rnd">
                  <a:solidFill>
                    <a:srgbClr val="F8D682"/>
                  </a:solidFill>
                  <a:prstDash val="solid"/>
                  <a:round/>
                </a:ln>
              </p:spPr>
            </p:sp>
            <p:sp>
              <p:nvSpPr>
                <p:cNvPr id="2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grpSp>
            <p:nvGrpSpPr>
              <p:cNvPr id="23" name="Group 10"/>
              <p:cNvGrpSpPr/>
              <p:nvPr/>
            </p:nvGrpSpPr>
            <p:grpSpPr>
              <a:xfrm>
                <a:off x="0" y="299568"/>
                <a:ext cx="6371795" cy="4307674"/>
                <a:chOff x="0" y="-38100"/>
                <a:chExt cx="1258627" cy="850900"/>
              </a:xfrm>
            </p:grpSpPr>
            <p:sp>
              <p:nvSpPr>
                <p:cNvPr id="25" name="Freeform 11"/>
                <p:cNvSpPr/>
                <p:nvPr/>
              </p:nvSpPr>
              <p:spPr>
                <a:xfrm>
                  <a:off x="812800" y="-17824"/>
                  <a:ext cx="445827" cy="194731"/>
                </a:xfrm>
                <a:custGeom>
                  <a:avLst/>
                  <a:gdLst/>
                  <a:ahLst/>
                  <a:cxnLst/>
                  <a:rect l="l" t="t" r="r" b="b"/>
                  <a:pathLst>
                    <a:path w="568596" h="194731">
                      <a:moveTo>
                        <a:pt x="97365" y="0"/>
                      </a:moveTo>
                      <a:lnTo>
                        <a:pt x="471231" y="0"/>
                      </a:lnTo>
                      <a:cubicBezTo>
                        <a:pt x="497054" y="0"/>
                        <a:pt x="521819" y="10258"/>
                        <a:pt x="540079" y="28518"/>
                      </a:cubicBezTo>
                      <a:cubicBezTo>
                        <a:pt x="558338" y="46777"/>
                        <a:pt x="568596" y="71542"/>
                        <a:pt x="568596" y="97365"/>
                      </a:cubicBezTo>
                      <a:lnTo>
                        <a:pt x="568596" y="97365"/>
                      </a:lnTo>
                      <a:cubicBezTo>
                        <a:pt x="568596" y="123188"/>
                        <a:pt x="558338" y="147953"/>
                        <a:pt x="540079" y="166213"/>
                      </a:cubicBezTo>
                      <a:cubicBezTo>
                        <a:pt x="521819" y="184473"/>
                        <a:pt x="497054" y="194731"/>
                        <a:pt x="471231" y="194731"/>
                      </a:cubicBezTo>
                      <a:lnTo>
                        <a:pt x="97365" y="194731"/>
                      </a:lnTo>
                      <a:cubicBezTo>
                        <a:pt x="71542" y="194731"/>
                        <a:pt x="46777" y="184473"/>
                        <a:pt x="28518" y="166213"/>
                      </a:cubicBezTo>
                      <a:cubicBezTo>
                        <a:pt x="10258" y="147953"/>
                        <a:pt x="0" y="123188"/>
                        <a:pt x="0" y="97365"/>
                      </a:cubicBezTo>
                      <a:lnTo>
                        <a:pt x="0" y="97365"/>
                      </a:lnTo>
                      <a:cubicBezTo>
                        <a:pt x="0" y="71542"/>
                        <a:pt x="10258" y="46777"/>
                        <a:pt x="28518" y="28518"/>
                      </a:cubicBezTo>
                      <a:cubicBezTo>
                        <a:pt x="46777" y="10258"/>
                        <a:pt x="71542" y="0"/>
                        <a:pt x="97365" y="0"/>
                      </a:cubicBezTo>
                      <a:close/>
                    </a:path>
                  </a:pathLst>
                </a:custGeom>
                <a:solidFill>
                  <a:srgbClr val="F8D682"/>
                </a:solidFill>
                <a:ln w="38100" cap="rnd">
                  <a:solidFill>
                    <a:srgbClr val="F8D682"/>
                  </a:solidFill>
                  <a:prstDash val="solid"/>
                  <a:round/>
                </a:ln>
              </p:spPr>
            </p:sp>
            <p:sp>
              <p:nvSpPr>
                <p:cNvPr id="26"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sp>
            <p:nvSpPr>
              <p:cNvPr id="24" name="TextBox 13"/>
              <p:cNvSpPr txBox="1"/>
              <p:nvPr/>
            </p:nvSpPr>
            <p:spPr>
              <a:xfrm>
                <a:off x="4194882" y="402214"/>
                <a:ext cx="2096830" cy="916023"/>
              </a:xfrm>
              <a:prstGeom prst="rect">
                <a:avLst/>
              </a:prstGeom>
            </p:spPr>
            <p:txBody>
              <a:bodyPr wrap="square" lIns="0" tIns="0" rIns="0" bIns="0" rtlCol="0" anchor="t">
                <a:spAutoFit/>
              </a:bodyPr>
              <a:lstStyle/>
              <a:p>
                <a:pPr algn="ctr">
                  <a:lnSpc>
                    <a:spcPts val="3890"/>
                  </a:lnSpc>
                </a:pPr>
                <a:r>
                  <a:rPr lang="vi-VN" sz="3000" b="1" smtClean="0">
                    <a:solidFill>
                      <a:schemeClr val="tx2">
                        <a:lumMod val="50000"/>
                      </a:schemeClr>
                    </a:solidFill>
                    <a:latin typeface="Arial" panose="020B0604020202020204" pitchFamily="34" charset="0"/>
                    <a:cs typeface="Arial" panose="020B0604020202020204" pitchFamily="34" charset="0"/>
                  </a:rPr>
                  <a:t>0</a:t>
                </a:r>
                <a:r>
                  <a:rPr lang="en-US" sz="3000" b="1" smtClean="0">
                    <a:solidFill>
                      <a:schemeClr val="tx2">
                        <a:lumMod val="50000"/>
                      </a:schemeClr>
                    </a:solidFill>
                    <a:latin typeface="Arial" panose="020B0604020202020204" pitchFamily="34" charset="0"/>
                    <a:cs typeface="Arial" panose="020B0604020202020204" pitchFamily="34" charset="0"/>
                  </a:rPr>
                  <a:t>2</a:t>
                </a:r>
                <a:endParaRPr lang="en-US" sz="3000" b="1">
                  <a:solidFill>
                    <a:schemeClr val="tx2">
                      <a:lumMod val="50000"/>
                    </a:schemeClr>
                  </a:solidFill>
                  <a:latin typeface="Arial" panose="020B0604020202020204" pitchFamily="34" charset="0"/>
                  <a:cs typeface="Arial" panose="020B0604020202020204" pitchFamily="34" charset="0"/>
                </a:endParaRPr>
              </a:p>
            </p:txBody>
          </p:sp>
        </p:grpSp>
        <p:sp>
          <p:nvSpPr>
            <p:cNvPr id="21" name="TextBox 20"/>
            <p:cNvSpPr txBox="1"/>
            <p:nvPr/>
          </p:nvSpPr>
          <p:spPr>
            <a:xfrm flipH="1">
              <a:off x="3633926" y="2511548"/>
              <a:ext cx="1798024" cy="1015663"/>
            </a:xfrm>
            <a:prstGeom prst="rect">
              <a:avLst/>
            </a:prstGeom>
            <a:noFill/>
          </p:spPr>
          <p:txBody>
            <a:bodyPr wrap="square" rtlCol="0">
              <a:spAutoFit/>
            </a:bodyPr>
            <a:lstStyle/>
            <a:p>
              <a:pPr algn="ctr">
                <a:lnSpc>
                  <a:spcPct val="150000"/>
                </a:lnSpc>
              </a:pPr>
              <a:r>
                <a:rPr lang="en-US" sz="2000" smtClean="0">
                  <a:solidFill>
                    <a:schemeClr val="tx1"/>
                  </a:solidFill>
                  <a:latin typeface="Arial" panose="020B0604020202020204" pitchFamily="34" charset="0"/>
                  <a:cs typeface="Arial" panose="020B0604020202020204" pitchFamily="34" charset="0"/>
                </a:rPr>
                <a:t>Hằng, biến, </a:t>
              </a:r>
            </a:p>
            <a:p>
              <a:pPr algn="ctr">
                <a:lnSpc>
                  <a:spcPct val="150000"/>
                </a:lnSpc>
              </a:pPr>
              <a:r>
                <a:rPr lang="en-US" sz="2000" smtClean="0">
                  <a:solidFill>
                    <a:schemeClr val="tx1"/>
                  </a:solidFill>
                  <a:latin typeface="Arial" panose="020B0604020202020204" pitchFamily="34" charset="0"/>
                  <a:cs typeface="Arial" panose="020B0604020202020204" pitchFamily="34" charset="0"/>
                </a:rPr>
                <a:t>biểu thức</a:t>
              </a:r>
              <a:endParaRPr lang="en-US" sz="2000">
                <a:solidFill>
                  <a:schemeClr val="tx1"/>
                </a:solidFill>
                <a:latin typeface="Arial" panose="020B0604020202020204" pitchFamily="34" charset="0"/>
                <a:cs typeface="Arial" panose="020B0604020202020204" pitchFamily="34" charset="0"/>
              </a:endParaRPr>
            </a:p>
          </p:txBody>
        </p:sp>
      </p:grpSp>
      <p:grpSp>
        <p:nvGrpSpPr>
          <p:cNvPr id="4" name="Group 3"/>
          <p:cNvGrpSpPr/>
          <p:nvPr/>
        </p:nvGrpSpPr>
        <p:grpSpPr>
          <a:xfrm>
            <a:off x="5255022" y="1539195"/>
            <a:ext cx="3044392" cy="2807038"/>
            <a:chOff x="5838350" y="1618477"/>
            <a:chExt cx="3044392" cy="2807038"/>
          </a:xfrm>
        </p:grpSpPr>
        <p:grpSp>
          <p:nvGrpSpPr>
            <p:cNvPr id="29" name="Group 28"/>
            <p:cNvGrpSpPr/>
            <p:nvPr/>
          </p:nvGrpSpPr>
          <p:grpSpPr>
            <a:xfrm>
              <a:off x="5838350" y="1618477"/>
              <a:ext cx="3044392" cy="2807038"/>
              <a:chOff x="5838350" y="1618477"/>
              <a:chExt cx="3044392" cy="2807038"/>
            </a:xfrm>
          </p:grpSpPr>
          <p:grpSp>
            <p:nvGrpSpPr>
              <p:cNvPr id="30" name="Group 5"/>
              <p:cNvGrpSpPr/>
              <p:nvPr/>
            </p:nvGrpSpPr>
            <p:grpSpPr>
              <a:xfrm flipH="1">
                <a:off x="5838350" y="1618477"/>
                <a:ext cx="3044392" cy="2807038"/>
                <a:chOff x="-1696841" y="-192881"/>
                <a:chExt cx="8068636" cy="5558067"/>
              </a:xfrm>
            </p:grpSpPr>
            <p:grpSp>
              <p:nvGrpSpPr>
                <p:cNvPr id="32" name="Group 6"/>
                <p:cNvGrpSpPr/>
                <p:nvPr/>
              </p:nvGrpSpPr>
              <p:grpSpPr>
                <a:xfrm>
                  <a:off x="-1696841" y="-192881"/>
                  <a:ext cx="7375017" cy="5558067"/>
                  <a:chOff x="-465102" y="-38100"/>
                  <a:chExt cx="1456793" cy="1097890"/>
                </a:xfrm>
              </p:grpSpPr>
              <p:sp>
                <p:nvSpPr>
                  <p:cNvPr id="37" name="Freeform 7"/>
                  <p:cNvSpPr/>
                  <p:nvPr/>
                </p:nvSpPr>
                <p:spPr>
                  <a:xfrm>
                    <a:off x="-465102" y="0"/>
                    <a:ext cx="1456793" cy="1059790"/>
                  </a:xfrm>
                  <a:custGeom>
                    <a:avLst/>
                    <a:gdLst/>
                    <a:ahLst/>
                    <a:cxnLst/>
                    <a:rect l="l" t="t" r="r" b="b"/>
                    <a:pathLst>
                      <a:path w="991690" h="1097499">
                        <a:moveTo>
                          <a:pt x="104862" y="0"/>
                        </a:moveTo>
                        <a:lnTo>
                          <a:pt x="886829" y="0"/>
                        </a:lnTo>
                        <a:cubicBezTo>
                          <a:pt x="914640" y="0"/>
                          <a:pt x="941312" y="11048"/>
                          <a:pt x="960977" y="30713"/>
                        </a:cubicBezTo>
                        <a:cubicBezTo>
                          <a:pt x="980642" y="50379"/>
                          <a:pt x="991690" y="77051"/>
                          <a:pt x="991690" y="104862"/>
                        </a:cubicBezTo>
                        <a:lnTo>
                          <a:pt x="991690" y="992637"/>
                        </a:lnTo>
                        <a:cubicBezTo>
                          <a:pt x="991690" y="1020448"/>
                          <a:pt x="980642" y="1047120"/>
                          <a:pt x="960977" y="1066786"/>
                        </a:cubicBezTo>
                        <a:cubicBezTo>
                          <a:pt x="941312" y="1086451"/>
                          <a:pt x="914640" y="1097499"/>
                          <a:pt x="886829" y="1097499"/>
                        </a:cubicBezTo>
                        <a:lnTo>
                          <a:pt x="104862" y="1097499"/>
                        </a:lnTo>
                        <a:cubicBezTo>
                          <a:pt x="46948" y="1097499"/>
                          <a:pt x="0" y="1050551"/>
                          <a:pt x="0" y="992637"/>
                        </a:cubicBezTo>
                        <a:lnTo>
                          <a:pt x="0" y="104862"/>
                        </a:lnTo>
                        <a:cubicBezTo>
                          <a:pt x="0" y="77051"/>
                          <a:pt x="11048" y="50379"/>
                          <a:pt x="30713" y="30713"/>
                        </a:cubicBezTo>
                        <a:cubicBezTo>
                          <a:pt x="50379" y="11048"/>
                          <a:pt x="77051" y="0"/>
                          <a:pt x="104862" y="0"/>
                        </a:cubicBezTo>
                        <a:close/>
                      </a:path>
                    </a:pathLst>
                  </a:custGeom>
                  <a:solidFill>
                    <a:srgbClr val="FFFFFF"/>
                  </a:solidFill>
                  <a:ln w="38100" cap="rnd">
                    <a:solidFill>
                      <a:srgbClr val="86BEE1"/>
                    </a:solidFill>
                    <a:prstDash val="solid"/>
                    <a:round/>
                  </a:ln>
                </p:spPr>
              </p:sp>
              <p:sp>
                <p:nvSpPr>
                  <p:cNvPr id="3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grpSp>
              <p:nvGrpSpPr>
                <p:cNvPr id="33" name="Group 10"/>
                <p:cNvGrpSpPr/>
                <p:nvPr/>
              </p:nvGrpSpPr>
              <p:grpSpPr>
                <a:xfrm>
                  <a:off x="0" y="299568"/>
                  <a:ext cx="6371795" cy="4307674"/>
                  <a:chOff x="0" y="-38100"/>
                  <a:chExt cx="1258627" cy="850900"/>
                </a:xfrm>
              </p:grpSpPr>
              <p:sp>
                <p:nvSpPr>
                  <p:cNvPr id="35" name="Freeform 11"/>
                  <p:cNvSpPr/>
                  <p:nvPr/>
                </p:nvSpPr>
                <p:spPr>
                  <a:xfrm>
                    <a:off x="812800" y="-17824"/>
                    <a:ext cx="445827" cy="194731"/>
                  </a:xfrm>
                  <a:custGeom>
                    <a:avLst/>
                    <a:gdLst/>
                    <a:ahLst/>
                    <a:cxnLst/>
                    <a:rect l="l" t="t" r="r" b="b"/>
                    <a:pathLst>
                      <a:path w="568596" h="194731">
                        <a:moveTo>
                          <a:pt x="97365" y="0"/>
                        </a:moveTo>
                        <a:lnTo>
                          <a:pt x="471231" y="0"/>
                        </a:lnTo>
                        <a:cubicBezTo>
                          <a:pt x="497054" y="0"/>
                          <a:pt x="521819" y="10258"/>
                          <a:pt x="540079" y="28518"/>
                        </a:cubicBezTo>
                        <a:cubicBezTo>
                          <a:pt x="558338" y="46777"/>
                          <a:pt x="568596" y="71542"/>
                          <a:pt x="568596" y="97365"/>
                        </a:cubicBezTo>
                        <a:lnTo>
                          <a:pt x="568596" y="97365"/>
                        </a:lnTo>
                        <a:cubicBezTo>
                          <a:pt x="568596" y="123188"/>
                          <a:pt x="558338" y="147953"/>
                          <a:pt x="540079" y="166213"/>
                        </a:cubicBezTo>
                        <a:cubicBezTo>
                          <a:pt x="521819" y="184473"/>
                          <a:pt x="497054" y="194731"/>
                          <a:pt x="471231" y="194731"/>
                        </a:cubicBezTo>
                        <a:lnTo>
                          <a:pt x="97365" y="194731"/>
                        </a:lnTo>
                        <a:cubicBezTo>
                          <a:pt x="71542" y="194731"/>
                          <a:pt x="46777" y="184473"/>
                          <a:pt x="28518" y="166213"/>
                        </a:cubicBezTo>
                        <a:cubicBezTo>
                          <a:pt x="10258" y="147953"/>
                          <a:pt x="0" y="123188"/>
                          <a:pt x="0" y="97365"/>
                        </a:cubicBezTo>
                        <a:lnTo>
                          <a:pt x="0" y="97365"/>
                        </a:lnTo>
                        <a:cubicBezTo>
                          <a:pt x="0" y="71542"/>
                          <a:pt x="10258" y="46777"/>
                          <a:pt x="28518" y="28518"/>
                        </a:cubicBezTo>
                        <a:cubicBezTo>
                          <a:pt x="46777" y="10258"/>
                          <a:pt x="71542" y="0"/>
                          <a:pt x="97365" y="0"/>
                        </a:cubicBezTo>
                        <a:close/>
                      </a:path>
                    </a:pathLst>
                  </a:custGeom>
                  <a:solidFill>
                    <a:srgbClr val="86BEE1"/>
                  </a:solidFill>
                  <a:ln w="38100" cap="rnd">
                    <a:solidFill>
                      <a:srgbClr val="86BEE1"/>
                    </a:solidFill>
                    <a:prstDash val="solid"/>
                    <a:round/>
                  </a:ln>
                </p:spPr>
              </p:sp>
              <p:sp>
                <p:nvSpPr>
                  <p:cNvPr id="36"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sz="3000" b="1">
                      <a:solidFill>
                        <a:schemeClr val="tx2">
                          <a:lumMod val="50000"/>
                        </a:schemeClr>
                      </a:solidFill>
                      <a:latin typeface="Arial" panose="020B0604020202020204" pitchFamily="34" charset="0"/>
                      <a:cs typeface="Arial" panose="020B0604020202020204" pitchFamily="34" charset="0"/>
                    </a:endParaRPr>
                  </a:p>
                </p:txBody>
              </p:sp>
            </p:grpSp>
            <p:sp>
              <p:nvSpPr>
                <p:cNvPr id="34" name="TextBox 13"/>
                <p:cNvSpPr txBox="1"/>
                <p:nvPr/>
              </p:nvSpPr>
              <p:spPr>
                <a:xfrm>
                  <a:off x="4194882" y="402214"/>
                  <a:ext cx="2096830" cy="916023"/>
                </a:xfrm>
                <a:prstGeom prst="rect">
                  <a:avLst/>
                </a:prstGeom>
              </p:spPr>
              <p:txBody>
                <a:bodyPr wrap="square" lIns="0" tIns="0" rIns="0" bIns="0" rtlCol="0" anchor="t">
                  <a:spAutoFit/>
                </a:bodyPr>
                <a:lstStyle/>
                <a:p>
                  <a:pPr algn="ctr">
                    <a:lnSpc>
                      <a:spcPts val="3890"/>
                    </a:lnSpc>
                  </a:pPr>
                  <a:r>
                    <a:rPr lang="vi-VN" sz="3000" b="1" smtClean="0">
                      <a:solidFill>
                        <a:schemeClr val="tx2">
                          <a:lumMod val="50000"/>
                        </a:schemeClr>
                      </a:solidFill>
                      <a:latin typeface="Arial" panose="020B0604020202020204" pitchFamily="34" charset="0"/>
                      <a:cs typeface="Arial" panose="020B0604020202020204" pitchFamily="34" charset="0"/>
                    </a:rPr>
                    <a:t>0</a:t>
                  </a:r>
                  <a:r>
                    <a:rPr lang="en-US" sz="3000" b="1" smtClean="0">
                      <a:solidFill>
                        <a:schemeClr val="tx2">
                          <a:lumMod val="50000"/>
                        </a:schemeClr>
                      </a:solidFill>
                      <a:latin typeface="Arial" panose="020B0604020202020204" pitchFamily="34" charset="0"/>
                      <a:cs typeface="Arial" panose="020B0604020202020204" pitchFamily="34" charset="0"/>
                    </a:rPr>
                    <a:t>3</a:t>
                  </a:r>
                  <a:endParaRPr lang="en-US" sz="3000" b="1">
                    <a:solidFill>
                      <a:schemeClr val="tx2">
                        <a:lumMod val="50000"/>
                      </a:schemeClr>
                    </a:solidFill>
                    <a:latin typeface="Arial" panose="020B0604020202020204" pitchFamily="34" charset="0"/>
                    <a:cs typeface="Arial" panose="020B0604020202020204" pitchFamily="34" charset="0"/>
                  </a:endParaRPr>
                </a:p>
              </p:txBody>
            </p:sp>
          </p:grpSp>
          <p:sp>
            <p:nvSpPr>
              <p:cNvPr id="31" name="TextBox 30"/>
              <p:cNvSpPr txBox="1"/>
              <p:nvPr/>
            </p:nvSpPr>
            <p:spPr>
              <a:xfrm flipH="1">
                <a:off x="6100061" y="2550047"/>
                <a:ext cx="2082422" cy="416011"/>
              </a:xfrm>
              <a:prstGeom prst="rect">
                <a:avLst/>
              </a:prstGeom>
              <a:noFill/>
            </p:spPr>
            <p:txBody>
              <a:bodyPr wrap="square" rtlCol="0">
                <a:spAutoFit/>
              </a:bodyPr>
              <a:lstStyle/>
              <a:p>
                <a:pPr algn="ctr">
                  <a:lnSpc>
                    <a:spcPct val="150000"/>
                  </a:lnSpc>
                </a:pPr>
                <a:endParaRPr lang="en-US" sz="1600" b="1">
                  <a:solidFill>
                    <a:schemeClr val="tx1"/>
                  </a:solidFill>
                  <a:latin typeface="Arial" panose="020B0604020202020204" pitchFamily="34" charset="0"/>
                  <a:cs typeface="Arial" panose="020B0604020202020204" pitchFamily="34" charset="0"/>
                </a:endParaRPr>
              </a:p>
            </p:txBody>
          </p:sp>
        </p:grpSp>
        <p:sp>
          <p:nvSpPr>
            <p:cNvPr id="2" name="Rectangle 1"/>
            <p:cNvSpPr/>
            <p:nvPr/>
          </p:nvSpPr>
          <p:spPr>
            <a:xfrm>
              <a:off x="6146641" y="2449321"/>
              <a:ext cx="2703953" cy="1420325"/>
            </a:xfrm>
            <a:prstGeom prst="rect">
              <a:avLst/>
            </a:prstGeom>
          </p:spPr>
          <p:txBody>
            <a:bodyPr wrap="square">
              <a:spAutoFit/>
            </a:bodyPr>
            <a:lstStyle/>
            <a:p>
              <a:pPr algn="ctr">
                <a:lnSpc>
                  <a:spcPct val="150000"/>
                </a:lnSpc>
              </a:pPr>
              <a:r>
                <a:rPr lang="vi-VN" sz="2000"/>
                <a:t>Thực hành: Sử dụng hằng, biến, biểu thức trong chương trình</a:t>
              </a:r>
              <a:endParaRPr lang="en-US" sz="2000"/>
            </a:p>
          </p:txBody>
        </p:sp>
      </p:grpSp>
    </p:spTree>
    <p:extLst>
      <p:ext uri="{BB962C8B-B14F-4D97-AF65-F5344CB8AC3E}">
        <p14:creationId xmlns:p14="http://schemas.microsoft.com/office/powerpoint/2010/main" val="381766981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8"/>
          <p:cNvSpPr txBox="1">
            <a:spLocks noGrp="1"/>
          </p:cNvSpPr>
          <p:nvPr>
            <p:ph type="title"/>
          </p:nvPr>
        </p:nvSpPr>
        <p:spPr>
          <a:xfrm>
            <a:off x="964425" y="2234575"/>
            <a:ext cx="7263900" cy="964500"/>
          </a:xfrm>
          <a:prstGeom prst="rect">
            <a:avLst/>
          </a:prstGeom>
        </p:spPr>
        <p:txBody>
          <a:bodyPr spcFirstLastPara="1" wrap="square" lIns="91425" tIns="91425" rIns="91425" bIns="91425" anchor="b" anchorCtr="0">
            <a:noAutofit/>
          </a:bodyPr>
          <a:lstStyle/>
          <a:p>
            <a:pPr lvl="0"/>
            <a:r>
              <a:rPr lang="en-US" sz="4000"/>
              <a:t>Kiểu dữ liệu</a:t>
            </a:r>
          </a:p>
        </p:txBody>
      </p:sp>
      <p:sp>
        <p:nvSpPr>
          <p:cNvPr id="1219" name="Google Shape;1219;p48"/>
          <p:cNvSpPr txBox="1">
            <a:spLocks noGrp="1"/>
          </p:cNvSpPr>
          <p:nvPr>
            <p:ph type="title" idx="2"/>
          </p:nvPr>
        </p:nvSpPr>
        <p:spPr>
          <a:xfrm>
            <a:off x="3770325" y="1318675"/>
            <a:ext cx="16521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smtClean="0"/>
              <a:t>01</a:t>
            </a:r>
            <a:endParaRPr sz="5000"/>
          </a:p>
        </p:txBody>
      </p:sp>
    </p:spTree>
    <p:extLst>
      <p:ext uri="{BB962C8B-B14F-4D97-AF65-F5344CB8AC3E}">
        <p14:creationId xmlns:p14="http://schemas.microsoft.com/office/powerpoint/2010/main" val="2562265508"/>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0" y="521597"/>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sp>
        <p:nvSpPr>
          <p:cNvPr id="13" name="TextBox 12"/>
          <p:cNvSpPr txBox="1"/>
          <p:nvPr/>
        </p:nvSpPr>
        <p:spPr>
          <a:xfrm>
            <a:off x="259937" y="1025237"/>
            <a:ext cx="8624125" cy="2400657"/>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H</a:t>
            </a:r>
            <a:r>
              <a:rPr lang="vi-VN" sz="2000" smtClean="0">
                <a:latin typeface="Arial" panose="020B0604020202020204" pitchFamily="34" charset="0"/>
                <a:cs typeface="Arial" panose="020B0604020202020204" pitchFamily="34" charset="0"/>
              </a:rPr>
              <a:t>oàn </a:t>
            </a:r>
            <a:r>
              <a:rPr lang="vi-VN" sz="2000">
                <a:latin typeface="Arial" panose="020B0604020202020204" pitchFamily="34" charset="0"/>
                <a:cs typeface="Arial" panose="020B0604020202020204" pitchFamily="34" charset="0"/>
              </a:rPr>
              <a:t>thành yêu cầu trong Hoạt động 1 SGK </a:t>
            </a:r>
            <a:r>
              <a:rPr lang="vi-VN" sz="2000" smtClean="0">
                <a:latin typeface="Arial" panose="020B0604020202020204" pitchFamily="34" charset="0"/>
                <a:cs typeface="Arial" panose="020B0604020202020204" pitchFamily="34" charset="0"/>
              </a:rPr>
              <a:t>tr</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76</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1. Em hãy ghép mỗi dòng ở cột Dữ liệu với một dòng phù hợp ở cột Kiểu dữ liệu trong </a:t>
            </a:r>
            <a:r>
              <a:rPr lang="vi-VN" sz="2000" smtClean="0">
                <a:latin typeface="Arial" panose="020B0604020202020204" pitchFamily="34" charset="0"/>
                <a:cs typeface="Arial" panose="020B0604020202020204" pitchFamily="34" charset="0"/>
              </a:rPr>
              <a:t>H13.1</a:t>
            </a:r>
            <a:r>
              <a:rPr lang="vi-VN" sz="2000">
                <a:latin typeface="Arial" panose="020B0604020202020204" pitchFamily="34" charset="0"/>
                <a:cs typeface="Arial" panose="020B0604020202020204" pitchFamily="34" charset="0"/>
              </a:rPr>
              <a:t>.</a:t>
            </a:r>
          </a:p>
          <a:p>
            <a:pPr algn="just">
              <a:lnSpc>
                <a:spcPct val="150000"/>
              </a:lnSpc>
            </a:pPr>
            <a:r>
              <a:rPr lang="vi-VN" sz="2000">
                <a:latin typeface="Arial" panose="020B0604020202020204" pitchFamily="34" charset="0"/>
                <a:cs typeface="Arial" panose="020B0604020202020204" pitchFamily="34" charset="0"/>
              </a:rPr>
              <a:t>2. Em hãy nhập dữ liệu và công thức theo mẫu trong </a:t>
            </a:r>
            <a:r>
              <a:rPr lang="vi-VN" sz="2000" smtClean="0">
                <a:latin typeface="Arial" panose="020B0604020202020204" pitchFamily="34" charset="0"/>
                <a:cs typeface="Arial" panose="020B0604020202020204" pitchFamily="34" charset="0"/>
              </a:rPr>
              <a:t>H13.2 </a:t>
            </a:r>
            <a:r>
              <a:rPr lang="vi-VN" sz="2000">
                <a:latin typeface="Arial" panose="020B0604020202020204" pitchFamily="34" charset="0"/>
                <a:cs typeface="Arial" panose="020B0604020202020204" pitchFamily="34" charset="0"/>
              </a:rPr>
              <a:t>vào phần mềm bảng tính và cho biết kết quả được hiển thị ở các ô tính C1, C2 và C3.</a:t>
            </a:r>
          </a:p>
        </p:txBody>
      </p:sp>
      <p:pic>
        <p:nvPicPr>
          <p:cNvPr id="14" name="image89.png"/>
          <p:cNvPicPr/>
          <p:nvPr/>
        </p:nvPicPr>
        <p:blipFill>
          <a:blip r:embed="rId2"/>
          <a:srcRect/>
          <a:stretch>
            <a:fillRect/>
          </a:stretch>
        </p:blipFill>
        <p:spPr>
          <a:xfrm>
            <a:off x="1056271" y="3526076"/>
            <a:ext cx="3587289" cy="833287"/>
          </a:xfrm>
          <a:prstGeom prst="rect">
            <a:avLst/>
          </a:prstGeom>
          <a:ln/>
        </p:spPr>
      </p:pic>
      <p:sp>
        <p:nvSpPr>
          <p:cNvPr id="3" name="Rectangle 2"/>
          <p:cNvSpPr/>
          <p:nvPr/>
        </p:nvSpPr>
        <p:spPr>
          <a:xfrm>
            <a:off x="1056271" y="4319833"/>
            <a:ext cx="3587289" cy="456535"/>
          </a:xfrm>
          <a:prstGeom prst="rect">
            <a:avLst/>
          </a:prstGeom>
        </p:spPr>
        <p:txBody>
          <a:bodyPr wrap="square">
            <a:spAutoFit/>
          </a:bodyPr>
          <a:lstStyle/>
          <a:p>
            <a:pPr algn="ctr">
              <a:lnSpc>
                <a:spcPct val="150000"/>
              </a:lnSpc>
              <a:spcAft>
                <a:spcPts val="800"/>
              </a:spcAft>
            </a:pPr>
            <a:r>
              <a:rPr lang="vi-VN" sz="1800" i="1">
                <a:latin typeface="+mn-lt"/>
                <a:ea typeface="Calibri" panose="020F0502020204030204" pitchFamily="34" charset="0"/>
              </a:rPr>
              <a:t>Hình 13.1. Dữ liệu và kiểu dữ liệu</a:t>
            </a:r>
            <a:endParaRPr lang="en-US" sz="1800">
              <a:effectLst/>
              <a:latin typeface="+mn-lt"/>
              <a:ea typeface="Calibri" panose="020F0502020204030204" pitchFamily="34" charset="0"/>
            </a:endParaRPr>
          </a:p>
        </p:txBody>
      </p:sp>
      <p:pic>
        <p:nvPicPr>
          <p:cNvPr id="15" name="image57.png"/>
          <p:cNvPicPr/>
          <p:nvPr/>
        </p:nvPicPr>
        <p:blipFill>
          <a:blip r:embed="rId3"/>
          <a:srcRect/>
          <a:stretch>
            <a:fillRect/>
          </a:stretch>
        </p:blipFill>
        <p:spPr>
          <a:xfrm>
            <a:off x="5959011" y="3425894"/>
            <a:ext cx="1418936" cy="976313"/>
          </a:xfrm>
          <a:prstGeom prst="rect">
            <a:avLst/>
          </a:prstGeom>
          <a:ln/>
        </p:spPr>
      </p:pic>
      <p:sp>
        <p:nvSpPr>
          <p:cNvPr id="16" name="Rectangle 15"/>
          <p:cNvSpPr/>
          <p:nvPr/>
        </p:nvSpPr>
        <p:spPr>
          <a:xfrm>
            <a:off x="4874834" y="4341011"/>
            <a:ext cx="3587289" cy="456535"/>
          </a:xfrm>
          <a:prstGeom prst="rect">
            <a:avLst/>
          </a:prstGeom>
        </p:spPr>
        <p:txBody>
          <a:bodyPr wrap="square">
            <a:spAutoFit/>
          </a:bodyPr>
          <a:lstStyle/>
          <a:p>
            <a:pPr algn="ctr">
              <a:lnSpc>
                <a:spcPct val="150000"/>
              </a:lnSpc>
              <a:spcAft>
                <a:spcPts val="800"/>
              </a:spcAft>
            </a:pPr>
            <a:r>
              <a:rPr lang="vi-VN" sz="1800" i="1">
                <a:latin typeface="+mn-lt"/>
                <a:ea typeface="Calibri" panose="020F0502020204030204" pitchFamily="34" charset="0"/>
              </a:rPr>
              <a:t>Hình 13.2. Các phép toán</a:t>
            </a:r>
            <a:endParaRPr lang="en-US" sz="1800">
              <a:effectLst/>
              <a:latin typeface="+mn-lt"/>
              <a:ea typeface="Calibri" panose="020F0502020204030204" pitchFamily="34" charset="0"/>
            </a:endParaRPr>
          </a:p>
        </p:txBody>
      </p:sp>
    </p:spTree>
    <p:extLst>
      <p:ext uri="{BB962C8B-B14F-4D97-AF65-F5344CB8AC3E}">
        <p14:creationId xmlns:p14="http://schemas.microsoft.com/office/powerpoint/2010/main" val="3085624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0" y="521597"/>
            <a:ext cx="2394856" cy="503640"/>
          </a:xfrm>
          <a:prstGeom prst="homePlate">
            <a:avLst>
              <a:gd name="adj" fmla="val 4490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smtClean="0">
                <a:solidFill>
                  <a:schemeClr val="accent6"/>
                </a:solidFill>
              </a:rPr>
              <a:t> Thảo luận nhóm</a:t>
            </a:r>
            <a:endParaRPr lang="en-US" sz="2000" b="1">
              <a:solidFill>
                <a:schemeClr val="accent6"/>
              </a:solidFill>
            </a:endParaRPr>
          </a:p>
        </p:txBody>
      </p:sp>
      <p:pic>
        <p:nvPicPr>
          <p:cNvPr id="14" name="image89.png"/>
          <p:cNvPicPr/>
          <p:nvPr/>
        </p:nvPicPr>
        <p:blipFill>
          <a:blip r:embed="rId2"/>
          <a:srcRect/>
          <a:stretch>
            <a:fillRect/>
          </a:stretch>
        </p:blipFill>
        <p:spPr>
          <a:xfrm>
            <a:off x="1056271" y="3526076"/>
            <a:ext cx="3587289" cy="833287"/>
          </a:xfrm>
          <a:prstGeom prst="rect">
            <a:avLst/>
          </a:prstGeom>
          <a:ln/>
        </p:spPr>
      </p:pic>
      <p:sp>
        <p:nvSpPr>
          <p:cNvPr id="3" name="Rectangle 2"/>
          <p:cNvSpPr/>
          <p:nvPr/>
        </p:nvSpPr>
        <p:spPr>
          <a:xfrm>
            <a:off x="1056271" y="4319833"/>
            <a:ext cx="3587289" cy="456535"/>
          </a:xfrm>
          <a:prstGeom prst="rect">
            <a:avLst/>
          </a:prstGeom>
        </p:spPr>
        <p:txBody>
          <a:bodyPr wrap="square">
            <a:spAutoFit/>
          </a:bodyPr>
          <a:lstStyle/>
          <a:p>
            <a:pPr algn="ctr">
              <a:lnSpc>
                <a:spcPct val="150000"/>
              </a:lnSpc>
              <a:spcAft>
                <a:spcPts val="800"/>
              </a:spcAft>
            </a:pPr>
            <a:r>
              <a:rPr lang="vi-VN" sz="1800" i="1">
                <a:latin typeface="+mn-lt"/>
                <a:ea typeface="Calibri" panose="020F0502020204030204" pitchFamily="34" charset="0"/>
              </a:rPr>
              <a:t>Hình 13.1. Dữ liệu và kiểu dữ liệu</a:t>
            </a:r>
            <a:endParaRPr lang="en-US" sz="1800">
              <a:effectLst/>
              <a:latin typeface="+mn-lt"/>
              <a:ea typeface="Calibri" panose="020F0502020204030204" pitchFamily="34" charset="0"/>
            </a:endParaRPr>
          </a:p>
        </p:txBody>
      </p:sp>
      <p:pic>
        <p:nvPicPr>
          <p:cNvPr id="15" name="image57.png"/>
          <p:cNvPicPr/>
          <p:nvPr/>
        </p:nvPicPr>
        <p:blipFill>
          <a:blip r:embed="rId3"/>
          <a:srcRect/>
          <a:stretch>
            <a:fillRect/>
          </a:stretch>
        </p:blipFill>
        <p:spPr>
          <a:xfrm>
            <a:off x="5959011" y="3425894"/>
            <a:ext cx="1418936" cy="976313"/>
          </a:xfrm>
          <a:prstGeom prst="rect">
            <a:avLst/>
          </a:prstGeom>
          <a:ln/>
        </p:spPr>
      </p:pic>
      <p:sp>
        <p:nvSpPr>
          <p:cNvPr id="16" name="Rectangle 15"/>
          <p:cNvSpPr/>
          <p:nvPr/>
        </p:nvSpPr>
        <p:spPr>
          <a:xfrm>
            <a:off x="4874834" y="4341011"/>
            <a:ext cx="3587289" cy="456535"/>
          </a:xfrm>
          <a:prstGeom prst="rect">
            <a:avLst/>
          </a:prstGeom>
        </p:spPr>
        <p:txBody>
          <a:bodyPr wrap="square">
            <a:spAutoFit/>
          </a:bodyPr>
          <a:lstStyle/>
          <a:p>
            <a:pPr algn="ctr">
              <a:lnSpc>
                <a:spcPct val="150000"/>
              </a:lnSpc>
              <a:spcAft>
                <a:spcPts val="800"/>
              </a:spcAft>
            </a:pPr>
            <a:r>
              <a:rPr lang="vi-VN" sz="1800" i="1">
                <a:latin typeface="+mn-lt"/>
                <a:ea typeface="Calibri" panose="020F0502020204030204" pitchFamily="34" charset="0"/>
              </a:rPr>
              <a:t>Hình 13.2. Các phép toán</a:t>
            </a:r>
            <a:endParaRPr lang="en-US" sz="1800">
              <a:effectLst/>
              <a:latin typeface="+mn-lt"/>
              <a:ea typeface="Calibri" panose="020F0502020204030204" pitchFamily="34" charset="0"/>
            </a:endParaRPr>
          </a:p>
        </p:txBody>
      </p:sp>
      <p:grpSp>
        <p:nvGrpSpPr>
          <p:cNvPr id="9" name="Group 8"/>
          <p:cNvGrpSpPr/>
          <p:nvPr/>
        </p:nvGrpSpPr>
        <p:grpSpPr>
          <a:xfrm>
            <a:off x="404567" y="1359964"/>
            <a:ext cx="3980577" cy="1634490"/>
            <a:chOff x="354003" y="1733585"/>
            <a:chExt cx="3980577" cy="1634490"/>
          </a:xfrm>
        </p:grpSpPr>
        <p:sp>
          <p:nvSpPr>
            <p:cNvPr id="10" name="TextBox 9"/>
            <p:cNvSpPr txBox="1"/>
            <p:nvPr/>
          </p:nvSpPr>
          <p:spPr>
            <a:xfrm>
              <a:off x="1295673" y="1733585"/>
              <a:ext cx="3038907" cy="1634490"/>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latin typeface="Arial" panose="020B0604020202020204" pitchFamily="34" charset="0"/>
                  <a:cs typeface="Arial" panose="020B0604020202020204" pitchFamily="34" charset="0"/>
                </a:rPr>
                <a:t>1.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a:t>
              </a:r>
              <a:r>
                <a:rPr lang="vi-VN" sz="2000">
                  <a:latin typeface="Arial" panose="020B0604020202020204" pitchFamily="34" charset="0"/>
                  <a:cs typeface="Arial" panose="020B0604020202020204" pitchFamily="34" charset="0"/>
                </a:rPr>
                <a:t>Tin học” - văn </a:t>
              </a:r>
              <a:r>
                <a:rPr lang="vi-VN" sz="2000" smtClean="0">
                  <a:latin typeface="Arial" panose="020B0604020202020204" pitchFamily="34" charset="0"/>
                  <a:cs typeface="Arial" panose="020B0604020202020204" pitchFamily="34" charset="0"/>
                </a:rPr>
                <a:t>bản</a:t>
              </a:r>
              <a:r>
                <a:rPr lang="en-US" sz="2000" smtClean="0">
                  <a:latin typeface="Arial" panose="020B0604020202020204" pitchFamily="34" charset="0"/>
                  <a:cs typeface="Arial" panose="020B0604020202020204" pitchFamily="34" charset="0"/>
                </a:rPr>
                <a:t>.</a:t>
              </a:r>
              <a:r>
                <a:rPr lang="vi-VN" sz="2000" smtClean="0">
                  <a:latin typeface="Arial" panose="020B0604020202020204" pitchFamily="34" charset="0"/>
                  <a:cs typeface="Arial" panose="020B0604020202020204" pitchFamily="34" charset="0"/>
                </a:rPr>
                <a:t> </a:t>
              </a:r>
              <a:endParaRPr lang="en-US" sz="2000" smtClean="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smtClean="0">
                  <a:latin typeface="Arial" panose="020B0604020202020204" pitchFamily="34" charset="0"/>
                  <a:cs typeface="Arial" panose="020B0604020202020204" pitchFamily="34" charset="0"/>
                </a:rPr>
                <a:t>3.141592 </a:t>
              </a:r>
              <a:r>
                <a:rPr lang="vi-VN" sz="2000">
                  <a:latin typeface="Arial" panose="020B0604020202020204" pitchFamily="34" charset="0"/>
                  <a:cs typeface="Arial" panose="020B0604020202020204" pitchFamily="34" charset="0"/>
                </a:rPr>
                <a:t>- số</a:t>
              </a:r>
              <a:r>
                <a:rPr lang="vi-VN"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354003" y="1883935"/>
              <a:ext cx="823012" cy="823012"/>
            </a:xfrm>
            <a:prstGeom prst="rect">
              <a:avLst/>
            </a:prstGeom>
          </p:spPr>
        </p:pic>
      </p:grpSp>
      <p:grpSp>
        <p:nvGrpSpPr>
          <p:cNvPr id="17" name="Group 16"/>
          <p:cNvGrpSpPr/>
          <p:nvPr/>
        </p:nvGrpSpPr>
        <p:grpSpPr>
          <a:xfrm>
            <a:off x="4643560" y="1014815"/>
            <a:ext cx="3922170" cy="2145268"/>
            <a:chOff x="479683" y="1733585"/>
            <a:chExt cx="3922170" cy="2145268"/>
          </a:xfrm>
        </p:grpSpPr>
        <p:sp>
          <p:nvSpPr>
            <p:cNvPr id="18" name="TextBox 17"/>
            <p:cNvSpPr txBox="1"/>
            <p:nvPr/>
          </p:nvSpPr>
          <p:spPr>
            <a:xfrm>
              <a:off x="1295672" y="1733585"/>
              <a:ext cx="3106181" cy="2145268"/>
            </a:xfrm>
            <a:prstGeom prst="roundRect">
              <a:avLst/>
            </a:prstGeom>
            <a:solidFill>
              <a:srgbClr val="FFFFAF"/>
            </a:solid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2. </a:t>
              </a: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Ô</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C1: 8 (số</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Ô</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C2: 35 (xâu kí tự</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a:t>
              </a:r>
              <a:endParaRPr lang="vi-VN" sz="2000">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en-US" sz="2000">
                  <a:latin typeface="Arial" panose="020B0604020202020204" pitchFamily="34" charset="0"/>
                  <a:cs typeface="Arial" panose="020B0604020202020204" pitchFamily="34" charset="0"/>
                </a:rPr>
                <a:t>Ô</a:t>
              </a:r>
              <a:r>
                <a:rPr lang="vi-VN" sz="2000" smtClean="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C3: TRUE.</a:t>
              </a:r>
            </a:p>
          </p:txBody>
        </p:sp>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79683" y="1883935"/>
              <a:ext cx="823012" cy="823012"/>
            </a:xfrm>
            <a:prstGeom prst="rect">
              <a:avLst/>
            </a:prstGeom>
          </p:spPr>
        </p:pic>
      </p:grpSp>
    </p:spTree>
    <p:extLst>
      <p:ext uri="{BB962C8B-B14F-4D97-AF65-F5344CB8AC3E}">
        <p14:creationId xmlns:p14="http://schemas.microsoft.com/office/powerpoint/2010/main" val="1405320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9657" y="231480"/>
            <a:ext cx="8824686" cy="4645070"/>
          </a:xfrm>
          <a:prstGeom prst="roundRect">
            <a:avLst>
              <a:gd name="adj" fmla="val 5364"/>
            </a:avLst>
          </a:prstGeom>
          <a:ln w="12700">
            <a:solidFill>
              <a:srgbClr val="9E7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1" y="521597"/>
            <a:ext cx="3338945" cy="503640"/>
          </a:xfrm>
          <a:prstGeom prst="homePlate">
            <a:avLst>
              <a:gd name="adj" fmla="val 449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chemeClr val="accent6"/>
                </a:solidFill>
              </a:rPr>
              <a:t> Khai thác thông tin SGK</a:t>
            </a:r>
          </a:p>
        </p:txBody>
      </p:sp>
      <p:sp>
        <p:nvSpPr>
          <p:cNvPr id="22" name="TextBox 9"/>
          <p:cNvSpPr txBox="1"/>
          <p:nvPr/>
        </p:nvSpPr>
        <p:spPr>
          <a:xfrm>
            <a:off x="557294" y="1282701"/>
            <a:ext cx="4358906" cy="1938992"/>
          </a:xfrm>
          <a:prstGeom prst="rect">
            <a:avLst/>
          </a:prstGeom>
          <a:noFill/>
          <a:ln w="19050">
            <a:noFill/>
          </a:ln>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smtClean="0">
                <a:latin typeface="Arial" panose="020B0604020202020204" pitchFamily="34" charset="0"/>
                <a:cs typeface="Arial" panose="020B0604020202020204" pitchFamily="34" charset="0"/>
              </a:rPr>
              <a:t>	Đ</a:t>
            </a:r>
            <a:r>
              <a:rPr lang="vi-VN" sz="2000" smtClean="0">
                <a:latin typeface="Arial" panose="020B0604020202020204" pitchFamily="34" charset="0"/>
                <a:cs typeface="Arial" panose="020B0604020202020204" pitchFamily="34" charset="0"/>
              </a:rPr>
              <a:t>ọc </a:t>
            </a:r>
            <a:r>
              <a:rPr lang="vi-VN" sz="2000">
                <a:latin typeface="Arial" panose="020B0604020202020204" pitchFamily="34" charset="0"/>
                <a:cs typeface="Arial" panose="020B0604020202020204" pitchFamily="34" charset="0"/>
              </a:rPr>
              <a:t>SGK tr</a:t>
            </a:r>
            <a:r>
              <a:rPr lang="vi-VN" sz="2000" smtClean="0">
                <a:latin typeface="Arial" panose="020B0604020202020204" pitchFamily="34" charset="0"/>
                <a:cs typeface="Arial" panose="020B0604020202020204" pitchFamily="34" charset="0"/>
              </a:rPr>
              <a:t>.</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77</a:t>
            </a:r>
            <a:r>
              <a:rPr lang="vi-VN" sz="2000">
                <a:latin typeface="Arial" panose="020B0604020202020204" pitchFamily="34" charset="0"/>
                <a:cs typeface="Arial" panose="020B0604020202020204" pitchFamily="34" charset="0"/>
              </a:rPr>
              <a:t>, quan sát bảng </a:t>
            </a:r>
            <a:r>
              <a:rPr lang="vi-VN" sz="2000" smtClean="0">
                <a:latin typeface="Arial" panose="020B0604020202020204" pitchFamily="34" charset="0"/>
                <a:cs typeface="Arial" panose="020B0604020202020204" pitchFamily="34" charset="0"/>
              </a:rPr>
              <a:t>13.1</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13.2</a:t>
            </a:r>
            <a:r>
              <a:rPr lang="en-US" sz="2000" smtClean="0">
                <a:latin typeface="Arial" panose="020B0604020202020204" pitchFamily="34" charset="0"/>
                <a:cs typeface="Arial" panose="020B0604020202020204" pitchFamily="34" charset="0"/>
              </a:rPr>
              <a:t> và </a:t>
            </a:r>
            <a:r>
              <a:rPr lang="vi-VN" sz="2000" smtClean="0">
                <a:latin typeface="Arial" panose="020B0604020202020204" pitchFamily="34" charset="0"/>
                <a:cs typeface="Arial" panose="020B0604020202020204" pitchFamily="34" charset="0"/>
              </a:rPr>
              <a:t>trả lời </a:t>
            </a:r>
            <a:r>
              <a:rPr lang="vi-VN" sz="2000">
                <a:latin typeface="Arial" panose="020B0604020202020204" pitchFamily="34" charset="0"/>
                <a:cs typeface="Arial" panose="020B0604020202020204" pitchFamily="34" charset="0"/>
              </a:rPr>
              <a:t>câu </a:t>
            </a:r>
            <a:r>
              <a:rPr lang="vi-VN" sz="2000" smtClean="0">
                <a:latin typeface="Arial" panose="020B0604020202020204" pitchFamily="34" charset="0"/>
                <a:cs typeface="Arial" panose="020B0604020202020204" pitchFamily="34" charset="0"/>
              </a:rPr>
              <a:t>hỏi:</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Ngôn </a:t>
            </a:r>
            <a:r>
              <a:rPr lang="vi-VN" sz="2000">
                <a:latin typeface="Arial" panose="020B0604020202020204" pitchFamily="34" charset="0"/>
                <a:cs typeface="Arial" panose="020B0604020202020204" pitchFamily="34" charset="0"/>
              </a:rPr>
              <a:t>ngữ lập trình </a:t>
            </a:r>
            <a:r>
              <a:rPr lang="vi-VN" sz="2000" b="1">
                <a:latin typeface="Arial" panose="020B0604020202020204" pitchFamily="34" charset="0"/>
                <a:cs typeface="Arial" panose="020B0604020202020204" pitchFamily="34" charset="0"/>
              </a:rPr>
              <a:t>Scratch</a:t>
            </a:r>
            <a:r>
              <a:rPr lang="vi-VN" sz="2000">
                <a:latin typeface="Arial" panose="020B0604020202020204" pitchFamily="34" charset="0"/>
                <a:cs typeface="Arial" panose="020B0604020202020204" pitchFamily="34" charset="0"/>
              </a:rPr>
              <a:t> có những kiểu dữ liệu nào? Cho ví dụ.</a:t>
            </a:r>
          </a:p>
        </p:txBody>
      </p:sp>
      <p:pic>
        <p:nvPicPr>
          <p:cNvPr id="23" name="Picture 22"/>
          <p:cNvPicPr>
            <a:picLocks noChangeAspect="1"/>
          </p:cNvPicPr>
          <p:nvPr/>
        </p:nvPicPr>
        <p:blipFill>
          <a:blip r:embed="rId2"/>
          <a:stretch>
            <a:fillRect/>
          </a:stretch>
        </p:blipFill>
        <p:spPr>
          <a:xfrm>
            <a:off x="601886" y="1282701"/>
            <a:ext cx="833633" cy="452363"/>
          </a:xfrm>
          <a:prstGeom prst="rect">
            <a:avLst/>
          </a:prstGeom>
        </p:spPr>
      </p:pic>
      <p:pic>
        <p:nvPicPr>
          <p:cNvPr id="2" name="Picture 1"/>
          <p:cNvPicPr>
            <a:picLocks noChangeAspect="1"/>
          </p:cNvPicPr>
          <p:nvPr/>
        </p:nvPicPr>
        <p:blipFill>
          <a:blip r:embed="rId3"/>
          <a:stretch>
            <a:fillRect/>
          </a:stretch>
        </p:blipFill>
        <p:spPr>
          <a:xfrm>
            <a:off x="451917" y="3447301"/>
            <a:ext cx="4544112" cy="1038654"/>
          </a:xfrm>
          <a:prstGeom prst="rect">
            <a:avLst/>
          </a:prstGeom>
        </p:spPr>
      </p:pic>
      <p:pic>
        <p:nvPicPr>
          <p:cNvPr id="4" name="Picture 3"/>
          <p:cNvPicPr>
            <a:picLocks noChangeAspect="1"/>
          </p:cNvPicPr>
          <p:nvPr/>
        </p:nvPicPr>
        <p:blipFill>
          <a:blip r:embed="rId4"/>
          <a:stretch>
            <a:fillRect/>
          </a:stretch>
        </p:blipFill>
        <p:spPr>
          <a:xfrm>
            <a:off x="5131669" y="1508882"/>
            <a:ext cx="3637204" cy="2940955"/>
          </a:xfrm>
          <a:prstGeom prst="rect">
            <a:avLst/>
          </a:prstGeom>
        </p:spPr>
      </p:pic>
    </p:spTree>
    <p:extLst>
      <p:ext uri="{BB962C8B-B14F-4D97-AF65-F5344CB8AC3E}">
        <p14:creationId xmlns:p14="http://schemas.microsoft.com/office/powerpoint/2010/main" val="12848008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Media Literacy and Critical Thinking - German - Foreign Language - 9th grade by Slidesgo">
  <a:themeElements>
    <a:clrScheme name="Simple Light">
      <a:dk1>
        <a:srgbClr val="332A03"/>
      </a:dk1>
      <a:lt1>
        <a:srgbClr val="F7F4E7"/>
      </a:lt1>
      <a:dk2>
        <a:srgbClr val="E2AE74"/>
      </a:dk2>
      <a:lt2>
        <a:srgbClr val="9E7F56"/>
      </a:lt2>
      <a:accent1>
        <a:srgbClr val="FFFFFF"/>
      </a:accent1>
      <a:accent2>
        <a:srgbClr val="FFFFFF"/>
      </a:accent2>
      <a:accent3>
        <a:srgbClr val="FFFFFF"/>
      </a:accent3>
      <a:accent4>
        <a:srgbClr val="FFFFFF"/>
      </a:accent4>
      <a:accent5>
        <a:srgbClr val="FFFFFF"/>
      </a:accent5>
      <a:accent6>
        <a:srgbClr val="FFFFFF"/>
      </a:accent6>
      <a:hlink>
        <a:srgbClr val="332A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2241</Words>
  <Application>Microsoft Office PowerPoint</Application>
  <PresentationFormat>On-screen Show (16:9)</PresentationFormat>
  <Paragraphs>217</Paragraphs>
  <Slides>43</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Times New Roman</vt:lpstr>
      <vt:lpstr>Wingdings</vt:lpstr>
      <vt:lpstr>Nunito Light</vt:lpstr>
      <vt:lpstr>Work Sans</vt:lpstr>
      <vt:lpstr>Calibri</vt:lpstr>
      <vt:lpstr>Arial</vt:lpstr>
      <vt:lpstr>Arial (Body)</vt:lpstr>
      <vt:lpstr>Gentium Plus</vt:lpstr>
      <vt:lpstr>Lato</vt:lpstr>
      <vt:lpstr>Poppins Black</vt:lpstr>
      <vt:lpstr>Media Literacy and Critical Thinking - German - Foreign Language - 9th grade by Slidesgo</vt:lpstr>
      <vt:lpstr>PowerPoint Presentation</vt:lpstr>
      <vt:lpstr>PowerPoint Presentation</vt:lpstr>
      <vt:lpstr>PowerPoint Presentation</vt:lpstr>
      <vt:lpstr>PowerPoint Presentation</vt:lpstr>
      <vt:lpstr>PowerPoint Presentation</vt:lpstr>
      <vt:lpstr>Kiểu dữ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Hằng, biến, biểu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Thực hành: Sử dụng hằng, biến, biểu thức trong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Literacy and Critical Thinking - German - Foreign Language</dc:title>
  <cp:lastModifiedBy>Acer</cp:lastModifiedBy>
  <cp:revision>34</cp:revision>
  <dcterms:modified xsi:type="dcterms:W3CDTF">2023-12-16T08:41:55Z</dcterms:modified>
</cp:coreProperties>
</file>