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69" r:id="rId3"/>
    <p:sldId id="268" r:id="rId4"/>
    <p:sldId id="273" r:id="rId5"/>
    <p:sldId id="308" r:id="rId6"/>
    <p:sldId id="277" r:id="rId7"/>
    <p:sldId id="278" r:id="rId8"/>
    <p:sldId id="337" r:id="rId9"/>
    <p:sldId id="279" r:id="rId10"/>
    <p:sldId id="338" r:id="rId11"/>
    <p:sldId id="339" r:id="rId12"/>
    <p:sldId id="340" r:id="rId13"/>
    <p:sldId id="341" r:id="rId14"/>
    <p:sldId id="281" r:id="rId15"/>
    <p:sldId id="342" r:id="rId16"/>
    <p:sldId id="343" r:id="rId17"/>
    <p:sldId id="346" r:id="rId18"/>
    <p:sldId id="345" r:id="rId19"/>
    <p:sldId id="347" r:id="rId20"/>
    <p:sldId id="348" r:id="rId21"/>
    <p:sldId id="283" r:id="rId22"/>
    <p:sldId id="322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D1"/>
    <a:srgbClr val="FFB3B3"/>
    <a:srgbClr val="FF8B8B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ED126-BC84-4500-99DF-414E26C13E5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AE733-8AD2-4490-BBCE-258F1CE4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35360" y="190775"/>
            <a:ext cx="15376959" cy="9448525"/>
            <a:chOff x="1491962" y="92656"/>
            <a:chExt cx="15376959" cy="9448525"/>
          </a:xfrm>
        </p:grpSpPr>
        <p:sp>
          <p:nvSpPr>
            <p:cNvPr id="6" name="Freeform 6"/>
            <p:cNvSpPr/>
            <p:nvPr/>
          </p:nvSpPr>
          <p:spPr>
            <a:xfrm rot="-269664">
              <a:off x="1491962" y="92656"/>
              <a:ext cx="15376959" cy="9448525"/>
            </a:xfrm>
            <a:custGeom>
              <a:avLst/>
              <a:gdLst/>
              <a:ahLst/>
              <a:cxnLst/>
              <a:rect l="l" t="t" r="r" b="b"/>
              <a:pathLst>
                <a:path w="10215658" h="7304195">
                  <a:moveTo>
                    <a:pt x="0" y="0"/>
                  </a:moveTo>
                  <a:lnTo>
                    <a:pt x="10215658" y="0"/>
                  </a:lnTo>
                  <a:lnTo>
                    <a:pt x="10215658" y="7304195"/>
                  </a:lnTo>
                  <a:lnTo>
                    <a:pt x="0" y="7304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1602" y="3366090"/>
              <a:ext cx="14859000" cy="355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75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</a:t>
              </a:r>
              <a:br>
                <a:rPr lang="en-US" sz="75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5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 VỚI TIẾT HỌC HÔM NAY!</a:t>
              </a:r>
            </a:p>
          </p:txBody>
        </p:sp>
      </p:grpSp>
      <p:sp>
        <p:nvSpPr>
          <p:cNvPr id="14" name="Freeform 7"/>
          <p:cNvSpPr/>
          <p:nvPr/>
        </p:nvSpPr>
        <p:spPr>
          <a:xfrm rot="-1724739">
            <a:off x="1120053" y="1413011"/>
            <a:ext cx="1963959" cy="3576746"/>
          </a:xfrm>
          <a:custGeom>
            <a:avLst/>
            <a:gdLst/>
            <a:ahLst/>
            <a:cxnLst/>
            <a:rect l="l" t="t" r="r" b="b"/>
            <a:pathLst>
              <a:path w="1963959" h="3576746">
                <a:moveTo>
                  <a:pt x="0" y="0"/>
                </a:moveTo>
                <a:lnTo>
                  <a:pt x="1963959" y="0"/>
                </a:lnTo>
                <a:lnTo>
                  <a:pt x="1963959" y="3576746"/>
                </a:lnTo>
                <a:lnTo>
                  <a:pt x="0" y="357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8"/>
          <p:cNvSpPr/>
          <p:nvPr/>
        </p:nvSpPr>
        <p:spPr>
          <a:xfrm rot="535256">
            <a:off x="15736419" y="7590531"/>
            <a:ext cx="2285562" cy="2675376"/>
          </a:xfrm>
          <a:custGeom>
            <a:avLst/>
            <a:gdLst/>
            <a:ahLst/>
            <a:cxnLst/>
            <a:rect l="l" t="t" r="r" b="b"/>
            <a:pathLst>
              <a:path w="3161044" h="4392881">
                <a:moveTo>
                  <a:pt x="0" y="0"/>
                </a:moveTo>
                <a:lnTo>
                  <a:pt x="3161044" y="0"/>
                </a:lnTo>
                <a:lnTo>
                  <a:pt x="3161044" y="4392881"/>
                </a:lnTo>
                <a:lnTo>
                  <a:pt x="0" y="4392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625177"/>
            <a:ext cx="3700593" cy="204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</a:t>
            </a: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21197" y="2104028"/>
            <a:ext cx="14696258" cy="701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Khoanh tròn vào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 số là nghiệm của phương trình 5x + y = 6</a:t>
            </a:r>
            <a:endParaRPr lang="en-US" sz="48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(1; -1)</a:t>
            </a:r>
            <a:endParaRPr lang="en-US" sz="48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(1;1)</a:t>
            </a:r>
            <a:endParaRPr lang="en-US" sz="48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(-1;1)</a:t>
            </a:r>
            <a:endParaRPr lang="en-US" sz="48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(-1;-1)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3054" y="403559"/>
            <a:ext cx="2898569" cy="19683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0200" y="5591948"/>
            <a:ext cx="1253728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7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33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2278" y="2966210"/>
            <a:ext cx="146962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viết một phương trình bậc nhất hai ẩn và chỉ ra một nghiệm của nó.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5380" y="997866"/>
            <a:ext cx="2898569" cy="19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0" y="1510196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</a:t>
            </a:r>
            <a:r>
              <a:rPr lang="en-US" sz="4200" b="1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30326" y="2502917"/>
            <a:ext cx="14696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 sử (x;y) là nghiệm của phương trình bậc nhất hai ẩn x + 2y = 5 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3054" y="403559"/>
            <a:ext cx="2898569" cy="1968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455" y="4173088"/>
            <a:ext cx="14478000" cy="53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4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307" y="685543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</a:t>
            </a: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21197" y="2104028"/>
            <a:ext cx="146962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nghiệm và biểu diễn hình học tất cả các nghiệm của mỗi phương trình bậc nhất hai ẩn sau:</a:t>
            </a:r>
          </a:p>
          <a:p>
            <a:pPr marL="914400" indent="-914400" algn="just" fontAlgn="base">
              <a:spcAft>
                <a:spcPts val="800"/>
              </a:spcAft>
              <a:buAutoNum type="alphaLcParenR"/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2x – y = 3 </a:t>
            </a:r>
          </a:p>
          <a:p>
            <a:pPr marL="914400" indent="-914400" algn="just" fontAlgn="base">
              <a:spcAft>
                <a:spcPts val="800"/>
              </a:spcAft>
              <a:buAutoNum type="alphaLcParenR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0x + 2y = 4</a:t>
            </a:r>
          </a:p>
          <a:p>
            <a:pPr marL="914400" indent="-914400" algn="just" fontAlgn="base">
              <a:spcAft>
                <a:spcPts val="800"/>
              </a:spcAft>
              <a:buAutoNum type="alphaLcParenR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2x + 0y = -3 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3054" y="403559"/>
            <a:ext cx="2898569" cy="19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90600" y="2552700"/>
            <a:ext cx="16154400" cy="4541084"/>
          </a:xfrm>
          <a:custGeom>
            <a:avLst/>
            <a:gdLst/>
            <a:ahLst/>
            <a:cxnLst/>
            <a:rect l="l" t="t" r="r" b="b"/>
            <a:pathLst>
              <a:path w="10910412" h="4922084">
                <a:moveTo>
                  <a:pt x="0" y="0"/>
                </a:moveTo>
                <a:lnTo>
                  <a:pt x="10910412" y="0"/>
                </a:lnTo>
                <a:lnTo>
                  <a:pt x="10910412" y="4922084"/>
                </a:lnTo>
                <a:lnTo>
                  <a:pt x="0" y="492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-190501" y="-190500"/>
            <a:ext cx="18669000" cy="2247900"/>
          </a:xfrm>
          <a:prstGeom prst="rect">
            <a:avLst/>
          </a:prstGeom>
          <a:solidFill>
            <a:srgbClr val="FFD1D1"/>
          </a:solidFill>
          <a:ln>
            <a:solidFill>
              <a:srgbClr val="FFD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06421" y="622637"/>
            <a:ext cx="23214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2623" y="3484876"/>
            <a:ext cx="1438275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45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* Phương trình bậc nhất hai ẩn có vô số nghiệm (x;y)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45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sz="45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Nghiệm của phương trình ax + by = c là một đường thẳng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082" y="7581900"/>
            <a:ext cx="4579831" cy="2493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79476">
            <a:off x="272387" y="8479906"/>
            <a:ext cx="2444708" cy="210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79476">
            <a:off x="15666156" y="-118201"/>
            <a:ext cx="2444708" cy="2103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85758">
            <a:off x="605496" y="2210905"/>
            <a:ext cx="2141744" cy="16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33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2: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2278" y="2966210"/>
            <a:ext cx="146962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và biểu diễn hình học tất cả các nghiệm của mỗi phương trình bậc nhất hai ẩn sau: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2x – 3y = 5 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0x + y = 3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X+ 0y = - 2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5380" y="997866"/>
            <a:ext cx="2898569" cy="19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1409700"/>
            <a:ext cx="5754720" cy="79741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9916" y="1181100"/>
            <a:ext cx="10896600" cy="4648200"/>
            <a:chOff x="1092708" y="2171700"/>
            <a:chExt cx="10453212" cy="4648200"/>
          </a:xfrm>
        </p:grpSpPr>
        <p:sp>
          <p:nvSpPr>
            <p:cNvPr id="4" name="Freeform 4"/>
            <p:cNvSpPr/>
            <p:nvPr/>
          </p:nvSpPr>
          <p:spPr>
            <a:xfrm>
              <a:off x="1092708" y="2171700"/>
              <a:ext cx="10453212" cy="4648200"/>
            </a:xfrm>
            <a:custGeom>
              <a:avLst/>
              <a:gdLst/>
              <a:ahLst/>
              <a:cxnLst/>
              <a:rect l="l" t="t" r="r" b="b"/>
              <a:pathLst>
                <a:path w="10910412" h="4922084">
                  <a:moveTo>
                    <a:pt x="0" y="0"/>
                  </a:moveTo>
                  <a:lnTo>
                    <a:pt x="10910412" y="0"/>
                  </a:lnTo>
                  <a:lnTo>
                    <a:pt x="10910412" y="4922084"/>
                  </a:lnTo>
                  <a:lnTo>
                    <a:pt x="0" y="492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5266" y="2324100"/>
              <a:ext cx="10015624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</a:pPr>
              <a:r>
                <a:rPr lang="en-US" sz="6000" b="1" u="sng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Tiết </a:t>
              </a:r>
              <a:r>
                <a:rPr lang="en-US" sz="6000" b="1" u="sng" dirty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vi-VN" sz="6000" b="1" u="sng" dirty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</a:pPr>
              <a:r>
                <a:rPr lang="en-US" sz="6000" b="1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HỆ HAI </a:t>
              </a:r>
              <a:r>
                <a:rPr lang="en-US" sz="6000" b="1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PHƯƠNG </a:t>
              </a:r>
              <a:r>
                <a:rPr lang="en-US" sz="6000" b="1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TRÌNH BẬC NHẤT HAI ẨN</a:t>
              </a:r>
              <a:endParaRPr lang="vi-VN" sz="6000" b="1" dirty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527" y="7581900"/>
            <a:ext cx="4942115" cy="180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9400" y="8718764"/>
            <a:ext cx="207891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82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4899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1742" y="1319904"/>
            <a:ext cx="12452735" cy="2980178"/>
            <a:chOff x="1894897" y="288505"/>
            <a:chExt cx="12452735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1932354" y="288505"/>
              <a:ext cx="10896600" cy="2980178"/>
              <a:chOff x="-1497173" y="-28575"/>
              <a:chExt cx="4067089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-1497173" y="6946"/>
                <a:ext cx="4067089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894897" y="440731"/>
              <a:ext cx="1245273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Khái </a:t>
              </a: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niệm </a:t>
              </a:r>
              <a:r>
                <a:rPr kumimoji="0" lang="en-US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hai </a:t>
              </a:r>
              <a:r>
                <a:rPr lang="en-US" sz="42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</a:t>
              </a:r>
              <a:r>
                <a:rPr lang="en-US" sz="42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 bậc nhất hai ẩn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512450"/>
            <a:ext cx="2775674" cy="1362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0991" y="6892455"/>
            <a:ext cx="2033646" cy="2670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99" y="2857500"/>
            <a:ext cx="145161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4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375" y="600919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5552" y="844353"/>
            <a:ext cx="15486047" cy="2980178"/>
            <a:chOff x="1394258" y="288505"/>
            <a:chExt cx="15486047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1394258" y="288505"/>
              <a:ext cx="15486047" cy="2980178"/>
              <a:chOff x="-1698014" y="-28575"/>
              <a:chExt cx="5780072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-1698014" y="6946"/>
                <a:ext cx="5780072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859506" y="440391"/>
              <a:ext cx="13837973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600"/>
                </a:spcAft>
                <a:defRPr/>
              </a:pP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vi-VN" sz="4200" b="1" dirty="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Khái niệm </a:t>
              </a:r>
              <a:r>
                <a:rPr lang="en-US" sz="4200" b="1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hệ hai </a:t>
              </a:r>
              <a:r>
                <a:rPr lang="en-US" sz="42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 bậc nhất hai ẩn</a:t>
              </a:r>
              <a:endParaRPr lang="en-US" sz="4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1400" y="512450"/>
            <a:ext cx="2775674" cy="13624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81000" y="2095500"/>
                <a:ext cx="17068800" cy="6306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Aft>
                    <a:spcPts val="800"/>
                  </a:spcAft>
                </a:pPr>
                <a:r>
                  <a:rPr lang="en-US" sz="54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* Một cặp gồm hai phương trình bậc nhất hai ẩn ax + by = c và a’x + b’y = c’ được gọi là một </a:t>
                </a:r>
                <a:r>
                  <a:rPr lang="en-US" sz="5400" i="1" dirty="0" smtClean="0">
                    <a:solidFill>
                      <a:srgbClr val="FF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hệ hai phương trình bậc nhất hai ẩn</a:t>
                </a:r>
                <a:r>
                  <a:rPr lang="en-US" sz="5400" i="1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54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Ta thường viết hệ phương trình dưới dạng:</a:t>
                </a:r>
              </a:p>
              <a:p>
                <a:pPr algn="ctr" fontAlgn="base"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𝑎𝑥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𝑏𝑦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400" b="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5400" b="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(*)</a:t>
                </a:r>
                <a:endParaRPr lang="en-US" sz="540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fontAlgn="base">
                  <a:spcAft>
                    <a:spcPts val="800"/>
                  </a:spcAft>
                </a:pPr>
                <a:r>
                  <a:rPr lang="en-US" sz="5400" b="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Một cặp số </a:t>
                </a:r>
                <a:r>
                  <a:rPr lang="en-US" sz="5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5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 gọi là một </a:t>
                </a:r>
                <a:r>
                  <a:rPr lang="en-US" sz="5400" i="1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 </a:t>
                </a:r>
                <a:r>
                  <a:rPr lang="en-US" sz="54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của hệ (*) nếu nó đồng thời là nghiệm của cả hai phương trình của hệ (*)</a:t>
                </a:r>
                <a:endParaRPr lang="en-US" sz="5400" b="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095500"/>
                <a:ext cx="17068800" cy="6306150"/>
              </a:xfrm>
              <a:prstGeom prst="rect">
                <a:avLst/>
              </a:prstGeom>
              <a:blipFill rotWithShape="0">
                <a:blip r:embed="rId5"/>
                <a:stretch>
                  <a:fillRect l="-1929" t="-2708" r="-2643" b="-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90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795871" y="1982038"/>
                <a:ext cx="14696258" cy="7456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Khoanh tròn vào hệ không </a:t>
                </a:r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hệ hai phương </a:t>
                </a:r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trình bậc nhất hai </a:t>
                </a:r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ẩn</a:t>
                </a:r>
              </a:p>
              <a:p>
                <a:pPr marL="914400" indent="-914400" algn="just" fontAlgn="base">
                  <a:lnSpc>
                    <a:spcPct val="150000"/>
                  </a:lnSpc>
                  <a:spcAft>
                    <a:spcPts val="800"/>
                  </a:spcAft>
                  <a:buAutoNum type="alphaUcPeriod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=−8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=−6</m:t>
                            </m:r>
                          </m:e>
                        </m:eqArr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d>
                      <m:dPr>
                        <m:begChr m:val="{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+6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=4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=4</m:t>
                            </m:r>
                          </m:e>
                        </m:eqArr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+0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			D.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=5</m:t>
                            </m:r>
                          </m:e>
                        </m:eqArr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871" y="1982038"/>
                <a:ext cx="14696258" cy="7456657"/>
              </a:xfrm>
              <a:prstGeom prst="rect">
                <a:avLst/>
              </a:prstGeom>
              <a:blipFill rotWithShape="0">
                <a:blip r:embed="rId3"/>
                <a:stretch>
                  <a:fillRect l="-1909" r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04621" y="7641599"/>
            <a:ext cx="1253728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9858" y="30793"/>
            <a:ext cx="18011274" cy="9829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7771;p33"/>
          <p:cNvSpPr txBox="1">
            <a:spLocks/>
          </p:cNvSpPr>
          <p:nvPr/>
        </p:nvSpPr>
        <p:spPr>
          <a:xfrm>
            <a:off x="2133600" y="800100"/>
            <a:ext cx="14478000" cy="2224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Chương I: PHƯƠNG TRÌNH VÀ HỆ PHƯƠNG TRÌNH BẬC NHẤT HAI ẨN</a:t>
            </a:r>
            <a:endParaRPr lang="vi-VN" sz="6000" b="1" kern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288" y="164060"/>
            <a:ext cx="2213736" cy="10865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76" y="108407"/>
            <a:ext cx="980574" cy="1017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768" y="3398011"/>
            <a:ext cx="14516100" cy="65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5466" y="68277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</a:t>
            </a: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3054" y="403559"/>
            <a:ext cx="2898569" cy="1968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9551" y="2432390"/>
            <a:ext cx="16907193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các cặp số (-2;1)  , (0;2) , (1;0) (1,5;3) , (4;-3) và hai phương trình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5x</a:t>
            </a:r>
            <a:r>
              <a:rPr kumimoji="0" lang="en-US" sz="4200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+ 4y = 8      (1)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aseline="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4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+ 5y = -3     (2)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cặp số đã cho: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cặp số nào là nghiệm của phương trình (1)?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số nào là nghiệm của hệ hai phương trình (1) và (2)?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 hai đường thẳng 5x + 4y = 8 và 3x + 5y = -3 trên cùng một mặt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200" noProof="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hẳng tọa độ để minh họa kết luận ở câu b.</a:t>
            </a:r>
            <a:r>
              <a:rPr kumimoji="0" lang="en-US" sz="4200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20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5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34716" y="2806848"/>
            <a:ext cx="16294768" cy="26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6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Nghiệm của hệ phương trình là giao điểm của hai đường thẳng của hai phương trình đó.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743700" y="649038"/>
            <a:ext cx="4876800" cy="1524000"/>
            <a:chOff x="1524000" y="322848"/>
            <a:chExt cx="4876800" cy="1524000"/>
          </a:xfrm>
        </p:grpSpPr>
        <p:sp>
          <p:nvSpPr>
            <p:cNvPr id="5" name="Flowchart: Terminator 4"/>
            <p:cNvSpPr/>
            <p:nvPr/>
          </p:nvSpPr>
          <p:spPr>
            <a:xfrm>
              <a:off x="1524000" y="322848"/>
              <a:ext cx="4876800" cy="1524000"/>
            </a:xfrm>
            <a:prstGeom prst="flowChartTerminator">
              <a:avLst/>
            </a:prstGeom>
            <a:solidFill>
              <a:srgbClr val="FFFF9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68566" y="559390"/>
              <a:ext cx="1787669" cy="1002710"/>
            </a:xfrm>
            <a:prstGeom prst="rect">
              <a:avLst/>
            </a:prstGeom>
            <a:solidFill>
              <a:srgbClr val="FFFF93"/>
            </a:solidFill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50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 ý</a:t>
              </a:r>
              <a:endParaRPr lang="en-US" sz="45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914400" y="9455045"/>
            <a:ext cx="20193000" cy="26283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1673" y="5676900"/>
            <a:ext cx="2292255" cy="3731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6" y="336658"/>
            <a:ext cx="2030144" cy="1682642"/>
          </a:xfrm>
          <a:prstGeom prst="rect">
            <a:avLst/>
          </a:prstGeom>
        </p:spPr>
      </p:pic>
      <p:sp>
        <p:nvSpPr>
          <p:cNvPr id="39" name="Freeform 21"/>
          <p:cNvSpPr/>
          <p:nvPr/>
        </p:nvSpPr>
        <p:spPr>
          <a:xfrm rot="1594130">
            <a:off x="-202953" y="9240259"/>
            <a:ext cx="2098169" cy="950795"/>
          </a:xfrm>
          <a:custGeom>
            <a:avLst/>
            <a:gdLst/>
            <a:ahLst/>
            <a:cxnLst/>
            <a:rect l="l" t="t" r="r" b="b"/>
            <a:pathLst>
              <a:path w="3200090" h="1302804">
                <a:moveTo>
                  <a:pt x="0" y="0"/>
                </a:moveTo>
                <a:lnTo>
                  <a:pt x="3200090" y="0"/>
                </a:lnTo>
                <a:lnTo>
                  <a:pt x="3200090" y="1302803"/>
                </a:lnTo>
                <a:lnTo>
                  <a:pt x="0" y="1302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2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1409700"/>
            <a:ext cx="5754720" cy="79741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0600" y="1333500"/>
            <a:ext cx="10453212" cy="4648200"/>
            <a:chOff x="1092708" y="2171700"/>
            <a:chExt cx="10453212" cy="4648200"/>
          </a:xfrm>
        </p:grpSpPr>
        <p:sp>
          <p:nvSpPr>
            <p:cNvPr id="4" name="Freeform 4"/>
            <p:cNvSpPr/>
            <p:nvPr/>
          </p:nvSpPr>
          <p:spPr>
            <a:xfrm>
              <a:off x="1092708" y="2171700"/>
              <a:ext cx="10453212" cy="4648200"/>
            </a:xfrm>
            <a:custGeom>
              <a:avLst/>
              <a:gdLst/>
              <a:ahLst/>
              <a:cxnLst/>
              <a:rect l="l" t="t" r="r" b="b"/>
              <a:pathLst>
                <a:path w="10910412" h="4922084">
                  <a:moveTo>
                    <a:pt x="0" y="0"/>
                  </a:moveTo>
                  <a:lnTo>
                    <a:pt x="10910412" y="0"/>
                  </a:lnTo>
                  <a:lnTo>
                    <a:pt x="10910412" y="4922084"/>
                  </a:lnTo>
                  <a:lnTo>
                    <a:pt x="0" y="492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9134" y="3422984"/>
              <a:ext cx="8839199" cy="1609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</a:pPr>
              <a:r>
                <a:rPr lang="en-US" sz="7500" b="1">
                  <a:solidFill>
                    <a:srgbClr val="1F497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  <a:endParaRPr kumimoji="0" lang="vi-VN" sz="7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536" y="7581900"/>
            <a:ext cx="4942115" cy="180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9400" y="8718764"/>
            <a:ext cx="207891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283179" y="647700"/>
            <a:ext cx="13721638" cy="10422728"/>
          </a:xfrm>
          <a:custGeom>
            <a:avLst/>
            <a:gdLst/>
            <a:ahLst/>
            <a:cxnLst/>
            <a:rect l="l" t="t" r="r" b="b"/>
            <a:pathLst>
              <a:path w="13721638" h="10422728">
                <a:moveTo>
                  <a:pt x="0" y="0"/>
                </a:moveTo>
                <a:lnTo>
                  <a:pt x="13721638" y="0"/>
                </a:lnTo>
                <a:lnTo>
                  <a:pt x="13721638" y="10422728"/>
                </a:lnTo>
                <a:lnTo>
                  <a:pt x="0" y="10422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1724739">
            <a:off x="1866299" y="357952"/>
            <a:ext cx="1963959" cy="3576746"/>
          </a:xfrm>
          <a:custGeom>
            <a:avLst/>
            <a:gdLst/>
            <a:ahLst/>
            <a:cxnLst/>
            <a:rect l="l" t="t" r="r" b="b"/>
            <a:pathLst>
              <a:path w="1963959" h="3576746">
                <a:moveTo>
                  <a:pt x="0" y="0"/>
                </a:moveTo>
                <a:lnTo>
                  <a:pt x="1963959" y="0"/>
                </a:lnTo>
                <a:lnTo>
                  <a:pt x="1963959" y="3576746"/>
                </a:lnTo>
                <a:lnTo>
                  <a:pt x="0" y="357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643465">
            <a:off x="1001687" y="1584604"/>
            <a:ext cx="1963959" cy="3576746"/>
          </a:xfrm>
          <a:custGeom>
            <a:avLst/>
            <a:gdLst/>
            <a:ahLst/>
            <a:cxnLst/>
            <a:rect l="l" t="t" r="r" b="b"/>
            <a:pathLst>
              <a:path w="1963959" h="3576746">
                <a:moveTo>
                  <a:pt x="0" y="0"/>
                </a:moveTo>
                <a:lnTo>
                  <a:pt x="1963959" y="0"/>
                </a:lnTo>
                <a:lnTo>
                  <a:pt x="1963959" y="3576746"/>
                </a:lnTo>
                <a:lnTo>
                  <a:pt x="0" y="357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2848278" y="3133051"/>
            <a:ext cx="134874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7500" b="1" kern="0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1. </a:t>
            </a:r>
            <a:r>
              <a:rPr lang="en-US" sz="7500" b="1" kern="0" dirty="0" smtClean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KHÁI NIỆM PHƯƠNG TRÌNH VÀ HỆ PHƯƠNG TRÌNH BẬC NHẤT HAI ẨN</a:t>
            </a:r>
            <a:r>
              <a:rPr lang="vi-VN" sz="7500" b="1" kern="0" dirty="0" smtClean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25" y="7309355"/>
            <a:ext cx="4754947" cy="284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266700"/>
            <a:ext cx="17083537" cy="9739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0137" y="2451437"/>
            <a:ext cx="93281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4596F"/>
              </a:buClr>
              <a:buSzPts val="3500"/>
              <a:defRPr/>
            </a:pPr>
            <a:r>
              <a:rPr lang="en-US" sz="6000" b="1" kern="0" dirty="0" smtClean="0">
                <a:solidFill>
                  <a:schemeClr val="tx2"/>
                </a:solidFill>
                <a:latin typeface="Arial" panose="020B0604020202020204" pitchFamily="34" charset="0"/>
                <a:sym typeface="Kavoon"/>
              </a:rPr>
              <a:t>KIẾN THỨC TRỌNG TÂM</a:t>
            </a:r>
            <a:endParaRPr lang="vi-VN" sz="6000" b="1" kern="0" dirty="0">
              <a:solidFill>
                <a:schemeClr val="tx2"/>
              </a:solidFill>
              <a:sym typeface="Kavoo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" y="3169661"/>
            <a:ext cx="115281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trình bậc nhất hai ẩn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00286" y="4185324"/>
            <a:ext cx="13473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Hệ hai phương trình bậc nhất hai ẩn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908" y="6105412"/>
            <a:ext cx="3662367" cy="320889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6419">
            <a:off x="14601296" y="1280025"/>
            <a:ext cx="1609593" cy="1829083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87885" y="6121990"/>
            <a:ext cx="2232765" cy="2138803"/>
          </a:xfrm>
          <a:custGeom>
            <a:avLst/>
            <a:gdLst/>
            <a:ahLst/>
            <a:cxnLst/>
            <a:rect l="l" t="t" r="r" b="b"/>
            <a:pathLst>
              <a:path w="2232765" h="2138803">
                <a:moveTo>
                  <a:pt x="0" y="0"/>
                </a:moveTo>
                <a:lnTo>
                  <a:pt x="2232765" y="0"/>
                </a:lnTo>
                <a:lnTo>
                  <a:pt x="2232765" y="2138803"/>
                </a:lnTo>
                <a:lnTo>
                  <a:pt x="0" y="213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9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1409700"/>
            <a:ext cx="5754720" cy="79741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9916" y="1181100"/>
            <a:ext cx="10896600" cy="4648200"/>
            <a:chOff x="1092708" y="2171700"/>
            <a:chExt cx="10453212" cy="4648200"/>
          </a:xfrm>
        </p:grpSpPr>
        <p:sp>
          <p:nvSpPr>
            <p:cNvPr id="4" name="Freeform 4"/>
            <p:cNvSpPr/>
            <p:nvPr/>
          </p:nvSpPr>
          <p:spPr>
            <a:xfrm>
              <a:off x="1092708" y="2171700"/>
              <a:ext cx="10453212" cy="4648200"/>
            </a:xfrm>
            <a:custGeom>
              <a:avLst/>
              <a:gdLst/>
              <a:ahLst/>
              <a:cxnLst/>
              <a:rect l="l" t="t" r="r" b="b"/>
              <a:pathLst>
                <a:path w="10910412" h="4922084">
                  <a:moveTo>
                    <a:pt x="0" y="0"/>
                  </a:moveTo>
                  <a:lnTo>
                    <a:pt x="10910412" y="0"/>
                  </a:lnTo>
                  <a:lnTo>
                    <a:pt x="10910412" y="4922084"/>
                  </a:lnTo>
                  <a:lnTo>
                    <a:pt x="0" y="492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5266" y="2324100"/>
              <a:ext cx="10015624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</a:pPr>
              <a:r>
                <a:rPr lang="en-US" sz="6000" b="1" u="sng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Tiết </a:t>
              </a:r>
              <a:r>
                <a:rPr lang="vi-VN" sz="6000" b="1" u="sng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vi-VN" sz="6000" b="1" u="sng" dirty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</a:pPr>
              <a:r>
                <a:rPr lang="en-US" sz="6000" b="1" dirty="0" smtClean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PHƯƠNG TRÌNH BẬC NHẤT HAI ẨN</a:t>
              </a:r>
              <a:endParaRPr lang="vi-VN" sz="6000" b="1" dirty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527" y="7581900"/>
            <a:ext cx="4942115" cy="180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9400" y="8718764"/>
            <a:ext cx="207891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3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4899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1742" y="1319904"/>
            <a:ext cx="12452735" cy="2980178"/>
            <a:chOff x="1894897" y="288505"/>
            <a:chExt cx="12452735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1932354" y="288505"/>
              <a:ext cx="10896600" cy="2980178"/>
              <a:chOff x="-1497173" y="-28575"/>
              <a:chExt cx="4067089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-1497173" y="6946"/>
                <a:ext cx="4067089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894897" y="440731"/>
              <a:ext cx="12452735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Khái </a:t>
              </a: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niệm </a:t>
              </a:r>
              <a:r>
                <a:rPr lang="en-US" sz="42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trình bậc nhất hai ẩn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512450"/>
            <a:ext cx="2775674" cy="1362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0991" y="6892455"/>
            <a:ext cx="2033646" cy="2670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99" y="2857552"/>
            <a:ext cx="14516100" cy="65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375" y="600919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5552" y="844353"/>
            <a:ext cx="15486047" cy="2980178"/>
            <a:chOff x="1394258" y="288505"/>
            <a:chExt cx="15486047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1394258" y="288505"/>
              <a:ext cx="15486047" cy="2980178"/>
              <a:chOff x="-1698014" y="-28575"/>
              <a:chExt cx="5780072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-1698014" y="6946"/>
                <a:ext cx="5780072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859506" y="440391"/>
              <a:ext cx="13837973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600"/>
                </a:spcAft>
                <a:defRPr/>
              </a:pP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vi-VN" sz="4200" b="1" dirty="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Khái niệm 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trình bậc nhất hai ẩn</a:t>
              </a:r>
              <a:endParaRPr lang="en-US" sz="4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1400" y="512450"/>
            <a:ext cx="2775674" cy="1362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85799" y="2268368"/>
                <a:ext cx="17029983" cy="2790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𝑃h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𝑡𝑟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ấ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h𝑎𝑖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ệ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5400" b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spcAft>
                    <a:spcPts val="800"/>
                  </a:spcAft>
                </a:pPr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      ax + by = c    (1)</a:t>
                </a:r>
              </a:p>
              <a:p>
                <a:pPr algn="just" fontAlgn="base">
                  <a:spcAft>
                    <a:spcPts val="800"/>
                  </a:spcAft>
                </a:pPr>
                <a:r>
                  <a:rPr lang="en-US" sz="5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54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rong đó a, b, c là các số đã biết (a </a:t>
                </a:r>
                <a14:m>
                  <m:oMath xmlns:m="http://schemas.openxmlformats.org/officeDocument/2006/math">
                    <m:r>
                      <a:rPr lang="en-US" sz="5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0 hoặc b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5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0 )</a:t>
                </a:r>
                <a:endPara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2268368"/>
                <a:ext cx="17029983" cy="2790508"/>
              </a:xfrm>
              <a:prstGeom prst="rect">
                <a:avLst/>
              </a:prstGeom>
              <a:blipFill rotWithShape="0">
                <a:blip r:embed="rId5"/>
                <a:stretch>
                  <a:fillRect l="-1897" b="-1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3024" y="7825785"/>
            <a:ext cx="2280102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375" y="600919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5552" y="844353"/>
            <a:ext cx="15486047" cy="2980178"/>
            <a:chOff x="1394258" y="288505"/>
            <a:chExt cx="15486047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1394258" y="288505"/>
              <a:ext cx="15486047" cy="2980178"/>
              <a:chOff x="-1698014" y="-28575"/>
              <a:chExt cx="5780072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-1698014" y="6946"/>
                <a:ext cx="5780072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859506" y="440391"/>
              <a:ext cx="13837973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600"/>
                </a:spcAft>
                <a:defRPr/>
              </a:pP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vi-VN" sz="4200" b="1" dirty="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Khái niệm 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trình bậc nhất hai ẩn</a:t>
              </a:r>
              <a:endParaRPr lang="en-US" sz="4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1400" y="512450"/>
            <a:ext cx="2775674" cy="1362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85799" y="2268368"/>
                <a:ext cx="16306801" cy="5386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𝑃h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𝑡𝑟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ấ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h𝑎𝑖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ệ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𝑡h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5400" b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spcAft>
                    <a:spcPts val="800"/>
                  </a:spcAft>
                </a:pPr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      ax + by = c    (1)</a:t>
                </a:r>
              </a:p>
              <a:p>
                <a:pPr algn="just" fontAlgn="base">
                  <a:spcAft>
                    <a:spcPts val="800"/>
                  </a:spcAft>
                </a:pPr>
                <a:r>
                  <a:rPr lang="en-US" sz="5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54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rong đó a, b, c là các số đã biết (a </a:t>
                </a:r>
                <a14:m>
                  <m:oMath xmlns:m="http://schemas.openxmlformats.org/officeDocument/2006/math">
                    <m:r>
                      <a:rPr lang="en-US" sz="5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0 hoặc b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5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0 )</a:t>
                </a:r>
              </a:p>
              <a:p>
                <a:pPr algn="just" fontAlgn="base">
                  <a:spcAft>
                    <a:spcPts val="800"/>
                  </a:spcAft>
                </a:pPr>
                <a:r>
                  <a:rPr lang="en-US" sz="5400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b="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400" b="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5400" b="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b="0" i="1" dirty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400" b="0" i="1" dirty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5400" b="0" i="1" dirty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sSub>
                      <m:sSubPr>
                        <m:ctrlP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sSub>
                      <m:sSubPr>
                        <m:ctrlPr>
                          <a:rPr lang="en-US" sz="5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là một khẳng định đúng thì cặp số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5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được gọi là một </a:t>
                </a:r>
                <a:r>
                  <a:rPr lang="en-US" sz="5400" i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của phương trình (1)</a:t>
                </a:r>
                <a:endPara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2268368"/>
                <a:ext cx="16306801" cy="5386090"/>
              </a:xfrm>
              <a:prstGeom prst="rect">
                <a:avLst/>
              </a:prstGeom>
              <a:blipFill rotWithShape="0">
                <a:blip r:embed="rId5"/>
                <a:stretch>
                  <a:fillRect l="-1981" r="-198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3024" y="7825785"/>
            <a:ext cx="2280102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47186"/>
            <a:ext cx="16916400" cy="89159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7854" y="136536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1:</a:t>
            </a:r>
            <a:endParaRPr kumimoji="0" lang="en-US" sz="42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871" y="1982038"/>
            <a:ext cx="14696258" cy="7013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Khoanh tròn vào hệ thức không là phương trình bậc nhất hai ẩn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5x + 6y = 4 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0x - 5y = 10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0x + 0 y = 3</a:t>
            </a:r>
          </a:p>
          <a:p>
            <a:pPr marL="742950" indent="-742950" algn="just" fontAlgn="base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4x + 0y = -6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7" y="9011936"/>
            <a:ext cx="2392933" cy="117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5380" y="997866"/>
            <a:ext cx="2898569" cy="19683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24604" y="6667500"/>
            <a:ext cx="1253728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696</Words>
  <Application>Microsoft Office PowerPoint</Application>
  <PresentationFormat>Custom</PresentationFormat>
  <Paragraphs>73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Kavoon</vt:lpstr>
      <vt:lpstr>Calibri</vt:lpstr>
      <vt:lpstr>Times New Roman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Microsoft account</cp:lastModifiedBy>
  <cp:revision>30</cp:revision>
  <dcterms:created xsi:type="dcterms:W3CDTF">2006-08-16T00:00:00Z</dcterms:created>
  <dcterms:modified xsi:type="dcterms:W3CDTF">2024-09-05T16:26:16Z</dcterms:modified>
  <dc:identifier>DAFm_-WKxms</dc:identifier>
</cp:coreProperties>
</file>