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716" r:id="rId2"/>
    <p:sldMasterId id="2147483728" r:id="rId3"/>
  </p:sldMasterIdLst>
  <p:notesMasterIdLst>
    <p:notesMasterId r:id="rId57"/>
  </p:notesMasterIdLst>
  <p:sldIdLst>
    <p:sldId id="354" r:id="rId4"/>
    <p:sldId id="356" r:id="rId5"/>
    <p:sldId id="357" r:id="rId6"/>
    <p:sldId id="353" r:id="rId7"/>
    <p:sldId id="355" r:id="rId8"/>
    <p:sldId id="358" r:id="rId9"/>
    <p:sldId id="394" r:id="rId10"/>
    <p:sldId id="395" r:id="rId11"/>
    <p:sldId id="361" r:id="rId12"/>
    <p:sldId id="362" r:id="rId13"/>
    <p:sldId id="396" r:id="rId14"/>
    <p:sldId id="287" r:id="rId15"/>
    <p:sldId id="288" r:id="rId16"/>
    <p:sldId id="289" r:id="rId17"/>
    <p:sldId id="398" r:id="rId18"/>
    <p:sldId id="378" r:id="rId19"/>
    <p:sldId id="365" r:id="rId20"/>
    <p:sldId id="345" r:id="rId21"/>
    <p:sldId id="352" r:id="rId22"/>
    <p:sldId id="346" r:id="rId23"/>
    <p:sldId id="347" r:id="rId24"/>
    <p:sldId id="348" r:id="rId25"/>
    <p:sldId id="366" r:id="rId26"/>
    <p:sldId id="367" r:id="rId27"/>
    <p:sldId id="403" r:id="rId28"/>
    <p:sldId id="370" r:id="rId29"/>
    <p:sldId id="371" r:id="rId30"/>
    <p:sldId id="372" r:id="rId31"/>
    <p:sldId id="373" r:id="rId32"/>
    <p:sldId id="297" r:id="rId33"/>
    <p:sldId id="400" r:id="rId34"/>
    <p:sldId id="401" r:id="rId35"/>
    <p:sldId id="402" r:id="rId36"/>
    <p:sldId id="382" r:id="rId37"/>
    <p:sldId id="374" r:id="rId38"/>
    <p:sldId id="375" r:id="rId39"/>
    <p:sldId id="380" r:id="rId40"/>
    <p:sldId id="381" r:id="rId41"/>
    <p:sldId id="388" r:id="rId42"/>
    <p:sldId id="300" r:id="rId43"/>
    <p:sldId id="301" r:id="rId44"/>
    <p:sldId id="302" r:id="rId45"/>
    <p:sldId id="303" r:id="rId46"/>
    <p:sldId id="304" r:id="rId47"/>
    <p:sldId id="305" r:id="rId48"/>
    <p:sldId id="306" r:id="rId49"/>
    <p:sldId id="308" r:id="rId50"/>
    <p:sldId id="309" r:id="rId51"/>
    <p:sldId id="310" r:id="rId52"/>
    <p:sldId id="340" r:id="rId53"/>
    <p:sldId id="393" r:id="rId54"/>
    <p:sldId id="379" r:id="rId55"/>
    <p:sldId id="392" r:id="rId56"/>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32"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36"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84"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1F2C8F"/>
    <a:srgbClr val="F5CDCE"/>
    <a:srgbClr val="DF8C8C"/>
    <a:srgbClr val="D4D593"/>
    <a:srgbClr val="E6F0FE"/>
    <a:srgbClr val="CDBE8A"/>
    <a:srgbClr val="FFE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0" autoAdjust="0"/>
    <p:restoredTop sz="72779" autoAdjust="0"/>
  </p:normalViewPr>
  <p:slideViewPr>
    <p:cSldViewPr snapToGrid="0" snapToObjects="1">
      <p:cViewPr varScale="1">
        <p:scale>
          <a:sx n="45" d="100"/>
          <a:sy n="45" d="100"/>
        </p:scale>
        <p:origin x="1304" y="44"/>
      </p:cViewPr>
      <p:guideLst>
        <p:guide/>
        <p:guide pos="432"/>
        <p:guide orient="horz" pos="2616"/>
        <p:guide orient="horz" pos="3264"/>
        <p:guide pos="6912"/>
        <p:guide orient="horz" pos="2136"/>
        <p:guide orient="horz" pos="4008"/>
        <p:guide orient="horz" pos="1152"/>
        <p:guide orient="horz" pos="2352"/>
        <p:guide orient="horz" pos="1536"/>
        <p:guide pos="7680"/>
        <p:guide pos="6696"/>
        <p:guide pos="1008"/>
        <p:guide pos="1584"/>
        <p:guide pos="2136"/>
        <p:guide pos="2760"/>
        <p:guide pos="3288"/>
        <p:guide pos="4032"/>
        <p:guide pos="4392"/>
        <p:guide pos="4944"/>
        <p:guide pos="5544"/>
        <p:guide pos="6072"/>
        <p:guide orient="horz" pos="2448"/>
        <p:guide orient="horz" pos="984"/>
        <p:guide pos="5256"/>
        <p:guide pos="7261"/>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hasCustomPrompt="1"/>
          </p:nvPr>
        </p:nvSpPr>
        <p:spPr>
          <a:xfrm>
            <a:off x="0" y="1371600"/>
            <a:ext cx="12192000" cy="1225296"/>
          </a:xfrm>
          <a:prstGeom prst="rect">
            <a:avLst/>
          </a:prstGeom>
        </p:spPr>
        <p:txBody>
          <a:bodyPr tIns="0" anchor="t">
            <a:noAutofit/>
          </a:bodyPr>
          <a:lstStyle>
            <a:lvl1pPr algn="ctr">
              <a:defRPr sz="4400">
                <a:latin typeface="Times New Roman" panose="02020603050405020304" pitchFamily="18" charset="0"/>
                <a:cs typeface="Times New Roman" panose="02020603050405020304" pitchFamily="18" charset="0"/>
              </a:defRPr>
            </a:lvl1pPr>
          </a:lstStyle>
          <a:p>
            <a:r>
              <a:rPr lang="vi-VN" dirty="0"/>
              <a:t>Bài 37. HỆ THẦN KINH </a:t>
            </a:r>
            <a:br>
              <a:rPr lang="en-US" dirty="0"/>
            </a:br>
            <a:r>
              <a:rPr lang="vi-VN" dirty="0"/>
              <a:t>VÀ CÁC GIÁC QUAN Ở NGƯỜI</a:t>
            </a:r>
            <a:endParaRPr lang="en-US" dirty="0"/>
          </a:p>
        </p:txBody>
      </p:sp>
      <p:sp>
        <p:nvSpPr>
          <p:cNvPr id="3" name="Subtitle 2"/>
          <p:cNvSpPr>
            <a:spLocks noGrp="1"/>
          </p:cNvSpPr>
          <p:nvPr>
            <p:ph type="subTitle" idx="1" hasCustomPrompt="1"/>
          </p:nvPr>
        </p:nvSpPr>
        <p:spPr>
          <a:xfrm>
            <a:off x="3568927" y="2871216"/>
            <a:ext cx="5254172" cy="557784"/>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Thời</a:t>
            </a:r>
            <a:r>
              <a:rPr lang="en-US" dirty="0"/>
              <a:t> </a:t>
            </a:r>
            <a:r>
              <a:rPr lang="en-US" dirty="0" err="1"/>
              <a:t>gian</a:t>
            </a:r>
            <a:r>
              <a:rPr lang="en-US" dirty="0"/>
              <a:t> </a:t>
            </a:r>
            <a:r>
              <a:rPr lang="en-US" dirty="0" err="1"/>
              <a:t>thực</a:t>
            </a:r>
            <a:r>
              <a:rPr lang="en-US" dirty="0"/>
              <a:t> </a:t>
            </a:r>
            <a:r>
              <a:rPr lang="en-US" dirty="0" err="1"/>
              <a:t>hiện</a:t>
            </a:r>
            <a:r>
              <a:rPr lang="en-US" dirty="0"/>
              <a:t>: 03 </a:t>
            </a:r>
            <a:r>
              <a:rPr lang="en-US" dirty="0" err="1"/>
              <a:t>tiết</a:t>
            </a:r>
            <a:r>
              <a:rPr lang="en-US" dirty="0"/>
              <a:t>.</a:t>
            </a:r>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a:prstGeom prst="rect">
            <a:avLst/>
          </a:prstGeo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 name="Title 1">
            <a:extLst>
              <a:ext uri="{FF2B5EF4-FFF2-40B4-BE49-F238E27FC236}">
                <a16:creationId xmlns:a16="http://schemas.microsoft.com/office/drawing/2014/main" id="{6D81E6F9-B513-FEFE-5A90-230DD40DE6A7}"/>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552850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19494"/>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
        <p:nvSpPr>
          <p:cNvPr id="3" name="Title 1">
            <a:extLst>
              <a:ext uri="{FF2B5EF4-FFF2-40B4-BE49-F238E27FC236}">
                <a16:creationId xmlns:a16="http://schemas.microsoft.com/office/drawing/2014/main" id="{89E4C556-486A-A14C-B3FD-116702D7003B}"/>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2586653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
        <p:nvSpPr>
          <p:cNvPr id="3" name="Title 1">
            <a:extLst>
              <a:ext uri="{FF2B5EF4-FFF2-40B4-BE49-F238E27FC236}">
                <a16:creationId xmlns:a16="http://schemas.microsoft.com/office/drawing/2014/main" id="{C01DD1E3-BE7F-143E-0235-2156E4E39B00}"/>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1900709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3" name="Title 1">
            <a:extLst>
              <a:ext uri="{FF2B5EF4-FFF2-40B4-BE49-F238E27FC236}">
                <a16:creationId xmlns:a16="http://schemas.microsoft.com/office/drawing/2014/main" id="{812E08D1-C5A2-F7C6-CB0D-08F8A87F128D}"/>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872516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a:xfrm>
            <a:off x="758952" y="19494"/>
            <a:ext cx="10671048" cy="768096"/>
          </a:xfrm>
          <a:prstGeom prst="rect">
            <a:avLst/>
          </a:prstGeom>
        </p:spPr>
        <p:txBody>
          <a:bodyPr/>
          <a:lstStyle>
            <a:lvl1pPr>
              <a:lnSpc>
                <a:spcPct val="100000"/>
              </a:lnSpc>
              <a:defRPr>
                <a:solidFill>
                  <a:schemeClr val="accent6"/>
                </a:solidFill>
              </a:defRPr>
            </a:lvl1pPr>
          </a:lstStyle>
          <a:p>
            <a:r>
              <a:rPr lang="en-US"/>
              <a:t>Click to edit Master title style</a:t>
            </a:r>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A51A1F68-9002-3791-2DD4-424EE6912D7B}"/>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185033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3" name="Title 1">
            <a:extLst>
              <a:ext uri="{FF2B5EF4-FFF2-40B4-BE49-F238E27FC236}">
                <a16:creationId xmlns:a16="http://schemas.microsoft.com/office/drawing/2014/main" id="{6B492F71-A3F0-5516-6E41-37AD21389616}"/>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1268954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a:prstGeom prst="rect">
            <a:avLst/>
          </a:prstGeo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a:extLst>
              <a:ext uri="{FF2B5EF4-FFF2-40B4-BE49-F238E27FC236}">
                <a16:creationId xmlns:a16="http://schemas.microsoft.com/office/drawing/2014/main" id="{D64FAEF5-25C2-0A7A-D2B8-3E4785F1E4BC}"/>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424848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a:prstGeom prst="rect">
            <a:avLst/>
          </a:prstGeo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itle 1">
            <a:extLst>
              <a:ext uri="{FF2B5EF4-FFF2-40B4-BE49-F238E27FC236}">
                <a16:creationId xmlns:a16="http://schemas.microsoft.com/office/drawing/2014/main" id="{0023E85B-DA61-18FA-60A6-D8482630FF17}"/>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2372898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a:prstGeom prst="rect">
            <a:avLst/>
          </a:prstGeo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D45669F-6E1C-159B-99F1-F7C341A1D58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4250832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26BA285-8EB6-34CF-E63D-A6B5E1E92673}"/>
              </a:ext>
            </a:extLst>
          </p:cNvPr>
          <p:cNvSpPr>
            <a:spLocks noGrp="1"/>
          </p:cNvSpPr>
          <p:nvPr>
            <p:ph type="dt" sz="half" idx="10"/>
          </p:nvPr>
        </p:nvSpPr>
        <p:spPr/>
        <p:txBody>
          <a:bodyPr/>
          <a:lstStyle>
            <a:lvl1pPr>
              <a:defRPr/>
            </a:lvl1pPr>
          </a:lstStyle>
          <a:p>
            <a:pPr>
              <a:defRPr/>
            </a:pPr>
            <a:fld id="{CCF61732-5716-478B-8CDA-6C0881EBC6E6}" type="datetimeFigureOut">
              <a:rPr lang="en-US"/>
              <a:pPr>
                <a:defRPr/>
              </a:pPr>
              <a:t>24-10-2024</a:t>
            </a:fld>
            <a:endParaRPr lang="en-US"/>
          </a:p>
        </p:txBody>
      </p:sp>
      <p:sp>
        <p:nvSpPr>
          <p:cNvPr id="3" name="Footer Placeholder 4">
            <a:extLst>
              <a:ext uri="{FF2B5EF4-FFF2-40B4-BE49-F238E27FC236}">
                <a16:creationId xmlns:a16="http://schemas.microsoft.com/office/drawing/2014/main" id="{E07F7650-20E3-2D7E-580C-D3DC9F67DA5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8A9C5BF-9D58-28FA-27C4-F208902BD39B}"/>
              </a:ext>
            </a:extLst>
          </p:cNvPr>
          <p:cNvSpPr>
            <a:spLocks noGrp="1"/>
          </p:cNvSpPr>
          <p:nvPr>
            <p:ph type="sldNum" sz="quarter" idx="12"/>
          </p:nvPr>
        </p:nvSpPr>
        <p:spPr/>
        <p:txBody>
          <a:bodyPr/>
          <a:lstStyle>
            <a:lvl1pPr>
              <a:defRPr/>
            </a:lvl1pPr>
          </a:lstStyle>
          <a:p>
            <a:pPr>
              <a:defRPr/>
            </a:pPr>
            <a:fld id="{70A16C79-8087-4C2E-BE04-7EB0D0566239}" type="slidenum">
              <a:rPr lang="en-US" altLang="en-US"/>
              <a:pPr>
                <a:defRPr/>
              </a:pPr>
              <a:t>‹#›</a:t>
            </a:fld>
            <a:endParaRPr lang="en-US" altLang="en-US"/>
          </a:p>
        </p:txBody>
      </p:sp>
    </p:spTree>
    <p:extLst>
      <p:ext uri="{BB962C8B-B14F-4D97-AF65-F5344CB8AC3E}">
        <p14:creationId xmlns:p14="http://schemas.microsoft.com/office/powerpoint/2010/main" val="395052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Content Placeholder 2"/>
          <p:cNvSpPr>
            <a:spLocks noGrp="1"/>
          </p:cNvSpPr>
          <p:nvPr>
            <p:ph idx="1"/>
          </p:nvPr>
        </p:nvSpPr>
        <p:spPr>
          <a:xfrm>
            <a:off x="5183187" y="1409314"/>
            <a:ext cx="6442755" cy="43279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6058" y="1409314"/>
            <a:ext cx="4205967" cy="4387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1">
            <a:extLst>
              <a:ext uri="{FF2B5EF4-FFF2-40B4-BE49-F238E27FC236}">
                <a16:creationId xmlns:a16="http://schemas.microsoft.com/office/drawing/2014/main" id="{A68BAB40-35C8-A11E-F2B2-F3548025E14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8" name="Title 1">
            <a:extLst>
              <a:ext uri="{FF2B5EF4-FFF2-40B4-BE49-F238E27FC236}">
                <a16:creationId xmlns:a16="http://schemas.microsoft.com/office/drawing/2014/main" id="{6BAAD8DA-EA11-4EC1-96BD-897C4ECC0E8B}"/>
              </a:ext>
            </a:extLst>
          </p:cNvPr>
          <p:cNvSpPr txBox="1">
            <a:spLocks/>
          </p:cNvSpPr>
          <p:nvPr userDrawn="1"/>
        </p:nvSpPr>
        <p:spPr>
          <a:xfrm>
            <a:off x="566058" y="656614"/>
            <a:ext cx="7939313"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l"/>
            <a:r>
              <a:rPr lang="en-US" sz="2800" cap="none" dirty="0"/>
              <a:t>1. </a:t>
            </a:r>
            <a:r>
              <a:rPr lang="en-US" sz="2800" cap="none" dirty="0" err="1"/>
              <a:t>Tìm</a:t>
            </a:r>
            <a:r>
              <a:rPr lang="en-US" sz="2800" cap="none" dirty="0"/>
              <a:t> </a:t>
            </a:r>
            <a:r>
              <a:rPr lang="en-US" sz="2800" cap="none" dirty="0" err="1"/>
              <a:t>hiểu</a:t>
            </a:r>
            <a:r>
              <a:rPr lang="en-US" sz="2800" cap="none" dirty="0"/>
              <a:t> </a:t>
            </a:r>
            <a:r>
              <a:rPr lang="en-US" sz="2800" cap="none" dirty="0" err="1"/>
              <a:t>cấu</a:t>
            </a:r>
            <a:r>
              <a:rPr lang="en-US" sz="2800" cap="none" dirty="0"/>
              <a:t> </a:t>
            </a:r>
            <a:r>
              <a:rPr lang="en-US" sz="2800" cap="none" dirty="0" err="1"/>
              <a:t>tạo</a:t>
            </a:r>
            <a:r>
              <a:rPr lang="en-US" sz="2800" cap="none" dirty="0"/>
              <a:t>, </a:t>
            </a:r>
            <a:r>
              <a:rPr lang="en-US" sz="2800" cap="none" dirty="0" err="1"/>
              <a:t>chức</a:t>
            </a:r>
            <a:r>
              <a:rPr lang="en-US" sz="2800" cap="none" dirty="0"/>
              <a:t> </a:t>
            </a:r>
            <a:r>
              <a:rPr lang="en-US" sz="2800" cap="none" dirty="0" err="1"/>
              <a:t>năng</a:t>
            </a:r>
            <a:r>
              <a:rPr lang="en-US" sz="2800" cap="none" dirty="0"/>
              <a:t> </a:t>
            </a:r>
            <a:r>
              <a:rPr lang="en-US" sz="2800" cap="none" dirty="0" err="1"/>
              <a:t>của</a:t>
            </a:r>
            <a:r>
              <a:rPr lang="en-US" sz="2800" cap="none" dirty="0"/>
              <a:t> </a:t>
            </a:r>
            <a:r>
              <a:rPr lang="en-US" sz="2800" cap="none" dirty="0" err="1"/>
              <a:t>hệ</a:t>
            </a:r>
            <a:r>
              <a:rPr lang="en-US" sz="2800" cap="none" dirty="0"/>
              <a:t> </a:t>
            </a:r>
            <a:r>
              <a:rPr lang="en-US" sz="2800" cap="none" dirty="0" err="1"/>
              <a:t>thần</a:t>
            </a:r>
            <a:r>
              <a:rPr lang="en-US" sz="2800" cap="none" dirty="0"/>
              <a:t> </a:t>
            </a:r>
            <a:r>
              <a:rPr lang="en-US" sz="2800" cap="none" dirty="0" err="1"/>
              <a:t>kinh</a:t>
            </a:r>
            <a:endParaRPr lang="en-US" sz="2800" cap="none" dirty="0"/>
          </a:p>
        </p:txBody>
      </p:sp>
    </p:spTree>
    <p:extLst>
      <p:ext uri="{BB962C8B-B14F-4D97-AF65-F5344CB8AC3E}">
        <p14:creationId xmlns:p14="http://schemas.microsoft.com/office/powerpoint/2010/main" val="2745005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86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71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6909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227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012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036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119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71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201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99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Content Placeholder 2"/>
          <p:cNvSpPr>
            <a:spLocks noGrp="1"/>
          </p:cNvSpPr>
          <p:nvPr>
            <p:ph idx="1"/>
          </p:nvPr>
        </p:nvSpPr>
        <p:spPr>
          <a:xfrm>
            <a:off x="5183187" y="1467370"/>
            <a:ext cx="6442755" cy="47209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6058" y="1801200"/>
            <a:ext cx="4205967" cy="4387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A68BAB40-35C8-A11E-F2B2-F3548025E14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6" name="Title 1">
            <a:extLst>
              <a:ext uri="{FF2B5EF4-FFF2-40B4-BE49-F238E27FC236}">
                <a16:creationId xmlns:a16="http://schemas.microsoft.com/office/drawing/2014/main" id="{C401C611-B0A7-7272-63B6-FBE950A8952F}"/>
              </a:ext>
            </a:extLst>
          </p:cNvPr>
          <p:cNvSpPr txBox="1">
            <a:spLocks/>
          </p:cNvSpPr>
          <p:nvPr userDrawn="1"/>
        </p:nvSpPr>
        <p:spPr>
          <a:xfrm>
            <a:off x="492295" y="623406"/>
            <a:ext cx="11278791"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l"/>
            <a:r>
              <a:rPr lang="en-US" sz="2800" cap="none" dirty="0"/>
              <a:t>2. </a:t>
            </a:r>
            <a:r>
              <a:rPr lang="en-US" sz="2800" cap="none" dirty="0" err="1"/>
              <a:t>Tìm</a:t>
            </a:r>
            <a:r>
              <a:rPr lang="en-US" sz="2800" cap="none" dirty="0"/>
              <a:t> </a:t>
            </a:r>
            <a:r>
              <a:rPr lang="en-US" sz="2800" cap="none" dirty="0" err="1"/>
              <a:t>hiểu</a:t>
            </a:r>
            <a:r>
              <a:rPr lang="en-US" sz="2800" cap="none" dirty="0"/>
              <a:t> </a:t>
            </a:r>
            <a:r>
              <a:rPr lang="en-US" sz="2800" cap="none" dirty="0" err="1"/>
              <a:t>một</a:t>
            </a:r>
            <a:r>
              <a:rPr lang="en-US" sz="2800" cap="none" dirty="0"/>
              <a:t> </a:t>
            </a:r>
            <a:r>
              <a:rPr lang="en-US" sz="2800" cap="none" dirty="0" err="1"/>
              <a:t>số</a:t>
            </a:r>
            <a:r>
              <a:rPr lang="en-US" sz="2800" cap="none" dirty="0"/>
              <a:t> </a:t>
            </a:r>
            <a:r>
              <a:rPr lang="en-US" sz="2800" cap="none" dirty="0" err="1"/>
              <a:t>bệnh</a:t>
            </a:r>
            <a:r>
              <a:rPr lang="en-US" sz="2800" cap="none" dirty="0"/>
              <a:t> </a:t>
            </a:r>
            <a:r>
              <a:rPr lang="en-US" sz="2800" cap="none" dirty="0" err="1"/>
              <a:t>về</a:t>
            </a:r>
            <a:r>
              <a:rPr lang="en-US" sz="2800" cap="none" dirty="0"/>
              <a:t> </a:t>
            </a:r>
            <a:r>
              <a:rPr lang="en-US" sz="2800" cap="none" dirty="0" err="1"/>
              <a:t>hệ</a:t>
            </a:r>
            <a:r>
              <a:rPr lang="en-US" sz="2800" cap="none" dirty="0"/>
              <a:t> </a:t>
            </a:r>
            <a:r>
              <a:rPr lang="en-US" sz="2800" cap="none" dirty="0" err="1"/>
              <a:t>thần</a:t>
            </a:r>
            <a:r>
              <a:rPr lang="en-US" sz="2800" cap="none" dirty="0"/>
              <a:t> </a:t>
            </a:r>
            <a:r>
              <a:rPr lang="en-US" sz="2800" cap="none" dirty="0" err="1"/>
              <a:t>kinh</a:t>
            </a:r>
            <a:r>
              <a:rPr lang="en-US" sz="2800" cap="none" dirty="0"/>
              <a:t> </a:t>
            </a:r>
            <a:r>
              <a:rPr lang="en-US" sz="2800" cap="none" dirty="0" err="1"/>
              <a:t>và</a:t>
            </a:r>
            <a:r>
              <a:rPr lang="en-US" sz="2800" cap="none" dirty="0"/>
              <a:t> </a:t>
            </a:r>
            <a:r>
              <a:rPr lang="en-US" sz="2800" cap="none" dirty="0" err="1"/>
              <a:t>chất</a:t>
            </a:r>
            <a:r>
              <a:rPr lang="en-US" sz="2800" cap="none" dirty="0"/>
              <a:t> </a:t>
            </a:r>
            <a:r>
              <a:rPr lang="en-US" sz="2800" cap="none" dirty="0" err="1"/>
              <a:t>gây</a:t>
            </a:r>
            <a:r>
              <a:rPr lang="en-US" sz="2800" cap="none" dirty="0"/>
              <a:t> </a:t>
            </a:r>
            <a:r>
              <a:rPr lang="en-US" sz="2800" cap="none" dirty="0" err="1"/>
              <a:t>nghiện</a:t>
            </a:r>
            <a:r>
              <a:rPr lang="en-US" sz="2800" cap="none" dirty="0"/>
              <a:t> </a:t>
            </a:r>
            <a:r>
              <a:rPr lang="en-US" sz="2800" cap="none" dirty="0" err="1"/>
              <a:t>đối</a:t>
            </a:r>
            <a:r>
              <a:rPr lang="en-US" sz="2800" cap="none" dirty="0"/>
              <a:t> </a:t>
            </a:r>
            <a:r>
              <a:rPr lang="en-US" sz="2800" cap="none" dirty="0" err="1"/>
              <a:t>với</a:t>
            </a:r>
            <a:r>
              <a:rPr lang="en-US" sz="2800" cap="none" dirty="0"/>
              <a:t> </a:t>
            </a:r>
            <a:r>
              <a:rPr lang="en-US" sz="2800" cap="none" dirty="0" err="1"/>
              <a:t>hệ</a:t>
            </a:r>
            <a:r>
              <a:rPr lang="en-US" sz="2800" cap="none" dirty="0"/>
              <a:t> </a:t>
            </a:r>
            <a:r>
              <a:rPr lang="en-US" sz="2800" cap="none" dirty="0" err="1"/>
              <a:t>thần</a:t>
            </a:r>
            <a:r>
              <a:rPr lang="en-US" sz="2800" cap="none" dirty="0"/>
              <a:t> </a:t>
            </a:r>
            <a:r>
              <a:rPr lang="en-US" sz="2800" cap="none" dirty="0" err="1"/>
              <a:t>kinh</a:t>
            </a:r>
            <a:r>
              <a:rPr lang="en-US" sz="2800" cap="none" dirty="0"/>
              <a:t>.</a:t>
            </a:r>
          </a:p>
        </p:txBody>
      </p:sp>
    </p:spTree>
    <p:extLst>
      <p:ext uri="{BB962C8B-B14F-4D97-AF65-F5344CB8AC3E}">
        <p14:creationId xmlns:p14="http://schemas.microsoft.com/office/powerpoint/2010/main" val="4019789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107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90CC9-D7E3-D3B4-41C6-6C26668A3C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C2F412-DE84-CF85-33DC-5815B9EB383A}"/>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8255C9-8728-6CE2-761C-DCA5F828B2FB}"/>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8754A92-27D6-8A90-F289-07D10CF705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27FFFE-DFCE-0AE0-84A3-6DDD2C9EED5B}"/>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4788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B6804-3467-CB3D-6B3D-DDC36F243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D381D3-41A7-8458-25CD-0E1DF0839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9DBD5-3A29-3A3A-EC07-0B1A9624D073}"/>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5E2BAC-2F13-F919-410B-B7142E564B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B86B3B-BA32-F07C-A848-5CCE5B1E26E8}"/>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202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0E0E-FE08-29E2-B82C-8C86B5524F9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150889-2322-A710-1FFA-1CCAF21AF19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58F71-0E08-665C-6965-B2D76AADDBA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5AC0718-524A-541F-E343-45E574B616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F4E9EB-EBA4-502B-7BBF-CEB8BB696A63}"/>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629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BFE86-0DFD-B764-FDF5-33F65BBB98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EEEB3-CF35-F614-2919-C28632CD191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A051C3-6B1C-6AA2-9E4C-ACD7A0E8E5B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2DB064-C3DA-E457-FCD8-35629D17AE26}"/>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ACD17A5-167A-0365-B75E-90279F1B383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35CB5A4-030C-DDCA-8F55-657C9BE077D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1065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697AF-AA37-45DE-9BE7-F582E0CF20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B3B7E-15D8-E3A9-6682-5B5C3A7CBDD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C75322-F804-E840-B441-33E5886BD09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F20D85-7B48-BD1C-723F-C377F3F2E33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806E7E-A35B-2F81-16DB-E60250585B2F}"/>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DAC56A-49C7-13FA-8249-FCD2D89A5E25}"/>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F1E42E7-2D4B-1A36-68D7-3E48988C00C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5F78FFB8-028B-8E37-044F-3E37BB27310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219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6C825-D142-45A2-7700-FF6F6F99B0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2B07E-D26B-AFEF-EA24-C13B75A20AED}"/>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349FE91-256A-79D4-8AC8-B9DDE28158D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E4BE580A-E491-2C0C-098B-53742B6199AA}"/>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200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F8F20-653B-66C2-830A-36A6BBA37568}"/>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B5A8D170-1729-3BEF-388F-ABDF1B979A7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3420167-7FEF-C5C6-421E-312B00EE7567}"/>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55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B7DE-C88B-C83D-5B35-ABE6C5CFE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7275E9-0A88-847F-6F85-A9F30B6BDA4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BA7287-24DC-407E-605B-6B1EE7FF0B9B}"/>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A94EFD-7124-0289-9342-45A1C6037EC0}"/>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AA639A6-1406-CC7A-F3A0-0CB4F3BCA0F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BA17700-C4EF-6FF7-8CA4-AC45416711B4}"/>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873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5C60-547A-5C0F-6541-A544B72310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2A998D-968A-D676-1305-27225C475365}"/>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013C7E4-317A-E8AA-9FF7-6C503C6CB61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04D4D3-DE19-1A06-4DD1-C0B536C5AAF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BEC9380-1865-2EEF-1095-F6B1CA1C85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AFB9A85-A10B-3B0D-854C-41DDE8CB6981}"/>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752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Content Placeholder 2"/>
          <p:cNvSpPr>
            <a:spLocks noGrp="1"/>
          </p:cNvSpPr>
          <p:nvPr>
            <p:ph idx="1"/>
          </p:nvPr>
        </p:nvSpPr>
        <p:spPr>
          <a:xfrm>
            <a:off x="5183187" y="1467370"/>
            <a:ext cx="6442755" cy="47209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6058" y="1481883"/>
            <a:ext cx="4205967" cy="470642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A68BAB40-35C8-A11E-F2B2-F3548025E14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6" name="Title 1">
            <a:extLst>
              <a:ext uri="{FF2B5EF4-FFF2-40B4-BE49-F238E27FC236}">
                <a16:creationId xmlns:a16="http://schemas.microsoft.com/office/drawing/2014/main" id="{BEE6CF11-26DE-F6D5-3BC0-0FD74D58EDD7}"/>
              </a:ext>
            </a:extLst>
          </p:cNvPr>
          <p:cNvSpPr txBox="1">
            <a:spLocks/>
          </p:cNvSpPr>
          <p:nvPr userDrawn="1"/>
        </p:nvSpPr>
        <p:spPr>
          <a:xfrm>
            <a:off x="456604" y="624923"/>
            <a:ext cx="11278791"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l"/>
            <a:r>
              <a:rPr lang="vi-VN" sz="2800" cap="none" dirty="0"/>
              <a:t>3</a:t>
            </a:r>
            <a:r>
              <a:rPr lang="en-US" sz="2800" cap="none" dirty="0"/>
              <a:t>. </a:t>
            </a:r>
            <a:r>
              <a:rPr lang="vi-VN" sz="2800" cap="none" dirty="0"/>
              <a:t>Tìm hiểu các giác quan trong cơ thể người</a:t>
            </a:r>
            <a:r>
              <a:rPr lang="en-US" sz="2800" cap="none" dirty="0"/>
              <a:t>.</a:t>
            </a:r>
          </a:p>
        </p:txBody>
      </p:sp>
    </p:spTree>
    <p:extLst>
      <p:ext uri="{BB962C8B-B14F-4D97-AF65-F5344CB8AC3E}">
        <p14:creationId xmlns:p14="http://schemas.microsoft.com/office/powerpoint/2010/main" val="1143197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25C9-FD9B-920E-1020-BBC897EAF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AAB94-4241-C660-9B33-013809356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81A3A-5540-C739-3BBF-E632D3CF142A}"/>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F6D81AE-160F-F22B-5774-A982875161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7C23F5-E3CB-E992-450F-360912E96C3D}"/>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922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652E07-5CA1-D518-7A13-58D696BE217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114FC-98B9-E87E-DC49-6EB2A65C73FF}"/>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84786-13C2-306B-E0DC-15A583E9B58C}"/>
              </a:ext>
            </a:extLst>
          </p:cNvPr>
          <p:cNvSpPr>
            <a:spLocks noGrp="1"/>
          </p:cNvSpPr>
          <p:nvPr>
            <p:ph type="dt" sz="half" idx="10"/>
          </p:nvPr>
        </p:nvSpPr>
        <p:spPr/>
        <p:txBody>
          <a:bodyPr/>
          <a:lstStyle/>
          <a:p>
            <a:fld id="{33686CC9-B1BC-4D5A-A476-57454ED84309}" type="datetimeFigureOut">
              <a:rPr lang="en-US" smtClean="0">
                <a:solidFill>
                  <a:prstClr val="black">
                    <a:tint val="75000"/>
                  </a:prstClr>
                </a:solidFill>
              </a:rPr>
              <a:pPr/>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F57B17-A12C-1109-A62A-0D82433045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5CE17BD-7971-18B2-E7C3-347A2E08944F}"/>
              </a:ext>
            </a:extLst>
          </p:cNvPr>
          <p:cNvSpPr>
            <a:spLocks noGrp="1"/>
          </p:cNvSpPr>
          <p:nvPr>
            <p:ph type="sldNum" sz="quarter" idx="12"/>
          </p:nvPr>
        </p:nvSpPr>
        <p:spPr/>
        <p:txBody>
          <a:bodyPr/>
          <a:lstStyle/>
          <a:p>
            <a:fld id="{E5B6ACEC-533E-4800-93D6-4824B09A77F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4557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a:prstGeom prst="rect">
            <a:avLst/>
          </a:prstGeo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1">
            <a:extLst>
              <a:ext uri="{FF2B5EF4-FFF2-40B4-BE49-F238E27FC236}">
                <a16:creationId xmlns:a16="http://schemas.microsoft.com/office/drawing/2014/main" id="{5FE523B1-DCA9-85B0-E6A4-61216D6CEC21}"/>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168178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 name="Title 1">
            <a:extLst>
              <a:ext uri="{FF2B5EF4-FFF2-40B4-BE49-F238E27FC236}">
                <a16:creationId xmlns:a16="http://schemas.microsoft.com/office/drawing/2014/main" id="{DED9E3CD-5810-20B5-9C53-E9C70E98D9CE}"/>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7" name="TextBox 6">
            <a:extLst>
              <a:ext uri="{FF2B5EF4-FFF2-40B4-BE49-F238E27FC236}">
                <a16:creationId xmlns:a16="http://schemas.microsoft.com/office/drawing/2014/main" id="{37D35B35-3134-B3F1-BF09-82BE008CAC02}"/>
              </a:ext>
            </a:extLst>
          </p:cNvPr>
          <p:cNvSpPr txBox="1"/>
          <p:nvPr userDrawn="1"/>
        </p:nvSpPr>
        <p:spPr>
          <a:xfrm>
            <a:off x="525878" y="653142"/>
            <a:ext cx="1931939" cy="523220"/>
          </a:xfrm>
          <a:prstGeom prst="rect">
            <a:avLst/>
          </a:prstGeom>
          <a:noFill/>
        </p:spPr>
        <p:txBody>
          <a:bodyPr wrap="none" rtlCol="0">
            <a:spAutoFit/>
          </a:bodyPr>
          <a:lstStyle/>
          <a:p>
            <a:r>
              <a:rPr lang="en-US" sz="2800" b="1" dirty="0">
                <a:solidFill>
                  <a:srgbClr val="1F2C8F"/>
                </a:solidFill>
                <a:latin typeface="Times New Roman" panose="02020603050405020304" pitchFamily="18" charset="0"/>
                <a:cs typeface="Times New Roman" panose="02020603050405020304" pitchFamily="18" charset="0"/>
              </a:rPr>
              <a:t>*</a:t>
            </a:r>
            <a:r>
              <a:rPr lang="en-US" sz="2800" b="1" dirty="0" err="1">
                <a:solidFill>
                  <a:srgbClr val="1F2C8F"/>
                </a:solidFill>
                <a:latin typeface="Times New Roman" panose="02020603050405020304" pitchFamily="18" charset="0"/>
                <a:cs typeface="Times New Roman" panose="02020603050405020304" pitchFamily="18" charset="0"/>
              </a:rPr>
              <a:t>Luyện</a:t>
            </a:r>
            <a:r>
              <a:rPr lang="en-US" sz="2800" b="1" dirty="0">
                <a:solidFill>
                  <a:srgbClr val="1F2C8F"/>
                </a:solidFill>
                <a:latin typeface="Times New Roman" panose="02020603050405020304" pitchFamily="18" charset="0"/>
                <a:cs typeface="Times New Roman" panose="02020603050405020304" pitchFamily="18" charset="0"/>
              </a:rPr>
              <a:t> </a:t>
            </a:r>
            <a:r>
              <a:rPr lang="en-US" sz="2800" b="1" dirty="0" err="1">
                <a:solidFill>
                  <a:srgbClr val="1F2C8F"/>
                </a:solidFill>
                <a:latin typeface="Times New Roman" panose="02020603050405020304" pitchFamily="18" charset="0"/>
                <a:cs typeface="Times New Roman" panose="02020603050405020304" pitchFamily="18" charset="0"/>
              </a:rPr>
              <a:t>tập</a:t>
            </a:r>
            <a:endParaRPr lang="en-US" sz="2800" b="1" dirty="0">
              <a:solidFill>
                <a:srgbClr val="1F2C8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18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F232A1E1-DD38-15EA-6CA1-A84950EC43F0}"/>
              </a:ext>
            </a:extLst>
          </p:cNvPr>
          <p:cNvSpPr/>
          <p:nvPr/>
        </p:nvSpPr>
        <p:spPr>
          <a:xfrm>
            <a:off x="1721621" y="0"/>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17296"/>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87046" y="6531"/>
            <a:ext cx="1734410" cy="5167313"/>
          </a:xfrm>
          <a:prstGeom prst="rect">
            <a:avLst/>
          </a:prstGeom>
        </p:spPr>
      </p:pic>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2" name="Title 1">
            <a:extLst>
              <a:ext uri="{FF2B5EF4-FFF2-40B4-BE49-F238E27FC236}">
                <a16:creationId xmlns:a16="http://schemas.microsoft.com/office/drawing/2014/main" id="{30B3355F-DB81-C2FB-0019-12A7E334D145}"/>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
        <p:nvSpPr>
          <p:cNvPr id="7" name="Title 1">
            <a:extLst>
              <a:ext uri="{FF2B5EF4-FFF2-40B4-BE49-F238E27FC236}">
                <a16:creationId xmlns:a16="http://schemas.microsoft.com/office/drawing/2014/main" id="{403E800C-5231-CA44-5DEE-DE0DB79F67DE}"/>
              </a:ext>
            </a:extLst>
          </p:cNvPr>
          <p:cNvSpPr>
            <a:spLocks noGrp="1"/>
          </p:cNvSpPr>
          <p:nvPr>
            <p:ph type="title" hasCustomPrompt="1"/>
          </p:nvPr>
        </p:nvSpPr>
        <p:spPr>
          <a:xfrm>
            <a:off x="566057" y="645783"/>
            <a:ext cx="11074400" cy="596507"/>
          </a:xfrm>
          <a:prstGeom prst="rect">
            <a:avLst/>
          </a:prstGeom>
        </p:spPr>
        <p:txBody>
          <a:bodyPr>
            <a:noAutofit/>
          </a:bodyPr>
          <a:lstStyle>
            <a:lvl1pPr algn="l">
              <a:lnSpc>
                <a:spcPct val="100000"/>
              </a:lnSpc>
              <a:defRPr sz="2800" b="1" cap="none">
                <a:latin typeface="Times New Roman" panose="02020603050405020304" pitchFamily="18" charset="0"/>
                <a:cs typeface="Times New Roman" panose="02020603050405020304" pitchFamily="18" charset="0"/>
              </a:defRPr>
            </a:lvl1pPr>
          </a:lstStyle>
          <a:p>
            <a:r>
              <a:rPr lang="en-US" dirty="0"/>
              <a:t>* </a:t>
            </a:r>
            <a:r>
              <a:rPr lang="en-US" dirty="0" err="1"/>
              <a:t>Vận</a:t>
            </a:r>
            <a:r>
              <a:rPr lang="en-US" dirty="0"/>
              <a:t> </a:t>
            </a:r>
            <a:r>
              <a:rPr lang="en-US" dirty="0" err="1"/>
              <a:t>dụng</a:t>
            </a:r>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758952" y="19494"/>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9BAF20E3-8195-30BD-0C00-1E51F43D2711}"/>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22080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758952" y="19494"/>
            <a:ext cx="10671048" cy="768096"/>
          </a:xfrm>
          <a:prstGeom prst="rect">
            <a:avLst/>
          </a:prstGeom>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71FDE5F9-526D-2D91-0441-7042F5916BEF}"/>
              </a:ext>
            </a:extLst>
          </p:cNvPr>
          <p:cNvSpPr txBox="1">
            <a:spLocks/>
          </p:cNvSpPr>
          <p:nvPr userDrawn="1"/>
        </p:nvSpPr>
        <p:spPr>
          <a:xfrm>
            <a:off x="0" y="71149"/>
            <a:ext cx="12192000" cy="596507"/>
          </a:xfrm>
          <a:prstGeom prst="rect">
            <a:avLst/>
          </a:prstGeom>
        </p:spPr>
        <p:txBody>
          <a:bodyPr vert="horz" lIns="91440" tIns="0" rIns="91440" bIns="45720" rtlCol="0" anchor="t">
            <a:noAutofit/>
          </a:bodyPr>
          <a:lstStyle>
            <a:lvl1pPr algn="ctr" defTabSz="914400" rtl="0" eaLnBrk="1" latinLnBrk="0" hangingPunct="1">
              <a:lnSpc>
                <a:spcPts val="4875"/>
              </a:lnSpc>
              <a:spcBef>
                <a:spcPct val="0"/>
              </a:spcBef>
              <a:buNone/>
              <a:defRPr sz="4400" b="1" kern="1200" cap="all" baseline="0">
                <a:solidFill>
                  <a:schemeClr val="accent6"/>
                </a:solidFill>
                <a:latin typeface="Times New Roman" panose="02020603050405020304" pitchFamily="18" charset="0"/>
                <a:ea typeface="+mj-ea"/>
                <a:cs typeface="Times New Roman" panose="02020603050405020304" pitchFamily="18" charset="0"/>
              </a:defRPr>
            </a:lvl1pPr>
          </a:lstStyle>
          <a:p>
            <a:pPr algn="ctr"/>
            <a:r>
              <a:rPr lang="vi-VN" sz="2800" dirty="0"/>
              <a:t>Bài 37. HỆ THẦN KINH </a:t>
            </a:r>
            <a:r>
              <a:rPr lang="en-US" sz="2800" dirty="0"/>
              <a:t> </a:t>
            </a:r>
            <a:r>
              <a:rPr lang="vi-VN" sz="2800" dirty="0"/>
              <a:t>VÀ CÁC GIÁC QUAN Ở NGƯỜI</a:t>
            </a:r>
            <a:endParaRPr lang="en-US" sz="2800" dirty="0"/>
          </a:p>
        </p:txBody>
      </p:sp>
    </p:spTree>
    <p:extLst>
      <p:ext uri="{BB962C8B-B14F-4D97-AF65-F5344CB8AC3E}">
        <p14:creationId xmlns:p14="http://schemas.microsoft.com/office/powerpoint/2010/main" val="7457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66057" y="667656"/>
            <a:ext cx="11056838" cy="5786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58" r:id="rId2"/>
    <p:sldLayoutId id="2147483677" r:id="rId3"/>
    <p:sldLayoutId id="2147483678" r:id="rId4"/>
    <p:sldLayoutId id="2147483653" r:id="rId5"/>
    <p:sldLayoutId id="2147483652" r:id="rId6"/>
    <p:sldLayoutId id="2147483655" r:id="rId7"/>
    <p:sldLayoutId id="2147483664" r:id="rId8"/>
    <p:sldLayoutId id="2147483667" r:id="rId9"/>
    <p:sldLayoutId id="2147483668" r:id="rId10"/>
    <p:sldLayoutId id="2147483669" r:id="rId11"/>
    <p:sldLayoutId id="2147483673" r:id="rId12"/>
    <p:sldLayoutId id="2147483670" r:id="rId13"/>
    <p:sldLayoutId id="2147483671" r:id="rId14"/>
    <p:sldLayoutId id="2147483674" r:id="rId15"/>
    <p:sldLayoutId id="2147483675" r:id="rId16"/>
    <p:sldLayoutId id="2147483676" r:id="rId17"/>
    <p:sldLayoutId id="2147483654" r:id="rId18"/>
    <p:sldLayoutId id="2147483679" r:id="rId19"/>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25F876C-3CA9-44D7-8976-B410CEB4863D}" type="datetimeFigureOut">
              <a:rPr lang="en-US" smtClean="0">
                <a:solidFill>
                  <a:prstClr val="black">
                    <a:tint val="75000"/>
                  </a:prstClr>
                </a:solidFill>
              </a:rPr>
              <a:pPr defTabSz="914400"/>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B480790-DCEE-4D9A-BB05-DE793A9AB27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422484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AD43A-B590-8FE7-A46C-EBF900911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D4C331-83E0-7777-66E3-BF0F777981E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F1BC8-BBA6-EFCB-6630-BF12F388E1E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33686CC9-B1BC-4D5A-A476-57454ED84309}" type="datetimeFigureOut">
              <a:rPr lang="en-US" smtClean="0">
                <a:solidFill>
                  <a:prstClr val="black">
                    <a:tint val="75000"/>
                  </a:prstClr>
                </a:solidFill>
              </a:rPr>
              <a:pPr defTabSz="914377"/>
              <a:t>24-10-2024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C5544-6905-1EC9-8DF3-46ED537EE43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B086C2-FCA9-0D8F-1D7A-20932319F0D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E5B6ACEC-533E-4800-93D6-4824B09A77F2}"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29011841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1.xml"/><Relationship Id="rId7" Type="http://schemas.openxmlformats.org/officeDocument/2006/relationships/image" Target="../media/image2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D1F66E5-D2D7-172B-46BA-FEBFE092CC7F}"/>
              </a:ext>
            </a:extLst>
          </p:cNvPr>
          <p:cNvSpPr txBox="1">
            <a:spLocks/>
          </p:cNvSpPr>
          <p:nvPr/>
        </p:nvSpPr>
        <p:spPr>
          <a:xfrm>
            <a:off x="841828" y="2126013"/>
            <a:ext cx="5254172" cy="557784"/>
          </a:xfrm>
          <a:prstGeom prst="rect">
            <a:avLst/>
          </a:prstGeom>
        </p:spPr>
        <p:txBody>
          <a:bodyPr vert="horz" lIns="0" tIns="0" rIns="0" bIns="0" rtlCol="0">
            <a:noAutofit/>
          </a:bodyPr>
          <a:lstStyle>
            <a:lvl1pPr marL="0" indent="0" algn="ctr" defTabSz="914400" rtl="0" eaLnBrk="1" latinLnBrk="0" hangingPunct="1">
              <a:lnSpc>
                <a:spcPct val="100000"/>
              </a:lnSpc>
              <a:spcBef>
                <a:spcPts val="36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5000"/>
              </a:lnSpc>
              <a:spcAft>
                <a:spcPts val="1000"/>
              </a:spcAft>
            </a:pP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bệnh</a:t>
            </a:r>
            <a:r>
              <a:rPr lang="en-US" sz="3200" dirty="0">
                <a:solidFill>
                  <a:srgbClr val="000000"/>
                </a:solidFill>
                <a:latin typeface="Times New Roman" panose="02020603050405020304" pitchFamily="18" charset="0"/>
                <a:ea typeface="Times New Roman" panose="02020603050405020304" pitchFamily="18" charset="0"/>
              </a:rPr>
              <a:t> ở </a:t>
            </a:r>
            <a:r>
              <a:rPr lang="en-US" sz="3200" dirty="0" err="1">
                <a:solidFill>
                  <a:srgbClr val="000000"/>
                </a:solidFill>
                <a:latin typeface="Times New Roman" panose="02020603050405020304" pitchFamily="18" charset="0"/>
                <a:ea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hệ</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p:txBody>
      </p:sp>
      <p:pic>
        <p:nvPicPr>
          <p:cNvPr id="2050" name="Picture 2" descr="Quan sát hình 34.1 nêu tên các bộ phận cấu tạo nên hệ thần k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41764"/>
            <a:ext cx="6096000" cy="498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33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4947" y="441568"/>
            <a:ext cx="11017760" cy="523220"/>
          </a:xfrm>
          <a:prstGeom prst="rect">
            <a:avLst/>
          </a:prstGeom>
        </p:spPr>
        <p:txBody>
          <a:bodyPr wrap="none">
            <a:spAutoFit/>
          </a:bodyPr>
          <a:lstStyle/>
          <a:p>
            <a:r>
              <a:rPr lang="en-US" sz="2800" b="1" dirty="0">
                <a:latin typeface="Times New Roman" panose="02020603050405020304" pitchFamily="18" charset="0"/>
                <a:ea typeface="Calibri" panose="020F0502020204030204" pitchFamily="34" charset="0"/>
              </a:rPr>
              <a:t>2. </a:t>
            </a:r>
            <a:r>
              <a:rPr lang="en-US" sz="2800" b="1" dirty="0" err="1">
                <a:latin typeface="Times New Roman" panose="02020603050405020304" pitchFamily="18" charset="0"/>
                <a:ea typeface="Calibri" panose="020F0502020204030204" pitchFamily="34" charset="0"/>
              </a:rPr>
              <a:t>Một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số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bệnh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về</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hệ</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thần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kinh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và</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chất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gây</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nghiện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đối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với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hệ</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thần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kinh</a:t>
            </a:r>
            <a:r>
              <a:rPr lang="en-US" sz="2800" b="1" dirty="0">
                <a:latin typeface="Times New Roman" panose="02020603050405020304" pitchFamily="18" charset="0"/>
                <a:ea typeface="Calibri" panose="020F0502020204030204" pitchFamily="34" charset="0"/>
              </a:rPr>
              <a:t>.</a:t>
            </a:r>
            <a:endParaRPr lang="en-US" sz="2800" dirty="0"/>
          </a:p>
        </p:txBody>
      </p:sp>
      <p:sp>
        <p:nvSpPr>
          <p:cNvPr id="9" name="Rectangle 8"/>
          <p:cNvSpPr/>
          <p:nvPr/>
        </p:nvSpPr>
        <p:spPr>
          <a:xfrm>
            <a:off x="414947" y="964788"/>
            <a:ext cx="4350871" cy="487506"/>
          </a:xfrm>
          <a:prstGeom prst="rect">
            <a:avLst/>
          </a:prstGeom>
        </p:spPr>
        <p:txBody>
          <a:bodyPr wrap="none">
            <a:spAutoFit/>
          </a:bodyPr>
          <a:lstStyle/>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hệ</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622765" y="2199361"/>
            <a:ext cx="3632726" cy="530594"/>
          </a:xfrm>
          <a:prstGeom prst="rect">
            <a:avLst/>
          </a:prstGeom>
        </p:spPr>
        <p:txBody>
          <a:bodyPr wrap="none">
            <a:spAutoFit/>
          </a:bodyPr>
          <a:lstStyle/>
          <a:p>
            <a:pPr>
              <a:lnSpc>
                <a:spcPct val="107000"/>
              </a:lnSpc>
              <a:spcAft>
                <a:spcPts val="800"/>
              </a:spcAft>
            </a:pP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Thảo luận </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 3 phút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867420" y="2772668"/>
            <a:ext cx="6096000" cy="3246081"/>
          </a:xfrm>
          <a:prstGeom prst="rect">
            <a:avLst/>
          </a:prstGeom>
        </p:spPr>
        <p:txBody>
          <a:bodyPr>
            <a:spAutoFit/>
          </a:bodyPr>
          <a:lstStyle/>
          <a:p>
            <a:pPr>
              <a:lnSpc>
                <a:spcPct val="107000"/>
              </a:lnSpc>
              <a:spcAft>
                <a:spcPts val="800"/>
              </a:spcAft>
            </a:pP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 1: Thực hiện bệnh Parkinson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 2: Thực hiện bệnh động kinh</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 3: Thực hiện bệnh Alzheimer </a:t>
            </a:r>
          </a:p>
          <a:p>
            <a:pPr>
              <a:lnSpc>
                <a:spcPct val="107000"/>
              </a:lnSpc>
              <a:spcAft>
                <a:spcPts val="800"/>
              </a:spcAft>
            </a:pPr>
            <a:endPar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de-DE"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 4: Chất gây nghiện đối với hệ thần kinh</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7D62180-6385-A42E-755D-04B654AD04EA}"/>
              </a:ext>
            </a:extLst>
          </p:cNvPr>
          <p:cNvSpPr txBox="1"/>
          <p:nvPr/>
        </p:nvSpPr>
        <p:spPr>
          <a:xfrm>
            <a:off x="723899" y="1562100"/>
            <a:ext cx="11110292" cy="523220"/>
          </a:xfrm>
          <a:prstGeom prst="rect">
            <a:avLst/>
          </a:prstGeom>
          <a:noFill/>
        </p:spPr>
        <p:txBody>
          <a:bodyPr wrap="square" rtlCol="0">
            <a:spAutoFit/>
          </a:bodyPr>
          <a:lstStyle/>
          <a:p>
            <a:r>
              <a:rPr lang="vi-VN" sz="2800" b="1" dirty="0">
                <a:latin typeface="+mj-lt"/>
              </a:rPr>
              <a:t>Vòng 1: Chuyên gia: </a:t>
            </a:r>
            <a:r>
              <a:rPr lang="vi-VN" sz="2800" dirty="0">
                <a:latin typeface="+mj-lt"/>
              </a:rPr>
              <a:t>HS được đánh số thứ tự 1,2,3,4, sau đó đánh lại 1,2,..</a:t>
            </a:r>
            <a:endParaRPr lang="en-US" sz="2800" b="1" dirty="0">
              <a:latin typeface="+mj-lt"/>
            </a:endParaRPr>
          </a:p>
        </p:txBody>
      </p:sp>
      <p:sp>
        <p:nvSpPr>
          <p:cNvPr id="3" name="Right Brace 2">
            <a:extLst>
              <a:ext uri="{FF2B5EF4-FFF2-40B4-BE49-F238E27FC236}">
                <a16:creationId xmlns:a16="http://schemas.microsoft.com/office/drawing/2014/main" id="{79F46887-C0E2-FA18-0FB5-5DFE00C1240B}"/>
              </a:ext>
            </a:extLst>
          </p:cNvPr>
          <p:cNvSpPr/>
          <p:nvPr/>
        </p:nvSpPr>
        <p:spPr>
          <a:xfrm>
            <a:off x="6286500" y="2915478"/>
            <a:ext cx="816665" cy="1470992"/>
          </a:xfrm>
          <a:prstGeom prst="rightBrace">
            <a:avLst/>
          </a:prstGeom>
          <a:ln w="57150"/>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AC165B3E-42BA-8E60-66CC-BB6A2D138BC3}"/>
              </a:ext>
            </a:extLst>
          </p:cNvPr>
          <p:cNvSpPr txBox="1"/>
          <p:nvPr/>
        </p:nvSpPr>
        <p:spPr>
          <a:xfrm>
            <a:off x="7101964" y="3127511"/>
            <a:ext cx="4122626" cy="954107"/>
          </a:xfrm>
          <a:prstGeom prst="rect">
            <a:avLst/>
          </a:prstGeom>
          <a:noFill/>
        </p:spPr>
        <p:txBody>
          <a:bodyPr wrap="square" rtlCol="0">
            <a:spAutoFit/>
          </a:bodyPr>
          <a:lstStyle/>
          <a:p>
            <a:r>
              <a:rPr lang="vi-VN" sz="2800" dirty="0">
                <a:latin typeface="+mj-lt"/>
              </a:rPr>
              <a:t>Nguyên nhân, triệu chứng, biện pháp phòng tránh</a:t>
            </a:r>
            <a:endParaRPr lang="en-US" sz="2800" dirty="0">
              <a:latin typeface="+mj-lt"/>
            </a:endParaRPr>
          </a:p>
        </p:txBody>
      </p:sp>
      <p:sp>
        <p:nvSpPr>
          <p:cNvPr id="8" name="TextBox 7">
            <a:extLst>
              <a:ext uri="{FF2B5EF4-FFF2-40B4-BE49-F238E27FC236}">
                <a16:creationId xmlns:a16="http://schemas.microsoft.com/office/drawing/2014/main" id="{4C255505-1E62-B136-B26B-28DA2B54B487}"/>
              </a:ext>
            </a:extLst>
          </p:cNvPr>
          <p:cNvSpPr txBox="1"/>
          <p:nvPr/>
        </p:nvSpPr>
        <p:spPr>
          <a:xfrm>
            <a:off x="7434470" y="5022574"/>
            <a:ext cx="4399721" cy="523220"/>
          </a:xfrm>
          <a:prstGeom prst="rect">
            <a:avLst/>
          </a:prstGeom>
          <a:noFill/>
        </p:spPr>
        <p:txBody>
          <a:bodyPr wrap="square" rtlCol="0">
            <a:spAutoFit/>
          </a:bodyPr>
          <a:lstStyle/>
          <a:p>
            <a:r>
              <a:rPr lang="vi-VN" sz="2800" dirty="0">
                <a:latin typeface="+mj-lt"/>
              </a:rPr>
              <a:t>Câu hỏi SGK/153</a:t>
            </a:r>
            <a:endParaRPr lang="en-US" sz="2800" dirty="0">
              <a:latin typeface="+mj-lt"/>
            </a:endParaRPr>
          </a:p>
        </p:txBody>
      </p:sp>
      <p:pic>
        <p:nvPicPr>
          <p:cNvPr id="4" name="Đồng hồ đếm ngược 3 phút gây sốc 3 Minutes (1)">
            <a:hlinkClick r:id="" action="ppaction://media"/>
            <a:extLst>
              <a:ext uri="{FF2B5EF4-FFF2-40B4-BE49-F238E27FC236}">
                <a16:creationId xmlns:a16="http://schemas.microsoft.com/office/drawing/2014/main" id="{9467769D-D8BF-AD27-82E9-57E57A08F9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79176" y="2063474"/>
            <a:ext cx="2106612" cy="1184044"/>
          </a:xfrm>
          <a:prstGeom prst="rect">
            <a:avLst/>
          </a:prstGeom>
        </p:spPr>
      </p:pic>
    </p:spTree>
    <p:extLst>
      <p:ext uri="{BB962C8B-B14F-4D97-AF65-F5344CB8AC3E}">
        <p14:creationId xmlns:p14="http://schemas.microsoft.com/office/powerpoint/2010/main" val="36549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912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4"/>
                </p:tgtEl>
              </p:cMediaNode>
            </p:vide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D62180-6385-A42E-755D-04B654AD04EA}"/>
              </a:ext>
            </a:extLst>
          </p:cNvPr>
          <p:cNvSpPr txBox="1"/>
          <p:nvPr/>
        </p:nvSpPr>
        <p:spPr>
          <a:xfrm>
            <a:off x="551623" y="303145"/>
            <a:ext cx="2999960" cy="954107"/>
          </a:xfrm>
          <a:prstGeom prst="rect">
            <a:avLst/>
          </a:prstGeom>
          <a:noFill/>
        </p:spPr>
        <p:txBody>
          <a:bodyPr wrap="square" rtlCol="0">
            <a:spAutoFit/>
          </a:bodyPr>
          <a:lstStyle/>
          <a:p>
            <a:r>
              <a:rPr lang="vi-VN" sz="2800" b="1" dirty="0">
                <a:latin typeface="+mj-lt"/>
              </a:rPr>
              <a:t>Vòng 2: mảnh ghép: 5 phút</a:t>
            </a:r>
            <a:endParaRPr lang="en-US" sz="2800" b="1" dirty="0">
              <a:latin typeface="+mj-lt"/>
            </a:endParaRPr>
          </a:p>
        </p:txBody>
      </p:sp>
      <p:graphicFrame>
        <p:nvGraphicFramePr>
          <p:cNvPr id="3" name="Table 2">
            <a:extLst>
              <a:ext uri="{FF2B5EF4-FFF2-40B4-BE49-F238E27FC236}">
                <a16:creationId xmlns:a16="http://schemas.microsoft.com/office/drawing/2014/main" id="{21185CDA-FD51-5106-090E-C5C64E4AC434}"/>
              </a:ext>
            </a:extLst>
          </p:cNvPr>
          <p:cNvGraphicFramePr>
            <a:graphicFrameLocks noGrp="1"/>
          </p:cNvGraphicFramePr>
          <p:nvPr>
            <p:extLst>
              <p:ext uri="{D42A27DB-BD31-4B8C-83A1-F6EECF244321}">
                <p14:modId xmlns:p14="http://schemas.microsoft.com/office/powerpoint/2010/main" val="7377786"/>
              </p:ext>
            </p:extLst>
          </p:nvPr>
        </p:nvGraphicFramePr>
        <p:xfrm>
          <a:off x="3821170" y="830703"/>
          <a:ext cx="7946000" cy="5164650"/>
        </p:xfrm>
        <a:graphic>
          <a:graphicData uri="http://schemas.openxmlformats.org/drawingml/2006/table">
            <a:tbl>
              <a:tblPr firstRow="1" firstCol="1" bandRow="1">
                <a:tableStyleId>{5940675A-B579-460E-94D1-54222C63F5DA}</a:tableStyleId>
              </a:tblPr>
              <a:tblGrid>
                <a:gridCol w="1478007">
                  <a:extLst>
                    <a:ext uri="{9D8B030D-6E8A-4147-A177-3AD203B41FA5}">
                      <a16:colId xmlns:a16="http://schemas.microsoft.com/office/drawing/2014/main" val="3250663584"/>
                    </a:ext>
                  </a:extLst>
                </a:gridCol>
                <a:gridCol w="2001469">
                  <a:extLst>
                    <a:ext uri="{9D8B030D-6E8A-4147-A177-3AD203B41FA5}">
                      <a16:colId xmlns:a16="http://schemas.microsoft.com/office/drawing/2014/main" val="657916321"/>
                    </a:ext>
                  </a:extLst>
                </a:gridCol>
                <a:gridCol w="1857868">
                  <a:extLst>
                    <a:ext uri="{9D8B030D-6E8A-4147-A177-3AD203B41FA5}">
                      <a16:colId xmlns:a16="http://schemas.microsoft.com/office/drawing/2014/main" val="685708548"/>
                    </a:ext>
                  </a:extLst>
                </a:gridCol>
                <a:gridCol w="228315">
                  <a:extLst>
                    <a:ext uri="{9D8B030D-6E8A-4147-A177-3AD203B41FA5}">
                      <a16:colId xmlns:a16="http://schemas.microsoft.com/office/drawing/2014/main" val="3251595111"/>
                    </a:ext>
                  </a:extLst>
                </a:gridCol>
                <a:gridCol w="2380341">
                  <a:extLst>
                    <a:ext uri="{9D8B030D-6E8A-4147-A177-3AD203B41FA5}">
                      <a16:colId xmlns:a16="http://schemas.microsoft.com/office/drawing/2014/main" val="1162626991"/>
                    </a:ext>
                  </a:extLst>
                </a:gridCol>
              </a:tblGrid>
              <a:tr h="290010">
                <a:tc gridSpan="5">
                  <a:txBody>
                    <a:bodyPr/>
                    <a:lstStyle/>
                    <a:p>
                      <a:pPr algn="just">
                        <a:lnSpc>
                          <a:spcPct val="115000"/>
                        </a:lnSpc>
                        <a:spcBef>
                          <a:spcPts val="2700"/>
                        </a:spcBef>
                        <a:spcAft>
                          <a:spcPts val="300"/>
                        </a:spcAft>
                      </a:pPr>
                      <a:r>
                        <a:rPr lang="en-US" sz="2400" b="1" dirty="0">
                          <a:solidFill>
                            <a:schemeClr val="tx1"/>
                          </a:solidFill>
                          <a:effectLst/>
                          <a:latin typeface="Times New Roman" panose="02020603050405020304" pitchFamily="18" charset="0"/>
                          <a:cs typeface="Times New Roman" panose="02020603050405020304" pitchFamily="18" charset="0"/>
                        </a:rPr>
                        <a:t>a. </a:t>
                      </a:r>
                      <a:r>
                        <a:rPr lang="en-US" sz="2400" b="1" dirty="0" err="1">
                          <a:solidFill>
                            <a:schemeClr val="tx1"/>
                          </a:solidFill>
                          <a:effectLst/>
                          <a:latin typeface="Times New Roman" panose="02020603050405020304" pitchFamily="18" charset="0"/>
                          <a:cs typeface="Times New Roman" panose="02020603050405020304" pitchFamily="18" charset="0"/>
                        </a:rPr>
                        <a:t>Một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số</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bệnh</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về</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hệ</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thần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kinh</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07984551"/>
                  </a:ext>
                </a:extLst>
              </a:tr>
              <a:tr h="133079">
                <a:tc>
                  <a:txBody>
                    <a:bodyPr/>
                    <a:lstStyle/>
                    <a:p>
                      <a:pPr algn="ctr">
                        <a:lnSpc>
                          <a:spcPct val="115000"/>
                        </a:lnSpc>
                        <a:spcBef>
                          <a:spcPts val="2700"/>
                        </a:spcBef>
                        <a:spcAft>
                          <a:spcPts val="300"/>
                        </a:spcAft>
                      </a:pPr>
                      <a:r>
                        <a:rPr lang="en-US" sz="2400" b="1">
                          <a:solidFill>
                            <a:schemeClr val="tx1"/>
                          </a:solidFill>
                          <a:effectLst/>
                          <a:latin typeface="Times New Roman" panose="02020603050405020304" pitchFamily="18" charset="0"/>
                          <a:cs typeface="Times New Roman" panose="02020603050405020304" pitchFamily="18" charset="0"/>
                        </a:rPr>
                        <a:t>Tên bệnh</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a:txBody>
                    <a:bodyPr/>
                    <a:lstStyle/>
                    <a:p>
                      <a:pPr algn="ctr">
                        <a:lnSpc>
                          <a:spcPct val="115000"/>
                        </a:lnSpc>
                        <a:spcBef>
                          <a:spcPts val="2700"/>
                        </a:spcBef>
                        <a:spcAft>
                          <a:spcPts val="300"/>
                        </a:spcAft>
                      </a:pPr>
                      <a:r>
                        <a:rPr lang="en-US" sz="2400" b="1">
                          <a:solidFill>
                            <a:schemeClr val="tx1"/>
                          </a:solidFill>
                          <a:effectLst/>
                          <a:latin typeface="Times New Roman" panose="02020603050405020304" pitchFamily="18" charset="0"/>
                          <a:cs typeface="Times New Roman" panose="02020603050405020304" pitchFamily="18" charset="0"/>
                        </a:rPr>
                        <a:t>Nguyên nhân</a:t>
                      </a: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gridSpan="2">
                  <a:txBody>
                    <a:bodyPr/>
                    <a:lstStyle/>
                    <a:p>
                      <a:pPr algn="ctr">
                        <a:lnSpc>
                          <a:spcPct val="115000"/>
                        </a:lnSpc>
                        <a:spcBef>
                          <a:spcPts val="2700"/>
                        </a:spcBef>
                        <a:spcAft>
                          <a:spcPts val="300"/>
                        </a:spcAft>
                      </a:pPr>
                      <a:r>
                        <a:rPr lang="en-US" sz="2400" b="1" dirty="0" err="1">
                          <a:solidFill>
                            <a:schemeClr val="tx1"/>
                          </a:solidFill>
                          <a:effectLst/>
                          <a:latin typeface="Times New Roman" panose="02020603050405020304" pitchFamily="18" charset="0"/>
                          <a:cs typeface="Times New Roman" panose="02020603050405020304" pitchFamily="18" charset="0"/>
                        </a:rPr>
                        <a:t>Triệu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chứng</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pPr algn="ctr">
                        <a:lnSpc>
                          <a:spcPct val="115000"/>
                        </a:lnSpc>
                        <a:spcBef>
                          <a:spcPts val="2700"/>
                        </a:spcBef>
                        <a:spcAft>
                          <a:spcPts val="300"/>
                        </a:spcAft>
                      </a:pPr>
                      <a:endParaRPr lang="en-US" sz="2800" dirty="0">
                        <a:solidFill>
                          <a:srgbClr val="000000"/>
                        </a:solidFill>
                        <a:effectLst/>
                        <a:latin typeface="Segoe UI" panose="020B0502040204020203" pitchFamily="34" charset="0"/>
                        <a:ea typeface="Times New Roman" panose="02020603050405020304" pitchFamily="18" charset="0"/>
                      </a:endParaRPr>
                    </a:p>
                  </a:txBody>
                  <a:tcPr marL="25360" marR="25360" marT="0" marB="0"/>
                </a:tc>
                <a:tc>
                  <a:txBody>
                    <a:bodyPr/>
                    <a:lstStyle/>
                    <a:p>
                      <a:pPr algn="ctr">
                        <a:lnSpc>
                          <a:spcPct val="115000"/>
                        </a:lnSpc>
                        <a:spcBef>
                          <a:spcPts val="2700"/>
                        </a:spcBef>
                        <a:spcAft>
                          <a:spcPts val="300"/>
                        </a:spcAft>
                      </a:pPr>
                      <a:r>
                        <a:rPr lang="en-US" sz="2400" b="1" dirty="0" err="1">
                          <a:solidFill>
                            <a:schemeClr val="tx1"/>
                          </a:solidFill>
                          <a:effectLst/>
                          <a:latin typeface="Times New Roman" panose="02020603050405020304" pitchFamily="18" charset="0"/>
                          <a:cs typeface="Times New Roman" panose="02020603050405020304" pitchFamily="18" charset="0"/>
                        </a:rPr>
                        <a:t>Biện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pháp</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phòng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chống</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extLst>
                  <a:ext uri="{0D108BD9-81ED-4DB2-BD59-A6C34878D82A}">
                    <a16:rowId xmlns:a16="http://schemas.microsoft.com/office/drawing/2014/main" val="2755309663"/>
                  </a:ext>
                </a:extLst>
              </a:tr>
              <a:tr h="187562">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gridSpan="2">
                  <a:txBody>
                    <a:bodyPr/>
                    <a:lstStyle/>
                    <a:p>
                      <a:pPr algn="just">
                        <a:lnSpc>
                          <a:spcPct val="115000"/>
                        </a:lnSpc>
                        <a:spcBef>
                          <a:spcPts val="2700"/>
                        </a:spcBef>
                        <a:spcAft>
                          <a:spcPts val="300"/>
                        </a:spcAft>
                      </a:pP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pPr algn="just">
                        <a:lnSpc>
                          <a:spcPct val="115000"/>
                        </a:lnSpc>
                        <a:spcBef>
                          <a:spcPts val="2700"/>
                        </a:spcBef>
                        <a:spcAft>
                          <a:spcPts val="300"/>
                        </a:spcAft>
                      </a:pPr>
                      <a:endParaRPr lang="en-US" sz="2800">
                        <a:solidFill>
                          <a:srgbClr val="000000"/>
                        </a:solidFill>
                        <a:effectLst/>
                        <a:latin typeface="Segoe UI" panose="020B0502040204020203" pitchFamily="34" charset="0"/>
                        <a:ea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extLst>
                  <a:ext uri="{0D108BD9-81ED-4DB2-BD59-A6C34878D82A}">
                    <a16:rowId xmlns:a16="http://schemas.microsoft.com/office/drawing/2014/main" val="1967231728"/>
                  </a:ext>
                </a:extLst>
              </a:tr>
              <a:tr h="227395">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gridSpan="2">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pPr algn="just">
                        <a:lnSpc>
                          <a:spcPct val="115000"/>
                        </a:lnSpc>
                        <a:spcBef>
                          <a:spcPts val="2700"/>
                        </a:spcBef>
                        <a:spcAft>
                          <a:spcPts val="300"/>
                        </a:spcAft>
                      </a:pPr>
                      <a:endParaRPr lang="en-US" sz="2800">
                        <a:solidFill>
                          <a:srgbClr val="000000"/>
                        </a:solidFill>
                        <a:effectLst/>
                        <a:latin typeface="Segoe UI" panose="020B0502040204020203" pitchFamily="34" charset="0"/>
                        <a:ea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extLst>
                  <a:ext uri="{0D108BD9-81ED-4DB2-BD59-A6C34878D82A}">
                    <a16:rowId xmlns:a16="http://schemas.microsoft.com/office/drawing/2014/main" val="126473336"/>
                  </a:ext>
                </a:extLst>
              </a:tr>
              <a:tr h="235133">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gridSpan="2">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pPr algn="just">
                        <a:lnSpc>
                          <a:spcPct val="115000"/>
                        </a:lnSpc>
                        <a:spcBef>
                          <a:spcPts val="2700"/>
                        </a:spcBef>
                        <a:spcAft>
                          <a:spcPts val="300"/>
                        </a:spcAft>
                      </a:pPr>
                      <a:endParaRPr lang="en-US" sz="2800">
                        <a:solidFill>
                          <a:srgbClr val="000000"/>
                        </a:solidFill>
                        <a:effectLst/>
                        <a:latin typeface="Segoe UI" panose="020B0502040204020203" pitchFamily="34" charset="0"/>
                        <a:ea typeface="Times New Roman" panose="02020603050405020304" pitchFamily="18" charset="0"/>
                      </a:endParaRPr>
                    </a:p>
                  </a:txBody>
                  <a:tcPr marL="25360" marR="25360" marT="0" marB="0"/>
                </a:tc>
                <a:tc>
                  <a:txBody>
                    <a:bodyPr/>
                    <a:lstStyle/>
                    <a:p>
                      <a:pPr algn="just">
                        <a:lnSpc>
                          <a:spcPct val="115000"/>
                        </a:lnSpc>
                        <a:spcBef>
                          <a:spcPts val="2700"/>
                        </a:spcBef>
                        <a:spcAft>
                          <a:spcPts val="300"/>
                        </a:spcAft>
                      </a:pP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extLst>
                  <a:ext uri="{0D108BD9-81ED-4DB2-BD59-A6C34878D82A}">
                    <a16:rowId xmlns:a16="http://schemas.microsoft.com/office/drawing/2014/main" val="3633018854"/>
                  </a:ext>
                </a:extLst>
              </a:tr>
              <a:tr h="64322">
                <a:tc gridSpan="5">
                  <a:txBody>
                    <a:bodyPr/>
                    <a:lstStyle/>
                    <a:p>
                      <a:pPr algn="just">
                        <a:lnSpc>
                          <a:spcPct val="115000"/>
                        </a:lnSpc>
                        <a:spcBef>
                          <a:spcPts val="2700"/>
                        </a:spcBef>
                        <a:spcAft>
                          <a:spcPts val="300"/>
                        </a:spcAft>
                      </a:pPr>
                      <a:r>
                        <a:rPr lang="en-US" sz="2400" b="1" dirty="0">
                          <a:solidFill>
                            <a:schemeClr val="tx1"/>
                          </a:solidFill>
                          <a:effectLst/>
                          <a:latin typeface="Times New Roman" panose="02020603050405020304" pitchFamily="18" charset="0"/>
                          <a:cs typeface="Times New Roman" panose="02020603050405020304" pitchFamily="18" charset="0"/>
                        </a:rPr>
                        <a:t>b. </a:t>
                      </a:r>
                      <a:r>
                        <a:rPr lang="en-US" sz="2400" b="1" dirty="0" err="1">
                          <a:solidFill>
                            <a:schemeClr val="tx1"/>
                          </a:solidFill>
                          <a:effectLst/>
                          <a:latin typeface="Times New Roman" panose="02020603050405020304" pitchFamily="18" charset="0"/>
                          <a:cs typeface="Times New Roman" panose="02020603050405020304" pitchFamily="18" charset="0"/>
                        </a:rPr>
                        <a:t>Các</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chất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gây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nghiện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đối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với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hệ</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thần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kinh</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8800985"/>
                  </a:ext>
                </a:extLst>
              </a:tr>
              <a:tr h="64322">
                <a:tc gridSpan="3">
                  <a:txBody>
                    <a:bodyPr/>
                    <a:lstStyle/>
                    <a:p>
                      <a:pPr algn="ctr">
                        <a:lnSpc>
                          <a:spcPct val="115000"/>
                        </a:lnSpc>
                        <a:spcBef>
                          <a:spcPts val="2700"/>
                        </a:spcBef>
                        <a:spcAft>
                          <a:spcPts val="300"/>
                        </a:spcAft>
                      </a:pPr>
                      <a:r>
                        <a:rPr lang="en-US" sz="2400" b="1" dirty="0" err="1">
                          <a:solidFill>
                            <a:schemeClr val="tx1"/>
                          </a:solidFill>
                          <a:effectLst/>
                          <a:latin typeface="Times New Roman" panose="02020603050405020304" pitchFamily="18" charset="0"/>
                          <a:cs typeface="Times New Roman" panose="02020603050405020304" pitchFamily="18" charset="0"/>
                        </a:rPr>
                        <a:t>Câu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hỏi</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pPr algn="ctr">
                        <a:lnSpc>
                          <a:spcPct val="115000"/>
                        </a:lnSpc>
                        <a:spcBef>
                          <a:spcPts val="2700"/>
                        </a:spcBef>
                        <a:spcAft>
                          <a:spcPts val="300"/>
                        </a:spcAft>
                      </a:pPr>
                      <a:r>
                        <a:rPr lang="en-US" sz="2800">
                          <a:effectLst/>
                        </a:rPr>
                        <a:t>Trả lời</a:t>
                      </a:r>
                      <a:endParaRPr lang="en-US" sz="2800">
                        <a:solidFill>
                          <a:srgbClr val="000000"/>
                        </a:solidFill>
                        <a:effectLst/>
                        <a:latin typeface="Segoe UI" panose="020B0502040204020203" pitchFamily="34" charset="0"/>
                        <a:ea typeface="Times New Roman" panose="02020603050405020304" pitchFamily="18" charset="0"/>
                      </a:endParaRPr>
                    </a:p>
                  </a:txBody>
                  <a:tcPr marL="25360" marR="25360" marT="0" marB="0"/>
                </a:tc>
                <a:tc gridSpan="2">
                  <a:txBody>
                    <a:bodyPr/>
                    <a:lstStyle/>
                    <a:p>
                      <a:pPr algn="ctr"/>
                      <a:r>
                        <a:rPr lang="en-US" sz="2400" b="1" dirty="0" err="1">
                          <a:solidFill>
                            <a:schemeClr val="tx1"/>
                          </a:solidFill>
                          <a:effectLst/>
                          <a:latin typeface="Times New Roman" panose="02020603050405020304" pitchFamily="18" charset="0"/>
                          <a:cs typeface="Times New Roman" panose="02020603050405020304" pitchFamily="18" charset="0"/>
                        </a:rPr>
                        <a:t>Trả</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lời</a:t>
                      </a:r>
                      <a:endParaRPr lang="en-US" sz="2400" b="1" dirty="0">
                        <a:solidFill>
                          <a:schemeClr val="tx1"/>
                        </a:solidFill>
                        <a:latin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extLst>
                  <a:ext uri="{0D108BD9-81ED-4DB2-BD59-A6C34878D82A}">
                    <a16:rowId xmlns:a16="http://schemas.microsoft.com/office/drawing/2014/main" val="2326483306"/>
                  </a:ext>
                </a:extLst>
              </a:tr>
              <a:tr h="508106">
                <a:tc gridSpan="3">
                  <a:txBody>
                    <a:bodyPr/>
                    <a:lstStyle/>
                    <a:p>
                      <a:pPr algn="just">
                        <a:lnSpc>
                          <a:spcPct val="115000"/>
                        </a:lnSpc>
                        <a:spcBef>
                          <a:spcPts val="2700"/>
                        </a:spcBef>
                        <a:spcAft>
                          <a:spcPts val="300"/>
                        </a:spcAft>
                      </a:pPr>
                      <a:r>
                        <a:rPr lang="en-US" sz="2400" b="1" dirty="0">
                          <a:solidFill>
                            <a:schemeClr val="tx1"/>
                          </a:solidFill>
                          <a:effectLst/>
                          <a:latin typeface="Times New Roman" panose="02020603050405020304" pitchFamily="18" charset="0"/>
                          <a:cs typeface="Times New Roman" panose="02020603050405020304" pitchFamily="18" charset="0"/>
                        </a:rPr>
                        <a:t>1. </a:t>
                      </a:r>
                      <a:r>
                        <a:rPr lang="en-US" sz="2400" b="1" dirty="0" err="1">
                          <a:solidFill>
                            <a:schemeClr val="tx1"/>
                          </a:solidFill>
                          <a:effectLst/>
                          <a:latin typeface="Times New Roman" panose="02020603050405020304" pitchFamily="18" charset="0"/>
                          <a:cs typeface="Times New Roman" panose="02020603050405020304" pitchFamily="18" charset="0"/>
                        </a:rPr>
                        <a:t>Nghiện</a:t>
                      </a:r>
                      <a:r>
                        <a:rPr lang="en-US" sz="2400" b="1" dirty="0">
                          <a:solidFill>
                            <a:schemeClr val="tx1"/>
                          </a:solidFill>
                          <a:effectLst/>
                          <a:latin typeface="Times New Roman" panose="02020603050405020304" pitchFamily="18" charset="0"/>
                          <a:cs typeface="Times New Roman" panose="02020603050405020304" pitchFamily="18" charset="0"/>
                        </a:rPr>
                        <a:t> ma </a:t>
                      </a:r>
                      <a:r>
                        <a:rPr lang="en-US" sz="2400" b="1" dirty="0" err="1">
                          <a:solidFill>
                            <a:schemeClr val="tx1"/>
                          </a:solidFill>
                          <a:effectLst/>
                          <a:latin typeface="Times New Roman" panose="02020603050405020304" pitchFamily="18" charset="0"/>
                          <a:cs typeface="Times New Roman" panose="02020603050405020304" pitchFamily="18" charset="0"/>
                        </a:rPr>
                        <a:t>túy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gây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ra</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những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tệ</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nạn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gì</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cho</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xã</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hội</a:t>
                      </a:r>
                      <a:r>
                        <a:rPr lang="en-US" sz="2400" b="1" dirty="0">
                          <a:solidFill>
                            <a:schemeClr val="tx1"/>
                          </a:solidFill>
                          <a:effectLst/>
                          <a:latin typeface="Times New Roman" panose="02020603050405020304" pitchFamily="18" charset="0"/>
                          <a:cs typeface="Times New Roman" panose="02020603050405020304" pitchFamily="18" charset="0"/>
                        </a:rPr>
                        <a:t>?</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pPr algn="just">
                        <a:lnSpc>
                          <a:spcPct val="115000"/>
                        </a:lnSpc>
                        <a:spcBef>
                          <a:spcPts val="2700"/>
                        </a:spcBef>
                        <a:spcAft>
                          <a:spcPts val="300"/>
                        </a:spcAft>
                      </a:pPr>
                      <a:endParaRPr lang="en-US" sz="2800" dirty="0">
                        <a:solidFill>
                          <a:srgbClr val="000000"/>
                        </a:solidFill>
                        <a:effectLst/>
                        <a:latin typeface="Segoe UI" panose="020B0502040204020203" pitchFamily="34" charset="0"/>
                        <a:ea typeface="Times New Roman" panose="02020603050405020304" pitchFamily="18" charset="0"/>
                      </a:endParaRPr>
                    </a:p>
                  </a:txBody>
                  <a:tcPr marL="25360" marR="25360" marT="0" marB="0"/>
                </a:tc>
                <a:tc gridSpan="2">
                  <a:txBody>
                    <a:bodyPr/>
                    <a:lstStyle/>
                    <a:p>
                      <a:endParaRPr lang="en-US" sz="2400" b="1">
                        <a:solidFill>
                          <a:schemeClr val="tx1"/>
                        </a:solidFill>
                        <a:latin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extLst>
                  <a:ext uri="{0D108BD9-81ED-4DB2-BD59-A6C34878D82A}">
                    <a16:rowId xmlns:a16="http://schemas.microsoft.com/office/drawing/2014/main" val="2126925694"/>
                  </a:ext>
                </a:extLst>
              </a:tr>
              <a:tr h="623325">
                <a:tc gridSpan="3">
                  <a:txBody>
                    <a:bodyPr/>
                    <a:lstStyle/>
                    <a:p>
                      <a:pPr algn="just">
                        <a:lnSpc>
                          <a:spcPct val="115000"/>
                        </a:lnSpc>
                        <a:spcBef>
                          <a:spcPts val="2700"/>
                        </a:spcBef>
                        <a:spcAft>
                          <a:spcPts val="300"/>
                        </a:spcAft>
                      </a:pPr>
                      <a:r>
                        <a:rPr lang="en-US" sz="2400" b="1" dirty="0">
                          <a:solidFill>
                            <a:schemeClr val="tx1"/>
                          </a:solidFill>
                          <a:effectLst/>
                          <a:latin typeface="Times New Roman" panose="02020603050405020304" pitchFamily="18" charset="0"/>
                          <a:cs typeface="Times New Roman" panose="02020603050405020304" pitchFamily="18" charset="0"/>
                        </a:rPr>
                        <a:t>2. </a:t>
                      </a:r>
                      <a:r>
                        <a:rPr lang="en-US" sz="2400" b="1" dirty="0" err="1">
                          <a:solidFill>
                            <a:schemeClr val="tx1"/>
                          </a:solidFill>
                          <a:effectLst/>
                          <a:latin typeface="Times New Roman" panose="02020603050405020304" pitchFamily="18" charset="0"/>
                          <a:cs typeface="Times New Roman" panose="02020603050405020304" pitchFamily="18" charset="0"/>
                        </a:rPr>
                        <a:t>Từ</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những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hiểu</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biết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về</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chất</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gây</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nghiện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em</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sẽ</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tuyên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truyền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gì</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đến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người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thân</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và</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mọi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người</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xung</a:t>
                      </a:r>
                      <a:r>
                        <a:rPr lang="en-US" sz="2400" b="1" dirty="0">
                          <a:solidFill>
                            <a:schemeClr val="tx1"/>
                          </a:solidFill>
                          <a:effectLst/>
                          <a:latin typeface="Times New Roman" panose="02020603050405020304" pitchFamily="18" charset="0"/>
                          <a:cs typeface="Times New Roman" panose="02020603050405020304" pitchFamily="18" charset="0"/>
                        </a:rPr>
                        <a:t> </a:t>
                      </a:r>
                      <a:r>
                        <a:rPr lang="en-US" sz="2400" b="1" dirty="0" err="1">
                          <a:solidFill>
                            <a:schemeClr val="tx1"/>
                          </a:solidFill>
                          <a:effectLst/>
                          <a:latin typeface="Times New Roman" panose="02020603050405020304" pitchFamily="18" charset="0"/>
                          <a:cs typeface="Times New Roman" panose="02020603050405020304" pitchFamily="18" charset="0"/>
                        </a:rPr>
                        <a:t>quanh</a:t>
                      </a:r>
                      <a:r>
                        <a:rPr lang="en-US" sz="2400" b="1" dirty="0">
                          <a:solidFill>
                            <a:schemeClr val="tx1"/>
                          </a:solidFill>
                          <a:effectLst/>
                          <a:latin typeface="Times New Roman" panose="02020603050405020304" pitchFamily="18" charset="0"/>
                          <a:cs typeface="Times New Roman" panose="02020603050405020304" pitchFamily="18" charset="0"/>
                        </a:rPr>
                        <a:t>?</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tc hMerge="1">
                  <a:txBody>
                    <a:bodyPr/>
                    <a:lstStyle/>
                    <a:p>
                      <a:pPr>
                        <a:lnSpc>
                          <a:spcPct val="115000"/>
                        </a:lnSpc>
                        <a:spcAft>
                          <a:spcPts val="1000"/>
                        </a:spcAft>
                      </a:pP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25360" marR="25360" marT="0" marB="0"/>
                </a:tc>
                <a:tc gridSpan="2">
                  <a:txBody>
                    <a:bodyPr/>
                    <a:lstStyle/>
                    <a:p>
                      <a:endParaRPr lang="en-US" sz="2400" b="1" dirty="0">
                        <a:solidFill>
                          <a:schemeClr val="tx1"/>
                        </a:solidFill>
                        <a:latin typeface="Times New Roman" panose="02020603050405020304" pitchFamily="18" charset="0"/>
                        <a:cs typeface="Times New Roman" panose="02020603050405020304" pitchFamily="18" charset="0"/>
                      </a:endParaRPr>
                    </a:p>
                  </a:txBody>
                  <a:tcPr marL="25360" marR="25360" marT="0" marB="0"/>
                </a:tc>
                <a:tc hMerge="1">
                  <a:txBody>
                    <a:bodyPr/>
                    <a:lstStyle/>
                    <a:p>
                      <a:endParaRPr lang="en-US"/>
                    </a:p>
                  </a:txBody>
                  <a:tcPr/>
                </a:tc>
                <a:extLst>
                  <a:ext uri="{0D108BD9-81ED-4DB2-BD59-A6C34878D82A}">
                    <a16:rowId xmlns:a16="http://schemas.microsoft.com/office/drawing/2014/main" val="2385689017"/>
                  </a:ext>
                </a:extLst>
              </a:tr>
            </a:tbl>
          </a:graphicData>
        </a:graphic>
      </p:graphicFrame>
      <p:sp>
        <p:nvSpPr>
          <p:cNvPr id="4" name="TextBox 3">
            <a:extLst>
              <a:ext uri="{FF2B5EF4-FFF2-40B4-BE49-F238E27FC236}">
                <a16:creationId xmlns:a16="http://schemas.microsoft.com/office/drawing/2014/main" id="{2DD16ACC-98A3-A298-C78D-D48BC467CD45}"/>
              </a:ext>
            </a:extLst>
          </p:cNvPr>
          <p:cNvSpPr txBox="1"/>
          <p:nvPr/>
        </p:nvSpPr>
        <p:spPr>
          <a:xfrm>
            <a:off x="424830" y="1562100"/>
            <a:ext cx="2966070" cy="4893647"/>
          </a:xfrm>
          <a:prstGeom prst="rect">
            <a:avLst/>
          </a:prstGeom>
          <a:noFill/>
        </p:spPr>
        <p:txBody>
          <a:bodyPr wrap="square" rtlCol="0">
            <a:spAutoFit/>
          </a:bodyPr>
          <a:lstStyle/>
          <a:p>
            <a:pPr algn="ctr"/>
            <a:r>
              <a:rPr lang="vi-VN" sz="2400" dirty="0">
                <a:latin typeface="+mj-lt"/>
              </a:rPr>
              <a:t>Nhóm sao đỏ: tất cả học sinh có số thứ tự là số 1</a:t>
            </a:r>
          </a:p>
          <a:p>
            <a:pPr algn="ctr"/>
            <a:r>
              <a:rPr lang="vi-VN" sz="2400" dirty="0">
                <a:latin typeface="+mj-lt"/>
              </a:rPr>
              <a:t>Nhóm sao vàng: tất cả học sinh có số thứ tự là số 2</a:t>
            </a:r>
          </a:p>
          <a:p>
            <a:pPr algn="ctr"/>
            <a:r>
              <a:rPr lang="vi-VN" sz="2400" dirty="0">
                <a:latin typeface="+mj-lt"/>
              </a:rPr>
              <a:t>Nhóm sao xanh: tất cả học sinh có số thứ tự là số 3</a:t>
            </a:r>
          </a:p>
          <a:p>
            <a:pPr algn="ctr"/>
            <a:r>
              <a:rPr lang="vi-VN" sz="2400" dirty="0">
                <a:latin typeface="+mj-lt"/>
              </a:rPr>
              <a:t>Nhóm sao tím: tất cả học sinh có số thứ tự là số 4</a:t>
            </a:r>
          </a:p>
          <a:p>
            <a:pPr algn="ctr"/>
            <a:endParaRPr lang="en-US" sz="2400" dirty="0">
              <a:latin typeface="+mj-lt"/>
            </a:endParaRPr>
          </a:p>
        </p:txBody>
      </p:sp>
      <p:sp>
        <p:nvSpPr>
          <p:cNvPr id="6" name="TextBox 5">
            <a:extLst>
              <a:ext uri="{FF2B5EF4-FFF2-40B4-BE49-F238E27FC236}">
                <a16:creationId xmlns:a16="http://schemas.microsoft.com/office/drawing/2014/main" id="{009C3296-9F1A-6433-BDED-8D451F1BA074}"/>
              </a:ext>
            </a:extLst>
          </p:cNvPr>
          <p:cNvSpPr txBox="1"/>
          <p:nvPr/>
        </p:nvSpPr>
        <p:spPr>
          <a:xfrm>
            <a:off x="4108174" y="303145"/>
            <a:ext cx="7036904" cy="461665"/>
          </a:xfrm>
          <a:prstGeom prst="rect">
            <a:avLst/>
          </a:prstGeom>
          <a:noFill/>
        </p:spPr>
        <p:txBody>
          <a:bodyPr wrap="square" rtlCol="0">
            <a:spAutoFit/>
          </a:bodyPr>
          <a:lstStyle/>
          <a:p>
            <a:pPr algn="ctr"/>
            <a:r>
              <a:rPr lang="vi-VN" sz="2400" b="1" dirty="0">
                <a:latin typeface="+mj-lt"/>
              </a:rPr>
              <a:t>PHIẾU HỌC TẬP SỐ 1</a:t>
            </a:r>
            <a:endParaRPr lang="en-US" sz="2400" b="1" dirty="0">
              <a:latin typeface="+mj-lt"/>
            </a:endParaRPr>
          </a:p>
        </p:txBody>
      </p:sp>
    </p:spTree>
    <p:extLst>
      <p:ext uri="{BB962C8B-B14F-4D97-AF65-F5344CB8AC3E}">
        <p14:creationId xmlns:p14="http://schemas.microsoft.com/office/powerpoint/2010/main" val="1818423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EAD76E0-C147-2648-6F6C-6425546DEF1A}"/>
              </a:ext>
            </a:extLst>
          </p:cNvPr>
          <p:cNvGraphicFramePr>
            <a:graphicFrameLocks noGrp="1"/>
          </p:cNvGraphicFramePr>
          <p:nvPr>
            <p:extLst>
              <p:ext uri="{D42A27DB-BD31-4B8C-83A1-F6EECF244321}">
                <p14:modId xmlns:p14="http://schemas.microsoft.com/office/powerpoint/2010/main" val="3819928327"/>
              </p:ext>
            </p:extLst>
          </p:nvPr>
        </p:nvGraphicFramePr>
        <p:xfrm>
          <a:off x="547572" y="2510623"/>
          <a:ext cx="10846141" cy="3337391"/>
        </p:xfrm>
        <a:graphic>
          <a:graphicData uri="http://schemas.openxmlformats.org/drawingml/2006/table">
            <a:tbl>
              <a:tblPr firstRow="1" firstCol="1" bandRow="1">
                <a:tableStyleId>{2D5ABB26-0587-4C30-8999-92F81FD0307C}</a:tableStyleId>
              </a:tblPr>
              <a:tblGrid>
                <a:gridCol w="1841667">
                  <a:extLst>
                    <a:ext uri="{9D8B030D-6E8A-4147-A177-3AD203B41FA5}">
                      <a16:colId xmlns:a16="http://schemas.microsoft.com/office/drawing/2014/main" val="2039738270"/>
                    </a:ext>
                  </a:extLst>
                </a:gridCol>
                <a:gridCol w="2095675">
                  <a:extLst>
                    <a:ext uri="{9D8B030D-6E8A-4147-A177-3AD203B41FA5}">
                      <a16:colId xmlns:a16="http://schemas.microsoft.com/office/drawing/2014/main" val="1329605719"/>
                    </a:ext>
                  </a:extLst>
                </a:gridCol>
                <a:gridCol w="3091543">
                  <a:extLst>
                    <a:ext uri="{9D8B030D-6E8A-4147-A177-3AD203B41FA5}">
                      <a16:colId xmlns:a16="http://schemas.microsoft.com/office/drawing/2014/main" val="1268160225"/>
                    </a:ext>
                  </a:extLst>
                </a:gridCol>
                <a:gridCol w="3817256">
                  <a:extLst>
                    <a:ext uri="{9D8B030D-6E8A-4147-A177-3AD203B41FA5}">
                      <a16:colId xmlns:a16="http://schemas.microsoft.com/office/drawing/2014/main" val="3748395283"/>
                    </a:ext>
                  </a:extLst>
                </a:gridCol>
              </a:tblGrid>
              <a:tr h="497671">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bệnh</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a:effectLst/>
                          <a:latin typeface="Times New Roman" panose="02020603050405020304" pitchFamily="18" charset="0"/>
                          <a:cs typeface="Times New Roman" panose="02020603050405020304" pitchFamily="18" charset="0"/>
                        </a:rPr>
                        <a:t>Nguyên nhân</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Triệu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Biện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chống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490886"/>
                  </a:ext>
                </a:extLst>
              </a:tr>
              <a:tr h="2744494">
                <a:tc>
                  <a:txBody>
                    <a:bodyPr/>
                    <a:lstStyle/>
                    <a:p>
                      <a:pPr algn="just">
                        <a:lnSpc>
                          <a:spcPct val="100000"/>
                        </a:lnSpc>
                        <a:spcBef>
                          <a:spcPts val="800"/>
                        </a:spcBef>
                        <a:spcAft>
                          <a:spcPts val="300"/>
                        </a:spcAf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Bệnh</a:t>
                      </a:r>
                      <a:r>
                        <a:rPr lang="en-US" sz="2800" dirty="0">
                          <a:effectLst/>
                          <a:latin typeface="Times New Roman" panose="02020603050405020304" pitchFamily="18" charset="0"/>
                          <a:cs typeface="Times New Roman" panose="02020603050405020304" pitchFamily="18" charset="0"/>
                        </a:rPr>
                        <a:t> Parkinson</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Thoái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hóa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nhiễm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khuẩn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nhiễm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800"/>
                        </a:spcBef>
                        <a:spcAft>
                          <a:spcPts val="3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Suy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đông</a:t>
                      </a:r>
                      <a:r>
                        <a:rPr lang="en-US" sz="2800" dirty="0">
                          <a:effectLst/>
                          <a:latin typeface="Times New Roman" panose="02020603050405020304" pitchFamily="18" charset="0"/>
                          <a:cs typeface="Times New Roman" panose="02020603050405020304" pitchFamily="18" charset="0"/>
                        </a:rPr>
                        <a:t>, run </a:t>
                      </a:r>
                      <a:r>
                        <a:rPr lang="en-US" sz="2800" dirty="0" err="1">
                          <a:effectLst/>
                          <a:latin typeface="Times New Roman" panose="02020603050405020304" pitchFamily="18" charset="0"/>
                          <a:cs typeface="Times New Roman" panose="02020603050405020304" pitchFamily="18" charset="0"/>
                        </a:rPr>
                        <a:t>tay</a:t>
                      </a:r>
                      <a:r>
                        <a:rPr lang="en-US" sz="2800" dirty="0">
                          <a:effectLst/>
                          <a:latin typeface="Times New Roman" panose="02020603050405020304" pitchFamily="18" charset="0"/>
                          <a:cs typeface="Times New Roman" panose="02020603050405020304" pitchFamily="18" charset="0"/>
                        </a:rPr>
                        <a:t>.</a:t>
                      </a:r>
                    </a:p>
                    <a:p>
                      <a:pPr algn="just">
                        <a:lnSpc>
                          <a:spcPct val="100000"/>
                        </a:lnSpc>
                        <a:spcBef>
                          <a:spcPts val="800"/>
                        </a:spcBef>
                        <a:spcAft>
                          <a:spcPts val="3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di </a:t>
                      </a:r>
                      <a:r>
                        <a:rPr lang="en-US" sz="2800" dirty="0" err="1">
                          <a:effectLst/>
                          <a:latin typeface="Times New Roman" panose="02020603050405020304" pitchFamily="18" charset="0"/>
                          <a:cs typeface="Times New Roman" panose="02020603050405020304" pitchFamily="18" charset="0"/>
                        </a:rPr>
                        <a:t>chuyển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khăn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lnSpc>
                          <a:spcPct val="100000"/>
                        </a:lnSpc>
                        <a:spcBef>
                          <a:spcPts val="800"/>
                        </a:spcBef>
                        <a:spcAft>
                          <a:spcPts val="300"/>
                        </a:spcAft>
                        <a:buFontTx/>
                        <a:buChar char="-"/>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Bổ</a:t>
                      </a:r>
                      <a:r>
                        <a:rPr lang="en-US" sz="2800" dirty="0">
                          <a:effectLst/>
                          <a:latin typeface="Times New Roman" panose="02020603050405020304" pitchFamily="18" charset="0"/>
                          <a:cs typeface="Times New Roman" panose="02020603050405020304" pitchFamily="18" charset="0"/>
                        </a:rPr>
                        <a:t> sung vitamin D, </a:t>
                      </a:r>
                      <a:r>
                        <a:rPr lang="en-US" sz="2800" dirty="0" err="1">
                          <a:effectLst/>
                          <a:latin typeface="Times New Roman" panose="02020603050405020304" pitchFamily="18" charset="0"/>
                          <a:cs typeface="Times New Roman" panose="02020603050405020304" pitchFamily="18" charset="0"/>
                        </a:rPr>
                        <a:t>tắm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nắng</a:t>
                      </a:r>
                      <a:r>
                        <a:rPr lang="en-US" sz="2800" dirty="0">
                          <a:effectLst/>
                          <a:latin typeface="Times New Roman" panose="02020603050405020304" pitchFamily="18" charset="0"/>
                          <a:cs typeface="Times New Roman" panose="02020603050405020304" pitchFamily="18" charset="0"/>
                        </a:rPr>
                        <a:t>.</a:t>
                      </a:r>
                    </a:p>
                    <a:p>
                      <a:pPr marL="0" indent="0" algn="just">
                        <a:lnSpc>
                          <a:spcPct val="100000"/>
                        </a:lnSpc>
                        <a:spcBef>
                          <a:spcPts val="800"/>
                        </a:spcBef>
                        <a:spcAft>
                          <a:spcPts val="300"/>
                        </a:spcAft>
                        <a:buFontTx/>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thao</a:t>
                      </a:r>
                      <a:r>
                        <a:rPr lang="en-US" sz="2800" dirty="0">
                          <a:effectLst/>
                          <a:latin typeface="Times New Roman" panose="02020603050405020304" pitchFamily="18" charset="0"/>
                          <a:cs typeface="Times New Roman" panose="02020603050405020304" pitchFamily="18" charset="0"/>
                        </a:rPr>
                        <a:t>.</a:t>
                      </a:r>
                    </a:p>
                    <a:p>
                      <a:pPr marL="0" indent="0" algn="just">
                        <a:lnSpc>
                          <a:spcPct val="100000"/>
                        </a:lnSpc>
                        <a:spcBef>
                          <a:spcPts val="800"/>
                        </a:spcBef>
                        <a:spcAft>
                          <a:spcPts val="3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cs typeface="Times New Roman" panose="02020603050405020304" pitchFamily="18" charset="0"/>
                        </a:rPr>
                        <a:t> trường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hại</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336347"/>
                  </a:ext>
                </a:extLst>
              </a:tr>
            </a:tbl>
          </a:graphicData>
        </a:graphic>
      </p:graphicFrame>
      <p:sp>
        <p:nvSpPr>
          <p:cNvPr id="9" name="TextBox 8">
            <a:extLst>
              <a:ext uri="{FF2B5EF4-FFF2-40B4-BE49-F238E27FC236}">
                <a16:creationId xmlns:a16="http://schemas.microsoft.com/office/drawing/2014/main" id="{4AEEAF76-B7ED-8ADF-E6AB-3DCD583B523A}"/>
              </a:ext>
            </a:extLst>
          </p:cNvPr>
          <p:cNvSpPr txBox="1"/>
          <p:nvPr/>
        </p:nvSpPr>
        <p:spPr>
          <a:xfrm>
            <a:off x="547572" y="1872753"/>
            <a:ext cx="6096000" cy="557076"/>
          </a:xfrm>
          <a:prstGeom prst="rect">
            <a:avLst/>
          </a:prstGeom>
          <a:noFill/>
        </p:spPr>
        <p:txBody>
          <a:bodyPr wrap="square">
            <a:spAutoFit/>
          </a:bodyPr>
          <a:lstStyle/>
          <a:p>
            <a:pPr algn="just">
              <a:lnSpc>
                <a:spcPct val="115000"/>
              </a:lnSpc>
              <a:spcBef>
                <a:spcPts val="800"/>
              </a:spcBef>
              <a:spcAft>
                <a:spcPts val="300"/>
              </a:spcAft>
            </a:pPr>
            <a:r>
              <a:rPr lang="en-US" sz="2800" b="1" dirty="0">
                <a:solidFill>
                  <a:srgbClr val="1F2C8F"/>
                </a:solidFill>
                <a:effectLst/>
                <a:latin typeface="Times New Roman" panose="02020603050405020304" pitchFamily="18" charset="0"/>
                <a:cs typeface="Times New Roman" panose="02020603050405020304" pitchFamily="18" charset="0"/>
              </a:rPr>
              <a:t>a. </a:t>
            </a:r>
            <a:r>
              <a:rPr lang="en-US" sz="2800" b="1" dirty="0" err="1">
                <a:solidFill>
                  <a:srgbClr val="1F2C8F"/>
                </a:solidFill>
                <a:effectLst/>
                <a:latin typeface="Times New Roman" panose="02020603050405020304" pitchFamily="18" charset="0"/>
                <a:cs typeface="Times New Roman" panose="02020603050405020304" pitchFamily="18" charset="0"/>
              </a:rPr>
              <a:t>Một</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số</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bệnh</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về</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508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EAD76E0-C147-2648-6F6C-6425546DEF1A}"/>
              </a:ext>
            </a:extLst>
          </p:cNvPr>
          <p:cNvGraphicFramePr>
            <a:graphicFrameLocks noGrp="1"/>
          </p:cNvGraphicFramePr>
          <p:nvPr>
            <p:extLst>
              <p:ext uri="{D42A27DB-BD31-4B8C-83A1-F6EECF244321}">
                <p14:modId xmlns:p14="http://schemas.microsoft.com/office/powerpoint/2010/main" val="2222451617"/>
              </p:ext>
            </p:extLst>
          </p:nvPr>
        </p:nvGraphicFramePr>
        <p:xfrm>
          <a:off x="547572" y="2481592"/>
          <a:ext cx="10846141" cy="3402669"/>
        </p:xfrm>
        <a:graphic>
          <a:graphicData uri="http://schemas.openxmlformats.org/drawingml/2006/table">
            <a:tbl>
              <a:tblPr firstRow="1" firstCol="1" bandRow="1">
                <a:tableStyleId>{2D5ABB26-0587-4C30-8999-92F81FD0307C}</a:tableStyleId>
              </a:tblPr>
              <a:tblGrid>
                <a:gridCol w="1930157">
                  <a:extLst>
                    <a:ext uri="{9D8B030D-6E8A-4147-A177-3AD203B41FA5}">
                      <a16:colId xmlns:a16="http://schemas.microsoft.com/office/drawing/2014/main" val="2039738270"/>
                    </a:ext>
                  </a:extLst>
                </a:gridCol>
                <a:gridCol w="2389239">
                  <a:extLst>
                    <a:ext uri="{9D8B030D-6E8A-4147-A177-3AD203B41FA5}">
                      <a16:colId xmlns:a16="http://schemas.microsoft.com/office/drawing/2014/main" val="1329605719"/>
                    </a:ext>
                  </a:extLst>
                </a:gridCol>
                <a:gridCol w="2934929">
                  <a:extLst>
                    <a:ext uri="{9D8B030D-6E8A-4147-A177-3AD203B41FA5}">
                      <a16:colId xmlns:a16="http://schemas.microsoft.com/office/drawing/2014/main" val="1268160225"/>
                    </a:ext>
                  </a:extLst>
                </a:gridCol>
                <a:gridCol w="3591816">
                  <a:extLst>
                    <a:ext uri="{9D8B030D-6E8A-4147-A177-3AD203B41FA5}">
                      <a16:colId xmlns:a16="http://schemas.microsoft.com/office/drawing/2014/main" val="3748395283"/>
                    </a:ext>
                  </a:extLst>
                </a:gridCol>
              </a:tblGrid>
              <a:tr h="497671">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bệnh</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Triệu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Biện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chống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490886"/>
                  </a:ext>
                </a:extLst>
              </a:tr>
              <a:tr h="2744494">
                <a:tc>
                  <a:txBody>
                    <a:bodyPr/>
                    <a:lstStyle/>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Bệnh động kinh</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di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não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giật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336347"/>
                  </a:ext>
                </a:extLst>
              </a:tr>
            </a:tbl>
          </a:graphicData>
        </a:graphic>
      </p:graphicFrame>
      <p:sp>
        <p:nvSpPr>
          <p:cNvPr id="2" name="TextBox 1">
            <a:extLst>
              <a:ext uri="{FF2B5EF4-FFF2-40B4-BE49-F238E27FC236}">
                <a16:creationId xmlns:a16="http://schemas.microsoft.com/office/drawing/2014/main" id="{21760D08-4381-59B7-BD9A-62C2E639966E}"/>
              </a:ext>
            </a:extLst>
          </p:cNvPr>
          <p:cNvSpPr txBox="1"/>
          <p:nvPr/>
        </p:nvSpPr>
        <p:spPr>
          <a:xfrm>
            <a:off x="547572" y="1872753"/>
            <a:ext cx="6096000" cy="557076"/>
          </a:xfrm>
          <a:prstGeom prst="rect">
            <a:avLst/>
          </a:prstGeom>
          <a:noFill/>
        </p:spPr>
        <p:txBody>
          <a:bodyPr wrap="square">
            <a:spAutoFit/>
          </a:bodyPr>
          <a:lstStyle/>
          <a:p>
            <a:pPr algn="just">
              <a:lnSpc>
                <a:spcPct val="115000"/>
              </a:lnSpc>
              <a:spcBef>
                <a:spcPts val="800"/>
              </a:spcBef>
              <a:spcAft>
                <a:spcPts val="300"/>
              </a:spcAft>
            </a:pPr>
            <a:r>
              <a:rPr lang="en-US" sz="2800" b="1" dirty="0">
                <a:solidFill>
                  <a:srgbClr val="1F2C8F"/>
                </a:solidFill>
                <a:effectLst/>
                <a:latin typeface="Times New Roman" panose="02020603050405020304" pitchFamily="18" charset="0"/>
                <a:cs typeface="Times New Roman" panose="02020603050405020304" pitchFamily="18" charset="0"/>
              </a:rPr>
              <a:t>a. </a:t>
            </a:r>
            <a:r>
              <a:rPr lang="en-US" sz="2800" b="1" dirty="0" err="1">
                <a:solidFill>
                  <a:srgbClr val="1F2C8F"/>
                </a:solidFill>
                <a:effectLst/>
                <a:latin typeface="Times New Roman" panose="02020603050405020304" pitchFamily="18" charset="0"/>
                <a:cs typeface="Times New Roman" panose="02020603050405020304" pitchFamily="18" charset="0"/>
              </a:rPr>
              <a:t>Một</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số</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bệnh</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về</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17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9EAD76E0-C147-2648-6F6C-6425546DEF1A}"/>
              </a:ext>
            </a:extLst>
          </p:cNvPr>
          <p:cNvGraphicFramePr>
            <a:graphicFrameLocks noGrp="1"/>
          </p:cNvGraphicFramePr>
          <p:nvPr>
            <p:extLst>
              <p:ext uri="{D42A27DB-BD31-4B8C-83A1-F6EECF244321}">
                <p14:modId xmlns:p14="http://schemas.microsoft.com/office/powerpoint/2010/main" val="3152831420"/>
              </p:ext>
            </p:extLst>
          </p:nvPr>
        </p:nvGraphicFramePr>
        <p:xfrm>
          <a:off x="547572" y="2438051"/>
          <a:ext cx="10846141" cy="3686580"/>
        </p:xfrm>
        <a:graphic>
          <a:graphicData uri="http://schemas.openxmlformats.org/drawingml/2006/table">
            <a:tbl>
              <a:tblPr firstRow="1" firstCol="1" bandRow="1">
                <a:tableStyleId>{2D5ABB26-0587-4C30-8999-92F81FD0307C}</a:tableStyleId>
              </a:tblPr>
              <a:tblGrid>
                <a:gridCol w="1944905">
                  <a:extLst>
                    <a:ext uri="{9D8B030D-6E8A-4147-A177-3AD203B41FA5}">
                      <a16:colId xmlns:a16="http://schemas.microsoft.com/office/drawing/2014/main" val="2039738270"/>
                    </a:ext>
                  </a:extLst>
                </a:gridCol>
                <a:gridCol w="1992437">
                  <a:extLst>
                    <a:ext uri="{9D8B030D-6E8A-4147-A177-3AD203B41FA5}">
                      <a16:colId xmlns:a16="http://schemas.microsoft.com/office/drawing/2014/main" val="1329605719"/>
                    </a:ext>
                  </a:extLst>
                </a:gridCol>
                <a:gridCol w="3091543">
                  <a:extLst>
                    <a:ext uri="{9D8B030D-6E8A-4147-A177-3AD203B41FA5}">
                      <a16:colId xmlns:a16="http://schemas.microsoft.com/office/drawing/2014/main" val="1268160225"/>
                    </a:ext>
                  </a:extLst>
                </a:gridCol>
                <a:gridCol w="3817256">
                  <a:extLst>
                    <a:ext uri="{9D8B030D-6E8A-4147-A177-3AD203B41FA5}">
                      <a16:colId xmlns:a16="http://schemas.microsoft.com/office/drawing/2014/main" val="3748395283"/>
                    </a:ext>
                  </a:extLst>
                </a:gridCol>
              </a:tblGrid>
              <a:tr h="497671">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bệnh</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Triệu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800"/>
                        </a:spcBef>
                        <a:spcAft>
                          <a:spcPts val="300"/>
                        </a:spcAft>
                      </a:pPr>
                      <a:r>
                        <a:rPr lang="en-US" sz="2800" dirty="0" err="1">
                          <a:effectLst/>
                          <a:latin typeface="Times New Roman" panose="02020603050405020304" pitchFamily="18" charset="0"/>
                          <a:cs typeface="Times New Roman" panose="02020603050405020304" pitchFamily="18" charset="0"/>
                        </a:rPr>
                        <a:t>Biện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chống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2490886"/>
                  </a:ext>
                </a:extLst>
              </a:tr>
              <a:tr h="2744494">
                <a:tc>
                  <a:txBody>
                    <a:bodyPr/>
                    <a:lstStyle/>
                    <a:p>
                      <a:pPr algn="just">
                        <a:lnSpc>
                          <a:spcPct val="115000"/>
                        </a:lnSpc>
                        <a:spcBef>
                          <a:spcPts val="800"/>
                        </a:spcBef>
                        <a:spcAft>
                          <a:spcPts val="300"/>
                        </a:spcAft>
                      </a:pPr>
                      <a:r>
                        <a:rPr lang="en-US"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3.Bệnh Alzheimer</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kém</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Tinh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thoải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800"/>
                        </a:spcBef>
                        <a:spcAft>
                          <a:spcPts val="3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336347"/>
                  </a:ext>
                </a:extLst>
              </a:tr>
            </a:tbl>
          </a:graphicData>
        </a:graphic>
      </p:graphicFrame>
      <p:sp>
        <p:nvSpPr>
          <p:cNvPr id="3" name="TextBox 2">
            <a:extLst>
              <a:ext uri="{FF2B5EF4-FFF2-40B4-BE49-F238E27FC236}">
                <a16:creationId xmlns:a16="http://schemas.microsoft.com/office/drawing/2014/main" id="{A8F67644-DE20-2ECF-7A65-4E5570CC5508}"/>
              </a:ext>
            </a:extLst>
          </p:cNvPr>
          <p:cNvSpPr txBox="1"/>
          <p:nvPr/>
        </p:nvSpPr>
        <p:spPr>
          <a:xfrm>
            <a:off x="547572" y="1872753"/>
            <a:ext cx="6096000" cy="557076"/>
          </a:xfrm>
          <a:prstGeom prst="rect">
            <a:avLst/>
          </a:prstGeom>
          <a:noFill/>
        </p:spPr>
        <p:txBody>
          <a:bodyPr wrap="square">
            <a:spAutoFit/>
          </a:bodyPr>
          <a:lstStyle/>
          <a:p>
            <a:pPr algn="just">
              <a:lnSpc>
                <a:spcPct val="115000"/>
              </a:lnSpc>
              <a:spcBef>
                <a:spcPts val="800"/>
              </a:spcBef>
              <a:spcAft>
                <a:spcPts val="300"/>
              </a:spcAft>
            </a:pPr>
            <a:r>
              <a:rPr lang="en-US" sz="2800" b="1" dirty="0">
                <a:solidFill>
                  <a:srgbClr val="1F2C8F"/>
                </a:solidFill>
                <a:effectLst/>
                <a:latin typeface="Times New Roman" panose="02020603050405020304" pitchFamily="18" charset="0"/>
                <a:cs typeface="Times New Roman" panose="02020603050405020304" pitchFamily="18" charset="0"/>
              </a:rPr>
              <a:t>a. </a:t>
            </a:r>
            <a:r>
              <a:rPr lang="en-US" sz="2800" b="1" dirty="0" err="1">
                <a:solidFill>
                  <a:srgbClr val="1F2C8F"/>
                </a:solidFill>
                <a:effectLst/>
                <a:latin typeface="Times New Roman" panose="02020603050405020304" pitchFamily="18" charset="0"/>
                <a:cs typeface="Times New Roman" panose="02020603050405020304" pitchFamily="18" charset="0"/>
              </a:rPr>
              <a:t>Một</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số</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bệnh</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về</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95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51E34E-F84A-F3E8-D4F6-A0988A9D7D5C}"/>
              </a:ext>
            </a:extLst>
          </p:cNvPr>
          <p:cNvGraphicFramePr>
            <a:graphicFrameLocks noGrp="1"/>
          </p:cNvGraphicFramePr>
          <p:nvPr>
            <p:extLst>
              <p:ext uri="{D42A27DB-BD31-4B8C-83A1-F6EECF244321}">
                <p14:modId xmlns:p14="http://schemas.microsoft.com/office/powerpoint/2010/main" val="3820433550"/>
              </p:ext>
            </p:extLst>
          </p:nvPr>
        </p:nvGraphicFramePr>
        <p:xfrm>
          <a:off x="344557" y="1514794"/>
          <a:ext cx="11847443" cy="5303520"/>
        </p:xfrm>
        <a:graphic>
          <a:graphicData uri="http://schemas.openxmlformats.org/drawingml/2006/table">
            <a:tbl>
              <a:tblPr firstRow="1" bandRow="1">
                <a:tableStyleId>{5940675A-B579-460E-94D1-54222C63F5DA}</a:tableStyleId>
              </a:tblPr>
              <a:tblGrid>
                <a:gridCol w="2616025">
                  <a:extLst>
                    <a:ext uri="{9D8B030D-6E8A-4147-A177-3AD203B41FA5}">
                      <a16:colId xmlns:a16="http://schemas.microsoft.com/office/drawing/2014/main" val="3206226248"/>
                    </a:ext>
                  </a:extLst>
                </a:gridCol>
                <a:gridCol w="9231418">
                  <a:extLst>
                    <a:ext uri="{9D8B030D-6E8A-4147-A177-3AD203B41FA5}">
                      <a16:colId xmlns:a16="http://schemas.microsoft.com/office/drawing/2014/main" val="3233372263"/>
                    </a:ext>
                  </a:extLst>
                </a:gridCol>
              </a:tblGrid>
              <a:tr h="17859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Nghiện</a:t>
                      </a:r>
                      <a:r>
                        <a:rPr lang="en-US" sz="2800" dirty="0">
                          <a:effectLst/>
                          <a:latin typeface="Times New Roman" panose="02020603050405020304" pitchFamily="18" charset="0"/>
                          <a:cs typeface="Times New Roman" panose="02020603050405020304" pitchFamily="18" charset="0"/>
                        </a:rPr>
                        <a:t> ma </a:t>
                      </a:r>
                      <a:r>
                        <a:rPr lang="en-US" sz="2800" dirty="0" err="1">
                          <a:effectLst/>
                          <a:latin typeface="Times New Roman" panose="02020603050405020304" pitchFamily="18" charset="0"/>
                          <a:cs typeface="Times New Roman" panose="02020603050405020304" pitchFamily="18" charset="0"/>
                        </a:rPr>
                        <a:t>túy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effectLst/>
                          <a:latin typeface="Times New Roman" panose="02020603050405020304" pitchFamily="18" charset="0"/>
                          <a:cs typeface="Times New Roman" panose="02020603050405020304" pitchFamily="18" charset="0"/>
                        </a:rPr>
                        <a:t>Nghiện</a:t>
                      </a:r>
                      <a:r>
                        <a:rPr lang="en-US" sz="2800" dirty="0">
                          <a:effectLst/>
                          <a:latin typeface="Times New Roman" panose="02020603050405020304" pitchFamily="18" charset="0"/>
                          <a:cs typeface="Times New Roman" panose="02020603050405020304" pitchFamily="18" charset="0"/>
                        </a:rPr>
                        <a:t> ma </a:t>
                      </a:r>
                      <a:r>
                        <a:rPr lang="en-US" sz="2800" dirty="0" err="1">
                          <a:effectLst/>
                          <a:latin typeface="Times New Roman" panose="02020603050405020304" pitchFamily="18" charset="0"/>
                          <a:cs typeface="Times New Roman" panose="02020603050405020304" pitchFamily="18" charset="0"/>
                        </a:rPr>
                        <a:t>túy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khỏe</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kéo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theo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phạm</a:t>
                      </a:r>
                      <a:r>
                        <a:rPr lang="en-US" sz="2800" dirty="0">
                          <a:effectLst/>
                          <a:latin typeface="Times New Roman" panose="02020603050405020304" pitchFamily="18" charset="0"/>
                          <a:cs typeface="Times New Roman" panose="02020603050405020304" pitchFamily="18" charset="0"/>
                        </a:rPr>
                        <a:t> ma </a:t>
                      </a:r>
                      <a:r>
                        <a:rPr lang="en-US" sz="2800" dirty="0" err="1">
                          <a:effectLst/>
                          <a:latin typeface="Times New Roman" panose="02020603050405020304" pitchFamily="18" charset="0"/>
                          <a:cs typeface="Times New Roman" panose="02020603050405020304" pitchFamily="18" charset="0"/>
                        </a:rPr>
                        <a:t>túy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hủy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nòi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an </a:t>
                      </a:r>
                      <a:r>
                        <a:rPr lang="en-US" sz="2800" dirty="0" err="1">
                          <a:effectLst/>
                          <a:latin typeface="Times New Roman" panose="02020603050405020304" pitchFamily="18" charset="0"/>
                          <a:cs typeface="Times New Roman" panose="02020603050405020304" pitchFamily="18" charset="0"/>
                        </a:rPr>
                        <a:t>toàn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endParaRPr lang="en-US" sz="2800" dirty="0">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89688475"/>
                  </a:ext>
                </a:extLst>
              </a:tr>
              <a:tr h="3155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tc>
                <a:tc>
                  <a:txBody>
                    <a:bodyPr/>
                    <a:lstStyle/>
                    <a:p>
                      <a:pPr>
                        <a:lnSpc>
                          <a:spcPct val="100000"/>
                        </a:lnSpc>
                        <a:spcBef>
                          <a:spcPts val="0"/>
                        </a:spcBef>
                        <a:spcAft>
                          <a:spcPts val="0"/>
                        </a:spcAft>
                      </a:pP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Cương</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tránh</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xa,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chơi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đám</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xấu</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túy</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ma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túy</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ngay</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cha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thầy</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kịp</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chặn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0000"/>
                        </a:lnSpc>
                        <a:spcBef>
                          <a:spcPts val="0"/>
                        </a:spcBef>
                        <a:spcAft>
                          <a:spcPts val="0"/>
                        </a:spcAft>
                        <a:buFont typeface="+mj-lt"/>
                        <a:buNone/>
                      </a:pP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Quan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đỡ</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hòa</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nhập</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kì</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xa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lánh</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cai</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nghiện</a:t>
                      </a:r>
                      <a:r>
                        <a:rPr lang="en-US" sz="28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lvl="0" indent="0">
                        <a:lnSpc>
                          <a:spcPct val="100000"/>
                        </a:lnSpc>
                        <a:spcBef>
                          <a:spcPts val="0"/>
                        </a:spcBef>
                        <a:spcAft>
                          <a:spcPts val="0"/>
                        </a:spcAft>
                        <a:buFont typeface="+mj-lt"/>
                        <a:buNone/>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a:tc>
                <a:extLst>
                  <a:ext uri="{0D108BD9-81ED-4DB2-BD59-A6C34878D82A}">
                    <a16:rowId xmlns:a16="http://schemas.microsoft.com/office/drawing/2014/main" val="3753510239"/>
                  </a:ext>
                </a:extLst>
              </a:tr>
            </a:tbl>
          </a:graphicData>
        </a:graphic>
      </p:graphicFrame>
      <p:sp>
        <p:nvSpPr>
          <p:cNvPr id="3" name="TextBox 2">
            <a:extLst>
              <a:ext uri="{FF2B5EF4-FFF2-40B4-BE49-F238E27FC236}">
                <a16:creationId xmlns:a16="http://schemas.microsoft.com/office/drawing/2014/main" id="{9578F1DA-630A-09F1-A074-D3322F017137}"/>
              </a:ext>
            </a:extLst>
          </p:cNvPr>
          <p:cNvSpPr txBox="1"/>
          <p:nvPr/>
        </p:nvSpPr>
        <p:spPr>
          <a:xfrm>
            <a:off x="547572" y="693308"/>
            <a:ext cx="8253528" cy="548099"/>
          </a:xfrm>
          <a:prstGeom prst="rect">
            <a:avLst/>
          </a:prstGeom>
          <a:noFill/>
        </p:spPr>
        <p:txBody>
          <a:bodyPr wrap="square">
            <a:spAutoFit/>
          </a:bodyPr>
          <a:lstStyle/>
          <a:p>
            <a:pPr algn="just">
              <a:lnSpc>
                <a:spcPct val="115000"/>
              </a:lnSpc>
              <a:spcBef>
                <a:spcPts val="800"/>
              </a:spcBef>
              <a:spcAft>
                <a:spcPts val="300"/>
              </a:spcAft>
            </a:pPr>
            <a:r>
              <a:rPr lang="vi-VN" sz="2800" b="1" dirty="0">
                <a:solidFill>
                  <a:srgbClr val="1F2C8F"/>
                </a:solidFill>
                <a:effectLst/>
                <a:latin typeface="Times New Roman" panose="02020603050405020304" pitchFamily="18" charset="0"/>
                <a:cs typeface="Times New Roman" panose="02020603050405020304" pitchFamily="18" charset="0"/>
              </a:rPr>
              <a:t>b. Các chất gây nghiện đối với </a:t>
            </a:r>
            <a:r>
              <a:rPr lang="en-US" sz="2800" b="1" dirty="0" err="1">
                <a:solidFill>
                  <a:srgbClr val="1F2C8F"/>
                </a:solidFill>
                <a:effectLst/>
                <a:latin typeface="Times New Roman" panose="02020603050405020304" pitchFamily="18" charset="0"/>
                <a:cs typeface="Times New Roman" panose="02020603050405020304" pitchFamily="18" charset="0"/>
              </a:rPr>
              <a:t>hệ</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thần</a:t>
            </a:r>
            <a:r>
              <a:rPr lang="en-US" sz="2800" b="1" dirty="0">
                <a:solidFill>
                  <a:srgbClr val="1F2C8F"/>
                </a:solidFill>
                <a:effectLst/>
                <a:latin typeface="Times New Roman" panose="02020603050405020304" pitchFamily="18" charset="0"/>
                <a:cs typeface="Times New Roman" panose="02020603050405020304" pitchFamily="18" charset="0"/>
              </a:rPr>
              <a:t> </a:t>
            </a:r>
            <a:r>
              <a:rPr lang="en-US" sz="2800" b="1" dirty="0" err="1">
                <a:solidFill>
                  <a:srgbClr val="1F2C8F"/>
                </a:solidFill>
                <a:effectLst/>
                <a:latin typeface="Times New Roman" panose="02020603050405020304" pitchFamily="18" charset="0"/>
                <a:cs typeface="Times New Roman" panose="02020603050405020304" pitchFamily="18" charset="0"/>
              </a:rPr>
              <a:t>kinh</a:t>
            </a:r>
            <a:endParaRPr lang="en-US" sz="2800" b="1" dirty="0">
              <a:solidFill>
                <a:srgbClr val="1F2C8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855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ết kế tờ rơi bài trình bày để tuyên truyền cho mọi người tác hại của sử dụng chất gây nghiệ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09" y="0"/>
            <a:ext cx="118594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097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pic>
        <p:nvPicPr>
          <p:cNvPr id="2" name="Picture 1"/>
          <p:cNvPicPr>
            <a:picLocks noChangeAspect="1"/>
          </p:cNvPicPr>
          <p:nvPr/>
        </p:nvPicPr>
        <p:blipFill>
          <a:blip r:embed="rId2"/>
          <a:stretch>
            <a:fillRect/>
          </a:stretch>
        </p:blipFill>
        <p:spPr>
          <a:xfrm>
            <a:off x="10536905" y="818662"/>
            <a:ext cx="719390" cy="609653"/>
          </a:xfrm>
          <a:prstGeom prst="rect">
            <a:avLst/>
          </a:prstGeom>
        </p:spPr>
      </p:pic>
      <p:sp>
        <p:nvSpPr>
          <p:cNvPr id="7" name="Rectangle 6"/>
          <p:cNvSpPr/>
          <p:nvPr/>
        </p:nvSpPr>
        <p:spPr>
          <a:xfrm>
            <a:off x="238535" y="600268"/>
            <a:ext cx="11017760" cy="523220"/>
          </a:xfrm>
          <a:prstGeom prst="rect">
            <a:avLst/>
          </a:prstGeom>
        </p:spPr>
        <p:txBody>
          <a:bodyPr wrap="none">
            <a:spAutoFit/>
          </a:bodyPr>
          <a:lstStyle/>
          <a:p>
            <a:r>
              <a:rPr lang="en-US" sz="2800" b="1" dirty="0">
                <a:latin typeface="Times New Roman" panose="02020603050405020304" pitchFamily="18" charset="0"/>
                <a:ea typeface="Calibri" panose="020F0502020204030204" pitchFamily="34" charset="0"/>
              </a:rPr>
              <a:t>2. </a:t>
            </a:r>
            <a:r>
              <a:rPr lang="en-US" sz="2800" b="1" dirty="0" err="1">
                <a:latin typeface="Times New Roman" panose="02020603050405020304" pitchFamily="18" charset="0"/>
                <a:ea typeface="Calibri" panose="020F0502020204030204" pitchFamily="34" charset="0"/>
              </a:rPr>
              <a:t>Một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số</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bệnh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về</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hệ</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thần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kinh</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và</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chất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gây</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nghiện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đối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với</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hệ</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thần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kinh</a:t>
            </a:r>
            <a:r>
              <a:rPr lang="en-US" sz="2800" b="1" dirty="0">
                <a:latin typeface="Times New Roman" panose="02020603050405020304" pitchFamily="18" charset="0"/>
                <a:ea typeface="Calibri" panose="020F0502020204030204" pitchFamily="34" charset="0"/>
              </a:rPr>
              <a:t>.</a:t>
            </a:r>
            <a:endParaRPr lang="en-US" sz="2800" dirty="0"/>
          </a:p>
        </p:txBody>
      </p:sp>
      <p:sp>
        <p:nvSpPr>
          <p:cNvPr id="5" name="Rectangle 4"/>
          <p:cNvSpPr/>
          <p:nvPr/>
        </p:nvSpPr>
        <p:spPr>
          <a:xfrm>
            <a:off x="143508" y="1185043"/>
            <a:ext cx="11777052" cy="5632311"/>
          </a:xfrm>
          <a:prstGeom prst="rect">
            <a:avLst/>
          </a:prstGeom>
        </p:spPr>
        <p:txBody>
          <a:bodyPr wrap="square">
            <a:spAutoFit/>
          </a:bodyPr>
          <a:lstStyle/>
          <a:p>
            <a:pPr>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a) </a:t>
            </a:r>
            <a:r>
              <a:rPr lang="en-US"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số</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bệnh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về</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hệ</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kinh</a:t>
            </a:r>
            <a:r>
              <a:rPr lang="en-US" b="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a:t>
            </a:r>
            <a:r>
              <a:rPr lang="en-US" b="1" dirty="0" err="1">
                <a:latin typeface="Times New Roman" panose="02020603050405020304" pitchFamily="18" charset="0"/>
                <a:ea typeface="Calibri" panose="020F0502020204030204" pitchFamily="34" charset="0"/>
                <a:cs typeface="Times New Roman" panose="02020603050405020304" pitchFamily="18" charset="0"/>
              </a:rPr>
              <a:t>Bệnh</a:t>
            </a:r>
            <a:r>
              <a:rPr lang="en-US" b="1" dirty="0">
                <a:latin typeface="Times New Roman" panose="02020603050405020304" pitchFamily="18" charset="0"/>
                <a:ea typeface="Calibri" panose="020F0502020204030204" pitchFamily="34" charset="0"/>
                <a:cs typeface="Times New Roman" panose="02020603050405020304" pitchFamily="18" charset="0"/>
              </a:rPr>
              <a:t> Parkinson: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Nguyên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nhân</a:t>
            </a:r>
            <a:r>
              <a:rPr lang="en-US" dirty="0">
                <a:latin typeface="Times New Roman" panose="02020603050405020304" pitchFamily="18" charset="0"/>
                <a:ea typeface="Calibri" panose="020F0502020204030204" pitchFamily="34" charset="0"/>
                <a:cs typeface="Times New Roman" panose="02020603050405020304" pitchFamily="18" charset="0"/>
              </a:rPr>
              <a:t>: do </a:t>
            </a:r>
            <a:r>
              <a:rPr lang="en-US" dirty="0" err="1">
                <a:latin typeface="Times New Roman" panose="02020603050405020304" pitchFamily="18" charset="0"/>
                <a:ea typeface="Calibri" panose="020F0502020204030204" pitchFamily="34" charset="0"/>
                <a:cs typeface="Times New Roman" panose="02020603050405020304" pitchFamily="18" charset="0"/>
              </a:rPr>
              <a:t>thoái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hóa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tế</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tuổi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nhiễm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khuẩn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hoặc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nhiễm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kinh</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Tác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suy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giảm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chức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(run </a:t>
            </a:r>
            <a:r>
              <a:rPr lang="en-US" dirty="0" err="1">
                <a:latin typeface="Times New Roman" panose="02020603050405020304" pitchFamily="18" charset="0"/>
                <a:ea typeface="Calibri" panose="020F0502020204030204" pitchFamily="34" charset="0"/>
                <a:cs typeface="Times New Roman" panose="02020603050405020304" pitchFamily="18" charset="0"/>
              </a:rPr>
              <a:t>tay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bằng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khăn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khi</a:t>
            </a:r>
            <a:r>
              <a:rPr lang="en-US" dirty="0">
                <a:latin typeface="Times New Roman" panose="02020603050405020304" pitchFamily="18" charset="0"/>
                <a:ea typeface="Calibri" panose="020F0502020204030204" pitchFamily="34" charset="0"/>
                <a:cs typeface="Times New Roman" panose="02020603050405020304" pitchFamily="18" charset="0"/>
              </a:rPr>
              <a:t> di </a:t>
            </a:r>
            <a:r>
              <a:rPr lang="en-US"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Cách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phòng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bệnh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bổ</a:t>
            </a:r>
            <a:r>
              <a:rPr lang="en-US" dirty="0">
                <a:latin typeface="Times New Roman" panose="02020603050405020304" pitchFamily="18" charset="0"/>
                <a:ea typeface="Calibri" panose="020F0502020204030204" pitchFamily="34" charset="0"/>
                <a:cs typeface="Times New Roman" panose="02020603050405020304" pitchFamily="18" charset="0"/>
              </a:rPr>
              <a:t> sung vitamin D (</a:t>
            </a:r>
            <a:r>
              <a:rPr lang="en-US" dirty="0" err="1">
                <a:latin typeface="Times New Roman" panose="02020603050405020304" pitchFamily="18" charset="0"/>
                <a:ea typeface="Calibri" panose="020F0502020204030204" pitchFamily="34" charset="0"/>
                <a:cs typeface="Times New Roman" panose="02020603050405020304" pitchFamily="18" charset="0"/>
              </a:rPr>
              <a:t>thực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phẩm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tắm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nắng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luyện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tập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dục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hợp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tránh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môi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hại</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a:t>
            </a:r>
            <a:r>
              <a:rPr lang="en-US" b="1" dirty="0" err="1">
                <a:latin typeface="Times New Roman" panose="02020603050405020304" pitchFamily="18" charset="0"/>
                <a:ea typeface="Calibri" panose="020F0502020204030204" pitchFamily="34" charset="0"/>
                <a:cs typeface="Times New Roman" panose="02020603050405020304" pitchFamily="18" charset="0"/>
              </a:rPr>
              <a:t>Bệnh</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kinh</a:t>
            </a:r>
            <a:r>
              <a:rPr lang="en-US" b="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Nguyên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nhân</a:t>
            </a:r>
            <a:r>
              <a:rPr lang="en-US" dirty="0">
                <a:latin typeface="Times New Roman" panose="02020603050405020304" pitchFamily="18" charset="0"/>
                <a:ea typeface="Calibri" panose="020F0502020204030204" pitchFamily="34" charset="0"/>
                <a:cs typeface="Times New Roman" panose="02020603050405020304" pitchFamily="18" charset="0"/>
              </a:rPr>
              <a:t>: do </a:t>
            </a:r>
            <a:r>
              <a:rPr lang="en-US" dirty="0" err="1">
                <a:latin typeface="Times New Roman" panose="02020603050405020304" pitchFamily="18" charset="0"/>
                <a:ea typeface="Calibri" panose="020F0502020204030204" pitchFamily="34" charset="0"/>
                <a:cs typeface="Times New Roman" panose="02020603050405020304" pitchFamily="18" charset="0"/>
              </a:rPr>
              <a:t>rối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loạn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trung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ương</a:t>
            </a:r>
            <a:r>
              <a:rPr lang="en-US" dirty="0">
                <a:latin typeface="Times New Roman" panose="02020603050405020304" pitchFamily="18" charset="0"/>
                <a:ea typeface="Calibri" panose="020F0502020204030204" pitchFamily="34" charset="0"/>
                <a:cs typeface="Times New Roman" panose="02020603050405020304" pitchFamily="18" charset="0"/>
              </a:rPr>
              <a:t> (di </a:t>
            </a:r>
            <a:r>
              <a:rPr lang="en-US"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chấn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hoặc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bệnh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não</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Tác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hại</a:t>
            </a:r>
            <a:r>
              <a:rPr lang="en-US" dirty="0">
                <a:latin typeface="Times New Roman" panose="02020603050405020304" pitchFamily="18" charset="0"/>
                <a:ea typeface="Calibri" panose="020F0502020204030204" pitchFamily="34" charset="0"/>
                <a:cs typeface="Times New Roman" panose="02020603050405020304" pitchFamily="18" charset="0"/>
              </a:rPr>
              <a:t>: co </a:t>
            </a:r>
            <a:r>
              <a:rPr lang="en-US" dirty="0" err="1">
                <a:latin typeface="Times New Roman" panose="02020603050405020304" pitchFamily="18" charset="0"/>
                <a:ea typeface="Calibri" panose="020F0502020204030204" pitchFamily="34" charset="0"/>
                <a:cs typeface="Times New Roman" panose="02020603050405020304" pitchFamily="18" charset="0"/>
              </a:rPr>
              <a:t>giật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hoặc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những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hành</a:t>
            </a:r>
            <a:r>
              <a:rPr lang="en-US" dirty="0">
                <a:latin typeface="Times New Roman" panose="02020603050405020304" pitchFamily="18" charset="0"/>
                <a:ea typeface="Calibri" panose="020F0502020204030204" pitchFamily="34" charset="0"/>
                <a:cs typeface="Times New Roman" panose="02020603050405020304" pitchFamily="18" charset="0"/>
              </a:rPr>
              <a:t> vi </a:t>
            </a:r>
            <a:r>
              <a:rPr lang="en-US" dirty="0" err="1">
                <a:latin typeface="Times New Roman" panose="02020603050405020304" pitchFamily="18" charset="0"/>
                <a:ea typeface="Calibri" panose="020F0502020204030204" pitchFamily="34" charset="0"/>
                <a:cs typeface="Times New Roman" panose="02020603050405020304" pitchFamily="18" charset="0"/>
              </a:rPr>
              <a:t>bất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đôi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lúc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mất</a:t>
            </a:r>
            <a:r>
              <a:rPr lang="en-US" dirty="0">
                <a:latin typeface="Times New Roman" panose="02020603050405020304" pitchFamily="18" charset="0"/>
                <a:ea typeface="Calibri" panose="020F0502020204030204" pitchFamily="34" charset="0"/>
                <a:cs typeface="Times New Roman" panose="02020603050405020304" pitchFamily="18" charset="0"/>
              </a:rPr>
              <a:t> ý </a:t>
            </a:r>
            <a:r>
              <a:rPr lang="en-US" dirty="0" err="1">
                <a:latin typeface="Times New Roman" panose="02020603050405020304" pitchFamily="18" charset="0"/>
                <a:ea typeface="Calibri" panose="020F0502020204030204" pitchFamily="34" charset="0"/>
                <a:cs typeface="Times New Roman" panose="02020603050405020304" pitchFamily="18" charset="0"/>
              </a:rPr>
              <a:t>thức</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Cách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phòng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bệnh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giữ</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vui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vẻ</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ngủ</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đủ</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giấc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luyện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tập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dục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hợp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ăn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uống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đủ</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chất</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a:t>
            </a:r>
            <a:r>
              <a:rPr lang="en-US" b="1" dirty="0" err="1">
                <a:latin typeface="Times New Roman" panose="02020603050405020304" pitchFamily="18" charset="0"/>
                <a:ea typeface="Calibri" panose="020F0502020204030204" pitchFamily="34" charset="0"/>
                <a:cs typeface="Times New Roman" panose="02020603050405020304" pitchFamily="18" charset="0"/>
              </a:rPr>
              <a:t>Bệnh</a:t>
            </a:r>
            <a:r>
              <a:rPr lang="en-US" b="1" dirty="0">
                <a:latin typeface="Times New Roman" panose="02020603050405020304" pitchFamily="18" charset="0"/>
                <a:ea typeface="Calibri" panose="020F0502020204030204" pitchFamily="34" charset="0"/>
                <a:cs typeface="Times New Roman" panose="02020603050405020304" pitchFamily="18" charset="0"/>
              </a:rPr>
              <a:t> Alzheimer:</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Nguyên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nhân</a:t>
            </a:r>
            <a:r>
              <a:rPr lang="en-US" dirty="0">
                <a:latin typeface="Times New Roman" panose="02020603050405020304" pitchFamily="18" charset="0"/>
                <a:ea typeface="Calibri" panose="020F0502020204030204" pitchFamily="34" charset="0"/>
                <a:cs typeface="Times New Roman" panose="02020603050405020304" pitchFamily="18" charset="0"/>
              </a:rPr>
              <a:t>: do </a:t>
            </a:r>
            <a:r>
              <a:rPr lang="en-US" dirty="0" err="1">
                <a:latin typeface="Times New Roman" panose="02020603050405020304" pitchFamily="18" charset="0"/>
                <a:ea typeface="Calibri" panose="020F0502020204030204" pitchFamily="34" charset="0"/>
                <a:cs typeface="Times New Roman" panose="02020603050405020304" pitchFamily="18" charset="0"/>
              </a:rPr>
              <a:t>rối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loạn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cao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tuổi</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Tác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nhớ</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giảm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ngôn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ngữ</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lẩm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cẩm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hoạt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kém</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Cách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phòng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bệnh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luyện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não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đọc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sách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báo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chế</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ăn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uống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hợp</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lí</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giữ</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thoải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mái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vận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động</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b) </a:t>
            </a:r>
            <a:r>
              <a:rPr lang="en-US" b="1" dirty="0" err="1">
                <a:latin typeface="Times New Roman" panose="02020603050405020304" pitchFamily="18" charset="0"/>
                <a:ea typeface="Calibri" panose="020F0502020204030204" pitchFamily="34" charset="0"/>
                <a:cs typeface="Times New Roman" panose="02020603050405020304" pitchFamily="18" charset="0"/>
              </a:rPr>
              <a:t>Các</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chất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gây</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nghiện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đối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hệ</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thần</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kinh</a:t>
            </a:r>
            <a:r>
              <a:rPr lang="en-US" b="1"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kích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thích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thần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kinh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như</a:t>
            </a:r>
            <a:r>
              <a:rPr lang="en-US" dirty="0">
                <a:latin typeface="Times New Roman" panose="02020603050405020304" pitchFamily="18" charset="0"/>
                <a:ea typeface="Calibri" panose="020F0502020204030204" pitchFamily="34" charset="0"/>
                <a:cs typeface="Times New Roman" panose="02020603050405020304" pitchFamily="18" charset="0"/>
              </a:rPr>
              <a:t>: nicotine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thuốc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lá</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etanol</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trong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rượu</a:t>
            </a:r>
            <a:r>
              <a:rPr lang="en-US" dirty="0">
                <a:latin typeface="Times New Roman" panose="02020603050405020304" pitchFamily="18" charset="0"/>
                <a:ea typeface="Calibri" panose="020F0502020204030204" pitchFamily="34" charset="0"/>
                <a:cs typeface="Times New Roman" panose="02020603050405020304" pitchFamily="18" charset="0"/>
              </a:rPr>
              <a:t>, ma </a:t>
            </a:r>
            <a:r>
              <a:rPr lang="en-US" dirty="0" err="1">
                <a:latin typeface="Times New Roman" panose="02020603050405020304" pitchFamily="18" charset="0"/>
                <a:ea typeface="Calibri" panose="020F0502020204030204" pitchFamily="34" charset="0"/>
                <a:cs typeface="Times New Roman" panose="02020603050405020304" pitchFamily="18" charset="0"/>
              </a:rPr>
              <a:t>túy</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Làm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thay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đổi</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chức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năng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bình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cơ</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bị</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phụ</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thuộc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cảm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giác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thèm</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nhớ</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nghiện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chất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đó</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tùy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thuộc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vào</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mức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độ</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khác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nhau</a:t>
            </a:r>
            <a:r>
              <a:rPr lang="en-US"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Đặc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biệt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dẫn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đến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các</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tệ</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nạn</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xã</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hội</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178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492" y="0"/>
            <a:ext cx="3724472" cy="39269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958592" cy="519159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0197" y="3148685"/>
            <a:ext cx="2996843" cy="361271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1695" y="0"/>
            <a:ext cx="8446610" cy="685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9017" y="3678382"/>
            <a:ext cx="632209" cy="86372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6433" y="2507070"/>
            <a:ext cx="474046" cy="641615"/>
          </a:xfrm>
          <a:prstGeom prst="rect">
            <a:avLst/>
          </a:prstGeom>
        </p:spPr>
      </p:pic>
      <p:sp>
        <p:nvSpPr>
          <p:cNvPr id="4" name="Cloud 3"/>
          <p:cNvSpPr/>
          <p:nvPr/>
        </p:nvSpPr>
        <p:spPr>
          <a:xfrm>
            <a:off x="5301695" y="0"/>
            <a:ext cx="3966996" cy="14107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0000"/>
                </a:solidFill>
                <a:latin typeface="Times New Roman" panose="02020603050405020304" pitchFamily="18" charset="0"/>
                <a:cs typeface="Times New Roman" panose="02020603050405020304" pitchFamily="18" charset="0"/>
              </a:rPr>
              <a:t>LUYỆN TẬP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185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716" y="3787877"/>
            <a:ext cx="6676103" cy="333805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454" y="3687098"/>
            <a:ext cx="1035174" cy="140109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9347" y="3687098"/>
            <a:ext cx="1025545" cy="140109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36" y="2281448"/>
            <a:ext cx="3509687" cy="4576552"/>
          </a:xfrm>
          <a:prstGeom prst="rect">
            <a:avLst/>
          </a:prstGeom>
        </p:spPr>
      </p:pic>
      <p:sp>
        <p:nvSpPr>
          <p:cNvPr id="10" name="Rounded Rectangular Callout 9"/>
          <p:cNvSpPr/>
          <p:nvPr/>
        </p:nvSpPr>
        <p:spPr>
          <a:xfrm flipH="1">
            <a:off x="1983464" y="0"/>
            <a:ext cx="4670086" cy="2068825"/>
          </a:xfrm>
          <a:prstGeom prst="wedgeRoundRectCallout">
            <a:avLst>
              <a:gd name="adj1" fmla="val 33909"/>
              <a:gd name="adj2" fmla="val 99846"/>
              <a:gd name="adj3" fmla="val 16667"/>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err="1">
                <a:solidFill>
                  <a:prstClr val="white"/>
                </a:solidFill>
                <a:latin typeface="Times New Roman" panose="02020603050405020304" pitchFamily="18" charset="0"/>
                <a:cs typeface="Times New Roman" panose="02020603050405020304" pitchFamily="18" charset="0"/>
              </a:rPr>
              <a:t>Chỉ</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có</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một</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trái</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không</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có</a:t>
            </a:r>
            <a:r>
              <a:rPr lang="en-US" sz="3600" dirty="0">
                <a:solidFill>
                  <a:prstClr val="white"/>
                </a:solidFill>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độc</a:t>
            </a:r>
            <a:r>
              <a:rPr lang="en-US" sz="3600" dirty="0">
                <a:solidFill>
                  <a:prstClr val="white"/>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8159" b="33118"/>
          <a:stretch/>
        </p:blipFill>
        <p:spPr>
          <a:xfrm flipH="1">
            <a:off x="7496829" y="2256502"/>
            <a:ext cx="4655842" cy="4586750"/>
          </a:xfrm>
          <a:prstGeom prst="rect">
            <a:avLst/>
          </a:prstGeom>
        </p:spPr>
      </p:pic>
      <p:sp>
        <p:nvSpPr>
          <p:cNvPr id="12" name="Rounded Rectangle 11"/>
          <p:cNvSpPr/>
          <p:nvPr/>
        </p:nvSpPr>
        <p:spPr>
          <a:xfrm>
            <a:off x="4072191" y="5338915"/>
            <a:ext cx="3723152" cy="1061884"/>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6600">
                <a:solidFill>
                  <a:prstClr val="white">
                    <a:lumMod val="50000"/>
                  </a:prstClr>
                </a:solidFill>
              </a:rPr>
              <a:t>Play</a:t>
            </a:r>
          </a:p>
        </p:txBody>
      </p:sp>
      <p:pic>
        <p:nvPicPr>
          <p:cNvPr id="16" name="z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15292" y="-609600"/>
            <a:ext cx="609600" cy="609600"/>
          </a:xfrm>
          <a:prstGeom prst="rect">
            <a:avLst/>
          </a:prstGeom>
        </p:spPr>
      </p:pic>
    </p:spTree>
    <p:extLst>
      <p:ext uri="{BB962C8B-B14F-4D97-AF65-F5344CB8AC3E}">
        <p14:creationId xmlns:p14="http://schemas.microsoft.com/office/powerpoint/2010/main" val="2580250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anim calcmode="lin" valueType="num">
                                      <p:cBhvr>
                                        <p:cTn id="8" dur="3000" fill="hold"/>
                                        <p:tgtEl>
                                          <p:spTgt spid="10"/>
                                        </p:tgtEl>
                                        <p:attrNameLst>
                                          <p:attrName>ppt_x</p:attrName>
                                        </p:attrNameLst>
                                      </p:cBhvr>
                                      <p:tavLst>
                                        <p:tav tm="0">
                                          <p:val>
                                            <p:strVal val="#ppt_x"/>
                                          </p:val>
                                        </p:tav>
                                        <p:tav tm="100000">
                                          <p:val>
                                            <p:strVal val="#ppt_x"/>
                                          </p:val>
                                        </p:tav>
                                      </p:tavLst>
                                    </p:anim>
                                    <p:anim calcmode="lin" valueType="num">
                                      <p:cBhvr>
                                        <p:cTn id="9" dur="3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3" presetClass="entr" presetSubtype="32"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strVal val="4*#ppt_w"/>
                                          </p:val>
                                        </p:tav>
                                        <p:tav tm="100000">
                                          <p:val>
                                            <p:strVal val="#ppt_w"/>
                                          </p:val>
                                        </p:tav>
                                      </p:tavLst>
                                    </p:anim>
                                    <p:anim calcmode="lin" valueType="num">
                                      <p:cBhvr>
                                        <p:cTn id="14" dur="500" fill="hold"/>
                                        <p:tgtEl>
                                          <p:spTgt spid="12"/>
                                        </p:tgtEl>
                                        <p:attrNameLst>
                                          <p:attrName>ppt_h</p:attrName>
                                        </p:attrNameLst>
                                      </p:cBhvr>
                                      <p:tavLst>
                                        <p:tav tm="0">
                                          <p:val>
                                            <p:strVal val="4*#ppt_h"/>
                                          </p:val>
                                        </p:tav>
                                        <p:tav tm="100000">
                                          <p:val>
                                            <p:strVal val="#ppt_h"/>
                                          </p:val>
                                        </p:tav>
                                      </p:tavLst>
                                    </p:anim>
                                  </p:childTnLst>
                                </p:cTn>
                              </p:par>
                              <p:par>
                                <p:cTn id="15" presetID="1" presetClass="mediacall" presetSubtype="0" fill="hold" nodeType="withEffect">
                                  <p:stCondLst>
                                    <p:cond delay="0"/>
                                  </p:stCondLst>
                                  <p:childTnLst>
                                    <p:cmd type="call" cmd="playFrom(0.0)">
                                      <p:cBhvr>
                                        <p:cTn id="16" dur="2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67375225"/>
              </p:ext>
            </p:extLst>
          </p:nvPr>
        </p:nvGraphicFramePr>
        <p:xfrm>
          <a:off x="1018309" y="1924698"/>
          <a:ext cx="10099962" cy="3856954"/>
        </p:xfrm>
        <a:graphic>
          <a:graphicData uri="http://schemas.openxmlformats.org/drawingml/2006/table">
            <a:tbl>
              <a:tblPr firstRow="1" firstCol="1" bandRow="1"/>
              <a:tblGrid>
                <a:gridCol w="3366302">
                  <a:extLst>
                    <a:ext uri="{9D8B030D-6E8A-4147-A177-3AD203B41FA5}">
                      <a16:colId xmlns:a16="http://schemas.microsoft.com/office/drawing/2014/main" val="20000"/>
                    </a:ext>
                  </a:extLst>
                </a:gridCol>
                <a:gridCol w="3366302">
                  <a:extLst>
                    <a:ext uri="{9D8B030D-6E8A-4147-A177-3AD203B41FA5}">
                      <a16:colId xmlns:a16="http://schemas.microsoft.com/office/drawing/2014/main" val="20001"/>
                    </a:ext>
                  </a:extLst>
                </a:gridCol>
                <a:gridCol w="3367358">
                  <a:extLst>
                    <a:ext uri="{9D8B030D-6E8A-4147-A177-3AD203B41FA5}">
                      <a16:colId xmlns:a16="http://schemas.microsoft.com/office/drawing/2014/main" val="20002"/>
                    </a:ext>
                  </a:extLst>
                </a:gridCol>
              </a:tblGrid>
              <a:tr h="1649774">
                <a:tc>
                  <a:txBody>
                    <a:bodyPr/>
                    <a:lstStyle/>
                    <a:p>
                      <a:pPr algn="just">
                        <a:lnSpc>
                          <a:spcPct val="107000"/>
                        </a:lnSpc>
                        <a:spcAft>
                          <a:spcPts val="0"/>
                        </a:spcAft>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(Con đã biết)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(Con chưa biết, muốn được biết)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(Con đã được học trong giờ)</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07180">
                <a:tc>
                  <a:txBody>
                    <a:bodyPr/>
                    <a:lstStyle/>
                    <a:p>
                      <a:pPr algn="just">
                        <a:lnSpc>
                          <a:spcPct val="107000"/>
                        </a:lnSpc>
                        <a:spcAft>
                          <a:spcPts val="0"/>
                        </a:spcAft>
                      </a:pPr>
                      <a:r>
                        <a:rPr lang="de-DE"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ectangle 4"/>
          <p:cNvSpPr/>
          <p:nvPr/>
        </p:nvSpPr>
        <p:spPr>
          <a:xfrm>
            <a:off x="395181" y="484956"/>
            <a:ext cx="11899411" cy="1077218"/>
          </a:xfrm>
          <a:prstGeom prst="rect">
            <a:avLst/>
          </a:prstGeom>
        </p:spPr>
        <p:txBody>
          <a:bodyPr wrap="none">
            <a:spAutoFit/>
          </a:bodyPr>
          <a:lstStyle/>
          <a:p>
            <a:r>
              <a:rPr lang="vi-VN" sz="3200" dirty="0">
                <a:solidFill>
                  <a:srgbClr val="FF0000"/>
                </a:solidFill>
                <a:latin typeface="Times New Roman" panose="02020603050405020304" pitchFamily="18" charset="0"/>
                <a:ea typeface="Calibri" panose="020F0502020204030204" pitchFamily="34" charset="0"/>
              </a:rPr>
              <a:t>Học sinh thực hiện nhiệm vụ </a:t>
            </a:r>
            <a:r>
              <a:rPr lang="en-US" sz="3200" dirty="0" err="1">
                <a:solidFill>
                  <a:srgbClr val="FF0000"/>
                </a:solidFill>
                <a:latin typeface="Times New Roman" panose="02020603050405020304" pitchFamily="18" charset="0"/>
                <a:ea typeface="Calibri" panose="020F0502020204030204" pitchFamily="34" charset="0"/>
              </a:rPr>
              <a:t>hoạt</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động</a:t>
            </a:r>
            <a:r>
              <a:rPr lang="en-US" sz="3200" dirty="0">
                <a:solidFill>
                  <a:srgbClr val="FF0000"/>
                </a:solidFill>
                <a:latin typeface="Times New Roman" panose="02020603050405020304" pitchFamily="18" charset="0"/>
                <a:ea typeface="Calibri" panose="020F0502020204030204" pitchFamily="34" charset="0"/>
              </a:rPr>
              <a:t> </a:t>
            </a:r>
            <a:r>
              <a:rPr lang="en-US" sz="3200" dirty="0" err="1">
                <a:solidFill>
                  <a:srgbClr val="FF0000"/>
                </a:solidFill>
                <a:latin typeface="Times New Roman" panose="02020603050405020304" pitchFamily="18" charset="0"/>
                <a:ea typeface="Calibri" panose="020F0502020204030204" pitchFamily="34" charset="0"/>
              </a:rPr>
              <a:t>nhóm</a:t>
            </a:r>
            <a:r>
              <a:rPr lang="en-US" sz="3200" dirty="0">
                <a:solidFill>
                  <a:srgbClr val="FF0000"/>
                </a:solidFill>
                <a:latin typeface="Times New Roman" panose="02020603050405020304" pitchFamily="18" charset="0"/>
                <a:ea typeface="Calibri" panose="020F0502020204030204" pitchFamily="34" charset="0"/>
              </a:rPr>
              <a:t> </a:t>
            </a:r>
            <a:r>
              <a:rPr lang="vi-VN" sz="3200" dirty="0">
                <a:solidFill>
                  <a:srgbClr val="FF0000"/>
                </a:solidFill>
                <a:latin typeface="Times New Roman" panose="02020603050405020304" pitchFamily="18" charset="0"/>
                <a:ea typeface="Calibri" panose="020F0502020204030204" pitchFamily="34" charset="0"/>
              </a:rPr>
              <a:t>trên phiếu học tập KWL</a:t>
            </a:r>
            <a:r>
              <a:rPr lang="en-US" sz="3200" dirty="0">
                <a:solidFill>
                  <a:srgbClr val="FF0000"/>
                </a:solidFill>
                <a:latin typeface="Times New Roman" panose="02020603050405020304" pitchFamily="18" charset="0"/>
                <a:ea typeface="Calibri" panose="020F0502020204030204" pitchFamily="34" charset="0"/>
              </a:rPr>
              <a:t>,</a:t>
            </a:r>
          </a:p>
          <a:p>
            <a:r>
              <a:rPr lang="en-US" sz="3200" dirty="0" err="1">
                <a:solidFill>
                  <a:srgbClr val="FF0000"/>
                </a:solidFill>
                <a:latin typeface="Times New Roman" panose="02020603050405020304" pitchFamily="18" charset="0"/>
              </a:rPr>
              <a:t>Về</a:t>
            </a:r>
            <a:r>
              <a:rPr lang="en-US" sz="3200" dirty="0">
                <a:solidFill>
                  <a:srgbClr val="FF0000"/>
                </a:solidFill>
                <a:latin typeface="Times New Roman" panose="02020603050405020304" pitchFamily="18" charset="0"/>
              </a:rPr>
              <a:t> </a:t>
            </a:r>
            <a:r>
              <a:rPr lang="en-US" sz="3200" dirty="0" err="1">
                <a:solidFill>
                  <a:srgbClr val="FF0000"/>
                </a:solidFill>
                <a:latin typeface="Times New Roman" panose="02020603050405020304" pitchFamily="18" charset="0"/>
              </a:rPr>
              <a:t>hệ</a:t>
            </a:r>
            <a:r>
              <a:rPr lang="en-US" sz="3200" dirty="0">
                <a:solidFill>
                  <a:srgbClr val="FF0000"/>
                </a:solidFill>
                <a:latin typeface="Times New Roman" panose="02020603050405020304" pitchFamily="18" charset="0"/>
              </a:rPr>
              <a:t> </a:t>
            </a:r>
            <a:r>
              <a:rPr lang="en-US" sz="3200" dirty="0" err="1">
                <a:solidFill>
                  <a:srgbClr val="FF0000"/>
                </a:solidFill>
                <a:latin typeface="Times New Roman" panose="02020603050405020304" pitchFamily="18" charset="0"/>
              </a:rPr>
              <a:t>thần</a:t>
            </a:r>
            <a:r>
              <a:rPr lang="en-US" sz="3200" dirty="0">
                <a:solidFill>
                  <a:srgbClr val="FF0000"/>
                </a:solidFill>
                <a:latin typeface="Times New Roman" panose="02020603050405020304" pitchFamily="18" charset="0"/>
              </a:rPr>
              <a:t> </a:t>
            </a:r>
            <a:r>
              <a:rPr lang="en-US" sz="3200" dirty="0" err="1">
                <a:solidFill>
                  <a:srgbClr val="FF0000"/>
                </a:solidFill>
                <a:latin typeface="Times New Roman" panose="02020603050405020304" pitchFamily="18" charset="0"/>
              </a:rPr>
              <a:t>kinh</a:t>
            </a:r>
            <a:r>
              <a:rPr lang="en-US" sz="3200" dirty="0">
                <a:solidFill>
                  <a:srgbClr val="FF0000"/>
                </a:solidFill>
                <a:latin typeface="Times New Roman" panose="02020603050405020304" pitchFamily="18" charset="0"/>
              </a:rPr>
              <a:t> </a:t>
            </a:r>
            <a:r>
              <a:rPr lang="en-US" sz="3200" dirty="0" err="1">
                <a:solidFill>
                  <a:srgbClr val="FF0000"/>
                </a:solidFill>
                <a:latin typeface="Times New Roman" panose="02020603050405020304" pitchFamily="18" charset="0"/>
              </a:rPr>
              <a:t>và</a:t>
            </a:r>
            <a:r>
              <a:rPr lang="en-US" sz="3200" dirty="0">
                <a:solidFill>
                  <a:srgbClr val="FF0000"/>
                </a:solidFill>
                <a:latin typeface="Times New Roman" panose="02020603050405020304" pitchFamily="18" charset="0"/>
              </a:rPr>
              <a:t> </a:t>
            </a:r>
            <a:r>
              <a:rPr lang="en-US" sz="3200" dirty="0" err="1">
                <a:solidFill>
                  <a:srgbClr val="FF0000"/>
                </a:solidFill>
                <a:latin typeface="Times New Roman" panose="02020603050405020304" pitchFamily="18" charset="0"/>
              </a:rPr>
              <a:t>các</a:t>
            </a:r>
            <a:r>
              <a:rPr lang="en-US" sz="3200" dirty="0">
                <a:solidFill>
                  <a:srgbClr val="FF0000"/>
                </a:solidFill>
                <a:latin typeface="Times New Roman" panose="02020603050405020304" pitchFamily="18" charset="0"/>
              </a:rPr>
              <a:t> </a:t>
            </a:r>
            <a:r>
              <a:rPr lang="en-US" sz="3200" dirty="0" err="1">
                <a:solidFill>
                  <a:srgbClr val="FF0000"/>
                </a:solidFill>
                <a:latin typeface="Times New Roman" panose="02020603050405020304" pitchFamily="18" charset="0"/>
              </a:rPr>
              <a:t>giác</a:t>
            </a:r>
            <a:r>
              <a:rPr lang="en-US" sz="3200" dirty="0">
                <a:solidFill>
                  <a:srgbClr val="FF0000"/>
                </a:solidFill>
                <a:latin typeface="Times New Roman" panose="02020603050405020304" pitchFamily="18" charset="0"/>
              </a:rPr>
              <a:t> </a:t>
            </a:r>
            <a:r>
              <a:rPr lang="en-US" sz="3200" dirty="0" err="1">
                <a:solidFill>
                  <a:srgbClr val="FF0000"/>
                </a:solidFill>
                <a:latin typeface="Times New Roman" panose="02020603050405020304" pitchFamily="18" charset="0"/>
              </a:rPr>
              <a:t>quan</a:t>
            </a:r>
            <a:r>
              <a:rPr lang="en-US" sz="3200" dirty="0">
                <a:solidFill>
                  <a:srgbClr val="FF0000"/>
                </a:solidFill>
                <a:latin typeface="Times New Roman" panose="02020603050405020304" pitchFamily="18" charset="0"/>
              </a:rPr>
              <a:t> ở </a:t>
            </a:r>
            <a:r>
              <a:rPr lang="en-US" sz="3200" dirty="0" err="1">
                <a:solidFill>
                  <a:srgbClr val="FF0000"/>
                </a:solidFill>
                <a:latin typeface="Times New Roman" panose="02020603050405020304" pitchFamily="18" charset="0"/>
              </a:rPr>
              <a:t>người</a:t>
            </a:r>
            <a:r>
              <a:rPr lang="en-US" sz="3200" dirty="0">
                <a:solidFill>
                  <a:srgbClr val="FF0000"/>
                </a:solidFill>
                <a:latin typeface="Times New Roman" panose="02020603050405020304" pitchFamily="18" charset="0"/>
              </a:rPr>
              <a:t>.</a:t>
            </a:r>
            <a:endParaRPr lang="en-US" sz="3200" dirty="0">
              <a:solidFill>
                <a:srgbClr val="FF0000"/>
              </a:solidFill>
            </a:endParaRPr>
          </a:p>
        </p:txBody>
      </p:sp>
    </p:spTree>
    <p:extLst>
      <p:ext uri="{BB962C8B-B14F-4D97-AF65-F5344CB8AC3E}">
        <p14:creationId xmlns:p14="http://schemas.microsoft.com/office/powerpoint/2010/main" val="4267055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err="1">
                <a:solidFill>
                  <a:srgbClr val="5B9BD5">
                    <a:lumMod val="20000"/>
                    <a:lumOff val="80000"/>
                  </a:srgbClr>
                </a:solidFill>
              </a:rPr>
              <a:t>Bệnh</a:t>
            </a:r>
            <a:r>
              <a:rPr lang="en-US" sz="3200" dirty="0">
                <a:solidFill>
                  <a:srgbClr val="5B9BD5">
                    <a:lumMod val="20000"/>
                    <a:lumOff val="80000"/>
                  </a:srgbClr>
                </a:solidFill>
              </a:rPr>
              <a:t> </a:t>
            </a:r>
            <a:r>
              <a:rPr lang="en-US" sz="3200" dirty="0" err="1">
                <a:solidFill>
                  <a:srgbClr val="5B9BD5">
                    <a:lumMod val="20000"/>
                    <a:lumOff val="80000"/>
                  </a:srgbClr>
                </a:solidFill>
              </a:rPr>
              <a:t>gây</a:t>
            </a:r>
            <a:r>
              <a:rPr lang="en-US" sz="3200" dirty="0">
                <a:solidFill>
                  <a:srgbClr val="5B9BD5">
                    <a:lumMod val="20000"/>
                    <a:lumOff val="80000"/>
                  </a:srgbClr>
                </a:solidFill>
              </a:rPr>
              <a:t> </a:t>
            </a:r>
            <a:r>
              <a:rPr lang="en-US" sz="3200" dirty="0" err="1">
                <a:solidFill>
                  <a:srgbClr val="5B9BD5">
                    <a:lumMod val="20000"/>
                    <a:lumOff val="80000"/>
                  </a:srgbClr>
                </a:solidFill>
              </a:rPr>
              <a:t>suy</a:t>
            </a:r>
            <a:r>
              <a:rPr lang="en-US" sz="3200" dirty="0">
                <a:solidFill>
                  <a:srgbClr val="5B9BD5">
                    <a:lumMod val="20000"/>
                    <a:lumOff val="80000"/>
                  </a:srgbClr>
                </a:solidFill>
              </a:rPr>
              <a:t> </a:t>
            </a:r>
            <a:r>
              <a:rPr lang="en-US" sz="3200" dirty="0" err="1">
                <a:solidFill>
                  <a:srgbClr val="5B9BD5">
                    <a:lumMod val="20000"/>
                    <a:lumOff val="80000"/>
                  </a:srgbClr>
                </a:solidFill>
              </a:rPr>
              <a:t>giảm</a:t>
            </a:r>
            <a:r>
              <a:rPr lang="en-US" sz="3200" dirty="0">
                <a:solidFill>
                  <a:srgbClr val="5B9BD5">
                    <a:lumMod val="20000"/>
                    <a:lumOff val="80000"/>
                  </a:srgbClr>
                </a:solidFill>
              </a:rPr>
              <a:t> </a:t>
            </a:r>
            <a:r>
              <a:rPr lang="en-US" sz="3200" dirty="0" err="1">
                <a:solidFill>
                  <a:srgbClr val="5B9BD5">
                    <a:lumMod val="20000"/>
                    <a:lumOff val="80000"/>
                  </a:srgbClr>
                </a:solidFill>
              </a:rPr>
              <a:t>chức</a:t>
            </a:r>
            <a:r>
              <a:rPr lang="en-US" sz="3200" dirty="0">
                <a:solidFill>
                  <a:srgbClr val="5B9BD5">
                    <a:lumMod val="20000"/>
                    <a:lumOff val="80000"/>
                  </a:srgbClr>
                </a:solidFill>
              </a:rPr>
              <a:t> </a:t>
            </a:r>
            <a:r>
              <a:rPr lang="en-US" sz="3200" dirty="0" err="1">
                <a:solidFill>
                  <a:srgbClr val="5B9BD5">
                    <a:lumMod val="20000"/>
                    <a:lumOff val="80000"/>
                  </a:srgbClr>
                </a:solidFill>
              </a:rPr>
              <a:t>năng</a:t>
            </a:r>
            <a:r>
              <a:rPr lang="en-US" sz="3200" dirty="0">
                <a:solidFill>
                  <a:srgbClr val="5B9BD5">
                    <a:lumMod val="20000"/>
                    <a:lumOff val="80000"/>
                  </a:srgbClr>
                </a:solidFill>
              </a:rPr>
              <a:t> </a:t>
            </a:r>
            <a:r>
              <a:rPr lang="en-US" sz="3200" dirty="0" err="1">
                <a:solidFill>
                  <a:srgbClr val="5B9BD5">
                    <a:lumMod val="20000"/>
                    <a:lumOff val="80000"/>
                  </a:srgbClr>
                </a:solidFill>
              </a:rPr>
              <a:t>vận</a:t>
            </a:r>
            <a:r>
              <a:rPr lang="en-US" sz="3200" dirty="0">
                <a:solidFill>
                  <a:srgbClr val="5B9BD5">
                    <a:lumMod val="20000"/>
                    <a:lumOff val="80000"/>
                  </a:srgbClr>
                </a:solidFill>
              </a:rPr>
              <a:t> </a:t>
            </a:r>
            <a:r>
              <a:rPr lang="en-US" sz="3200" dirty="0" err="1">
                <a:solidFill>
                  <a:srgbClr val="5B9BD5">
                    <a:lumMod val="20000"/>
                    <a:lumOff val="80000"/>
                  </a:srgbClr>
                </a:solidFill>
              </a:rPr>
              <a:t>động</a:t>
            </a:r>
            <a:r>
              <a:rPr lang="en-US" sz="3200" dirty="0">
                <a:solidFill>
                  <a:srgbClr val="5B9BD5">
                    <a:lumMod val="20000"/>
                    <a:lumOff val="80000"/>
                  </a:srgbClr>
                </a:solidFill>
              </a:rPr>
              <a:t>, run </a:t>
            </a:r>
            <a:r>
              <a:rPr lang="en-US" sz="3200" dirty="0" err="1">
                <a:solidFill>
                  <a:srgbClr val="5B9BD5">
                    <a:lumMod val="20000"/>
                    <a:lumOff val="80000"/>
                  </a:srgbClr>
                </a:solidFill>
              </a:rPr>
              <a:t>tay</a:t>
            </a:r>
            <a:r>
              <a:rPr lang="en-US" sz="3200" dirty="0">
                <a:solidFill>
                  <a:srgbClr val="5B9BD5">
                    <a:lumMod val="20000"/>
                    <a:lumOff val="80000"/>
                  </a:srgbClr>
                </a:solidFill>
              </a:rPr>
              <a:t>, </a:t>
            </a:r>
            <a:r>
              <a:rPr lang="en-US" sz="3200" dirty="0" err="1">
                <a:solidFill>
                  <a:srgbClr val="5B9BD5">
                    <a:lumMod val="20000"/>
                    <a:lumOff val="80000"/>
                  </a:srgbClr>
                </a:solidFill>
              </a:rPr>
              <a:t>mất</a:t>
            </a:r>
            <a:r>
              <a:rPr lang="en-US" sz="3200" dirty="0">
                <a:solidFill>
                  <a:srgbClr val="5B9BD5">
                    <a:lumMod val="20000"/>
                    <a:lumOff val="80000"/>
                  </a:srgbClr>
                </a:solidFill>
              </a:rPr>
              <a:t> </a:t>
            </a:r>
            <a:r>
              <a:rPr lang="en-US" sz="3200" dirty="0" err="1">
                <a:solidFill>
                  <a:srgbClr val="5B9BD5">
                    <a:lumMod val="20000"/>
                    <a:lumOff val="80000"/>
                  </a:srgbClr>
                </a:solidFill>
              </a:rPr>
              <a:t>thăng</a:t>
            </a:r>
            <a:r>
              <a:rPr lang="en-US" sz="3200" dirty="0">
                <a:solidFill>
                  <a:srgbClr val="5B9BD5">
                    <a:lumMod val="20000"/>
                    <a:lumOff val="80000"/>
                  </a:srgbClr>
                </a:solidFill>
              </a:rPr>
              <a:t> </a:t>
            </a:r>
            <a:r>
              <a:rPr lang="en-US" sz="3200" dirty="0" err="1">
                <a:solidFill>
                  <a:srgbClr val="5B9BD5">
                    <a:lumMod val="20000"/>
                    <a:lumOff val="80000"/>
                  </a:srgbClr>
                </a:solidFill>
              </a:rPr>
              <a:t>bằng</a:t>
            </a:r>
            <a:r>
              <a:rPr lang="en-US" sz="3200" dirty="0">
                <a:solidFill>
                  <a:srgbClr val="5B9BD5">
                    <a:lumMod val="20000"/>
                    <a:lumOff val="80000"/>
                  </a:srgbClr>
                </a:solidFill>
              </a:rPr>
              <a:t>, </a:t>
            </a:r>
            <a:r>
              <a:rPr lang="en-US" sz="3200" dirty="0" err="1">
                <a:solidFill>
                  <a:srgbClr val="5B9BD5">
                    <a:lumMod val="20000"/>
                    <a:lumOff val="80000"/>
                  </a:srgbClr>
                </a:solidFill>
              </a:rPr>
              <a:t>khó</a:t>
            </a:r>
            <a:r>
              <a:rPr lang="en-US" sz="3200" dirty="0">
                <a:solidFill>
                  <a:srgbClr val="5B9BD5">
                    <a:lumMod val="20000"/>
                    <a:lumOff val="80000"/>
                  </a:srgbClr>
                </a:solidFill>
              </a:rPr>
              <a:t> </a:t>
            </a:r>
            <a:r>
              <a:rPr lang="en-US" sz="3200" dirty="0" err="1">
                <a:solidFill>
                  <a:srgbClr val="5B9BD5">
                    <a:lumMod val="20000"/>
                    <a:lumOff val="80000"/>
                  </a:srgbClr>
                </a:solidFill>
              </a:rPr>
              <a:t>khăn</a:t>
            </a:r>
            <a:r>
              <a:rPr lang="en-US" sz="3200" dirty="0">
                <a:solidFill>
                  <a:srgbClr val="5B9BD5">
                    <a:lumMod val="20000"/>
                    <a:lumOff val="80000"/>
                  </a:srgbClr>
                </a:solidFill>
              </a:rPr>
              <a:t> </a:t>
            </a:r>
            <a:r>
              <a:rPr lang="en-US" sz="3200" dirty="0" err="1">
                <a:solidFill>
                  <a:srgbClr val="5B9BD5">
                    <a:lumMod val="20000"/>
                    <a:lumOff val="80000"/>
                  </a:srgbClr>
                </a:solidFill>
              </a:rPr>
              <a:t>khi</a:t>
            </a:r>
            <a:r>
              <a:rPr lang="en-US" sz="3200" dirty="0">
                <a:solidFill>
                  <a:srgbClr val="5B9BD5">
                    <a:lumMod val="20000"/>
                    <a:lumOff val="80000"/>
                  </a:srgbClr>
                </a:solidFill>
              </a:rPr>
              <a:t> di </a:t>
            </a:r>
            <a:r>
              <a:rPr lang="en-US" sz="3200" dirty="0" err="1">
                <a:solidFill>
                  <a:srgbClr val="5B9BD5">
                    <a:lumMod val="20000"/>
                    <a:lumOff val="80000"/>
                  </a:srgbClr>
                </a:solidFill>
              </a:rPr>
              <a:t>chuyển</a:t>
            </a:r>
            <a:r>
              <a:rPr lang="en-US" sz="3200" dirty="0">
                <a:solidFill>
                  <a:srgbClr val="5B9BD5">
                    <a:lumMod val="20000"/>
                    <a:lumOff val="80000"/>
                  </a:srgbClr>
                </a:solidFill>
              </a:rPr>
              <a:t>, </a:t>
            </a:r>
            <a:r>
              <a:rPr lang="en-US" sz="3200" dirty="0" err="1">
                <a:solidFill>
                  <a:srgbClr val="5B9BD5">
                    <a:lumMod val="20000"/>
                    <a:lumOff val="80000"/>
                  </a:srgbClr>
                </a:solidFill>
              </a:rPr>
              <a:t>là</a:t>
            </a:r>
            <a:r>
              <a:rPr lang="en-US" sz="3200" dirty="0">
                <a:solidFill>
                  <a:srgbClr val="5B9BD5">
                    <a:lumMod val="20000"/>
                    <a:lumOff val="80000"/>
                  </a:srgbClr>
                </a:solidFill>
              </a:rPr>
              <a:t> </a:t>
            </a:r>
            <a:r>
              <a:rPr lang="en-US" sz="3200" dirty="0" err="1">
                <a:solidFill>
                  <a:srgbClr val="5B9BD5">
                    <a:lumMod val="20000"/>
                    <a:lumOff val="80000"/>
                  </a:srgbClr>
                </a:solidFill>
              </a:rPr>
              <a:t>bệnh</a:t>
            </a:r>
            <a:r>
              <a:rPr lang="en-US" sz="3200" dirty="0">
                <a:solidFill>
                  <a:srgbClr val="5B9BD5">
                    <a:lumMod val="20000"/>
                    <a:lumOff val="80000"/>
                  </a:srgbClr>
                </a:solidFill>
              </a:rPr>
              <a:t> </a:t>
            </a:r>
            <a:r>
              <a:rPr lang="en-US" sz="3200" dirty="0" err="1">
                <a:solidFill>
                  <a:srgbClr val="5B9BD5">
                    <a:lumMod val="20000"/>
                    <a:lumOff val="80000"/>
                  </a:srgbClr>
                </a:solidFill>
              </a:rPr>
              <a:t>gì</a:t>
            </a:r>
            <a:r>
              <a:rPr lang="en-US" sz="3200" dirty="0">
                <a:solidFill>
                  <a:srgbClr val="5B9BD5">
                    <a:lumMod val="20000"/>
                    <a:lumOff val="80000"/>
                  </a:srgbClr>
                </a:solidFill>
              </a:rPr>
              <a:t>?</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srgbClr val="5B9BD5">
                    <a:lumMod val="20000"/>
                    <a:lumOff val="80000"/>
                  </a:srgbClr>
                </a:solidFill>
              </a:rPr>
              <a:t>A. Parkinson</a:t>
            </a: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dirty="0">
                <a:solidFill>
                  <a:srgbClr val="5B9BD5">
                    <a:lumMod val="20000"/>
                    <a:lumOff val="80000"/>
                  </a:srgbClr>
                </a:solidFill>
              </a:rPr>
              <a:t>B. Alzheimer</a:t>
            </a:r>
          </a:p>
        </p:txBody>
      </p:sp>
      <p:sp>
        <p:nvSpPr>
          <p:cNvPr id="15" name="Rounded Rectangle 14"/>
          <p:cNvSpPr/>
          <p:nvPr/>
        </p:nvSpPr>
        <p:spPr>
          <a:xfrm>
            <a:off x="3123834" y="607941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err="1">
                <a:solidFill>
                  <a:prstClr val="white">
                    <a:lumMod val="50000"/>
                  </a:prstClr>
                </a:solidFill>
                <a:latin typeface="Times New Roman" panose="02020603050405020304" pitchFamily="18" charset="0"/>
                <a:cs typeface="Times New Roman" panose="02020603050405020304" pitchFamily="18" charset="0"/>
              </a:rPr>
              <a:t>Đáp</a:t>
            </a:r>
            <a:r>
              <a:rPr lang="en-US" sz="3600" dirty="0">
                <a:solidFill>
                  <a:prstClr val="white">
                    <a:lumMod val="50000"/>
                  </a:prstClr>
                </a:solidFill>
                <a:latin typeface="Times New Roman" panose="02020603050405020304" pitchFamily="18" charset="0"/>
                <a:cs typeface="Times New Roman" panose="02020603050405020304" pitchFamily="18" charset="0"/>
              </a:rPr>
              <a:t> </a:t>
            </a:r>
            <a:r>
              <a:rPr lang="en-US" sz="3600" dirty="0" err="1">
                <a:solidFill>
                  <a:prstClr val="white">
                    <a:lumMod val="50000"/>
                  </a:prstClr>
                </a:solidFill>
                <a:latin typeface="Times New Roman" panose="02020603050405020304" pitchFamily="18" charset="0"/>
                <a:cs typeface="Times New Roman" panose="02020603050405020304" pitchFamily="18" charset="0"/>
              </a:rPr>
              <a:t>án</a:t>
            </a:r>
            <a:r>
              <a:rPr lang="en-US" sz="3600" dirty="0">
                <a:solidFill>
                  <a:prstClr val="white">
                    <a:lumMod val="50000"/>
                  </a:prstClr>
                </a:solidFill>
                <a:latin typeface="Times New Roman" panose="02020603050405020304" pitchFamily="18" charset="0"/>
                <a:cs typeface="Times New Roman" panose="02020603050405020304" pitchFamily="18" charset="0"/>
              </a:rPr>
              <a:t> </a:t>
            </a:r>
            <a:r>
              <a:rPr lang="en-US" sz="3600" dirty="0" err="1">
                <a:solidFill>
                  <a:prstClr val="white">
                    <a:lumMod val="50000"/>
                  </a:prstClr>
                </a:solidFill>
                <a:latin typeface="Times New Roman" panose="02020603050405020304" pitchFamily="18" charset="0"/>
                <a:cs typeface="Times New Roman" panose="02020603050405020304" pitchFamily="18" charset="0"/>
              </a:rPr>
              <a:t>xanh</a:t>
            </a:r>
            <a:r>
              <a:rPr lang="en-US" sz="3600" dirty="0">
                <a:solidFill>
                  <a:prstClr val="white">
                    <a:lumMod val="50000"/>
                  </a:prstClr>
                </a:solidFill>
                <a:latin typeface="Times New Roman" panose="02020603050405020304" pitchFamily="18" charset="0"/>
                <a:cs typeface="Times New Roman" panose="02020603050405020304" pitchFamily="18" charset="0"/>
              </a:rPr>
              <a:t> an </a:t>
            </a:r>
            <a:r>
              <a:rPr lang="en-US" sz="3600" dirty="0" err="1">
                <a:solidFill>
                  <a:prstClr val="white">
                    <a:lumMod val="50000"/>
                  </a:prstClr>
                </a:solidFill>
                <a:latin typeface="Times New Roman" panose="02020603050405020304" pitchFamily="18" charset="0"/>
                <a:cs typeface="Times New Roman" panose="02020603050405020304" pitchFamily="18" charset="0"/>
              </a:rPr>
              <a:t>toàn</a:t>
            </a:r>
            <a:r>
              <a:rPr lang="en-US" sz="3600" dirty="0">
                <a:solidFill>
                  <a:prstClr val="white">
                    <a:lumMod val="50000"/>
                  </a:prst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539032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92D05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you win.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FF000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Game Over.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Co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giật</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hoặc</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có</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những</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hành</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vi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bất</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thường</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đôi</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lúc</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mất</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ý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thức</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là</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bệnh</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gì</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A.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Rối</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loạn</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tiền</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đình</a:t>
            </a:r>
            <a:endParaRPr lang="en-US" sz="3200" dirty="0">
              <a:solidFill>
                <a:srgbClr val="5B9BD5">
                  <a:lumMod val="20000"/>
                  <a:lumOff val="80000"/>
                </a:srgbClr>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B.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Động</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kinh</a:t>
            </a:r>
            <a:endParaRPr lang="en-US" sz="3200" dirty="0">
              <a:solidFill>
                <a:srgbClr val="5B9BD5">
                  <a:lumMod val="20000"/>
                  <a:lumOff val="80000"/>
                </a:srgbClr>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600" dirty="0" err="1">
                <a:solidFill>
                  <a:prstClr val="white">
                    <a:lumMod val="50000"/>
                  </a:prstClr>
                </a:solidFill>
                <a:latin typeface="Times New Roman" panose="02020603050405020304" pitchFamily="18" charset="0"/>
                <a:cs typeface="Times New Roman" panose="02020603050405020304" pitchFamily="18" charset="0"/>
              </a:rPr>
              <a:t>Đáp</a:t>
            </a:r>
            <a:r>
              <a:rPr lang="en-US" sz="3600" dirty="0">
                <a:solidFill>
                  <a:prstClr val="white">
                    <a:lumMod val="50000"/>
                  </a:prstClr>
                </a:solidFill>
                <a:latin typeface="Times New Roman" panose="02020603050405020304" pitchFamily="18" charset="0"/>
                <a:cs typeface="Times New Roman" panose="02020603050405020304" pitchFamily="18" charset="0"/>
              </a:rPr>
              <a:t> </a:t>
            </a:r>
            <a:r>
              <a:rPr lang="en-US" sz="3600" dirty="0" err="1">
                <a:solidFill>
                  <a:prstClr val="white">
                    <a:lumMod val="50000"/>
                  </a:prstClr>
                </a:solidFill>
                <a:latin typeface="Times New Roman" panose="02020603050405020304" pitchFamily="18" charset="0"/>
                <a:cs typeface="Times New Roman" panose="02020603050405020304" pitchFamily="18" charset="0"/>
              </a:rPr>
              <a:t>án</a:t>
            </a:r>
            <a:r>
              <a:rPr lang="en-US" sz="3600" dirty="0">
                <a:solidFill>
                  <a:prstClr val="white">
                    <a:lumMod val="50000"/>
                  </a:prstClr>
                </a:solidFill>
                <a:latin typeface="Times New Roman" panose="02020603050405020304" pitchFamily="18" charset="0"/>
                <a:cs typeface="Times New Roman" panose="02020603050405020304" pitchFamily="18" charset="0"/>
              </a:rPr>
              <a:t> </a:t>
            </a:r>
            <a:r>
              <a:rPr lang="en-US" sz="3600" dirty="0" err="1">
                <a:solidFill>
                  <a:prstClr val="white">
                    <a:lumMod val="50000"/>
                  </a:prstClr>
                </a:solidFill>
                <a:latin typeface="Times New Roman" panose="02020603050405020304" pitchFamily="18" charset="0"/>
                <a:cs typeface="Times New Roman" panose="02020603050405020304" pitchFamily="18" charset="0"/>
              </a:rPr>
              <a:t>xanh</a:t>
            </a:r>
            <a:r>
              <a:rPr lang="en-US" sz="3600" dirty="0">
                <a:solidFill>
                  <a:prstClr val="white">
                    <a:lumMod val="50000"/>
                  </a:prstClr>
                </a:solidFill>
                <a:latin typeface="Times New Roman" panose="02020603050405020304" pitchFamily="18" charset="0"/>
                <a:cs typeface="Times New Roman" panose="02020603050405020304" pitchFamily="18" charset="0"/>
              </a:rPr>
              <a:t> an </a:t>
            </a:r>
            <a:r>
              <a:rPr lang="en-US" sz="3600" dirty="0" err="1">
                <a:solidFill>
                  <a:prstClr val="white">
                    <a:lumMod val="50000"/>
                  </a:prstClr>
                </a:solidFill>
                <a:latin typeface="Times New Roman" panose="02020603050405020304" pitchFamily="18" charset="0"/>
                <a:cs typeface="Times New Roman" panose="02020603050405020304" pitchFamily="18" charset="0"/>
              </a:rPr>
              <a:t>toàn</a:t>
            </a:r>
            <a:endParaRPr lang="en-US"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1191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1248"/>
          <a:stretch/>
        </p:blipFill>
        <p:spPr>
          <a:xfrm>
            <a:off x="1007806" y="4601497"/>
            <a:ext cx="10112478" cy="22417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834" y="4200549"/>
            <a:ext cx="1388168" cy="1878869"/>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2505" y="4200549"/>
            <a:ext cx="1375254" cy="1878869"/>
          </a:xfrm>
          <a:prstGeom prst="rect">
            <a:avLst/>
          </a:prstGeom>
        </p:spPr>
      </p:pic>
      <p:sp>
        <p:nvSpPr>
          <p:cNvPr id="11" name="Rounded Rectangle 10"/>
          <p:cNvSpPr/>
          <p:nvPr/>
        </p:nvSpPr>
        <p:spPr>
          <a:xfrm>
            <a:off x="324465" y="206477"/>
            <a:ext cx="11592232" cy="182880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Mất</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trí</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nhớ</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giảm</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khả</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năng</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ngôn</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ngữ</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lẩm</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cẩm</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khả</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năng</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hoạt</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động</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kém</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là</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bệnh</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gì</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a:t>
            </a:r>
          </a:p>
        </p:txBody>
      </p:sp>
      <p:sp>
        <p:nvSpPr>
          <p:cNvPr id="12" name="Rounded Rectangle 11"/>
          <p:cNvSpPr/>
          <p:nvPr/>
        </p:nvSpPr>
        <p:spPr>
          <a:xfrm>
            <a:off x="324465" y="213131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A.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Teo</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r>
              <a:rPr lang="en-US" sz="3200" dirty="0" err="1">
                <a:solidFill>
                  <a:srgbClr val="5B9BD5">
                    <a:lumMod val="20000"/>
                    <a:lumOff val="80000"/>
                  </a:srgbClr>
                </a:solidFill>
                <a:latin typeface="Times New Roman" panose="02020603050405020304" pitchFamily="18" charset="0"/>
                <a:cs typeface="Times New Roman" panose="02020603050405020304" pitchFamily="18" charset="0"/>
              </a:rPr>
              <a:t>não</a:t>
            </a: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  </a:t>
            </a:r>
          </a:p>
        </p:txBody>
      </p:sp>
      <p:sp>
        <p:nvSpPr>
          <p:cNvPr id="14" name="Rounded Rectangle 13"/>
          <p:cNvSpPr/>
          <p:nvPr/>
        </p:nvSpPr>
        <p:spPr>
          <a:xfrm>
            <a:off x="6489291" y="2146401"/>
            <a:ext cx="5427406" cy="1290314"/>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dirty="0">
                <a:solidFill>
                  <a:srgbClr val="5B9BD5">
                    <a:lumMod val="20000"/>
                    <a:lumOff val="80000"/>
                  </a:srgbClr>
                </a:solidFill>
                <a:latin typeface="Times New Roman" panose="02020603050405020304" pitchFamily="18" charset="0"/>
                <a:cs typeface="Times New Roman" panose="02020603050405020304" pitchFamily="18" charset="0"/>
              </a:rPr>
              <a:t>B. Alzheimer</a:t>
            </a:r>
          </a:p>
        </p:txBody>
      </p:sp>
      <p:sp>
        <p:nvSpPr>
          <p:cNvPr id="15" name="Rounded Rectangle 14"/>
          <p:cNvSpPr/>
          <p:nvPr/>
        </p:nvSpPr>
        <p:spPr>
          <a:xfrm>
            <a:off x="4120677" y="6154058"/>
            <a:ext cx="6586651" cy="631713"/>
          </a:xfrm>
          <a:prstGeom prst="round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600" dirty="0" err="1">
                <a:solidFill>
                  <a:prstClr val="white">
                    <a:lumMod val="50000"/>
                  </a:prstClr>
                </a:solidFill>
                <a:latin typeface="Times New Roman" panose="02020603050405020304" pitchFamily="18" charset="0"/>
                <a:cs typeface="Times New Roman" panose="02020603050405020304" pitchFamily="18" charset="0"/>
              </a:rPr>
              <a:t>Đáp</a:t>
            </a:r>
            <a:r>
              <a:rPr lang="en-US" sz="3600" dirty="0">
                <a:solidFill>
                  <a:prstClr val="white">
                    <a:lumMod val="50000"/>
                  </a:prstClr>
                </a:solidFill>
                <a:latin typeface="Times New Roman" panose="02020603050405020304" pitchFamily="18" charset="0"/>
                <a:cs typeface="Times New Roman" panose="02020603050405020304" pitchFamily="18" charset="0"/>
              </a:rPr>
              <a:t> </a:t>
            </a:r>
            <a:r>
              <a:rPr lang="en-US" sz="3600" dirty="0" err="1">
                <a:solidFill>
                  <a:prstClr val="white">
                    <a:lumMod val="50000"/>
                  </a:prstClr>
                </a:solidFill>
                <a:latin typeface="Times New Roman" panose="02020603050405020304" pitchFamily="18" charset="0"/>
                <a:cs typeface="Times New Roman" panose="02020603050405020304" pitchFamily="18" charset="0"/>
              </a:rPr>
              <a:t>án</a:t>
            </a:r>
            <a:r>
              <a:rPr lang="en-US" sz="3600" dirty="0">
                <a:solidFill>
                  <a:prstClr val="white">
                    <a:lumMod val="50000"/>
                  </a:prstClr>
                </a:solidFill>
                <a:latin typeface="Times New Roman" panose="02020603050405020304" pitchFamily="18" charset="0"/>
                <a:cs typeface="Times New Roman" panose="02020603050405020304" pitchFamily="18" charset="0"/>
              </a:rPr>
              <a:t> </a:t>
            </a:r>
            <a:r>
              <a:rPr lang="en-US" sz="3600" dirty="0" err="1">
                <a:solidFill>
                  <a:prstClr val="white">
                    <a:lumMod val="50000"/>
                  </a:prstClr>
                </a:solidFill>
                <a:latin typeface="Times New Roman" panose="02020603050405020304" pitchFamily="18" charset="0"/>
                <a:cs typeface="Times New Roman" panose="02020603050405020304" pitchFamily="18" charset="0"/>
              </a:rPr>
              <a:t>xanh</a:t>
            </a:r>
            <a:r>
              <a:rPr lang="en-US" sz="3600" dirty="0">
                <a:solidFill>
                  <a:prstClr val="white">
                    <a:lumMod val="50000"/>
                  </a:prstClr>
                </a:solidFill>
                <a:latin typeface="Times New Roman" panose="02020603050405020304" pitchFamily="18" charset="0"/>
                <a:cs typeface="Times New Roman" panose="02020603050405020304" pitchFamily="18" charset="0"/>
              </a:rPr>
              <a:t> an </a:t>
            </a:r>
            <a:r>
              <a:rPr lang="en-US" sz="3600" dirty="0" err="1">
                <a:solidFill>
                  <a:prstClr val="white">
                    <a:lumMod val="50000"/>
                  </a:prstClr>
                </a:solidFill>
                <a:latin typeface="Times New Roman" panose="02020603050405020304" pitchFamily="18" charset="0"/>
                <a:cs typeface="Times New Roman" panose="02020603050405020304" pitchFamily="18" charset="0"/>
              </a:rPr>
              <a:t>toàn</a:t>
            </a:r>
            <a:endParaRPr lang="en-US" sz="36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68847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32" presetClass="emph" presetSubtype="0" fill="hold" nodeType="clickEffect">
                                  <p:stCondLst>
                                    <p:cond delay="0"/>
                                  </p:stCondLst>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par>
                          <p:cTn id="28" fill="hold">
                            <p:stCondLst>
                              <p:cond delay="1000"/>
                            </p:stCondLst>
                            <p:childTnLst>
                              <p:par>
                                <p:cTn id="29" presetID="1" presetClass="emph" presetSubtype="2" fill="hold" nodeType="afterEffect">
                                  <p:stCondLst>
                                    <p:cond delay="0"/>
                                  </p:stCondLst>
                                  <p:childTnLst>
                                    <p:animClr clrSpc="rgb" dir="cw">
                                      <p:cBhvr>
                                        <p:cTn id="30" dur="2000" fill="hold"/>
                                        <p:tgtEl>
                                          <p:spTgt spid="12"/>
                                        </p:tgtEl>
                                        <p:attrNameLst>
                                          <p:attrName>fillcolor</p:attrName>
                                        </p:attrNameLst>
                                      </p:cBhvr>
                                      <p:to>
                                        <a:srgbClr val="FF0000"/>
                                      </p:to>
                                    </p:animClr>
                                    <p:set>
                                      <p:cBhvr>
                                        <p:cTn id="31" dur="2000" fill="hold"/>
                                        <p:tgtEl>
                                          <p:spTgt spid="12"/>
                                        </p:tgtEl>
                                        <p:attrNameLst>
                                          <p:attrName>fill.type</p:attrName>
                                        </p:attrNameLst>
                                      </p:cBhvr>
                                      <p:to>
                                        <p:strVal val="solid"/>
                                      </p:to>
                                    </p:set>
                                    <p:set>
                                      <p:cBhvr>
                                        <p:cTn id="32" dur="200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Game Over.wav"/>
                                        </p:tgtEl>
                                      </p:cMediaNode>
                                    </p:audio>
                                  </p:subTnLst>
                                </p:cTn>
                              </p:par>
                            </p:childTnLst>
                          </p:cTn>
                        </p:par>
                        <p:par>
                          <p:cTn id="33" fill="hold">
                            <p:stCondLst>
                              <p:cond delay="30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
                                        </p:tgtEl>
                                      </p:cBhvr>
                                    </p:animEffect>
                                    <p:animScale>
                                      <p:cBhvr>
                                        <p:cTn id="44" dur="250" autoRev="1" fill="hold"/>
                                        <p:tgtEl>
                                          <p:spTgt spid="6"/>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2000" fill="hold"/>
                                        <p:tgtEl>
                                          <p:spTgt spid="14"/>
                                        </p:tgtEl>
                                        <p:attrNameLst>
                                          <p:attrName>fillcolor</p:attrName>
                                        </p:attrNameLst>
                                      </p:cBhvr>
                                      <p:to>
                                        <a:srgbClr val="92D050"/>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you win.wav"/>
                                        </p:tgtEl>
                                      </p:cMediaNode>
                                    </p:audio>
                                  </p:subTnLst>
                                </p:cTn>
                              </p:par>
                            </p:childTnLst>
                          </p:cTn>
                        </p:par>
                        <p:par>
                          <p:cTn id="50" fill="hold">
                            <p:stCondLst>
                              <p:cond delay="2500"/>
                            </p:stCondLst>
                            <p:childTnLst>
                              <p:par>
                                <p:cTn id="51" presetID="42" presetClass="entr" presetSubtype="0" fill="hold" grpId="1"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11" grpId="0" animBg="1"/>
      <p:bldP spid="12" grpId="0" animBg="1"/>
      <p:bldP spid="14" grpId="0" animBg="1"/>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7" name="TextBox 6">
            <a:extLst>
              <a:ext uri="{FF2B5EF4-FFF2-40B4-BE49-F238E27FC236}">
                <a16:creationId xmlns:a16="http://schemas.microsoft.com/office/drawing/2014/main" id="{4323A71A-2F3E-4027-F421-A1AC1E5C9E5A}"/>
              </a:ext>
            </a:extLst>
          </p:cNvPr>
          <p:cNvSpPr txBox="1"/>
          <p:nvPr/>
        </p:nvSpPr>
        <p:spPr>
          <a:xfrm>
            <a:off x="414947" y="628775"/>
            <a:ext cx="3913045"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II. </a:t>
            </a:r>
            <a:r>
              <a:rPr lang="en-US" sz="3200" b="1" dirty="0" err="1">
                <a:solidFill>
                  <a:srgbClr val="FDFBF6"/>
                </a:solidFill>
                <a:latin typeface="Times New Roman" panose="02020603050405020304" pitchFamily="18" charset="0"/>
                <a:ea typeface="Times New Roman" panose="02020603050405020304" pitchFamily="18" charset="0"/>
              </a:rPr>
              <a:t>Các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giác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quan</a:t>
            </a:r>
            <a:endParaRPr lang="en-US" sz="3200" dirty="0">
              <a:solidFill>
                <a:srgbClr val="FDFBF6"/>
              </a:solidFill>
              <a:latin typeface="Sabon Next LT"/>
            </a:endParaRPr>
          </a:p>
        </p:txBody>
      </p:sp>
      <p:sp>
        <p:nvSpPr>
          <p:cNvPr id="2" name="Rectangle 1"/>
          <p:cNvSpPr/>
          <p:nvPr/>
        </p:nvSpPr>
        <p:spPr>
          <a:xfrm>
            <a:off x="2183123" y="1872192"/>
            <a:ext cx="7697821" cy="2727029"/>
          </a:xfrm>
          <a:prstGeom prst="rect">
            <a:avLst/>
          </a:prstGeom>
        </p:spPr>
        <p:txBody>
          <a:bodyPr wrap="square">
            <a:spAutoFit/>
          </a:bodyPr>
          <a:lstStyle/>
          <a:p>
            <a:pPr lvl="0">
              <a:lnSpc>
                <a:spcPct val="107000"/>
              </a:lnSpc>
              <a:spcAft>
                <a:spcPts val="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5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khứu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3200" dirty="0">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xung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460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3" name="Rectangle 2"/>
          <p:cNvSpPr/>
          <p:nvPr/>
        </p:nvSpPr>
        <p:spPr>
          <a:xfrm>
            <a:off x="284018" y="628775"/>
            <a:ext cx="6096000" cy="856068"/>
          </a:xfrm>
          <a:prstGeom prst="rect">
            <a:avLst/>
          </a:prstGeom>
        </p:spPr>
        <p:txBody>
          <a:bodyPr>
            <a:spAutoFit/>
          </a:bodyPr>
          <a:lstStyle/>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84018" y="1648414"/>
            <a:ext cx="5576455" cy="523220"/>
          </a:xfrm>
          <a:prstGeom prst="rect">
            <a:avLst/>
          </a:prstGeom>
        </p:spPr>
        <p:txBody>
          <a:bodyPr wrap="square">
            <a:spAutoFit/>
          </a:bodyPr>
          <a:lstStyle/>
          <a:p>
            <a:r>
              <a:rPr lang="vi-VN" sz="2800" dirty="0">
                <a:solidFill>
                  <a:srgbClr val="FF0000"/>
                </a:solidFill>
                <a:latin typeface="Times New Roman" panose="02020603050405020304" pitchFamily="18" charset="0"/>
                <a:ea typeface="Calibri" panose="020F0502020204030204" pitchFamily="34" charset="0"/>
              </a:rPr>
              <a:t>Cấu tạo của thị giác</a:t>
            </a:r>
            <a:endParaRPr lang="en-US" sz="2800" dirty="0">
              <a:solidFill>
                <a:srgbClr val="FF0000"/>
              </a:solidFill>
            </a:endParaRPr>
          </a:p>
        </p:txBody>
      </p:sp>
    </p:spTree>
    <p:extLst>
      <p:ext uri="{BB962C8B-B14F-4D97-AF65-F5344CB8AC3E}">
        <p14:creationId xmlns:p14="http://schemas.microsoft.com/office/powerpoint/2010/main" val="2473508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3" name="Rectangle 2"/>
          <p:cNvSpPr/>
          <p:nvPr/>
        </p:nvSpPr>
        <p:spPr>
          <a:xfrm>
            <a:off x="284018" y="628775"/>
            <a:ext cx="6096000" cy="856068"/>
          </a:xfrm>
          <a:prstGeom prst="rect">
            <a:avLst/>
          </a:prstGeom>
        </p:spPr>
        <p:txBody>
          <a:bodyPr>
            <a:spAutoFit/>
          </a:bodyPr>
          <a:lstStyle/>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1"/>
          <p:cNvPicPr/>
          <p:nvPr/>
        </p:nvPicPr>
        <p:blipFill>
          <a:blip r:embed="rId2"/>
          <a:stretch>
            <a:fillRect/>
          </a:stretch>
        </p:blipFill>
        <p:spPr>
          <a:xfrm>
            <a:off x="5465618" y="1484844"/>
            <a:ext cx="5975686" cy="4915956"/>
          </a:xfrm>
          <a:prstGeom prst="rect">
            <a:avLst/>
          </a:prstGeom>
        </p:spPr>
      </p:pic>
      <p:sp>
        <p:nvSpPr>
          <p:cNvPr id="5" name="Rectangle 4"/>
          <p:cNvSpPr/>
          <p:nvPr/>
        </p:nvSpPr>
        <p:spPr>
          <a:xfrm>
            <a:off x="284018" y="1648414"/>
            <a:ext cx="5576455" cy="1384995"/>
          </a:xfrm>
          <a:prstGeom prst="rect">
            <a:avLst/>
          </a:prstGeom>
        </p:spPr>
        <p:txBody>
          <a:bodyPr wrap="square">
            <a:spAutoFit/>
          </a:bodyPr>
          <a:lstStyle/>
          <a:p>
            <a:r>
              <a:rPr lang="en-US" sz="2800" dirty="0" err="1">
                <a:solidFill>
                  <a:srgbClr val="FF0000"/>
                </a:solidFill>
                <a:latin typeface="Times New Roman" panose="02020603050405020304" pitchFamily="18" charset="0"/>
                <a:ea typeface="Calibri" panose="020F0502020204030204" pitchFamily="34" charset="0"/>
              </a:rPr>
              <a:t>Đọc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thông</a:t>
            </a:r>
            <a:r>
              <a:rPr lang="en-US" sz="2800" dirty="0">
                <a:solidFill>
                  <a:srgbClr val="FF0000"/>
                </a:solidFill>
                <a:latin typeface="Times New Roman" panose="02020603050405020304" pitchFamily="18" charset="0"/>
                <a:ea typeface="Calibri" panose="020F0502020204030204" pitchFamily="34" charset="0"/>
              </a:rPr>
              <a:t> tin </a:t>
            </a:r>
            <a:r>
              <a:rPr lang="en-US" sz="2800" dirty="0" err="1">
                <a:solidFill>
                  <a:srgbClr val="FF0000"/>
                </a:solidFill>
                <a:latin typeface="Times New Roman" panose="02020603050405020304" pitchFamily="18" charset="0"/>
                <a:ea typeface="Calibri" panose="020F0502020204030204" pitchFamily="34" charset="0"/>
              </a:rPr>
              <a:t>SGK</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trang</a:t>
            </a:r>
            <a:r>
              <a:rPr lang="en-US" sz="2800" dirty="0">
                <a:solidFill>
                  <a:srgbClr val="FF0000"/>
                </a:solidFill>
                <a:latin typeface="Times New Roman" panose="02020603050405020304" pitchFamily="18" charset="0"/>
                <a:ea typeface="Calibri" panose="020F0502020204030204" pitchFamily="34" charset="0"/>
              </a:rPr>
              <a:t> 154 </a:t>
            </a:r>
            <a:r>
              <a:rPr lang="en-US" sz="2800" dirty="0" err="1">
                <a:solidFill>
                  <a:srgbClr val="FF0000"/>
                </a:solidFill>
                <a:latin typeface="Times New Roman" panose="02020603050405020304" pitchFamily="18" charset="0"/>
                <a:ea typeface="Calibri" panose="020F0502020204030204" pitchFamily="34" charset="0"/>
              </a:rPr>
              <a:t>kết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hợp</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quan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sát</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Hình</a:t>
            </a:r>
            <a:r>
              <a:rPr lang="en-US" sz="2800" dirty="0">
                <a:solidFill>
                  <a:srgbClr val="FF0000"/>
                </a:solidFill>
                <a:latin typeface="Times New Roman" panose="02020603050405020304" pitchFamily="18" charset="0"/>
                <a:ea typeface="Calibri" panose="020F0502020204030204" pitchFamily="34" charset="0"/>
              </a:rPr>
              <a:t> 37.3, </a:t>
            </a:r>
            <a:r>
              <a:rPr lang="en-US" sz="2800" dirty="0" err="1">
                <a:solidFill>
                  <a:srgbClr val="FF0000"/>
                </a:solidFill>
                <a:latin typeface="Times New Roman" panose="02020603050405020304" pitchFamily="18" charset="0"/>
                <a:ea typeface="Calibri" panose="020F0502020204030204" pitchFamily="34" charset="0"/>
              </a:rPr>
              <a:t>kể</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tên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các</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bộ</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phận</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của</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mắt</a:t>
            </a:r>
            <a:r>
              <a:rPr lang="en-US" sz="2800" dirty="0">
                <a:solidFill>
                  <a:srgbClr val="FF0000"/>
                </a:solidFill>
                <a:latin typeface="Times New Roman" panose="02020603050405020304" pitchFamily="18" charset="0"/>
                <a:ea typeface="Calibri" panose="020F0502020204030204" pitchFamily="34" charset="0"/>
              </a:rPr>
              <a:t>.</a:t>
            </a:r>
            <a:endParaRPr lang="en-US" sz="2800" dirty="0">
              <a:solidFill>
                <a:srgbClr val="FF0000"/>
              </a:solidFill>
            </a:endParaRPr>
          </a:p>
        </p:txBody>
      </p:sp>
      <p:sp>
        <p:nvSpPr>
          <p:cNvPr id="9" name="Rectangle 8"/>
          <p:cNvSpPr/>
          <p:nvPr/>
        </p:nvSpPr>
        <p:spPr>
          <a:xfrm>
            <a:off x="622764" y="3359056"/>
            <a:ext cx="4676599" cy="3253711"/>
          </a:xfrm>
          <a:prstGeom prst="rect">
            <a:avLst/>
          </a:prstGeom>
        </p:spPr>
        <p:txBody>
          <a:bodyPr wrap="square">
            <a:spAutoFit/>
          </a:bodyPr>
          <a:lstStyle/>
          <a:p>
            <a:pPr>
              <a:lnSpc>
                <a:spcPct val="107000"/>
              </a:lnSpc>
              <a:spcAft>
                <a:spcPts val="0"/>
              </a:spcAft>
            </a:pP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gồm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mi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mi,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mống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đen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cứng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võng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lưới</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dây</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446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44CAF9-5A6B-6252-33A8-173263E7D76E}"/>
              </a:ext>
            </a:extLst>
          </p:cNvPr>
          <p:cNvSpPr txBox="1"/>
          <p:nvPr/>
        </p:nvSpPr>
        <p:spPr>
          <a:xfrm>
            <a:off x="2671288" y="618130"/>
            <a:ext cx="6096000" cy="523220"/>
          </a:xfrm>
          <a:prstGeom prst="rect">
            <a:avLst/>
          </a:prstGeom>
          <a:noFill/>
        </p:spPr>
        <p:txBody>
          <a:bodyPr wrap="square">
            <a:spAutoFit/>
          </a:bodyPr>
          <a:lstStyle/>
          <a:p>
            <a:pPr algn="ct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61474842-A358-24D7-2424-D8BFC18C8C1A}"/>
              </a:ext>
            </a:extLst>
          </p:cNvPr>
          <p:cNvGraphicFramePr>
            <a:graphicFrameLocks noGrp="1"/>
          </p:cNvGraphicFramePr>
          <p:nvPr/>
        </p:nvGraphicFramePr>
        <p:xfrm>
          <a:off x="468404" y="1332886"/>
          <a:ext cx="11020311" cy="5222059"/>
        </p:xfrm>
        <a:graphic>
          <a:graphicData uri="http://schemas.openxmlformats.org/drawingml/2006/table">
            <a:tbl>
              <a:tblPr firstRow="1" firstCol="1" bandRow="1"/>
              <a:tblGrid>
                <a:gridCol w="2689112">
                  <a:extLst>
                    <a:ext uri="{9D8B030D-6E8A-4147-A177-3AD203B41FA5}">
                      <a16:colId xmlns:a16="http://schemas.microsoft.com/office/drawing/2014/main" val="29833406"/>
                    </a:ext>
                  </a:extLst>
                </a:gridCol>
                <a:gridCol w="8331199">
                  <a:extLst>
                    <a:ext uri="{9D8B030D-6E8A-4147-A177-3AD203B41FA5}">
                      <a16:colId xmlns:a16="http://schemas.microsoft.com/office/drawing/2014/main" val="4166661809"/>
                    </a:ext>
                  </a:extLst>
                </a:gridCol>
              </a:tblGrid>
              <a:tr h="363226">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ctr">
                        <a:lnSpc>
                          <a:spcPct val="100000"/>
                        </a:lnSpc>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ctr">
                        <a:lnSpc>
                          <a:spcPct val="100000"/>
                        </a:lnSpc>
                        <a:spcBef>
                          <a:spcPts val="300"/>
                        </a:spcBef>
                        <a:spcAft>
                          <a:spcPts val="300"/>
                        </a:spcAft>
                      </a:pPr>
                      <a:r>
                        <a:rPr lang="en-US" sz="2800">
                          <a:effectLst/>
                          <a:latin typeface="Times New Roman" panose="02020603050405020304" pitchFamily="18" charset="0"/>
                          <a:cs typeface="Times New Roman" panose="02020603050405020304" pitchFamily="18" charset="0"/>
                        </a:rPr>
                        <a:t>Trả lời</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3498524"/>
                  </a:ext>
                </a:extLst>
              </a:tr>
              <a:tr h="1523921">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just">
                        <a:lnSpc>
                          <a:spcPct val="100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giác</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just">
                        <a:lnSpc>
                          <a:spcPct val="100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nằm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mắt</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dây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giác</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vỏ</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não</a:t>
                      </a:r>
                      <a:r>
                        <a:rPr lang="en-US" sz="2800" dirty="0">
                          <a:effectLst/>
                          <a:latin typeface="Times New Roman" panose="02020603050405020304" pitchFamily="18" charset="0"/>
                          <a:cs typeface="Times New Roman" panose="02020603050405020304" pitchFamily="18" charset="0"/>
                        </a:rPr>
                        <a:t>.</a:t>
                      </a:r>
                    </a:p>
                    <a:p>
                      <a:pPr algn="just">
                        <a:lnSpc>
                          <a:spcPct val="100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ngoài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lông</a:t>
                      </a:r>
                      <a:r>
                        <a:rPr lang="en-US" sz="2800" dirty="0">
                          <a:effectLst/>
                          <a:latin typeface="Times New Roman" panose="02020603050405020304" pitchFamily="18" charset="0"/>
                          <a:cs typeface="Times New Roman" panose="02020603050405020304" pitchFamily="18" charset="0"/>
                        </a:rPr>
                        <a:t> mi, </a:t>
                      </a:r>
                      <a:r>
                        <a:rPr lang="en-US" sz="2800" dirty="0" err="1">
                          <a:effectLst/>
                          <a:latin typeface="Times New Roman" panose="02020603050405020304" pitchFamily="18" charset="0"/>
                          <a:cs typeface="Times New Roman" panose="02020603050405020304" pitchFamily="18" charset="0"/>
                        </a:rPr>
                        <a:t>mí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mắt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8413806"/>
                  </a:ext>
                </a:extLst>
              </a:tr>
              <a:tr h="1137818">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just">
                        <a:lnSpc>
                          <a:spcPct val="100000"/>
                        </a:lnSpc>
                        <a:spcBef>
                          <a:spcPts val="300"/>
                        </a:spcBef>
                        <a:spcAft>
                          <a:spcPts val="300"/>
                        </a:spcAft>
                      </a:pPr>
                      <a:r>
                        <a:rPr lang="en-US" sz="2800">
                          <a:effectLst/>
                          <a:latin typeface="Times New Roman" panose="02020603050405020304" pitchFamily="18" charset="0"/>
                          <a:cs typeface="Times New Roman" panose="02020603050405020304" pitchFamily="18" charset="0"/>
                        </a:rPr>
                        <a:t>2. Chức năng cơ quan thị giác</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nSpc>
                          <a:spcPct val="107000"/>
                        </a:lnSpc>
                        <a:spcAft>
                          <a:spcPts val="0"/>
                        </a:spcAft>
                      </a:pP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tin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982748"/>
                  </a:ext>
                </a:extLst>
              </a:tr>
              <a:tr h="1137818">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just">
                        <a:lnSpc>
                          <a:spcPct val="100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cs typeface="Times New Roman" panose="02020603050405020304" pitchFamily="18" charset="0"/>
                        </a:rPr>
                        <a:t>Quá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sáng</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just">
                        <a:lnSpc>
                          <a:spcPct val="100000"/>
                        </a:lnSpc>
                        <a:spcBef>
                          <a:spcPts val="300"/>
                        </a:spcBef>
                        <a:spcAft>
                          <a:spcPts val="3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khúc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xạ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hưng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não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038113"/>
                  </a:ext>
                </a:extLst>
              </a:tr>
            </a:tbl>
          </a:graphicData>
        </a:graphic>
      </p:graphicFrame>
      <p:sp>
        <p:nvSpPr>
          <p:cNvPr id="6" name="TextBox 5">
            <a:extLst>
              <a:ext uri="{FF2B5EF4-FFF2-40B4-BE49-F238E27FC236}">
                <a16:creationId xmlns:a16="http://schemas.microsoft.com/office/drawing/2014/main" id="{4323A71A-2F3E-4027-F421-A1AC1E5C9E5A}"/>
              </a:ext>
            </a:extLst>
          </p:cNvPr>
          <p:cNvSpPr txBox="1"/>
          <p:nvPr/>
        </p:nvSpPr>
        <p:spPr>
          <a:xfrm>
            <a:off x="3609589" y="-40512"/>
            <a:ext cx="4219398"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err="1">
                <a:solidFill>
                  <a:srgbClr val="FDFBF6"/>
                </a:solidFill>
                <a:latin typeface="Times New Roman" panose="02020603050405020304" pitchFamily="18" charset="0"/>
                <a:ea typeface="Times New Roman" panose="02020603050405020304" pitchFamily="18" charset="0"/>
              </a:rPr>
              <a:t>HOẠT</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ĐỘNG</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NHÓM</a:t>
            </a:r>
            <a:endParaRPr lang="en-US" sz="3200" dirty="0">
              <a:solidFill>
                <a:srgbClr val="FDFBF6"/>
              </a:solidFill>
              <a:latin typeface="Sabon Next LT"/>
            </a:endParaRPr>
          </a:p>
        </p:txBody>
      </p:sp>
    </p:spTree>
    <p:extLst>
      <p:ext uri="{BB962C8B-B14F-4D97-AF65-F5344CB8AC3E}">
        <p14:creationId xmlns:p14="http://schemas.microsoft.com/office/powerpoint/2010/main" val="21784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
          <p:cNvPicPr/>
          <p:nvPr/>
        </p:nvPicPr>
        <p:blipFill>
          <a:blip r:embed="rId2"/>
          <a:stretch>
            <a:fillRect/>
          </a:stretch>
        </p:blipFill>
        <p:spPr>
          <a:xfrm>
            <a:off x="6463145" y="477982"/>
            <a:ext cx="5340928" cy="5922818"/>
          </a:xfrm>
          <a:prstGeom prst="rect">
            <a:avLst/>
          </a:prstGeom>
        </p:spPr>
      </p:pic>
      <p:sp>
        <p:nvSpPr>
          <p:cNvPr id="5" name="Rectangle 4"/>
          <p:cNvSpPr/>
          <p:nvPr/>
        </p:nvSpPr>
        <p:spPr>
          <a:xfrm>
            <a:off x="367145" y="187036"/>
            <a:ext cx="6844146" cy="882678"/>
          </a:xfrm>
          <a:prstGeom prst="rect">
            <a:avLst/>
          </a:prstGeom>
        </p:spPr>
        <p:txBody>
          <a:bodyPr wrap="square">
            <a:spAutoFit/>
          </a:bodyPr>
          <a:lstStyle/>
          <a:p>
            <a:pPr>
              <a:lnSpc>
                <a:spcPct val="107000"/>
              </a:lnSpc>
              <a:spcAft>
                <a:spcPts val="0"/>
              </a:spcAft>
            </a:pP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37.4.</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959427" y="1860527"/>
            <a:ext cx="4911436" cy="3970318"/>
          </a:xfrm>
          <a:prstGeom prst="rect">
            <a:avLst/>
          </a:prstGeom>
        </p:spPr>
        <p:txBody>
          <a:bodyPr wrap="square">
            <a:spAutoFit/>
          </a:bodyPr>
          <a:lstStyle/>
          <a:p>
            <a:r>
              <a:rPr lang="en-US" sz="13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Do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khúc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xạ</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màng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lưới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thụ</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hưng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dây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não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xanh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2060"/>
              </a:solidFill>
            </a:endParaRPr>
          </a:p>
        </p:txBody>
      </p:sp>
    </p:spTree>
    <p:extLst>
      <p:ext uri="{BB962C8B-B14F-4D97-AF65-F5344CB8AC3E}">
        <p14:creationId xmlns:p14="http://schemas.microsoft.com/office/powerpoint/2010/main" val="233771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13" name="TextBox 12">
            <a:extLst>
              <a:ext uri="{FF2B5EF4-FFF2-40B4-BE49-F238E27FC236}">
                <a16:creationId xmlns:a16="http://schemas.microsoft.com/office/drawing/2014/main" id="{4323A71A-2F3E-4027-F421-A1AC1E5C9E5A}"/>
              </a:ext>
            </a:extLst>
          </p:cNvPr>
          <p:cNvSpPr txBox="1"/>
          <p:nvPr/>
        </p:nvSpPr>
        <p:spPr>
          <a:xfrm>
            <a:off x="414947" y="628775"/>
            <a:ext cx="3913045"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II. </a:t>
            </a:r>
            <a:r>
              <a:rPr lang="en-US" sz="3200" b="1" dirty="0" err="1">
                <a:solidFill>
                  <a:srgbClr val="FDFBF6"/>
                </a:solidFill>
                <a:latin typeface="Times New Roman" panose="02020603050405020304" pitchFamily="18" charset="0"/>
                <a:ea typeface="Times New Roman" panose="02020603050405020304" pitchFamily="18" charset="0"/>
              </a:rPr>
              <a:t>Các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giác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quan</a:t>
            </a:r>
            <a:endParaRPr lang="en-US" sz="3200" dirty="0">
              <a:solidFill>
                <a:srgbClr val="FDFBF6"/>
              </a:solidFill>
              <a:latin typeface="Sabon Next LT"/>
            </a:endParaRPr>
          </a:p>
        </p:txBody>
      </p:sp>
      <p:sp>
        <p:nvSpPr>
          <p:cNvPr id="14" name="Rectangle 13"/>
          <p:cNvSpPr/>
          <p:nvPr/>
        </p:nvSpPr>
        <p:spPr>
          <a:xfrm>
            <a:off x="284018" y="1287417"/>
            <a:ext cx="6096000" cy="856068"/>
          </a:xfrm>
          <a:prstGeom prst="rect">
            <a:avLst/>
          </a:prstGeom>
        </p:spPr>
        <p:txBody>
          <a:bodyPr>
            <a:spAutoFit/>
          </a:bodyPr>
          <a:lstStyle/>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1.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a)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10536905" y="818662"/>
            <a:ext cx="719390" cy="609653"/>
          </a:xfrm>
          <a:prstGeom prst="rect">
            <a:avLst/>
          </a:prstGeom>
        </p:spPr>
      </p:pic>
      <p:sp>
        <p:nvSpPr>
          <p:cNvPr id="2" name="Rectangle 1"/>
          <p:cNvSpPr/>
          <p:nvPr/>
        </p:nvSpPr>
        <p:spPr>
          <a:xfrm>
            <a:off x="284018" y="2205502"/>
            <a:ext cx="11555380" cy="4411464"/>
          </a:xfrm>
          <a:prstGeom prst="rect">
            <a:avLst/>
          </a:prstGeom>
        </p:spPr>
        <p:txBody>
          <a:bodyPr wrap="square">
            <a:spAutoFit/>
          </a:bodyPr>
          <a:lstStyle/>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latin typeface="Times New Roman" panose="02020603050405020304" pitchFamily="18" charset="0"/>
                <a:ea typeface="Calibri" panose="020F0502020204030204" pitchFamily="34" charset="0"/>
                <a:cs typeface="Times New Roman" panose="02020603050405020304" pitchFamily="18" charset="0"/>
              </a:rPr>
              <a:t> tin.</a:t>
            </a:r>
          </a:p>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400" b="1" dirty="0">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ngoài</a:t>
            </a:r>
            <a:r>
              <a:rPr lang="en-US" sz="2400" dirty="0">
                <a:latin typeface="Times New Roman" panose="02020603050405020304" pitchFamily="18" charset="0"/>
                <a:ea typeface="Calibri" panose="020F0502020204030204" pitchFamily="34" charset="0"/>
                <a:cs typeface="Times New Roman" panose="02020603050405020304" pitchFamily="18" charset="0"/>
              </a:rPr>
              <a:t>: mi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lông</a:t>
            </a:r>
            <a:r>
              <a:rPr lang="en-US" sz="2400" dirty="0">
                <a:latin typeface="Times New Roman" panose="02020603050405020304" pitchFamily="18" charset="0"/>
                <a:ea typeface="Calibri" panose="020F0502020204030204" pitchFamily="34" charset="0"/>
                <a:cs typeface="Times New Roman" panose="02020603050405020304" pitchFamily="18" charset="0"/>
              </a:rPr>
              <a:t> mi,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hóc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mống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đen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võng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b)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thu</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ánh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xạ</a:t>
            </a:r>
            <a:r>
              <a:rPr lang="en-US" sz="2400" dirty="0">
                <a:latin typeface="Times New Roman" panose="02020603050405020304" pitchFamily="18" charset="0"/>
                <a:ea typeface="Calibri" panose="020F0502020204030204" pitchFamily="34" charset="0"/>
                <a:cs typeface="Times New Roman" panose="02020603050405020304" pitchFamily="18" charset="0"/>
              </a:rPr>
              <a:t> qua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thụ</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hưng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phấn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sym typeface="Symbol" panose="05050102010706020507" pitchFamily="18" charset="2"/>
              </a:rPr>
              <a: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7048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947" y="1361758"/>
            <a:ext cx="6096000" cy="882678"/>
          </a:xfrm>
          <a:prstGeom prst="rect">
            <a:avLst/>
          </a:prstGeom>
        </p:spPr>
        <p:txBody>
          <a:bodyPr>
            <a:spAutoFit/>
          </a:bodyPr>
          <a:lstStyle/>
          <a:p>
            <a:pPr marL="457200" indent="-457200">
              <a:lnSpc>
                <a:spcPct val="107000"/>
              </a:lnSpc>
              <a:spcAft>
                <a:spcPts val="0"/>
              </a:spcAft>
              <a:buAutoNum type="arabicPeriod"/>
            </a:pP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 c)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tật</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6" name="TextBox 5">
            <a:extLst>
              <a:ext uri="{FF2B5EF4-FFF2-40B4-BE49-F238E27FC236}">
                <a16:creationId xmlns:a16="http://schemas.microsoft.com/office/drawing/2014/main" id="{4323A71A-2F3E-4027-F421-A1AC1E5C9E5A}"/>
              </a:ext>
            </a:extLst>
          </p:cNvPr>
          <p:cNvSpPr txBox="1"/>
          <p:nvPr/>
        </p:nvSpPr>
        <p:spPr>
          <a:xfrm>
            <a:off x="414947" y="628775"/>
            <a:ext cx="3913045"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II. </a:t>
            </a:r>
            <a:r>
              <a:rPr lang="en-US" sz="3200" b="1" dirty="0" err="1">
                <a:solidFill>
                  <a:srgbClr val="FDFBF6"/>
                </a:solidFill>
                <a:latin typeface="Times New Roman" panose="02020603050405020304" pitchFamily="18" charset="0"/>
                <a:ea typeface="Times New Roman" panose="02020603050405020304" pitchFamily="18" charset="0"/>
              </a:rPr>
              <a:t>Các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giác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quan</a:t>
            </a:r>
            <a:endParaRPr lang="en-US" sz="3200" dirty="0">
              <a:solidFill>
                <a:srgbClr val="FDFBF6"/>
              </a:solidFill>
              <a:latin typeface="Sabon Next LT"/>
            </a:endParaRPr>
          </a:p>
        </p:txBody>
      </p:sp>
      <p:graphicFrame>
        <p:nvGraphicFramePr>
          <p:cNvPr id="7" name="Table 6">
            <a:extLst>
              <a:ext uri="{FF2B5EF4-FFF2-40B4-BE49-F238E27FC236}">
                <a16:creationId xmlns:a16="http://schemas.microsoft.com/office/drawing/2014/main" id="{8FF747E1-1346-16AD-DF72-1A41067AE917}"/>
              </a:ext>
            </a:extLst>
          </p:cNvPr>
          <p:cNvGraphicFramePr>
            <a:graphicFrameLocks noGrp="1"/>
          </p:cNvGraphicFramePr>
          <p:nvPr>
            <p:extLst>
              <p:ext uri="{D42A27DB-BD31-4B8C-83A1-F6EECF244321}">
                <p14:modId xmlns:p14="http://schemas.microsoft.com/office/powerpoint/2010/main" val="320401252"/>
              </p:ext>
            </p:extLst>
          </p:nvPr>
        </p:nvGraphicFramePr>
        <p:xfrm>
          <a:off x="843119" y="2839450"/>
          <a:ext cx="10379063" cy="3296941"/>
        </p:xfrm>
        <a:graphic>
          <a:graphicData uri="http://schemas.openxmlformats.org/drawingml/2006/table">
            <a:tbl>
              <a:tblPr firstRow="1" firstCol="1" bandRow="1"/>
              <a:tblGrid>
                <a:gridCol w="863814">
                  <a:extLst>
                    <a:ext uri="{9D8B030D-6E8A-4147-A177-3AD203B41FA5}">
                      <a16:colId xmlns:a16="http://schemas.microsoft.com/office/drawing/2014/main" val="3289609909"/>
                    </a:ext>
                  </a:extLst>
                </a:gridCol>
                <a:gridCol w="2790785">
                  <a:extLst>
                    <a:ext uri="{9D8B030D-6E8A-4147-A177-3AD203B41FA5}">
                      <a16:colId xmlns:a16="http://schemas.microsoft.com/office/drawing/2014/main" val="1733827286"/>
                    </a:ext>
                  </a:extLst>
                </a:gridCol>
                <a:gridCol w="6724464">
                  <a:extLst>
                    <a:ext uri="{9D8B030D-6E8A-4147-A177-3AD203B41FA5}">
                      <a16:colId xmlns:a16="http://schemas.microsoft.com/office/drawing/2014/main" val="507054931"/>
                    </a:ext>
                  </a:extLst>
                </a:gridCol>
              </a:tblGrid>
              <a:tr h="130210">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ctr">
                        <a:lnSpc>
                          <a:spcPct val="100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ctr">
                        <a:lnSpc>
                          <a:spcPct val="100000"/>
                        </a:lnSpc>
                        <a:spcBef>
                          <a:spcPts val="300"/>
                        </a:spcBef>
                        <a:spcAft>
                          <a:spcPts val="300"/>
                        </a:spcAft>
                      </a:pPr>
                      <a:r>
                        <a:rPr lang="en-US" sz="2800" dirty="0" err="1">
                          <a:effectLst/>
                          <a:latin typeface="Times New Roman" panose="02020603050405020304" pitchFamily="18" charset="0"/>
                          <a:cs typeface="Times New Roman" panose="02020603050405020304" pitchFamily="18" charset="0"/>
                        </a:rPr>
                        <a:t>Bệnh</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ctr">
                        <a:lnSpc>
                          <a:spcPct val="100000"/>
                        </a:lnSpc>
                        <a:spcBef>
                          <a:spcPts val="300"/>
                        </a:spcBef>
                        <a:spcAft>
                          <a:spcPts val="300"/>
                        </a:spcAft>
                      </a:pPr>
                      <a:r>
                        <a:rPr lang="en-US" sz="2800">
                          <a:effectLst/>
                          <a:latin typeface="Times New Roman" panose="02020603050405020304" pitchFamily="18" charset="0"/>
                          <a:cs typeface="Times New Roman" panose="02020603050405020304" pitchFamily="18" charset="0"/>
                        </a:rPr>
                        <a:t>Tật</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232025337"/>
                  </a:ext>
                </a:extLst>
              </a:tr>
              <a:tr h="2870221">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ctr">
                        <a:lnSpc>
                          <a:spcPct val="100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giác</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bệnh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0000"/>
                        </a:lnSpc>
                        <a:spcBef>
                          <a:spcPts val="300"/>
                        </a:spcBef>
                        <a:spcAft>
                          <a:spcPts val="300"/>
                        </a:spcAft>
                      </a:pP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Nguyên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hại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bệnh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0000"/>
                        </a:lnSpc>
                        <a:spcBef>
                          <a:spcPts val="300"/>
                        </a:spcBef>
                        <a:spcAft>
                          <a:spcPts val="300"/>
                        </a:spcAft>
                      </a:pPr>
                      <a:endParaRPr lang="en-US" sz="2800" dirty="0">
                        <a:effectLst/>
                        <a:latin typeface="Times New Roman" panose="02020603050405020304" pitchFamily="18" charset="0"/>
                        <a:cs typeface="Times New Roman" panose="02020603050405020304" pitchFamily="18" charset="0"/>
                      </a:endParaRPr>
                    </a:p>
                  </a:txBody>
                  <a:tcPr marL="42666" marR="42666" marT="0" marB="0">
                    <a:lnL w="12700" cmpd="sng">
                      <a:solidFill>
                        <a:srgbClr val="000000"/>
                      </a:solid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195346527"/>
                  </a:ext>
                </a:extLst>
              </a:tr>
            </a:tbl>
          </a:graphicData>
        </a:graphic>
      </p:graphicFrame>
      <p:sp>
        <p:nvSpPr>
          <p:cNvPr id="8" name="TextBox 7">
            <a:extLst>
              <a:ext uri="{FF2B5EF4-FFF2-40B4-BE49-F238E27FC236}">
                <a16:creationId xmlns:a16="http://schemas.microsoft.com/office/drawing/2014/main" id="{4323A71A-2F3E-4027-F421-A1AC1E5C9E5A}"/>
              </a:ext>
            </a:extLst>
          </p:cNvPr>
          <p:cNvSpPr txBox="1"/>
          <p:nvPr/>
        </p:nvSpPr>
        <p:spPr>
          <a:xfrm>
            <a:off x="6809989" y="1585794"/>
            <a:ext cx="4219398"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err="1">
                <a:solidFill>
                  <a:srgbClr val="FDFBF6"/>
                </a:solidFill>
                <a:latin typeface="Times New Roman" panose="02020603050405020304" pitchFamily="18" charset="0"/>
                <a:ea typeface="Times New Roman" panose="02020603050405020304" pitchFamily="18" charset="0"/>
              </a:rPr>
              <a:t>HOẠT</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ĐỘNG</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NHÓM</a:t>
            </a:r>
            <a:endParaRPr lang="en-US" sz="3200" dirty="0">
              <a:solidFill>
                <a:srgbClr val="FDFBF6"/>
              </a:solidFill>
              <a:latin typeface="Sabon Next LT"/>
            </a:endParaRPr>
          </a:p>
        </p:txBody>
      </p:sp>
    </p:spTree>
    <p:extLst>
      <p:ext uri="{BB962C8B-B14F-4D97-AF65-F5344CB8AC3E}">
        <p14:creationId xmlns:p14="http://schemas.microsoft.com/office/powerpoint/2010/main" val="161128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748658936"/>
              </p:ext>
            </p:extLst>
          </p:nvPr>
        </p:nvGraphicFramePr>
        <p:xfrm>
          <a:off x="540328" y="54335"/>
          <a:ext cx="11326091" cy="6797714"/>
        </p:xfrm>
        <a:graphic>
          <a:graphicData uri="http://schemas.openxmlformats.org/drawingml/2006/table">
            <a:tbl>
              <a:tblPr firstRow="1" firstCol="1" bandRow="1"/>
              <a:tblGrid>
                <a:gridCol w="4819141">
                  <a:extLst>
                    <a:ext uri="{9D8B030D-6E8A-4147-A177-3AD203B41FA5}">
                      <a16:colId xmlns:a16="http://schemas.microsoft.com/office/drawing/2014/main" val="20000"/>
                    </a:ext>
                  </a:extLst>
                </a:gridCol>
                <a:gridCol w="4175109">
                  <a:extLst>
                    <a:ext uri="{9D8B030D-6E8A-4147-A177-3AD203B41FA5}">
                      <a16:colId xmlns:a16="http://schemas.microsoft.com/office/drawing/2014/main" val="20001"/>
                    </a:ext>
                  </a:extLst>
                </a:gridCol>
                <a:gridCol w="2331841">
                  <a:extLst>
                    <a:ext uri="{9D8B030D-6E8A-4147-A177-3AD203B41FA5}">
                      <a16:colId xmlns:a16="http://schemas.microsoft.com/office/drawing/2014/main" val="20002"/>
                    </a:ext>
                  </a:extLst>
                </a:gridCol>
              </a:tblGrid>
              <a:tr h="1338047">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(Con đã biết)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(Con chưa biết, muốn được biết)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(Con đã được học trong giờ)</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07180">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 Các</a:t>
                      </a: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cơ quan của hệ thần kinh: Não, tủy sống, dây thần kinh, hạch thần kinh.</a:t>
                      </a:r>
                    </a:p>
                    <a:p>
                      <a:pPr algn="just">
                        <a:lnSpc>
                          <a:spcPct val="107000"/>
                        </a:lnSpc>
                        <a:spcAft>
                          <a:spcPts val="0"/>
                        </a:spcAft>
                      </a:pP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-Các giác quan: thị giác, thính giác, vị giác, khứu giác, xúc giác.</a:t>
                      </a:r>
                    </a:p>
                    <a:p>
                      <a:pPr algn="just">
                        <a:lnSpc>
                          <a:spcPct val="107000"/>
                        </a:lnSpc>
                        <a:spcAft>
                          <a:spcPts val="0"/>
                        </a:spcAft>
                      </a:pP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-Vai trò của hệ thần kinh: thu nhận các kích thích từ môi trường, điều khiển, điều hòa hoạt động của các cơ quan, giúp cho cơ thể thích nghi với môi trường.</a:t>
                      </a:r>
                    </a:p>
                    <a:p>
                      <a:pPr algn="just">
                        <a:lnSpc>
                          <a:spcPct val="107000"/>
                        </a:lnSpc>
                        <a:spcAft>
                          <a:spcPts val="0"/>
                        </a:spcAft>
                      </a:pP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-Vai trò của các giác quan: giúp cơ thể nhận biết được các vật và thu nhận âm thanh....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-Cấu</a:t>
                      </a: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tạo và vai trò các cơ quan trong hệ thần kinh.</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-Một số bệnh về hệ thần kinh và chất gây nghiện đối với hệ thần kinh.</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-Cấu tạo và chức năng của giác quan.</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-Một số bệnh về thị giác, thính giác.</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-Tại sao ta nhìn thấy vật</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Tại sao ta nghe được âm thanh</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-Tại sao một số động vật nhìn rõ về ban đêm.</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-Sau khi học</a:t>
                      </a: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xong bài học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43357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F747E1-1346-16AD-DF72-1A41067AE917}"/>
              </a:ext>
            </a:extLst>
          </p:cNvPr>
          <p:cNvGraphicFramePr>
            <a:graphicFrameLocks noGrp="1"/>
          </p:cNvGraphicFramePr>
          <p:nvPr>
            <p:extLst>
              <p:ext uri="{D42A27DB-BD31-4B8C-83A1-F6EECF244321}">
                <p14:modId xmlns:p14="http://schemas.microsoft.com/office/powerpoint/2010/main" val="382529379"/>
              </p:ext>
            </p:extLst>
          </p:nvPr>
        </p:nvGraphicFramePr>
        <p:xfrm>
          <a:off x="435429" y="1198600"/>
          <a:ext cx="11423196" cy="5710047"/>
        </p:xfrm>
        <a:graphic>
          <a:graphicData uri="http://schemas.openxmlformats.org/drawingml/2006/table">
            <a:tbl>
              <a:tblPr firstRow="1" firstCol="1" bandRow="1">
                <a:tableStyleId>{5940675A-B579-460E-94D1-54222C63F5DA}</a:tableStyleId>
              </a:tblPr>
              <a:tblGrid>
                <a:gridCol w="2122034">
                  <a:extLst>
                    <a:ext uri="{9D8B030D-6E8A-4147-A177-3AD203B41FA5}">
                      <a16:colId xmlns:a16="http://schemas.microsoft.com/office/drawing/2014/main" val="3289609909"/>
                    </a:ext>
                  </a:extLst>
                </a:gridCol>
                <a:gridCol w="9301162">
                  <a:extLst>
                    <a:ext uri="{9D8B030D-6E8A-4147-A177-3AD203B41FA5}">
                      <a16:colId xmlns:a16="http://schemas.microsoft.com/office/drawing/2014/main" val="1733827286"/>
                    </a:ext>
                  </a:extLst>
                </a:gridCol>
              </a:tblGrid>
              <a:tr h="130210">
                <a:tc>
                  <a:txBody>
                    <a:bodyPr/>
                    <a:lstStyle/>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tc>
                  <a:txBody>
                    <a:bodyPr/>
                    <a:lstStyle/>
                    <a:p>
                      <a:pPr algn="ctr">
                        <a:lnSpc>
                          <a:spcPct val="100000"/>
                        </a:lnSpc>
                        <a:spcBef>
                          <a:spcPts val="300"/>
                        </a:spcBef>
                        <a:spcAft>
                          <a:spcPts val="300"/>
                        </a:spcAft>
                      </a:pPr>
                      <a:r>
                        <a:rPr lang="en-US" sz="3200" dirty="0" err="1">
                          <a:effectLst/>
                          <a:latin typeface="Times New Roman" panose="02020603050405020304" pitchFamily="18" charset="0"/>
                          <a:cs typeface="Times New Roman" panose="02020603050405020304" pitchFamily="18" charset="0"/>
                        </a:rPr>
                        <a:t>Bệnh</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extLst>
                  <a:ext uri="{0D108BD9-81ED-4DB2-BD59-A6C34878D82A}">
                    <a16:rowId xmlns:a16="http://schemas.microsoft.com/office/drawing/2014/main" val="4232025337"/>
                  </a:ext>
                </a:extLst>
              </a:tr>
              <a:tr h="2870221">
                <a:tc>
                  <a:txBody>
                    <a:bodyPr/>
                    <a:lstStyle/>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err="1">
                          <a:effectLst/>
                          <a:latin typeface="Times New Roman" panose="02020603050405020304" pitchFamily="18" charset="0"/>
                          <a:cs typeface="Times New Roman" panose="02020603050405020304" pitchFamily="18" charset="0"/>
                        </a:rPr>
                        <a:t>Thị</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giác</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tc>
                  <a:txBody>
                    <a:bodyPr/>
                    <a:lstStyle/>
                    <a:p>
                      <a:pPr>
                        <a:lnSpc>
                          <a:spcPct val="107000"/>
                        </a:lnSpc>
                        <a:spcAft>
                          <a:spcPts val="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đỏ</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 virus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Adino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khuẩn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Staphylococcus,….</a:t>
                      </a:r>
                    </a:p>
                    <a:p>
                      <a:pPr>
                        <a:lnSpc>
                          <a:spcPct val="107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đỏ</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chảy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ghèn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dử</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cộm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rửa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dụi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bổ</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sung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lợi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xúc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trực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Bef>
                          <a:spcPts val="300"/>
                        </a:spcBef>
                        <a:spcAft>
                          <a:spcPts val="300"/>
                        </a:spcAft>
                      </a:pP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extLst>
                  <a:ext uri="{0D108BD9-81ED-4DB2-BD59-A6C34878D82A}">
                    <a16:rowId xmlns:a16="http://schemas.microsoft.com/office/drawing/2014/main" val="4195346527"/>
                  </a:ext>
                </a:extLst>
              </a:tr>
            </a:tbl>
          </a:graphicData>
        </a:graphic>
      </p:graphicFrame>
    </p:spTree>
    <p:extLst>
      <p:ext uri="{BB962C8B-B14F-4D97-AF65-F5344CB8AC3E}">
        <p14:creationId xmlns:p14="http://schemas.microsoft.com/office/powerpoint/2010/main" val="31346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F747E1-1346-16AD-DF72-1A41067AE917}"/>
              </a:ext>
            </a:extLst>
          </p:cNvPr>
          <p:cNvGraphicFramePr>
            <a:graphicFrameLocks noGrp="1"/>
          </p:cNvGraphicFramePr>
          <p:nvPr>
            <p:extLst>
              <p:ext uri="{D42A27DB-BD31-4B8C-83A1-F6EECF244321}">
                <p14:modId xmlns:p14="http://schemas.microsoft.com/office/powerpoint/2010/main" val="1945053304"/>
              </p:ext>
            </p:extLst>
          </p:nvPr>
        </p:nvGraphicFramePr>
        <p:xfrm>
          <a:off x="435428" y="1198600"/>
          <a:ext cx="11580359" cy="5364480"/>
        </p:xfrm>
        <a:graphic>
          <a:graphicData uri="http://schemas.openxmlformats.org/drawingml/2006/table">
            <a:tbl>
              <a:tblPr firstRow="1" firstCol="1" bandRow="1">
                <a:tableStyleId>{5940675A-B579-460E-94D1-54222C63F5DA}</a:tableStyleId>
              </a:tblPr>
              <a:tblGrid>
                <a:gridCol w="1209612">
                  <a:extLst>
                    <a:ext uri="{9D8B030D-6E8A-4147-A177-3AD203B41FA5}">
                      <a16:colId xmlns:a16="http://schemas.microsoft.com/office/drawing/2014/main" val="3289609909"/>
                    </a:ext>
                  </a:extLst>
                </a:gridCol>
                <a:gridCol w="10370747">
                  <a:extLst>
                    <a:ext uri="{9D8B030D-6E8A-4147-A177-3AD203B41FA5}">
                      <a16:colId xmlns:a16="http://schemas.microsoft.com/office/drawing/2014/main" val="507054931"/>
                    </a:ext>
                  </a:extLst>
                </a:gridCol>
              </a:tblGrid>
              <a:tr h="130210">
                <a:tc>
                  <a:txBody>
                    <a:bodyPr/>
                    <a:lstStyle/>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tc>
                  <a:txBody>
                    <a:bodyPr/>
                    <a:lstStyle/>
                    <a:p>
                      <a:pPr algn="ctr">
                        <a:lnSpc>
                          <a:spcPct val="100000"/>
                        </a:lnSpc>
                        <a:spcBef>
                          <a:spcPts val="300"/>
                        </a:spcBef>
                        <a:spcAft>
                          <a:spcPts val="300"/>
                        </a:spcAft>
                      </a:pPr>
                      <a:r>
                        <a:rPr lang="en-US" sz="3200" dirty="0" err="1">
                          <a:effectLst/>
                          <a:latin typeface="Times New Roman" panose="02020603050405020304" pitchFamily="18" charset="0"/>
                          <a:cs typeface="Times New Roman" panose="02020603050405020304" pitchFamily="18" charset="0"/>
                        </a:rPr>
                        <a:t>Tật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extLst>
                  <a:ext uri="{0D108BD9-81ED-4DB2-BD59-A6C34878D82A}">
                    <a16:rowId xmlns:a16="http://schemas.microsoft.com/office/drawing/2014/main" val="4232025337"/>
                  </a:ext>
                </a:extLst>
              </a:tr>
              <a:tr h="2870221">
                <a:tc>
                  <a:txBody>
                    <a:bodyPr/>
                    <a:lstStyle/>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err="1">
                          <a:effectLst/>
                          <a:latin typeface="Times New Roman" panose="02020603050405020304" pitchFamily="18" charset="0"/>
                          <a:cs typeface="Times New Roman" panose="02020603050405020304" pitchFamily="18" charset="0"/>
                        </a:rPr>
                        <a:t>Thị</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giác</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tc>
                  <a:txBody>
                    <a:bodyPr/>
                    <a:lstStyle/>
                    <a:p>
                      <a:pPr>
                        <a:lnSpc>
                          <a:spcPct val="100000"/>
                        </a:lnSpc>
                        <a:spcAft>
                          <a:spcPts val="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Tật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cận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bẩm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ánh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phồng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dài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đàn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0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0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cận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lùi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0000"/>
                        </a:lnSpc>
                        <a:spcAft>
                          <a:spcPts val="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66" marR="42666" marT="0" marB="0"/>
                </a:tc>
                <a:extLst>
                  <a:ext uri="{0D108BD9-81ED-4DB2-BD59-A6C34878D82A}">
                    <a16:rowId xmlns:a16="http://schemas.microsoft.com/office/drawing/2014/main" val="4195346527"/>
                  </a:ext>
                </a:extLst>
              </a:tr>
            </a:tbl>
          </a:graphicData>
        </a:graphic>
      </p:graphicFrame>
    </p:spTree>
    <p:extLst>
      <p:ext uri="{BB962C8B-B14F-4D97-AF65-F5344CB8AC3E}">
        <p14:creationId xmlns:p14="http://schemas.microsoft.com/office/powerpoint/2010/main" val="30662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F747E1-1346-16AD-DF72-1A41067AE917}"/>
              </a:ext>
            </a:extLst>
          </p:cNvPr>
          <p:cNvGraphicFramePr>
            <a:graphicFrameLocks noGrp="1"/>
          </p:cNvGraphicFramePr>
          <p:nvPr>
            <p:extLst>
              <p:ext uri="{D42A27DB-BD31-4B8C-83A1-F6EECF244321}">
                <p14:modId xmlns:p14="http://schemas.microsoft.com/office/powerpoint/2010/main" val="43521782"/>
              </p:ext>
            </p:extLst>
          </p:nvPr>
        </p:nvGraphicFramePr>
        <p:xfrm>
          <a:off x="435428" y="1198600"/>
          <a:ext cx="11580359" cy="4389120"/>
        </p:xfrm>
        <a:graphic>
          <a:graphicData uri="http://schemas.openxmlformats.org/drawingml/2006/table">
            <a:tbl>
              <a:tblPr firstRow="1" firstCol="1" bandRow="1">
                <a:tableStyleId>{5940675A-B579-460E-94D1-54222C63F5DA}</a:tableStyleId>
              </a:tblPr>
              <a:tblGrid>
                <a:gridCol w="1209612">
                  <a:extLst>
                    <a:ext uri="{9D8B030D-6E8A-4147-A177-3AD203B41FA5}">
                      <a16:colId xmlns:a16="http://schemas.microsoft.com/office/drawing/2014/main" val="3289609909"/>
                    </a:ext>
                  </a:extLst>
                </a:gridCol>
                <a:gridCol w="10370747">
                  <a:extLst>
                    <a:ext uri="{9D8B030D-6E8A-4147-A177-3AD203B41FA5}">
                      <a16:colId xmlns:a16="http://schemas.microsoft.com/office/drawing/2014/main" val="507054931"/>
                    </a:ext>
                  </a:extLst>
                </a:gridCol>
              </a:tblGrid>
              <a:tr h="130210">
                <a:tc>
                  <a:txBody>
                    <a:bodyPr/>
                    <a:lstStyle/>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tc>
                  <a:txBody>
                    <a:bodyPr/>
                    <a:lstStyle/>
                    <a:p>
                      <a:pPr algn="ctr">
                        <a:lnSpc>
                          <a:spcPct val="100000"/>
                        </a:lnSpc>
                        <a:spcBef>
                          <a:spcPts val="300"/>
                        </a:spcBef>
                        <a:spcAft>
                          <a:spcPts val="300"/>
                        </a:spcAft>
                      </a:pPr>
                      <a:r>
                        <a:rPr lang="en-US" sz="3200" dirty="0" err="1">
                          <a:effectLst/>
                          <a:latin typeface="Times New Roman" panose="02020603050405020304" pitchFamily="18" charset="0"/>
                          <a:cs typeface="Times New Roman" panose="02020603050405020304" pitchFamily="18" charset="0"/>
                        </a:rPr>
                        <a:t>Tật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extLst>
                  <a:ext uri="{0D108BD9-81ED-4DB2-BD59-A6C34878D82A}">
                    <a16:rowId xmlns:a16="http://schemas.microsoft.com/office/drawing/2014/main" val="4232025337"/>
                  </a:ext>
                </a:extLst>
              </a:tr>
              <a:tr h="2870221">
                <a:tc>
                  <a:txBody>
                    <a:bodyPr/>
                    <a:lstStyle/>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200" dirty="0" err="1">
                          <a:effectLst/>
                          <a:latin typeface="Times New Roman" panose="02020603050405020304" pitchFamily="18" charset="0"/>
                          <a:cs typeface="Times New Roman" panose="02020603050405020304" pitchFamily="18" charset="0"/>
                        </a:rPr>
                        <a:t>Thị</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giác</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tc>
                  <a:txBody>
                    <a:bodyPr/>
                    <a:lstStyle/>
                    <a:p>
                      <a:pPr>
                        <a:lnSpc>
                          <a:spcPct val="100000"/>
                        </a:lnSpc>
                        <a:spcAft>
                          <a:spcPts val="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Tật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viễn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cầu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hóa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xẹp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khó</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phồng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0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0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đeo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lão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tụ</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phù</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kéo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0000"/>
                        </a:lnSpc>
                        <a:spcAft>
                          <a:spcPts val="0"/>
                        </a:spcAft>
                      </a:pP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666" marR="42666" marT="0" marB="0"/>
                </a:tc>
                <a:extLst>
                  <a:ext uri="{0D108BD9-81ED-4DB2-BD59-A6C34878D82A}">
                    <a16:rowId xmlns:a16="http://schemas.microsoft.com/office/drawing/2014/main" val="4195346527"/>
                  </a:ext>
                </a:extLst>
              </a:tr>
            </a:tbl>
          </a:graphicData>
        </a:graphic>
      </p:graphicFrame>
    </p:spTree>
    <p:extLst>
      <p:ext uri="{BB962C8B-B14F-4D97-AF65-F5344CB8AC3E}">
        <p14:creationId xmlns:p14="http://schemas.microsoft.com/office/powerpoint/2010/main" val="372264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FF747E1-1346-16AD-DF72-1A41067AE917}"/>
              </a:ext>
            </a:extLst>
          </p:cNvPr>
          <p:cNvGraphicFramePr>
            <a:graphicFrameLocks noGrp="1"/>
          </p:cNvGraphicFramePr>
          <p:nvPr>
            <p:extLst>
              <p:ext uri="{D42A27DB-BD31-4B8C-83A1-F6EECF244321}">
                <p14:modId xmlns:p14="http://schemas.microsoft.com/office/powerpoint/2010/main" val="2759686721"/>
              </p:ext>
            </p:extLst>
          </p:nvPr>
        </p:nvGraphicFramePr>
        <p:xfrm>
          <a:off x="435428" y="1198600"/>
          <a:ext cx="11580359" cy="4145280"/>
        </p:xfrm>
        <a:graphic>
          <a:graphicData uri="http://schemas.openxmlformats.org/drawingml/2006/table">
            <a:tbl>
              <a:tblPr firstRow="1" firstCol="1" bandRow="1">
                <a:tableStyleId>{5940675A-B579-460E-94D1-54222C63F5DA}</a:tableStyleId>
              </a:tblPr>
              <a:tblGrid>
                <a:gridCol w="1209612">
                  <a:extLst>
                    <a:ext uri="{9D8B030D-6E8A-4147-A177-3AD203B41FA5}">
                      <a16:colId xmlns:a16="http://schemas.microsoft.com/office/drawing/2014/main" val="3289609909"/>
                    </a:ext>
                  </a:extLst>
                </a:gridCol>
                <a:gridCol w="10370747">
                  <a:extLst>
                    <a:ext uri="{9D8B030D-6E8A-4147-A177-3AD203B41FA5}">
                      <a16:colId xmlns:a16="http://schemas.microsoft.com/office/drawing/2014/main" val="507054931"/>
                    </a:ext>
                  </a:extLst>
                </a:gridCol>
              </a:tblGrid>
              <a:tr h="130210">
                <a:tc>
                  <a:txBody>
                    <a:bodyPr/>
                    <a:lstStyle/>
                    <a:p>
                      <a:pPr algn="ctr">
                        <a:lnSpc>
                          <a:spcPct val="100000"/>
                        </a:lnSpc>
                        <a:spcBef>
                          <a:spcPts val="300"/>
                        </a:spcBef>
                        <a:spcAft>
                          <a:spcPts val="300"/>
                        </a:spcAft>
                      </a:pPr>
                      <a:r>
                        <a:rPr lang="en-US" sz="3600" dirty="0">
                          <a:effectLst/>
                          <a:latin typeface="Times New Roman" panose="02020603050405020304" pitchFamily="18" charset="0"/>
                          <a:cs typeface="Times New Roman" panose="02020603050405020304" pitchFamily="18" charset="0"/>
                        </a:rPr>
                        <a:t> </a:t>
                      </a:r>
                      <a:endPar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tc>
                  <a:txBody>
                    <a:bodyPr/>
                    <a:lstStyle/>
                    <a:p>
                      <a:pPr algn="ctr">
                        <a:lnSpc>
                          <a:spcPct val="100000"/>
                        </a:lnSpc>
                        <a:spcBef>
                          <a:spcPts val="300"/>
                        </a:spcBef>
                        <a:spcAft>
                          <a:spcPts val="300"/>
                        </a:spcAft>
                      </a:pPr>
                      <a:r>
                        <a:rPr lang="en-US" sz="3600" dirty="0" err="1">
                          <a:effectLst/>
                          <a:latin typeface="Times New Roman" panose="02020603050405020304" pitchFamily="18" charset="0"/>
                          <a:cs typeface="Times New Roman" panose="02020603050405020304" pitchFamily="18" charset="0"/>
                        </a:rPr>
                        <a:t>Tật</a:t>
                      </a:r>
                      <a:endPar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extLst>
                  <a:ext uri="{0D108BD9-81ED-4DB2-BD59-A6C34878D82A}">
                    <a16:rowId xmlns:a16="http://schemas.microsoft.com/office/drawing/2014/main" val="4232025337"/>
                  </a:ext>
                </a:extLst>
              </a:tr>
              <a:tr h="2870221">
                <a:tc>
                  <a:txBody>
                    <a:bodyPr/>
                    <a:lstStyle/>
                    <a:p>
                      <a:pPr algn="ctr">
                        <a:lnSpc>
                          <a:spcPct val="100000"/>
                        </a:lnSpc>
                        <a:spcBef>
                          <a:spcPts val="300"/>
                        </a:spcBef>
                        <a:spcAft>
                          <a:spcPts val="300"/>
                        </a:spcAft>
                      </a:pPr>
                      <a:r>
                        <a:rPr lang="en-US" sz="36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6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6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600" dirty="0">
                          <a:effectLst/>
                          <a:latin typeface="Times New Roman" panose="02020603050405020304" pitchFamily="18" charset="0"/>
                          <a:cs typeface="Times New Roman" panose="02020603050405020304" pitchFamily="18" charset="0"/>
                        </a:rPr>
                        <a:t> </a:t>
                      </a:r>
                    </a:p>
                    <a:p>
                      <a:pPr algn="ctr">
                        <a:lnSpc>
                          <a:spcPct val="100000"/>
                        </a:lnSpc>
                        <a:spcBef>
                          <a:spcPts val="300"/>
                        </a:spcBef>
                        <a:spcAft>
                          <a:spcPts val="300"/>
                        </a:spcAft>
                      </a:pPr>
                      <a:r>
                        <a:rPr lang="en-US" sz="3600" dirty="0" err="1">
                          <a:effectLst/>
                          <a:latin typeface="Times New Roman" panose="02020603050405020304" pitchFamily="18" charset="0"/>
                          <a:cs typeface="Times New Roman" panose="02020603050405020304" pitchFamily="18" charset="0"/>
                        </a:rPr>
                        <a:t>Thị</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giác</a:t>
                      </a:r>
                      <a:endPar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666" marR="42666" marT="0" marB="0"/>
                </a:tc>
                <a:tc>
                  <a:txBody>
                    <a:bodyPr/>
                    <a:lstStyle/>
                    <a:p>
                      <a:pPr>
                        <a:lnSpc>
                          <a:spcPct val="100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Tật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loạn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tia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tụ</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0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hại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tụ</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màng</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lưới</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mờ</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nhòe</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0000"/>
                        </a:lnSpc>
                        <a:spcAft>
                          <a:spcPts val="0"/>
                        </a:spcAft>
                      </a:pP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khắc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đeo</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thuốc</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nhìn</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rõ</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dirty="0">
                          <a:effectLst/>
                          <a:latin typeface="Times New Roman" panose="02020603050405020304" pitchFamily="18" charset="0"/>
                          <a:ea typeface="Calibri" panose="020F0502020204030204" pitchFamily="34" charset="0"/>
                          <a:cs typeface="Times New Roman" panose="02020603050405020304" pitchFamily="18" charset="0"/>
                        </a:rPr>
                        <a:t>.</a:t>
                      </a:r>
                    </a:p>
                  </a:txBody>
                  <a:tcPr marL="42666" marR="42666" marT="0" marB="0"/>
                </a:tc>
                <a:extLst>
                  <a:ext uri="{0D108BD9-81ED-4DB2-BD59-A6C34878D82A}">
                    <a16:rowId xmlns:a16="http://schemas.microsoft.com/office/drawing/2014/main" val="4195346527"/>
                  </a:ext>
                </a:extLst>
              </a:tr>
            </a:tbl>
          </a:graphicData>
        </a:graphic>
      </p:graphicFrame>
    </p:spTree>
    <p:extLst>
      <p:ext uri="{BB962C8B-B14F-4D97-AF65-F5344CB8AC3E}">
        <p14:creationId xmlns:p14="http://schemas.microsoft.com/office/powerpoint/2010/main" val="331999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13" name="TextBox 12">
            <a:extLst>
              <a:ext uri="{FF2B5EF4-FFF2-40B4-BE49-F238E27FC236}">
                <a16:creationId xmlns:a16="http://schemas.microsoft.com/office/drawing/2014/main" id="{4323A71A-2F3E-4027-F421-A1AC1E5C9E5A}"/>
              </a:ext>
            </a:extLst>
          </p:cNvPr>
          <p:cNvSpPr txBox="1"/>
          <p:nvPr/>
        </p:nvSpPr>
        <p:spPr>
          <a:xfrm>
            <a:off x="414947" y="628775"/>
            <a:ext cx="3913045"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II. </a:t>
            </a:r>
            <a:r>
              <a:rPr lang="en-US" sz="3200" b="1" dirty="0" err="1">
                <a:solidFill>
                  <a:srgbClr val="FDFBF6"/>
                </a:solidFill>
                <a:latin typeface="Times New Roman" panose="02020603050405020304" pitchFamily="18" charset="0"/>
                <a:ea typeface="Times New Roman" panose="02020603050405020304" pitchFamily="18" charset="0"/>
              </a:rPr>
              <a:t>Các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giác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quan</a:t>
            </a:r>
            <a:endParaRPr lang="en-US" sz="3200" dirty="0">
              <a:solidFill>
                <a:srgbClr val="FDFBF6"/>
              </a:solidFill>
              <a:latin typeface="Sabon Next LT"/>
            </a:endParaRPr>
          </a:p>
        </p:txBody>
      </p:sp>
      <p:pic>
        <p:nvPicPr>
          <p:cNvPr id="15" name="Picture 14"/>
          <p:cNvPicPr>
            <a:picLocks noChangeAspect="1"/>
          </p:cNvPicPr>
          <p:nvPr/>
        </p:nvPicPr>
        <p:blipFill>
          <a:blip r:embed="rId2"/>
          <a:stretch>
            <a:fillRect/>
          </a:stretch>
        </p:blipFill>
        <p:spPr>
          <a:xfrm>
            <a:off x="10536905" y="818662"/>
            <a:ext cx="719390" cy="609653"/>
          </a:xfrm>
          <a:prstGeom prst="rect">
            <a:avLst/>
          </a:prstGeom>
        </p:spPr>
      </p:pic>
      <p:sp>
        <p:nvSpPr>
          <p:cNvPr id="7" name="Rectangle 6"/>
          <p:cNvSpPr/>
          <p:nvPr/>
        </p:nvSpPr>
        <p:spPr>
          <a:xfrm>
            <a:off x="414947" y="1361758"/>
            <a:ext cx="6096000" cy="882678"/>
          </a:xfrm>
          <a:prstGeom prst="rect">
            <a:avLst/>
          </a:prstGeom>
        </p:spPr>
        <p:txBody>
          <a:bodyPr>
            <a:spAutoFit/>
          </a:bodyPr>
          <a:lstStyle/>
          <a:p>
            <a:pPr marL="457200" indent="-457200">
              <a:lnSpc>
                <a:spcPct val="107000"/>
              </a:lnSpc>
              <a:buFontTx/>
              <a:buAutoNum type="arabicPeriod"/>
            </a:pP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518855" y="2442232"/>
            <a:ext cx="11296908" cy="3170099"/>
          </a:xfrm>
          <a:prstGeom prst="rect">
            <a:avLst/>
          </a:prstGeom>
        </p:spPr>
        <p:txBody>
          <a:bodyPr wrap="square">
            <a:spAutoFit/>
          </a:bodyPr>
          <a:lstStyle/>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nhìn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suy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giảm</a:t>
            </a:r>
            <a:r>
              <a:rPr lang="en-US" sz="2000" dirty="0">
                <a:latin typeface="Times New Roman" panose="02020603050405020304" pitchFamily="18" charset="0"/>
                <a:ea typeface="Times New Roman" panose="02020603050405020304" pitchFamily="18" charset="0"/>
              </a:rPr>
              <a:t> do </a:t>
            </a:r>
            <a:r>
              <a:rPr lang="en-US" sz="2000" dirty="0" err="1">
                <a:latin typeface="Times New Roman" panose="02020603050405020304" pitchFamily="18" charset="0"/>
                <a:ea typeface="Times New Roman" panose="02020603050405020304" pitchFamily="18" charset="0"/>
              </a:rPr>
              <a:t>một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số</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bệnh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bệnh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đỏ</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a:t>
            </a: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Bệnh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đỏ</a:t>
            </a:r>
            <a:r>
              <a:rPr lang="en-US" sz="2000" dirty="0">
                <a:latin typeface="Times New Roman" panose="02020603050405020304" pitchFamily="18" charset="0"/>
                <a:ea typeface="Times New Roman" panose="02020603050405020304" pitchFamily="18" charset="0"/>
              </a:rPr>
              <a:t> do virus </a:t>
            </a:r>
            <a:r>
              <a:rPr lang="en-US" sz="2000" dirty="0" err="1">
                <a:latin typeface="Times New Roman" panose="02020603050405020304" pitchFamily="18" charset="0"/>
                <a:ea typeface="Times New Roman" panose="02020603050405020304" pitchFamily="18" charset="0"/>
              </a:rPr>
              <a:t>Adeno</a:t>
            </a:r>
            <a:r>
              <a:rPr lang="en-US" sz="2000" dirty="0">
                <a:latin typeface="Times New Roman" panose="02020603050405020304" pitchFamily="18" charset="0"/>
                <a:ea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rPr>
              <a:t>khuẩn</a:t>
            </a:r>
            <a:r>
              <a:rPr lang="en-US" sz="2000" dirty="0">
                <a:latin typeface="Times New Roman" panose="02020603050405020304" pitchFamily="18" charset="0"/>
                <a:ea typeface="Times New Roman" panose="02020603050405020304" pitchFamily="18" charset="0"/>
              </a:rPr>
              <a:t> Staphylococcus,... </a:t>
            </a:r>
            <a:r>
              <a:rPr lang="en-US" sz="2000" dirty="0" err="1">
                <a:latin typeface="Times New Roman" panose="02020603050405020304" pitchFamily="18" charset="0"/>
                <a:ea typeface="Times New Roman" panose="02020603050405020304" pitchFamily="18" charset="0"/>
              </a:rPr>
              <a:t>gây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bệnh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đau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đỏ</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triệu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chứng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đỏ</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chảy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ghèn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dù</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cộm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a:t>
            </a: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sẽ</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màng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lưới</a:t>
            </a:r>
            <a:r>
              <a:rPr lang="en-US" sz="2000" dirty="0">
                <a:latin typeface="Times New Roman" panose="02020603050405020304" pitchFamily="18" charset="0"/>
                <a:ea typeface="Times New Roman" panose="02020603050405020304" pitchFamily="18" charset="0"/>
              </a:rPr>
              <a:t>.</a:t>
            </a: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do </a:t>
            </a:r>
            <a:r>
              <a:rPr lang="en-US" sz="2000" dirty="0" err="1">
                <a:latin typeface="Times New Roman" panose="02020603050405020304" pitchFamily="18" charset="0"/>
                <a:ea typeface="Times New Roman" panose="02020603050405020304" pitchFamily="18" charset="0"/>
              </a:rPr>
              <a:t>bẩm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hoặc</a:t>
            </a:r>
            <a:r>
              <a:rPr lang="en-US" sz="2000" dirty="0">
                <a:latin typeface="Times New Roman" panose="02020603050405020304" pitchFamily="18" charset="0"/>
                <a:ea typeface="Times New Roman" panose="02020603050405020304" pitchFamily="18" charset="0"/>
              </a:rPr>
              <a:t> do </a:t>
            </a:r>
            <a:r>
              <a:rPr lang="en-US" sz="2000" dirty="0" err="1">
                <a:latin typeface="Times New Roman" panose="02020603050405020304" pitchFamily="18" charset="0"/>
                <a:ea typeface="Times New Roman" panose="02020603050405020304" pitchFamily="18" charset="0"/>
              </a:rPr>
              <a:t>nhìn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đọc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sách</a:t>
            </a:r>
            <a:r>
              <a:rPr lang="en-US" sz="2000" dirty="0">
                <a:latin typeface="Times New Roman" panose="02020603050405020304" pitchFamily="18" charset="0"/>
                <a:ea typeface="Times New Roman" panose="02020603050405020304" pitchFamily="18" charset="0"/>
              </a:rPr>
              <a:t> hay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trong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ánh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yếu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lâu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dẫn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thuỷ</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phóng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kéo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dài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thuỷ</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mất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năng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đàn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hồi</a:t>
            </a:r>
            <a:r>
              <a:rPr lang="en-US" sz="2000" dirty="0">
                <a:latin typeface="Times New Roman" panose="02020603050405020304" pitchFamily="18" charset="0"/>
                <a:ea typeface="Times New Roman" panose="02020603050405020304" pitchFamily="18" charset="0"/>
              </a:rPr>
              <a:t>.</a:t>
            </a: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Viễn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do </a:t>
            </a:r>
            <a:r>
              <a:rPr lang="en-US" sz="2000" dirty="0" err="1">
                <a:latin typeface="Times New Roman" panose="02020603050405020304" pitchFamily="18" charset="0"/>
                <a:ea typeface="Times New Roman" panose="02020603050405020304" pitchFamily="18" charset="0"/>
              </a:rPr>
              <a:t>cấu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quả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ngắn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hoặc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thuỷ</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lão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hoá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xẹp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xuống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khó</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phóng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lên</a:t>
            </a:r>
            <a:r>
              <a:rPr lang="en-US" sz="2000" dirty="0">
                <a:latin typeface="Times New Roman" panose="02020603050405020304" pitchFamily="18" charset="0"/>
                <a:ea typeface="Times New Roman" panose="02020603050405020304" pitchFamily="18" charset="0"/>
              </a:rPr>
              <a:t>.</a:t>
            </a:r>
          </a:p>
          <a:p>
            <a:pPr algn="just">
              <a:spcAft>
                <a:spcPts val="0"/>
              </a:spcAft>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Loạn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thị</a:t>
            </a:r>
            <a:r>
              <a:rPr lang="en-US" sz="2000" dirty="0">
                <a:latin typeface="Times New Roman" panose="02020603050405020304" pitchFamily="18" charset="0"/>
                <a:ea typeface="Times New Roman" panose="02020603050405020304" pitchFamily="18" charset="0"/>
              </a:rPr>
              <a:t> do </a:t>
            </a:r>
            <a:r>
              <a:rPr lang="en-US" sz="2000" dirty="0" err="1">
                <a:latin typeface="Times New Roman" panose="02020603050405020304" pitchFamily="18" charset="0"/>
                <a:ea typeface="Times New Roman" panose="02020603050405020304" pitchFamily="18" charset="0"/>
              </a:rPr>
              <a:t>giác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bị</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khiến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các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tia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mắt</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hội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tụ</a:t>
            </a:r>
            <a:r>
              <a:rPr lang="en-US" sz="2000" dirty="0">
                <a:latin typeface="Times New Roman" panose="02020603050405020304" pitchFamily="18" charset="0"/>
                <a:ea typeface="Times New Roman" panose="02020603050405020304" pitchFamily="18" charset="0"/>
              </a:rPr>
              <a:t> ở </a:t>
            </a:r>
            <a:r>
              <a:rPr lang="en-US" sz="2000" dirty="0" err="1">
                <a:latin typeface="Times New Roman" panose="02020603050405020304" pitchFamily="18" charset="0"/>
                <a:ea typeface="Times New Roman" panose="02020603050405020304" pitchFamily="18" charset="0"/>
              </a:rPr>
              <a:t>nhiều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điểm</a:t>
            </a:r>
            <a:r>
              <a:rPr lang="en-US" sz="2000" dirty="0">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4392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947" y="1361758"/>
            <a:ext cx="6096000" cy="882678"/>
          </a:xfrm>
          <a:prstGeom prst="rect">
            <a:avLst/>
          </a:prstGeom>
        </p:spPr>
        <p:txBody>
          <a:bodyPr>
            <a:spAutoFit/>
          </a:bodyPr>
          <a:lstStyle/>
          <a:p>
            <a:pPr marL="457200" indent="-457200">
              <a:lnSpc>
                <a:spcPct val="107000"/>
              </a:lnSpc>
              <a:buFontTx/>
              <a:buAutoNum type="arabicPeriod"/>
            </a:pP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tật</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giác</a:t>
            </a:r>
            <a:r>
              <a:rPr lang="en-US"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6" name="TextBox 5">
            <a:extLst>
              <a:ext uri="{FF2B5EF4-FFF2-40B4-BE49-F238E27FC236}">
                <a16:creationId xmlns:a16="http://schemas.microsoft.com/office/drawing/2014/main" id="{4323A71A-2F3E-4027-F421-A1AC1E5C9E5A}"/>
              </a:ext>
            </a:extLst>
          </p:cNvPr>
          <p:cNvSpPr txBox="1"/>
          <p:nvPr/>
        </p:nvSpPr>
        <p:spPr>
          <a:xfrm>
            <a:off x="414947" y="628775"/>
            <a:ext cx="3913045"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II. </a:t>
            </a:r>
            <a:r>
              <a:rPr lang="en-US" sz="3200" b="1" dirty="0" err="1">
                <a:solidFill>
                  <a:srgbClr val="FDFBF6"/>
                </a:solidFill>
                <a:latin typeface="Times New Roman" panose="02020603050405020304" pitchFamily="18" charset="0"/>
                <a:ea typeface="Times New Roman" panose="02020603050405020304" pitchFamily="18" charset="0"/>
              </a:rPr>
              <a:t>Các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giác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quan</a:t>
            </a:r>
            <a:endParaRPr lang="en-US" sz="3200" dirty="0">
              <a:solidFill>
                <a:srgbClr val="FDFBF6"/>
              </a:solidFill>
              <a:latin typeface="Sabon Next LT"/>
            </a:endParaRPr>
          </a:p>
        </p:txBody>
      </p:sp>
      <p:sp>
        <p:nvSpPr>
          <p:cNvPr id="8" name="TextBox 7">
            <a:extLst>
              <a:ext uri="{FF2B5EF4-FFF2-40B4-BE49-F238E27FC236}">
                <a16:creationId xmlns:a16="http://schemas.microsoft.com/office/drawing/2014/main" id="{4323A71A-2F3E-4027-F421-A1AC1E5C9E5A}"/>
              </a:ext>
            </a:extLst>
          </p:cNvPr>
          <p:cNvSpPr txBox="1"/>
          <p:nvPr/>
        </p:nvSpPr>
        <p:spPr>
          <a:xfrm>
            <a:off x="6809989" y="1585794"/>
            <a:ext cx="4219398"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err="1">
                <a:solidFill>
                  <a:srgbClr val="FDFBF6"/>
                </a:solidFill>
                <a:latin typeface="Times New Roman" panose="02020603050405020304" pitchFamily="18" charset="0"/>
                <a:ea typeface="Times New Roman" panose="02020603050405020304" pitchFamily="18" charset="0"/>
              </a:rPr>
              <a:t>HOẠT</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ĐỘNG</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NHÓM</a:t>
            </a:r>
            <a:endParaRPr lang="en-US" sz="3200" dirty="0">
              <a:solidFill>
                <a:srgbClr val="FDFBF6"/>
              </a:solidFill>
              <a:latin typeface="Sabon Next LT"/>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4987636" y="2514600"/>
            <a:ext cx="6691746" cy="4343399"/>
          </a:xfrm>
          <a:prstGeom prst="rect">
            <a:avLst/>
          </a:prstGeom>
          <a:noFill/>
          <a:ln>
            <a:noFill/>
          </a:ln>
        </p:spPr>
      </p:pic>
      <p:sp>
        <p:nvSpPr>
          <p:cNvPr id="2" name="Rectangle 1"/>
          <p:cNvSpPr/>
          <p:nvPr/>
        </p:nvSpPr>
        <p:spPr>
          <a:xfrm>
            <a:off x="622766" y="2465939"/>
            <a:ext cx="4946762" cy="830997"/>
          </a:xfrm>
          <a:prstGeom prst="rect">
            <a:avLst/>
          </a:prstGeom>
        </p:spPr>
        <p:txBody>
          <a:bodyPr wrap="square">
            <a:spAutoFit/>
          </a:bodyPr>
          <a:lstStyle/>
          <a:p>
            <a:r>
              <a:rPr lang="en-US" sz="2400" dirty="0" err="1">
                <a:solidFill>
                  <a:srgbClr val="FF0000"/>
                </a:solidFill>
                <a:latin typeface="Times New Roman" panose="02020603050405020304" pitchFamily="18" charset="0"/>
                <a:ea typeface="Calibri" panose="020F0502020204030204" pitchFamily="34" charset="0"/>
              </a:rPr>
              <a:t>Quan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sát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Hình</a:t>
            </a:r>
            <a:r>
              <a:rPr lang="en-US" sz="2400" dirty="0">
                <a:solidFill>
                  <a:srgbClr val="FF0000"/>
                </a:solidFill>
                <a:latin typeface="Times New Roman" panose="02020603050405020304" pitchFamily="18" charset="0"/>
                <a:ea typeface="Calibri" panose="020F0502020204030204" pitchFamily="34" charset="0"/>
              </a:rPr>
              <a:t> 37.5, </a:t>
            </a:r>
            <a:r>
              <a:rPr lang="en-US" sz="2400" dirty="0" err="1">
                <a:solidFill>
                  <a:srgbClr val="FF0000"/>
                </a:solidFill>
                <a:latin typeface="Times New Roman" panose="02020603050405020304" pitchFamily="18" charset="0"/>
                <a:ea typeface="Calibri" panose="020F0502020204030204" pitchFamily="34" charset="0"/>
              </a:rPr>
              <a:t>xác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định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mắt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bình</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thường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và</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mắt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mắc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các</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tật</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trong</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hình</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endParaRPr>
          </a:p>
        </p:txBody>
      </p:sp>
      <p:sp>
        <p:nvSpPr>
          <p:cNvPr id="3" name="Rectangle 2"/>
          <p:cNvSpPr/>
          <p:nvPr/>
        </p:nvSpPr>
        <p:spPr>
          <a:xfrm>
            <a:off x="1279992" y="3718085"/>
            <a:ext cx="2793244" cy="1936428"/>
          </a:xfrm>
          <a:prstGeom prst="rect">
            <a:avLst/>
          </a:prstGeom>
        </p:spPr>
        <p:txBody>
          <a:bodyPr wrap="square">
            <a:spAutoFit/>
          </a:bodyPr>
          <a:lstStyle/>
          <a:p>
            <a:pPr marL="342900" lvl="0" indent="-342900">
              <a:lnSpc>
                <a:spcPct val="107000"/>
              </a:lnSpc>
              <a:spcAft>
                <a:spcPts val="0"/>
              </a:spcAft>
              <a:buFont typeface="+mj-lt"/>
              <a:buAutoNum type="alphaLcParenR"/>
            </a:pP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mj-lt"/>
              <a:buAutoNum type="alphaLcParenR"/>
            </a:pP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mj-lt"/>
              <a:buAutoNum type="alphaLcParenR"/>
            </a:pP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viễn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mj-lt"/>
              <a:buAutoNum type="alphaLcParenR"/>
            </a:pP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592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473" y="136542"/>
            <a:ext cx="12157364" cy="830997"/>
          </a:xfrm>
          <a:prstGeom prst="rect">
            <a:avLst/>
          </a:prstGeom>
        </p:spPr>
        <p:txBody>
          <a:bodyPr wrap="square">
            <a:spAutoFit/>
          </a:bodyPr>
          <a:lstStyle/>
          <a:p>
            <a:pPr algn="ctr"/>
            <a:r>
              <a:rPr lang="vi-VN" sz="2400" dirty="0">
                <a:solidFill>
                  <a:srgbClr val="FF0000"/>
                </a:solidFill>
                <a:latin typeface="+mj-lt"/>
              </a:rPr>
              <a:t>Tìm hiểu các bệnh và tật về mắt trong trường học rồi hoàn thành thông tin bảng sau</a:t>
            </a:r>
          </a:p>
          <a:p>
            <a:pPr algn="ctr"/>
            <a:r>
              <a:rPr lang="vi-VN" sz="2400" dirty="0">
                <a:solidFill>
                  <a:srgbClr val="FF0000"/>
                </a:solidFill>
                <a:latin typeface="+mj-lt"/>
              </a:rPr>
              <a:t>Bảng 37.1</a:t>
            </a:r>
            <a:endParaRPr lang="vi-VN" sz="2400" b="0" i="0" dirty="0">
              <a:solidFill>
                <a:srgbClr val="FF0000"/>
              </a:solidFill>
              <a:effectLst/>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2718014752"/>
              </p:ext>
            </p:extLst>
          </p:nvPr>
        </p:nvGraphicFramePr>
        <p:xfrm>
          <a:off x="1806286" y="1541073"/>
          <a:ext cx="9415896" cy="2407472"/>
        </p:xfrm>
        <a:graphic>
          <a:graphicData uri="http://schemas.openxmlformats.org/drawingml/2006/table">
            <a:tbl>
              <a:tblPr/>
              <a:tblGrid>
                <a:gridCol w="2353974">
                  <a:extLst>
                    <a:ext uri="{9D8B030D-6E8A-4147-A177-3AD203B41FA5}">
                      <a16:colId xmlns:a16="http://schemas.microsoft.com/office/drawing/2014/main" val="20000"/>
                    </a:ext>
                  </a:extLst>
                </a:gridCol>
                <a:gridCol w="2353974">
                  <a:extLst>
                    <a:ext uri="{9D8B030D-6E8A-4147-A177-3AD203B41FA5}">
                      <a16:colId xmlns:a16="http://schemas.microsoft.com/office/drawing/2014/main" val="20001"/>
                    </a:ext>
                  </a:extLst>
                </a:gridCol>
                <a:gridCol w="2353974">
                  <a:extLst>
                    <a:ext uri="{9D8B030D-6E8A-4147-A177-3AD203B41FA5}">
                      <a16:colId xmlns:a16="http://schemas.microsoft.com/office/drawing/2014/main" val="20002"/>
                    </a:ext>
                  </a:extLst>
                </a:gridCol>
                <a:gridCol w="2353974">
                  <a:extLst>
                    <a:ext uri="{9D8B030D-6E8A-4147-A177-3AD203B41FA5}">
                      <a16:colId xmlns:a16="http://schemas.microsoft.com/office/drawing/2014/main" val="20003"/>
                    </a:ext>
                  </a:extLst>
                </a:gridCol>
              </a:tblGrid>
              <a:tr h="1745175">
                <a:tc>
                  <a:txBody>
                    <a:bodyPr/>
                    <a:lstStyle/>
                    <a:p>
                      <a:pPr fontAlgn="t"/>
                      <a:r>
                        <a:rPr lang="en-US" sz="2800" dirty="0" err="1">
                          <a:effectLst/>
                          <a:latin typeface="Times New Roman" panose="02020603050405020304" pitchFamily="18" charset="0"/>
                          <a:cs typeface="Times New Roman" panose="02020603050405020304" pitchFamily="18" charset="0"/>
                        </a:rPr>
                        <a:t>Tên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bệnh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tật</a:t>
                      </a:r>
                      <a:endParaRPr lang="en-US" sz="2800" dirty="0">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D0DDFC"/>
                      </a:solidFill>
                      <a:prstDash val="solid"/>
                      <a:round/>
                      <a:headEnd type="none" w="med" len="med"/>
                      <a:tailEnd type="none" w="med" len="med"/>
                    </a:lnL>
                    <a:lnR w="12700" cap="flat" cmpd="sng" algn="ctr">
                      <a:solidFill>
                        <a:srgbClr val="D0DDFC"/>
                      </a:solidFill>
                      <a:prstDash val="solid"/>
                      <a:round/>
                      <a:headEnd type="none" w="med" len="med"/>
                      <a:tailEnd type="none" w="med" len="med"/>
                    </a:lnR>
                    <a:lnT w="12700" cap="flat" cmpd="sng" algn="ctr">
                      <a:solidFill>
                        <a:srgbClr val="D0DDFC"/>
                      </a:solidFill>
                      <a:prstDash val="solid"/>
                      <a:round/>
                      <a:headEnd type="none" w="med" len="med"/>
                      <a:tailEnd type="none" w="med" len="med"/>
                    </a:lnT>
                    <a:lnB w="12700" cap="flat" cmpd="sng" algn="ctr">
                      <a:solidFill>
                        <a:srgbClr val="D0E4FC"/>
                      </a:solidFill>
                      <a:prstDash val="solid"/>
                      <a:round/>
                      <a:headEnd type="none" w="med" len="med"/>
                      <a:tailEnd type="none" w="med" len="med"/>
                    </a:lnB>
                    <a:solidFill>
                      <a:srgbClr val="FFFFFF"/>
                    </a:solidFill>
                  </a:tcPr>
                </a:tc>
                <a:tc>
                  <a:txBody>
                    <a:bodyPr/>
                    <a:lstStyle/>
                    <a:p>
                      <a:pPr fontAlgn="t"/>
                      <a:r>
                        <a:rPr lang="vi-VN" sz="2800" dirty="0">
                          <a:effectLst/>
                          <a:latin typeface="Times New Roman" panose="02020603050405020304" pitchFamily="18" charset="0"/>
                          <a:cs typeface="Times New Roman" panose="02020603050405020304" pitchFamily="18" charset="0"/>
                        </a:rPr>
                        <a:t> Số lượng người mắc</a:t>
                      </a:r>
                    </a:p>
                  </a:txBody>
                  <a:tcPr marL="47625" marR="47625" marT="47625" marB="47625">
                    <a:lnL w="12700" cap="flat" cmpd="sng" algn="ctr">
                      <a:solidFill>
                        <a:srgbClr val="D0DDFC"/>
                      </a:solidFill>
                      <a:prstDash val="solid"/>
                      <a:round/>
                      <a:headEnd type="none" w="med" len="med"/>
                      <a:tailEnd type="none" w="med" len="med"/>
                    </a:lnL>
                    <a:lnR w="12700" cap="flat" cmpd="sng" algn="ctr">
                      <a:solidFill>
                        <a:srgbClr val="D0DDFC"/>
                      </a:solidFill>
                      <a:prstDash val="solid"/>
                      <a:round/>
                      <a:headEnd type="none" w="med" len="med"/>
                      <a:tailEnd type="none" w="med" len="med"/>
                    </a:lnR>
                    <a:lnT w="12700" cap="flat" cmpd="sng" algn="ctr">
                      <a:solidFill>
                        <a:srgbClr val="D0DDFC"/>
                      </a:solidFill>
                      <a:prstDash val="solid"/>
                      <a:round/>
                      <a:headEnd type="none" w="med" len="med"/>
                      <a:tailEnd type="none" w="med" len="med"/>
                    </a:lnT>
                    <a:lnB w="12700" cap="flat" cmpd="sng" algn="ctr">
                      <a:solidFill>
                        <a:srgbClr val="D0E4FC"/>
                      </a:solidFill>
                      <a:prstDash val="solid"/>
                      <a:round/>
                      <a:headEnd type="none" w="med" len="med"/>
                      <a:tailEnd type="none" w="med" len="med"/>
                    </a:lnB>
                    <a:solidFill>
                      <a:srgbClr val="FFFFFF"/>
                    </a:solidFill>
                  </a:tcPr>
                </a:tc>
                <a:tc>
                  <a:txBody>
                    <a:bodyPr/>
                    <a:lstStyle/>
                    <a:p>
                      <a:pPr fontAlgn="t"/>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endParaRPr lang="en-US" sz="2800" dirty="0">
                        <a:effectLst/>
                        <a:latin typeface="Times New Roman" panose="02020603050405020304" pitchFamily="18" charset="0"/>
                        <a:cs typeface="Times New Roman" panose="02020603050405020304" pitchFamily="18" charset="0"/>
                      </a:endParaRPr>
                    </a:p>
                  </a:txBody>
                  <a:tcPr marL="47625" marR="47625" marT="47625" marB="47625">
                    <a:lnL w="12700" cap="flat" cmpd="sng" algn="ctr">
                      <a:solidFill>
                        <a:srgbClr val="D0DDFC"/>
                      </a:solidFill>
                      <a:prstDash val="solid"/>
                      <a:round/>
                      <a:headEnd type="none" w="med" len="med"/>
                      <a:tailEnd type="none" w="med" len="med"/>
                    </a:lnL>
                    <a:lnR w="12700" cap="flat" cmpd="sng" algn="ctr">
                      <a:solidFill>
                        <a:srgbClr val="D0DDFC"/>
                      </a:solidFill>
                      <a:prstDash val="solid"/>
                      <a:round/>
                      <a:headEnd type="none" w="med" len="med"/>
                      <a:tailEnd type="none" w="med" len="med"/>
                    </a:lnR>
                    <a:lnT w="12700" cap="flat" cmpd="sng" algn="ctr">
                      <a:solidFill>
                        <a:srgbClr val="D0DDFC"/>
                      </a:solidFill>
                      <a:prstDash val="solid"/>
                      <a:round/>
                      <a:headEnd type="none" w="med" len="med"/>
                      <a:tailEnd type="none" w="med" len="med"/>
                    </a:lnT>
                    <a:lnB w="12700" cap="flat" cmpd="sng" algn="ctr">
                      <a:solidFill>
                        <a:srgbClr val="D0E4FC"/>
                      </a:solidFill>
                      <a:prstDash val="solid"/>
                      <a:round/>
                      <a:headEnd type="none" w="med" len="med"/>
                      <a:tailEnd type="none" w="med" len="med"/>
                    </a:lnB>
                    <a:solidFill>
                      <a:srgbClr val="FFFFFF"/>
                    </a:solidFill>
                  </a:tcPr>
                </a:tc>
                <a:tc>
                  <a:txBody>
                    <a:bodyPr/>
                    <a:lstStyle/>
                    <a:p>
                      <a:pPr fontAlgn="t"/>
                      <a:r>
                        <a:rPr lang="en-US" sz="2800" dirty="0" err="1">
                          <a:effectLst/>
                          <a:latin typeface="Times New Roman" panose="02020603050405020304" pitchFamily="18" charset="0"/>
                          <a:cs typeface="Times New Roman" panose="02020603050405020304" pitchFamily="18" charset="0"/>
                        </a:rPr>
                        <a:t>Biện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phòng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chống</a:t>
                      </a:r>
                      <a:r>
                        <a:rPr lang="en-US" sz="2800" dirty="0">
                          <a:effectLst/>
                          <a:latin typeface="Times New Roman" panose="02020603050405020304" pitchFamily="18" charset="0"/>
                          <a:cs typeface="Times New Roman" panose="02020603050405020304" pitchFamily="18" charset="0"/>
                        </a:rPr>
                        <a:t> </a:t>
                      </a:r>
                    </a:p>
                  </a:txBody>
                  <a:tcPr marL="47625" marR="47625" marT="47625" marB="47625">
                    <a:lnL w="12700" cap="flat" cmpd="sng" algn="ctr">
                      <a:solidFill>
                        <a:srgbClr val="D0DDFC"/>
                      </a:solidFill>
                      <a:prstDash val="solid"/>
                      <a:round/>
                      <a:headEnd type="none" w="med" len="med"/>
                      <a:tailEnd type="none" w="med" len="med"/>
                    </a:lnL>
                    <a:lnR w="12700" cap="flat" cmpd="sng" algn="ctr">
                      <a:solidFill>
                        <a:srgbClr val="D0DDFC"/>
                      </a:solidFill>
                      <a:prstDash val="solid"/>
                      <a:round/>
                      <a:headEnd type="none" w="med" len="med"/>
                      <a:tailEnd type="none" w="med" len="med"/>
                    </a:lnR>
                    <a:lnT w="12700" cap="flat" cmpd="sng" algn="ctr">
                      <a:solidFill>
                        <a:srgbClr val="D0DDFC"/>
                      </a:solidFill>
                      <a:prstDash val="solid"/>
                      <a:round/>
                      <a:headEnd type="none" w="med" len="med"/>
                      <a:tailEnd type="none" w="med" len="med"/>
                    </a:lnT>
                    <a:lnB w="12700" cap="flat" cmpd="sng" algn="ctr">
                      <a:solidFill>
                        <a:srgbClr val="D0E4FC"/>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62297">
                <a:tc>
                  <a:txBody>
                    <a:bodyPr/>
                    <a:lstStyle/>
                    <a:p>
                      <a:pPr fontAlgn="t"/>
                      <a:r>
                        <a:rPr lang="en-US" sz="2800">
                          <a:effectLst/>
                          <a:latin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D0E4FC"/>
                      </a:solidFill>
                      <a:prstDash val="solid"/>
                      <a:round/>
                      <a:headEnd type="none" w="med" len="med"/>
                      <a:tailEnd type="none" w="med" len="med"/>
                    </a:lnL>
                    <a:lnR w="12700" cap="flat" cmpd="sng" algn="ctr">
                      <a:solidFill>
                        <a:srgbClr val="D0E4FC"/>
                      </a:solidFill>
                      <a:prstDash val="solid"/>
                      <a:round/>
                      <a:headEnd type="none" w="med" len="med"/>
                      <a:tailEnd type="none" w="med" len="med"/>
                    </a:lnR>
                    <a:lnT w="12700" cap="flat" cmpd="sng" algn="ctr">
                      <a:solidFill>
                        <a:srgbClr val="D0E4FC"/>
                      </a:solidFill>
                      <a:prstDash val="solid"/>
                      <a:round/>
                      <a:headEnd type="none" w="med" len="med"/>
                      <a:tailEnd type="none" w="med" len="med"/>
                    </a:lnT>
                    <a:lnB w="12700" cap="flat" cmpd="sng" algn="ctr">
                      <a:solidFill>
                        <a:srgbClr val="D0E4FC"/>
                      </a:solidFill>
                      <a:prstDash val="solid"/>
                      <a:round/>
                      <a:headEnd type="none" w="med" len="med"/>
                      <a:tailEnd type="none" w="med" len="med"/>
                    </a:lnB>
                    <a:solidFill>
                      <a:srgbClr val="FFFFFF"/>
                    </a:solidFill>
                  </a:tcPr>
                </a:tc>
                <a:tc>
                  <a:txBody>
                    <a:bodyPr/>
                    <a:lstStyle/>
                    <a:p>
                      <a:pPr fontAlgn="t"/>
                      <a:r>
                        <a:rPr lang="en-US" sz="2800">
                          <a:effectLst/>
                          <a:latin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D0E4FC"/>
                      </a:solidFill>
                      <a:prstDash val="solid"/>
                      <a:round/>
                      <a:headEnd type="none" w="med" len="med"/>
                      <a:tailEnd type="none" w="med" len="med"/>
                    </a:lnL>
                    <a:lnR w="12700" cap="flat" cmpd="sng" algn="ctr">
                      <a:solidFill>
                        <a:srgbClr val="D0E4FC"/>
                      </a:solidFill>
                      <a:prstDash val="solid"/>
                      <a:round/>
                      <a:headEnd type="none" w="med" len="med"/>
                      <a:tailEnd type="none" w="med" len="med"/>
                    </a:lnR>
                    <a:lnT w="12700" cap="flat" cmpd="sng" algn="ctr">
                      <a:solidFill>
                        <a:srgbClr val="D0E4FC"/>
                      </a:solidFill>
                      <a:prstDash val="solid"/>
                      <a:round/>
                      <a:headEnd type="none" w="med" len="med"/>
                      <a:tailEnd type="none" w="med" len="med"/>
                    </a:lnT>
                    <a:lnB w="12700" cap="flat" cmpd="sng" algn="ctr">
                      <a:solidFill>
                        <a:srgbClr val="D0E4FC"/>
                      </a:solidFill>
                      <a:prstDash val="solid"/>
                      <a:round/>
                      <a:headEnd type="none" w="med" len="med"/>
                      <a:tailEnd type="none" w="med" len="med"/>
                    </a:lnB>
                    <a:solidFill>
                      <a:srgbClr val="FFFFFF"/>
                    </a:solidFill>
                  </a:tcPr>
                </a:tc>
                <a:tc>
                  <a:txBody>
                    <a:bodyPr/>
                    <a:lstStyle/>
                    <a:p>
                      <a:pPr fontAlgn="t"/>
                      <a:r>
                        <a:rPr lang="en-US" sz="2800">
                          <a:effectLst/>
                          <a:latin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D0E4FC"/>
                      </a:solidFill>
                      <a:prstDash val="solid"/>
                      <a:round/>
                      <a:headEnd type="none" w="med" len="med"/>
                      <a:tailEnd type="none" w="med" len="med"/>
                    </a:lnL>
                    <a:lnR w="12700" cap="flat" cmpd="sng" algn="ctr">
                      <a:solidFill>
                        <a:srgbClr val="D0E4FC"/>
                      </a:solidFill>
                      <a:prstDash val="solid"/>
                      <a:round/>
                      <a:headEnd type="none" w="med" len="med"/>
                      <a:tailEnd type="none" w="med" len="med"/>
                    </a:lnR>
                    <a:lnT w="12700" cap="flat" cmpd="sng" algn="ctr">
                      <a:solidFill>
                        <a:srgbClr val="D0E4FC"/>
                      </a:solidFill>
                      <a:prstDash val="solid"/>
                      <a:round/>
                      <a:headEnd type="none" w="med" len="med"/>
                      <a:tailEnd type="none" w="med" len="med"/>
                    </a:lnT>
                    <a:lnB w="12700" cap="flat" cmpd="sng" algn="ctr">
                      <a:solidFill>
                        <a:srgbClr val="D0E4FC"/>
                      </a:solidFill>
                      <a:prstDash val="solid"/>
                      <a:round/>
                      <a:headEnd type="none" w="med" len="med"/>
                      <a:tailEnd type="none" w="med" len="med"/>
                    </a:lnB>
                    <a:solidFill>
                      <a:srgbClr val="FFFFFF"/>
                    </a:solidFill>
                  </a:tcPr>
                </a:tc>
                <a:tc>
                  <a:txBody>
                    <a:bodyPr/>
                    <a:lstStyle/>
                    <a:p>
                      <a:pPr fontAlgn="t"/>
                      <a:r>
                        <a:rPr lang="en-US" sz="2800" dirty="0">
                          <a:effectLst/>
                          <a:latin typeface="Times New Roman" panose="02020603050405020304" pitchFamily="18" charset="0"/>
                          <a:cs typeface="Times New Roman" panose="02020603050405020304" pitchFamily="18" charset="0"/>
                        </a:rPr>
                        <a:t>?</a:t>
                      </a:r>
                    </a:p>
                  </a:txBody>
                  <a:tcPr marL="47625" marR="47625" marT="47625" marB="47625">
                    <a:lnL w="12700" cap="flat" cmpd="sng" algn="ctr">
                      <a:solidFill>
                        <a:srgbClr val="D0E4FC"/>
                      </a:solidFill>
                      <a:prstDash val="solid"/>
                      <a:round/>
                      <a:headEnd type="none" w="med" len="med"/>
                      <a:tailEnd type="none" w="med" len="med"/>
                    </a:lnL>
                    <a:lnR w="12700" cap="flat" cmpd="sng" algn="ctr">
                      <a:solidFill>
                        <a:srgbClr val="D0E4FC"/>
                      </a:solidFill>
                      <a:prstDash val="solid"/>
                      <a:round/>
                      <a:headEnd type="none" w="med" len="med"/>
                      <a:tailEnd type="none" w="med" len="med"/>
                    </a:lnR>
                    <a:lnT w="12700" cap="flat" cmpd="sng" algn="ctr">
                      <a:solidFill>
                        <a:srgbClr val="D0E4FC"/>
                      </a:solidFill>
                      <a:prstDash val="solid"/>
                      <a:round/>
                      <a:headEnd type="none" w="med" len="med"/>
                      <a:tailEnd type="none" w="med" len="med"/>
                    </a:lnT>
                    <a:lnB w="12700" cap="flat" cmpd="sng" algn="ctr">
                      <a:solidFill>
                        <a:srgbClr val="D0E4F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49420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40588089"/>
              </p:ext>
            </p:extLst>
          </p:nvPr>
        </p:nvGraphicFramePr>
        <p:xfrm>
          <a:off x="498762" y="136264"/>
          <a:ext cx="11298383" cy="6721736"/>
        </p:xfrm>
        <a:graphic>
          <a:graphicData uri="http://schemas.openxmlformats.org/drawingml/2006/table">
            <a:tbl>
              <a:tblPr/>
              <a:tblGrid>
                <a:gridCol w="757683">
                  <a:extLst>
                    <a:ext uri="{9D8B030D-6E8A-4147-A177-3AD203B41FA5}">
                      <a16:colId xmlns:a16="http://schemas.microsoft.com/office/drawing/2014/main" val="20000"/>
                    </a:ext>
                  </a:extLst>
                </a:gridCol>
                <a:gridCol w="1760498">
                  <a:extLst>
                    <a:ext uri="{9D8B030D-6E8A-4147-A177-3AD203B41FA5}">
                      <a16:colId xmlns:a16="http://schemas.microsoft.com/office/drawing/2014/main" val="20001"/>
                    </a:ext>
                  </a:extLst>
                </a:gridCol>
                <a:gridCol w="8780202">
                  <a:extLst>
                    <a:ext uri="{9D8B030D-6E8A-4147-A177-3AD203B41FA5}">
                      <a16:colId xmlns:a16="http://schemas.microsoft.com/office/drawing/2014/main" val="20002"/>
                    </a:ext>
                  </a:extLst>
                </a:gridCol>
              </a:tblGrid>
              <a:tr h="0">
                <a:tc>
                  <a:txBody>
                    <a:bodyPr/>
                    <a:lstStyle/>
                    <a:p>
                      <a:pPr fontAlgn="t"/>
                      <a:r>
                        <a:rPr lang="en-US" sz="400" dirty="0" err="1">
                          <a:effectLst/>
                        </a:rPr>
                        <a:t>Các</a:t>
                      </a:r>
                      <a:r>
                        <a:rPr lang="en-US" sz="400" dirty="0">
                          <a:effectLst/>
                        </a:rPr>
                        <a:t> </a:t>
                      </a:r>
                      <a:r>
                        <a:rPr lang="en-US" sz="400" dirty="0" err="1">
                          <a:effectLst/>
                        </a:rPr>
                        <a:t>tật</a:t>
                      </a:r>
                      <a:r>
                        <a:rPr lang="en-US" sz="400" dirty="0">
                          <a:effectLst/>
                        </a:rPr>
                        <a:t> </a:t>
                      </a:r>
                      <a:r>
                        <a:rPr lang="en-US" sz="400" dirty="0" err="1">
                          <a:effectLst/>
                        </a:rPr>
                        <a:t>của</a:t>
                      </a:r>
                      <a:r>
                        <a:rPr lang="en-US" sz="400" dirty="0">
                          <a:effectLst/>
                        </a:rPr>
                        <a:t> </a:t>
                      </a:r>
                      <a:r>
                        <a:rPr lang="en-US" sz="400" dirty="0" err="1">
                          <a:effectLst/>
                        </a:rPr>
                        <a:t>mắt</a:t>
                      </a:r>
                      <a:endParaRPr lang="en-US" sz="400" dirty="0">
                        <a:effectLst/>
                      </a:endParaRPr>
                    </a:p>
                  </a:txBody>
                  <a:tcPr marL="9637" marR="9637" marT="9637" marB="9637">
                    <a:lnL w="12700" cap="flat" cmpd="sng" algn="ctr">
                      <a:solidFill>
                        <a:srgbClr val="30364B"/>
                      </a:solidFill>
                      <a:prstDash val="solid"/>
                      <a:round/>
                      <a:headEnd type="none" w="med" len="med"/>
                      <a:tailEnd type="none" w="med" len="med"/>
                    </a:lnL>
                    <a:lnR w="12700" cap="flat" cmpd="sng" algn="ctr">
                      <a:solidFill>
                        <a:srgbClr val="30364B"/>
                      </a:solidFill>
                      <a:prstDash val="solid"/>
                      <a:round/>
                      <a:headEnd type="none" w="med" len="med"/>
                      <a:tailEnd type="none" w="med" len="med"/>
                    </a:lnR>
                    <a:lnT w="12700" cap="flat" cmpd="sng" algn="ctr">
                      <a:solidFill>
                        <a:srgbClr val="30364B"/>
                      </a:solidFill>
                      <a:prstDash val="solid"/>
                      <a:round/>
                      <a:headEnd type="none" w="med" len="med"/>
                      <a:tailEnd type="none" w="med" len="med"/>
                    </a:lnT>
                    <a:lnB w="12700" cap="flat" cmpd="sng" algn="ctr">
                      <a:solidFill>
                        <a:srgbClr val="70314B"/>
                      </a:solidFill>
                      <a:prstDash val="solid"/>
                      <a:round/>
                      <a:headEnd type="none" w="med" len="med"/>
                      <a:tailEnd type="none" w="med" len="med"/>
                    </a:lnB>
                    <a:solidFill>
                      <a:srgbClr val="FFFFFF"/>
                    </a:solidFill>
                  </a:tcPr>
                </a:tc>
                <a:tc>
                  <a:txBody>
                    <a:bodyPr/>
                    <a:lstStyle/>
                    <a:p>
                      <a:pPr fontAlgn="t"/>
                      <a:r>
                        <a:rPr lang="en-US" sz="400">
                          <a:effectLst/>
                        </a:rPr>
                        <a:t>Nguyên nhân</a:t>
                      </a:r>
                    </a:p>
                  </a:txBody>
                  <a:tcPr marL="9637" marR="9637" marT="9637" marB="9637">
                    <a:lnL w="12700" cap="flat" cmpd="sng" algn="ctr">
                      <a:solidFill>
                        <a:srgbClr val="30364B"/>
                      </a:solidFill>
                      <a:prstDash val="solid"/>
                      <a:round/>
                      <a:headEnd type="none" w="med" len="med"/>
                      <a:tailEnd type="none" w="med" len="med"/>
                    </a:lnL>
                    <a:lnR w="12700" cap="flat" cmpd="sng" algn="ctr">
                      <a:solidFill>
                        <a:srgbClr val="30364B"/>
                      </a:solidFill>
                      <a:prstDash val="solid"/>
                      <a:round/>
                      <a:headEnd type="none" w="med" len="med"/>
                      <a:tailEnd type="none" w="med" len="med"/>
                    </a:lnR>
                    <a:lnT w="12700" cap="flat" cmpd="sng" algn="ctr">
                      <a:solidFill>
                        <a:srgbClr val="30364B"/>
                      </a:solidFill>
                      <a:prstDash val="solid"/>
                      <a:round/>
                      <a:headEnd type="none" w="med" len="med"/>
                      <a:tailEnd type="none" w="med" len="med"/>
                    </a:lnT>
                    <a:lnB w="12700" cap="flat" cmpd="sng" algn="ctr">
                      <a:solidFill>
                        <a:srgbClr val="70314B"/>
                      </a:solidFill>
                      <a:prstDash val="solid"/>
                      <a:round/>
                      <a:headEnd type="none" w="med" len="med"/>
                      <a:tailEnd type="none" w="med" len="med"/>
                    </a:lnB>
                    <a:solidFill>
                      <a:srgbClr val="FFFFFF"/>
                    </a:solidFill>
                  </a:tcPr>
                </a:tc>
                <a:tc>
                  <a:txBody>
                    <a:bodyPr/>
                    <a:lstStyle/>
                    <a:p>
                      <a:pPr fontAlgn="t"/>
                      <a:r>
                        <a:rPr lang="en-US" sz="400">
                          <a:effectLst/>
                        </a:rPr>
                        <a:t>Cách khắc phục</a:t>
                      </a:r>
                    </a:p>
                  </a:txBody>
                  <a:tcPr marL="9637" marR="9637" marT="9637" marB="9637">
                    <a:lnL w="12700" cap="flat" cmpd="sng" algn="ctr">
                      <a:solidFill>
                        <a:srgbClr val="30364B"/>
                      </a:solidFill>
                      <a:prstDash val="solid"/>
                      <a:round/>
                      <a:headEnd type="none" w="med" len="med"/>
                      <a:tailEnd type="none" w="med" len="med"/>
                    </a:lnL>
                    <a:lnR w="12700" cap="flat" cmpd="sng" algn="ctr">
                      <a:solidFill>
                        <a:srgbClr val="30364B"/>
                      </a:solidFill>
                      <a:prstDash val="solid"/>
                      <a:round/>
                      <a:headEnd type="none" w="med" len="med"/>
                      <a:tailEnd type="none" w="med" len="med"/>
                    </a:lnR>
                    <a:lnT w="12700" cap="flat" cmpd="sng" algn="ctr">
                      <a:solidFill>
                        <a:srgbClr val="30364B"/>
                      </a:solidFill>
                      <a:prstDash val="solid"/>
                      <a:round/>
                      <a:headEnd type="none" w="med" len="med"/>
                      <a:tailEnd type="none" w="med" len="med"/>
                    </a:lnT>
                    <a:lnB w="12700" cap="flat" cmpd="sng" algn="ctr">
                      <a:solidFill>
                        <a:srgbClr val="70314B"/>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17621">
                <a:tc>
                  <a:txBody>
                    <a:bodyPr/>
                    <a:lstStyle/>
                    <a:p>
                      <a:pPr fontAlgn="t"/>
                      <a:r>
                        <a:rPr lang="en-US" sz="1600">
                          <a:effectLst/>
                          <a:latin typeface="Times New Roman" panose="02020603050405020304" pitchFamily="18" charset="0"/>
                          <a:cs typeface="Times New Roman" panose="02020603050405020304" pitchFamily="18" charset="0"/>
                        </a:rPr>
                        <a:t>Cận thị</a:t>
                      </a:r>
                    </a:p>
                  </a:txBody>
                  <a:tcPr marL="9637" marR="9637" marT="9637" marB="9637">
                    <a:lnL w="12700" cap="flat" cmpd="sng" algn="ctr">
                      <a:solidFill>
                        <a:srgbClr val="70314B"/>
                      </a:solidFill>
                      <a:prstDash val="solid"/>
                      <a:round/>
                      <a:headEnd type="none" w="med" len="med"/>
                      <a:tailEnd type="none" w="med" len="med"/>
                    </a:lnL>
                    <a:lnR w="12700" cap="flat" cmpd="sng" algn="ctr">
                      <a:solidFill>
                        <a:srgbClr val="70314B"/>
                      </a:solidFill>
                      <a:prstDash val="solid"/>
                      <a:round/>
                      <a:headEnd type="none" w="med" len="med"/>
                      <a:tailEnd type="none" w="med" len="med"/>
                    </a:lnR>
                    <a:lnT w="12700" cap="flat" cmpd="sng" algn="ctr">
                      <a:solidFill>
                        <a:srgbClr val="70314B"/>
                      </a:solidFill>
                      <a:prstDash val="solid"/>
                      <a:round/>
                      <a:headEnd type="none" w="med" len="med"/>
                      <a:tailEnd type="none" w="med" len="med"/>
                    </a:lnT>
                    <a:lnB w="12700" cap="flat" cmpd="sng" algn="ctr">
                      <a:solidFill>
                        <a:srgbClr val="70314B"/>
                      </a:solidFill>
                      <a:prstDash val="solid"/>
                      <a:round/>
                      <a:headEnd type="none" w="med" len="med"/>
                      <a:tailEnd type="none" w="med" len="med"/>
                    </a:lnB>
                    <a:solidFill>
                      <a:srgbClr val="FFFFFF"/>
                    </a:solidFill>
                  </a:tcPr>
                </a:tc>
                <a:tc>
                  <a:txBody>
                    <a:bodyPr/>
                    <a:lstStyle/>
                    <a:p>
                      <a:pPr fontAlgn="t"/>
                      <a:r>
                        <a:rPr lang="vi-VN" sz="1600">
                          <a:effectLst/>
                          <a:latin typeface="Times New Roman" panose="02020603050405020304" pitchFamily="18" charset="0"/>
                          <a:cs typeface="Times New Roman" panose="02020603050405020304" pitchFamily="18" charset="0"/>
                        </a:rPr>
                        <a:t>- Bẩm sinh: cầu mắt dài.</a:t>
                      </a:r>
                    </a:p>
                    <a:p>
                      <a:pPr fontAlgn="t"/>
                      <a:r>
                        <a:rPr lang="vi-VN" sz="1600">
                          <a:effectLst/>
                          <a:latin typeface="Times New Roman" panose="02020603050405020304" pitchFamily="18" charset="0"/>
                          <a:cs typeface="Times New Roman" panose="02020603050405020304" pitchFamily="18" charset="0"/>
                        </a:rPr>
                        <a:t>- Do không giữ được khoảng cách đúng khi đọc sách (đọc quá gần)</a:t>
                      </a:r>
                    </a:p>
                  </a:txBody>
                  <a:tcPr marL="9637" marR="9637" marT="9637" marB="9637">
                    <a:lnL w="12700" cap="flat" cmpd="sng" algn="ctr">
                      <a:solidFill>
                        <a:srgbClr val="70314B"/>
                      </a:solidFill>
                      <a:prstDash val="solid"/>
                      <a:round/>
                      <a:headEnd type="none" w="med" len="med"/>
                      <a:tailEnd type="none" w="med" len="med"/>
                    </a:lnL>
                    <a:lnR w="12700" cap="flat" cmpd="sng" algn="ctr">
                      <a:solidFill>
                        <a:srgbClr val="70314B"/>
                      </a:solidFill>
                      <a:prstDash val="solid"/>
                      <a:round/>
                      <a:headEnd type="none" w="med" len="med"/>
                      <a:tailEnd type="none" w="med" len="med"/>
                    </a:lnR>
                    <a:lnT w="12700" cap="flat" cmpd="sng" algn="ctr">
                      <a:solidFill>
                        <a:srgbClr val="70314B"/>
                      </a:solidFill>
                      <a:prstDash val="solid"/>
                      <a:round/>
                      <a:headEnd type="none" w="med" len="med"/>
                      <a:tailEnd type="none" w="med" len="med"/>
                    </a:lnT>
                    <a:lnB w="12700" cap="flat" cmpd="sng" algn="ctr">
                      <a:solidFill>
                        <a:srgbClr val="70314B"/>
                      </a:solidFill>
                      <a:prstDash val="solid"/>
                      <a:round/>
                      <a:headEnd type="none" w="med" len="med"/>
                      <a:tailEnd type="none" w="med" len="med"/>
                    </a:lnB>
                    <a:solidFill>
                      <a:srgbClr val="FFFFFF"/>
                    </a:solidFill>
                  </a:tcPr>
                </a:tc>
                <a:tc>
                  <a:txBody>
                    <a:bodyPr/>
                    <a:lstStyle/>
                    <a:p>
                      <a:pPr fontAlgn="t"/>
                      <a:r>
                        <a:rPr lang="vi-VN" sz="1600">
                          <a:effectLst/>
                          <a:latin typeface="Times New Roman" panose="02020603050405020304" pitchFamily="18" charset="0"/>
                          <a:cs typeface="Times New Roman" panose="02020603050405020304" pitchFamily="18" charset="0"/>
                        </a:rPr>
                        <a:t>Đeo kính cận</a:t>
                      </a:r>
                    </a:p>
                    <a:p>
                      <a:pPr fontAlgn="t"/>
                      <a:r>
                        <a:rPr lang="vi-VN" sz="1600">
                          <a:effectLst/>
                          <a:latin typeface="Times New Roman" panose="02020603050405020304" pitchFamily="18" charset="0"/>
                          <a:cs typeface="Times New Roman" panose="02020603050405020304" pitchFamily="18" charset="0"/>
                        </a:rPr>
                        <a:t>(Kính mặt lõm)</a:t>
                      </a:r>
                    </a:p>
                    <a:p>
                      <a:pPr fontAlgn="t"/>
                      <a:r>
                        <a:rPr lang="vi-VN" sz="1600">
                          <a:effectLst/>
                          <a:latin typeface="Times New Roman" panose="02020603050405020304" pitchFamily="18" charset="0"/>
                          <a:cs typeface="Times New Roman" panose="02020603050405020304" pitchFamily="18" charset="0"/>
                        </a:rPr>
                        <a:t>đảm bảo nơi học đủ ánh sáng, tránh sự phản xạ ánh sáng quá mạnh hoặc quá mờ đều làm mắt trẻ mệt mỏi (như phản xạ từ mặt giấy đến màn hình máy tính). Khi ngồi học phải giữ đúng tư thế: ngồi thẳng lưng, đầu hơi cúi khoảng 10-15 độ.</a:t>
                      </a:r>
                    </a:p>
                    <a:p>
                      <a:pPr fontAlgn="t"/>
                      <a:r>
                        <a:rPr lang="vi-VN" sz="1600">
                          <a:effectLst/>
                          <a:latin typeface="Times New Roman" panose="02020603050405020304" pitchFamily="18" charset="0"/>
                          <a:cs typeface="Times New Roman" panose="02020603050405020304" pitchFamily="18" charset="0"/>
                        </a:rPr>
                        <a:t>Khoảng cách phù hợp để đọc từ mắt đến trang sách: đối với học sinh cấp I là 25cm, cấp II là 30cm, cấp III là 35 cm. Việc đọc sách quá gần sẽ dẫn đến sự nỗ lực về thị giác do việc gia tăng sức điều tiết của mắt, từ đó làm xuất hiện và gia tăng độ cận thị.</a:t>
                      </a:r>
                    </a:p>
                    <a:p>
                      <a:pPr fontAlgn="t"/>
                      <a:r>
                        <a:rPr lang="vi-VN" sz="1600">
                          <a:effectLst/>
                          <a:latin typeface="Times New Roman" panose="02020603050405020304" pitchFamily="18" charset="0"/>
                          <a:cs typeface="Times New Roman" panose="02020603050405020304" pitchFamily="18" charset="0"/>
                        </a:rPr>
                        <a:t>Đối với học sinh đã bị tật khúc xạ, ngoài các điều trên cần phải mang kính và mang kính đúng độ để mắt nhìn rõ và không phải điều tiết, tái khám mắt đo thị lực kiểm tra mỗi 6 tháng hoặc mỗi đầu học kỳ để theo dõi mức độ cận thị.</a:t>
                      </a:r>
                    </a:p>
                  </a:txBody>
                  <a:tcPr marL="9637" marR="9637" marT="9637" marB="9637">
                    <a:lnL w="12700" cap="flat" cmpd="sng" algn="ctr">
                      <a:solidFill>
                        <a:srgbClr val="70314B"/>
                      </a:solidFill>
                      <a:prstDash val="solid"/>
                      <a:round/>
                      <a:headEnd type="none" w="med" len="med"/>
                      <a:tailEnd type="none" w="med" len="med"/>
                    </a:lnL>
                    <a:lnR w="12700" cap="flat" cmpd="sng" algn="ctr">
                      <a:solidFill>
                        <a:srgbClr val="70314B"/>
                      </a:solidFill>
                      <a:prstDash val="solid"/>
                      <a:round/>
                      <a:headEnd type="none" w="med" len="med"/>
                      <a:tailEnd type="none" w="med" len="med"/>
                    </a:lnR>
                    <a:lnT w="12700" cap="flat" cmpd="sng" algn="ctr">
                      <a:solidFill>
                        <a:srgbClr val="70314B"/>
                      </a:solidFill>
                      <a:prstDash val="solid"/>
                      <a:round/>
                      <a:headEnd type="none" w="med" len="med"/>
                      <a:tailEnd type="none" w="med" len="med"/>
                    </a:lnT>
                    <a:lnB w="12700" cap="flat" cmpd="sng" algn="ctr">
                      <a:solidFill>
                        <a:srgbClr val="70314B"/>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84563">
                <a:tc>
                  <a:txBody>
                    <a:bodyPr/>
                    <a:lstStyle/>
                    <a:p>
                      <a:pPr fontAlgn="t"/>
                      <a:r>
                        <a:rPr lang="en-US" sz="1600">
                          <a:effectLst/>
                          <a:latin typeface="Times New Roman" panose="02020603050405020304" pitchFamily="18" charset="0"/>
                          <a:cs typeface="Times New Roman" panose="02020603050405020304" pitchFamily="18" charset="0"/>
                        </a:rPr>
                        <a:t>Loạn thị</a:t>
                      </a:r>
                    </a:p>
                  </a:txBody>
                  <a:tcPr marL="9637" marR="9637" marT="9637" marB="9637">
                    <a:lnL w="12700" cap="flat" cmpd="sng" algn="ctr">
                      <a:solidFill>
                        <a:srgbClr val="70314B"/>
                      </a:solidFill>
                      <a:prstDash val="solid"/>
                      <a:round/>
                      <a:headEnd type="none" w="med" len="med"/>
                      <a:tailEnd type="none" w="med" len="med"/>
                    </a:lnL>
                    <a:lnR w="12700" cap="flat" cmpd="sng" algn="ctr">
                      <a:solidFill>
                        <a:srgbClr val="70314B"/>
                      </a:solidFill>
                      <a:prstDash val="solid"/>
                      <a:round/>
                      <a:headEnd type="none" w="med" len="med"/>
                      <a:tailEnd type="none" w="med" len="med"/>
                    </a:lnR>
                    <a:lnT w="12700" cap="flat" cmpd="sng" algn="ctr">
                      <a:solidFill>
                        <a:srgbClr val="70314B"/>
                      </a:solidFill>
                      <a:prstDash val="solid"/>
                      <a:round/>
                      <a:headEnd type="none" w="med" len="med"/>
                      <a:tailEnd type="none" w="med" len="med"/>
                    </a:lnT>
                    <a:lnB w="12700" cap="flat" cmpd="sng" algn="ctr">
                      <a:solidFill>
                        <a:srgbClr val="F0334B"/>
                      </a:solidFill>
                      <a:prstDash val="solid"/>
                      <a:round/>
                      <a:headEnd type="none" w="med" len="med"/>
                      <a:tailEnd type="none" w="med" len="med"/>
                    </a:lnB>
                    <a:solidFill>
                      <a:srgbClr val="FFFFFF"/>
                    </a:solidFill>
                  </a:tcPr>
                </a:tc>
                <a:tc>
                  <a:txBody>
                    <a:bodyPr/>
                    <a:lstStyle/>
                    <a:p>
                      <a:pPr fontAlgn="t"/>
                      <a:r>
                        <a:rPr lang="vi-VN" sz="1600">
                          <a:effectLst/>
                          <a:latin typeface="Times New Roman" panose="02020603050405020304" pitchFamily="18" charset="0"/>
                          <a:cs typeface="Times New Roman" panose="02020603050405020304" pitchFamily="18" charset="0"/>
                        </a:rPr>
                        <a:t>Giác mạc của người bị loạn thị bị biến dạng làm mất đi độ cong đó gây ra tình trạng hình ảnh hội tụ tại nhiều điểm trên võng mạc (có thể ở trước và sau võng mạc) làm cho hình ảnh tạo ra bị không rõ ràng, nhòe và mờ.</a:t>
                      </a:r>
                    </a:p>
                  </a:txBody>
                  <a:tcPr marL="9637" marR="9637" marT="9637" marB="9637">
                    <a:lnL w="12700" cap="flat" cmpd="sng" algn="ctr">
                      <a:solidFill>
                        <a:srgbClr val="70314B"/>
                      </a:solidFill>
                      <a:prstDash val="solid"/>
                      <a:round/>
                      <a:headEnd type="none" w="med" len="med"/>
                      <a:tailEnd type="none" w="med" len="med"/>
                    </a:lnL>
                    <a:lnR w="12700" cap="flat" cmpd="sng" algn="ctr">
                      <a:solidFill>
                        <a:srgbClr val="70314B"/>
                      </a:solidFill>
                      <a:prstDash val="solid"/>
                      <a:round/>
                      <a:headEnd type="none" w="med" len="med"/>
                      <a:tailEnd type="none" w="med" len="med"/>
                    </a:lnR>
                    <a:lnT w="12700" cap="flat" cmpd="sng" algn="ctr">
                      <a:solidFill>
                        <a:srgbClr val="70314B"/>
                      </a:solidFill>
                      <a:prstDash val="solid"/>
                      <a:round/>
                      <a:headEnd type="none" w="med" len="med"/>
                      <a:tailEnd type="none" w="med" len="med"/>
                    </a:lnT>
                    <a:lnB w="12700" cap="flat" cmpd="sng" algn="ctr">
                      <a:solidFill>
                        <a:srgbClr val="F0334B"/>
                      </a:solidFill>
                      <a:prstDash val="solid"/>
                      <a:round/>
                      <a:headEnd type="none" w="med" len="med"/>
                      <a:tailEnd type="none" w="med" len="med"/>
                    </a:lnB>
                    <a:solidFill>
                      <a:srgbClr val="FFFFFF"/>
                    </a:solidFill>
                  </a:tcPr>
                </a:tc>
                <a:tc>
                  <a:txBody>
                    <a:bodyPr/>
                    <a:lstStyle/>
                    <a:p>
                      <a:pPr fontAlgn="t"/>
                      <a:r>
                        <a:rPr lang="vi-VN" sz="1600" dirty="0">
                          <a:effectLst/>
                          <a:latin typeface="Times New Roman" panose="02020603050405020304" pitchFamily="18" charset="0"/>
                          <a:cs typeface="Times New Roman" panose="02020603050405020304" pitchFamily="18" charset="0"/>
                        </a:rPr>
                        <a:t>– Tránh các tổn thương mắt có thể xảy ra;</a:t>
                      </a:r>
                    </a:p>
                    <a:p>
                      <a:pPr fontAlgn="t"/>
                      <a:r>
                        <a:rPr lang="vi-VN" sz="1600" dirty="0">
                          <a:effectLst/>
                          <a:latin typeface="Times New Roman" panose="02020603050405020304" pitchFamily="18" charset="0"/>
                          <a:cs typeface="Times New Roman" panose="02020603050405020304" pitchFamily="18" charset="0"/>
                        </a:rPr>
                        <a:t>– Làm việc ở nơi có ánh sáng đầy đủ, tránh nơi quá tối hoặc phải đeo kính bảo vệ mắt khi làm việc với nguồn sáng quá mạnh và chói;</a:t>
                      </a:r>
                    </a:p>
                    <a:p>
                      <a:pPr fontAlgn="t"/>
                      <a:r>
                        <a:rPr lang="vi-VN" sz="1600" dirty="0">
                          <a:effectLst/>
                          <a:latin typeface="Times New Roman" panose="02020603050405020304" pitchFamily="18" charset="0"/>
                          <a:cs typeface="Times New Roman" panose="02020603050405020304" pitchFamily="18" charset="0"/>
                        </a:rPr>
                        <a:t>– Dành thời gian để mắt nghỉ ngơi khi làm việc trước máy tính, đọc sách hay các công việc tỉ mỉ khác;</a:t>
                      </a:r>
                    </a:p>
                    <a:p>
                      <a:pPr fontAlgn="t"/>
                      <a:r>
                        <a:rPr lang="vi-VN" sz="1600" dirty="0">
                          <a:effectLst/>
                          <a:latin typeface="Times New Roman" panose="02020603050405020304" pitchFamily="18" charset="0"/>
                          <a:cs typeface="Times New Roman" panose="02020603050405020304" pitchFamily="18" charset="0"/>
                        </a:rPr>
                        <a:t>– Điều trị các bệnh lý về mắt (nếu có), điều trị sớm và triệt để, tránh gây biến chứng loạn thị;</a:t>
                      </a:r>
                    </a:p>
                    <a:p>
                      <a:pPr fontAlgn="t"/>
                      <a:r>
                        <a:rPr lang="vi-VN" sz="1600" dirty="0">
                          <a:effectLst/>
                          <a:latin typeface="Times New Roman" panose="02020603050405020304" pitchFamily="18" charset="0"/>
                          <a:cs typeface="Times New Roman" panose="02020603050405020304" pitchFamily="18" charset="0"/>
                        </a:rPr>
                        <a:t>– Khi đã bị loạn thị rồi thì phải đi khám và điều trị sớm, tránh bệnh diễn biến nặng;</a:t>
                      </a:r>
                    </a:p>
                    <a:p>
                      <a:pPr fontAlgn="t"/>
                      <a:r>
                        <a:rPr lang="vi-VN" sz="1600" dirty="0">
                          <a:effectLst/>
                          <a:latin typeface="Times New Roman" panose="02020603050405020304" pitchFamily="18" charset="0"/>
                          <a:cs typeface="Times New Roman" panose="02020603050405020304" pitchFamily="18" charset="0"/>
                        </a:rPr>
                        <a:t>– Ăn uống hợp lý để cung cấp đầy đủ vitamin và dưỡng chất thiết yếu cho mắt như cá hoặc thức ăn giàu vitamin A có trong các loại quả màu đỏ (gấc, cà rốt, cà chua,…).</a:t>
                      </a:r>
                    </a:p>
                  </a:txBody>
                  <a:tcPr marL="9637" marR="9637" marT="9637" marB="9637">
                    <a:lnL w="12700" cap="flat" cmpd="sng" algn="ctr">
                      <a:solidFill>
                        <a:srgbClr val="70314B"/>
                      </a:solidFill>
                      <a:prstDash val="solid"/>
                      <a:round/>
                      <a:headEnd type="none" w="med" len="med"/>
                      <a:tailEnd type="none" w="med" len="med"/>
                    </a:lnL>
                    <a:lnR w="12700" cap="flat" cmpd="sng" algn="ctr">
                      <a:solidFill>
                        <a:srgbClr val="70314B"/>
                      </a:solidFill>
                      <a:prstDash val="solid"/>
                      <a:round/>
                      <a:headEnd type="none" w="med" len="med"/>
                      <a:tailEnd type="none" w="med" len="med"/>
                    </a:lnR>
                    <a:lnT w="12700" cap="flat" cmpd="sng" algn="ctr">
                      <a:solidFill>
                        <a:srgbClr val="70314B"/>
                      </a:solidFill>
                      <a:prstDash val="solid"/>
                      <a:round/>
                      <a:headEnd type="none" w="med" len="med"/>
                      <a:tailEnd type="none" w="med" len="med"/>
                    </a:lnT>
                    <a:lnB w="12700" cap="flat" cmpd="sng" algn="ctr">
                      <a:solidFill>
                        <a:srgbClr val="F0334B"/>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4370">
                <a:tc>
                  <a:txBody>
                    <a:bodyPr/>
                    <a:lstStyle/>
                    <a:p>
                      <a:pPr fontAlgn="t"/>
                      <a:r>
                        <a:rPr lang="en-US" sz="1600">
                          <a:effectLst/>
                          <a:latin typeface="Times New Roman" panose="02020603050405020304" pitchFamily="18" charset="0"/>
                          <a:cs typeface="Times New Roman" panose="02020603050405020304" pitchFamily="18" charset="0"/>
                        </a:rPr>
                        <a:t>Viễn thị</a:t>
                      </a:r>
                    </a:p>
                  </a:txBody>
                  <a:tcPr marL="9637" marR="9637" marT="9637" marB="9637">
                    <a:lnL w="12700" cap="flat" cmpd="sng" algn="ctr">
                      <a:solidFill>
                        <a:srgbClr val="F0334B"/>
                      </a:solidFill>
                      <a:prstDash val="solid"/>
                      <a:round/>
                      <a:headEnd type="none" w="med" len="med"/>
                      <a:tailEnd type="none" w="med" len="med"/>
                    </a:lnL>
                    <a:lnR w="12700" cap="flat" cmpd="sng" algn="ctr">
                      <a:solidFill>
                        <a:srgbClr val="F0334B"/>
                      </a:solidFill>
                      <a:prstDash val="solid"/>
                      <a:round/>
                      <a:headEnd type="none" w="med" len="med"/>
                      <a:tailEnd type="none" w="med" len="med"/>
                    </a:lnR>
                    <a:lnT w="12700" cap="flat" cmpd="sng" algn="ctr">
                      <a:solidFill>
                        <a:srgbClr val="F0334B"/>
                      </a:solidFill>
                      <a:prstDash val="solid"/>
                      <a:round/>
                      <a:headEnd type="none" w="med" len="med"/>
                      <a:tailEnd type="none" w="med" len="med"/>
                    </a:lnT>
                    <a:lnB w="12700" cap="flat" cmpd="sng" algn="ctr">
                      <a:solidFill>
                        <a:srgbClr val="F0334B"/>
                      </a:solidFill>
                      <a:prstDash val="solid"/>
                      <a:round/>
                      <a:headEnd type="none" w="med" len="med"/>
                      <a:tailEnd type="none" w="med" len="med"/>
                    </a:lnB>
                    <a:solidFill>
                      <a:srgbClr val="FFFFFF"/>
                    </a:solidFill>
                  </a:tcPr>
                </a:tc>
                <a:tc>
                  <a:txBody>
                    <a:bodyPr/>
                    <a:lstStyle/>
                    <a:p>
                      <a:pPr fontAlgn="t"/>
                      <a:r>
                        <a:rPr lang="en-US" sz="1600">
                          <a:effectLst/>
                          <a:latin typeface="Times New Roman" panose="02020603050405020304" pitchFamily="18" charset="0"/>
                          <a:cs typeface="Times New Roman" panose="02020603050405020304" pitchFamily="18" charset="0"/>
                        </a:rPr>
                        <a:t>- Bẩm sinh: cầu mắt ngắn</a:t>
                      </a:r>
                    </a:p>
                    <a:p>
                      <a:pPr fontAlgn="t"/>
                      <a:r>
                        <a:rPr lang="en-US" sz="1600">
                          <a:effectLst/>
                          <a:latin typeface="Times New Roman" panose="02020603050405020304" pitchFamily="18" charset="0"/>
                          <a:cs typeface="Times New Roman" panose="02020603050405020304" pitchFamily="18" charset="0"/>
                        </a:rPr>
                        <a:t>- Do thuỷ tinh thể bị lão hoá (già) mất khả năng điều tiết.</a:t>
                      </a:r>
                    </a:p>
                  </a:txBody>
                  <a:tcPr marL="9637" marR="9637" marT="9637" marB="9637">
                    <a:lnL w="12700" cap="flat" cmpd="sng" algn="ctr">
                      <a:solidFill>
                        <a:srgbClr val="F0334B"/>
                      </a:solidFill>
                      <a:prstDash val="solid"/>
                      <a:round/>
                      <a:headEnd type="none" w="med" len="med"/>
                      <a:tailEnd type="none" w="med" len="med"/>
                    </a:lnL>
                    <a:lnR w="12700" cap="flat" cmpd="sng" algn="ctr">
                      <a:solidFill>
                        <a:srgbClr val="F0334B"/>
                      </a:solidFill>
                      <a:prstDash val="solid"/>
                      <a:round/>
                      <a:headEnd type="none" w="med" len="med"/>
                      <a:tailEnd type="none" w="med" len="med"/>
                    </a:lnR>
                    <a:lnT w="12700" cap="flat" cmpd="sng" algn="ctr">
                      <a:solidFill>
                        <a:srgbClr val="F0334B"/>
                      </a:solidFill>
                      <a:prstDash val="solid"/>
                      <a:round/>
                      <a:headEnd type="none" w="med" len="med"/>
                      <a:tailEnd type="none" w="med" len="med"/>
                    </a:lnT>
                    <a:lnB w="12700" cap="flat" cmpd="sng" algn="ctr">
                      <a:solidFill>
                        <a:srgbClr val="F0334B"/>
                      </a:solidFill>
                      <a:prstDash val="solid"/>
                      <a:round/>
                      <a:headEnd type="none" w="med" len="med"/>
                      <a:tailEnd type="none" w="med" len="med"/>
                    </a:lnB>
                    <a:solidFill>
                      <a:srgbClr val="FFFFFF"/>
                    </a:solidFill>
                  </a:tcPr>
                </a:tc>
                <a:tc>
                  <a:txBody>
                    <a:bodyPr/>
                    <a:lstStyle/>
                    <a:p>
                      <a:pPr fontAlgn="t"/>
                      <a:r>
                        <a:rPr lang="vi-VN" sz="1600" dirty="0">
                          <a:effectLst/>
                          <a:latin typeface="Times New Roman" panose="02020603050405020304" pitchFamily="18" charset="0"/>
                          <a:cs typeface="Times New Roman" panose="02020603050405020304" pitchFamily="18" charset="0"/>
                        </a:rPr>
                        <a:t>Đeo kính viễn (Kính mặt lồi)</a:t>
                      </a:r>
                    </a:p>
                    <a:p>
                      <a:pPr fontAlgn="t"/>
                      <a:r>
                        <a:rPr lang="vi-VN" sz="1600" dirty="0">
                          <a:effectLst/>
                          <a:latin typeface="Times New Roman" panose="02020603050405020304" pitchFamily="18" charset="0"/>
                          <a:cs typeface="Times New Roman" panose="02020603050405020304" pitchFamily="18" charset="0"/>
                        </a:rPr>
                        <a:t>Ăn uống hợp lý để cung cấp đầy đủ vitamin và dưỡng chất thiết yếu cho mắt như cá hoặc thức ăn giàu vitamin A có trong các loại quả màu đỏ (gấc, cà rốt, cà chua,…).</a:t>
                      </a:r>
                    </a:p>
                  </a:txBody>
                  <a:tcPr marL="9637" marR="9637" marT="9637" marB="9637">
                    <a:lnL w="12700" cap="flat" cmpd="sng" algn="ctr">
                      <a:solidFill>
                        <a:srgbClr val="F0334B"/>
                      </a:solidFill>
                      <a:prstDash val="solid"/>
                      <a:round/>
                      <a:headEnd type="none" w="med" len="med"/>
                      <a:tailEnd type="none" w="med" len="med"/>
                    </a:lnL>
                    <a:lnR w="12700" cap="flat" cmpd="sng" algn="ctr">
                      <a:solidFill>
                        <a:srgbClr val="F0334B"/>
                      </a:solidFill>
                      <a:prstDash val="solid"/>
                      <a:round/>
                      <a:headEnd type="none" w="med" len="med"/>
                      <a:tailEnd type="none" w="med" len="med"/>
                    </a:lnR>
                    <a:lnT w="12700" cap="flat" cmpd="sng" algn="ctr">
                      <a:solidFill>
                        <a:srgbClr val="F0334B"/>
                      </a:solidFill>
                      <a:prstDash val="solid"/>
                      <a:round/>
                      <a:headEnd type="none" w="med" len="med"/>
                      <a:tailEnd type="none" w="med" len="med"/>
                    </a:lnT>
                    <a:lnB w="12700" cap="flat" cmpd="sng" algn="ctr">
                      <a:solidFill>
                        <a:srgbClr val="F0334B"/>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4656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3.tech12h.com/sites/default/files/styles/inbody400/public/tai_xuong_26.jpg?itok=tB_Bt1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57" y="1267691"/>
            <a:ext cx="10713316" cy="54448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63782" y="406431"/>
            <a:ext cx="9310254" cy="461665"/>
          </a:xfrm>
          <a:prstGeom prst="rect">
            <a:avLst/>
          </a:prstGeom>
        </p:spPr>
        <p:txBody>
          <a:bodyPr wrap="square">
            <a:spAutoFit/>
          </a:bodyPr>
          <a:lstStyle/>
          <a:p>
            <a:r>
              <a:rPr lang="vi-VN" sz="2400" dirty="0">
                <a:solidFill>
                  <a:srgbClr val="FF0000"/>
                </a:solidFill>
                <a:latin typeface="+mj-lt"/>
              </a:rPr>
              <a:t>Thiết kế poster tuyên truyền mọi người cách chăm sóc và bảo vệ đôi mắt</a:t>
            </a:r>
            <a:endParaRPr lang="en-US" sz="2400" dirty="0">
              <a:solidFill>
                <a:srgbClr val="FF0000"/>
              </a:solidFill>
              <a:latin typeface="+mj-lt"/>
            </a:endParaRPr>
          </a:p>
        </p:txBody>
      </p:sp>
    </p:spTree>
    <p:extLst>
      <p:ext uri="{BB962C8B-B14F-4D97-AF65-F5344CB8AC3E}">
        <p14:creationId xmlns:p14="http://schemas.microsoft.com/office/powerpoint/2010/main" val="662554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30035" y="498886"/>
            <a:ext cx="7772400" cy="882678"/>
          </a:xfrm>
          <a:prstGeom prst="rect">
            <a:avLst/>
          </a:prstGeom>
        </p:spPr>
        <p:txBody>
          <a:bodyPr wrap="square">
            <a:spAutoFit/>
          </a:bodyPr>
          <a:lstStyle/>
          <a:p>
            <a:pPr>
              <a:lnSpc>
                <a:spcPct val="107000"/>
              </a:lnSpc>
              <a:spcAft>
                <a:spcPts val="0"/>
              </a:spcAft>
            </a:pP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nghe</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âm</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nhìn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xung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quanh</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408708" y="3536069"/>
            <a:ext cx="6096000" cy="1384995"/>
          </a:xfrm>
          <a:prstGeom prst="rect">
            <a:avLst/>
          </a:prstGeom>
        </p:spPr>
        <p:txBody>
          <a:bodyPr>
            <a:spAutoFit/>
          </a:bodyPr>
          <a:lstStyle/>
          <a:p>
            <a:r>
              <a:rPr lang="en-US" sz="13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Vì</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kích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khiển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rgbClr val="002060"/>
              </a:solidFill>
            </a:endParaRPr>
          </a:p>
        </p:txBody>
      </p:sp>
      <p:pic>
        <p:nvPicPr>
          <p:cNvPr id="6" name="Picture 5">
            <a:extLst>
              <a:ext uri="{FF2B5EF4-FFF2-40B4-BE49-F238E27FC236}">
                <a16:creationId xmlns:a16="http://schemas.microsoft.com/office/drawing/2014/main" id="{1E88DC90-FDFF-BC7F-7EBB-1BD6FBF4A9F0}"/>
              </a:ext>
            </a:extLst>
          </p:cNvPr>
          <p:cNvPicPr>
            <a:picLocks noChangeAspect="1"/>
          </p:cNvPicPr>
          <p:nvPr/>
        </p:nvPicPr>
        <p:blipFill>
          <a:blip r:embed="rId2"/>
          <a:stretch>
            <a:fillRect/>
          </a:stretch>
        </p:blipFill>
        <p:spPr>
          <a:xfrm>
            <a:off x="7065818" y="1381565"/>
            <a:ext cx="5126182" cy="5476436"/>
          </a:xfrm>
          <a:prstGeom prst="rect">
            <a:avLst/>
          </a:prstGeom>
        </p:spPr>
      </p:pic>
    </p:spTree>
    <p:extLst>
      <p:ext uri="{BB962C8B-B14F-4D97-AF65-F5344CB8AC3E}">
        <p14:creationId xmlns:p14="http://schemas.microsoft.com/office/powerpoint/2010/main" val="402144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42193" y="632829"/>
            <a:ext cx="2523127" cy="646331"/>
          </a:xfrm>
          <a:prstGeom prst="rect">
            <a:avLst/>
          </a:prstGeom>
        </p:spPr>
        <p:txBody>
          <a:bodyPr wrap="none">
            <a:spAutoFit/>
          </a:bodyPr>
          <a:lstStyle/>
          <a:p>
            <a:pPr defTabSz="914400"/>
            <a:r>
              <a:rPr lang="vi-VN" sz="3600" b="1" dirty="0">
                <a:solidFill>
                  <a:srgbClr val="00B050"/>
                </a:solidFill>
                <a:latin typeface="Times New Roman" panose="02020603050405020304" pitchFamily="18" charset="0"/>
                <a:ea typeface="Calibri" panose="020F0502020204030204" pitchFamily="34" charset="0"/>
              </a:rPr>
              <a:t>MỤC TIÊU</a:t>
            </a:r>
            <a:endParaRPr lang="en-US" sz="3600" dirty="0">
              <a:solidFill>
                <a:prstClr val="black"/>
              </a:solidFill>
            </a:endParaRPr>
          </a:p>
        </p:txBody>
      </p:sp>
      <p:sp>
        <p:nvSpPr>
          <p:cNvPr id="7" name="Rectangle 6"/>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2" name="Rectangle 1"/>
          <p:cNvSpPr/>
          <p:nvPr/>
        </p:nvSpPr>
        <p:spPr>
          <a:xfrm>
            <a:off x="290946" y="1179341"/>
            <a:ext cx="11450782" cy="5709705"/>
          </a:xfrm>
          <a:prstGeom prst="rect">
            <a:avLst/>
          </a:prstGeom>
        </p:spPr>
        <p:txBody>
          <a:bodyPr wrap="square">
            <a:spAutoFit/>
          </a:bodyPr>
          <a:lstStyle/>
          <a:p>
            <a:pPr marL="90170" indent="254000">
              <a:lnSpc>
                <a:spcPct val="117000"/>
              </a:lnSpc>
              <a:spcAft>
                <a:spcPts val="0"/>
              </a:spcAft>
              <a:tabLst>
                <a:tab pos="462280" algn="l"/>
              </a:tabLst>
            </a:pPr>
            <a:r>
              <a:rPr lang="vi-VN" sz="2400" dirty="0">
                <a:solidFill>
                  <a:srgbClr val="242424"/>
                </a:solidFill>
                <a:latin typeface="Times New Roman" panose="02020603050405020304" pitchFamily="18" charset="0"/>
                <a:ea typeface="Times New Roman" panose="02020603050405020304" pitchFamily="18" charset="0"/>
              </a:rPr>
              <a:t>- Nêu được </a:t>
            </a:r>
            <a:r>
              <a:rPr lang="vi-VN" sz="2400" dirty="0">
                <a:solidFill>
                  <a:srgbClr val="494A4B"/>
                </a:solidFill>
                <a:latin typeface="Times New Roman" panose="02020603050405020304" pitchFamily="18" charset="0"/>
                <a:ea typeface="Times New Roman" panose="02020603050405020304" pitchFamily="18" charset="0"/>
              </a:rPr>
              <a:t>cấu tạo và chức năng của hệ thần kinh </a:t>
            </a:r>
            <a:r>
              <a:rPr lang="en-US" sz="2400" dirty="0">
                <a:solidFill>
                  <a:srgbClr val="494A4B"/>
                </a:solidFill>
                <a:latin typeface="Times New Roman" panose="02020603050405020304" pitchFamily="18" charset="0"/>
                <a:ea typeface="Times New Roman" panose="02020603050405020304" pitchFamily="18" charset="0"/>
              </a:rPr>
              <a:t>n</a:t>
            </a:r>
            <a:r>
              <a:rPr lang="vi-VN" sz="2400" dirty="0">
                <a:solidFill>
                  <a:srgbClr val="494A4B"/>
                </a:solidFill>
                <a:latin typeface="Times New Roman" panose="02020603050405020304" pitchFamily="18" charset="0"/>
                <a:ea typeface="Times New Roman" panose="02020603050405020304" pitchFamily="18" charset="0"/>
              </a:rPr>
              <a:t>êu được chức </a:t>
            </a:r>
            <a:r>
              <a:rPr lang="vi-VN" sz="2400" dirty="0">
                <a:solidFill>
                  <a:srgbClr val="242424"/>
                </a:solidFill>
                <a:latin typeface="Times New Roman" panose="02020603050405020304" pitchFamily="18" charset="0"/>
                <a:ea typeface="Times New Roman" panose="02020603050405020304" pitchFamily="18" charset="0"/>
              </a:rPr>
              <a:t>năng của các giác quan, giác quan </a:t>
            </a:r>
            <a:r>
              <a:rPr lang="vi-VN" sz="2400" dirty="0">
                <a:solidFill>
                  <a:srgbClr val="494A4B"/>
                </a:solidFill>
                <a:latin typeface="Times New Roman" panose="02020603050405020304" pitchFamily="18" charset="0"/>
                <a:ea typeface="Times New Roman" panose="02020603050405020304" pitchFamily="18" charset="0"/>
              </a:rPr>
              <a:t>thị giác và thính giác.</a:t>
            </a:r>
            <a:endParaRPr lang="en-US" sz="2400" dirty="0">
              <a:solidFill>
                <a:srgbClr val="242424"/>
              </a:solidFill>
              <a:latin typeface="Times New Roman" panose="02020603050405020304" pitchFamily="18" charset="0"/>
              <a:ea typeface="Times New Roman" panose="02020603050405020304" pitchFamily="18" charset="0"/>
            </a:endParaRPr>
          </a:p>
          <a:p>
            <a:pPr marL="90170" indent="254000">
              <a:lnSpc>
                <a:spcPct val="117000"/>
              </a:lnSpc>
              <a:spcAft>
                <a:spcPts val="0"/>
              </a:spcAft>
              <a:tabLst>
                <a:tab pos="663575" algn="l"/>
              </a:tabLst>
            </a:pPr>
            <a:r>
              <a:rPr lang="vi-VN" sz="2400" dirty="0">
                <a:solidFill>
                  <a:srgbClr val="242424"/>
                </a:solidFill>
                <a:latin typeface="Times New Roman" panose="02020603050405020304" pitchFamily="18" charset="0"/>
                <a:ea typeface="Times New Roman" panose="02020603050405020304" pitchFamily="18" charset="0"/>
              </a:rPr>
              <a:t>- Trình bày được một số bệnh về hệ thần kinh và cách phòng các bệnh đó.</a:t>
            </a:r>
            <a:endParaRPr lang="en-US" sz="2400" dirty="0">
              <a:solidFill>
                <a:srgbClr val="242424"/>
              </a:solidFill>
              <a:latin typeface="Times New Roman" panose="02020603050405020304" pitchFamily="18" charset="0"/>
              <a:ea typeface="Times New Roman" panose="02020603050405020304" pitchFamily="18" charset="0"/>
            </a:endParaRPr>
          </a:p>
          <a:p>
            <a:pPr marL="90170" indent="254000">
              <a:lnSpc>
                <a:spcPct val="117000"/>
              </a:lnSpc>
              <a:spcAft>
                <a:spcPts val="0"/>
              </a:spcAft>
              <a:tabLst>
                <a:tab pos="462280" algn="l"/>
              </a:tabLst>
            </a:pPr>
            <a:r>
              <a:rPr lang="vi-VN" sz="2400" dirty="0">
                <a:solidFill>
                  <a:srgbClr val="242424"/>
                </a:solidFill>
                <a:latin typeface="Times New Roman" panose="02020603050405020304" pitchFamily="18" charset="0"/>
                <a:ea typeface="Times New Roman" panose="02020603050405020304" pitchFamily="18" charset="0"/>
              </a:rPr>
              <a:t>Nêu được </a:t>
            </a:r>
            <a:r>
              <a:rPr lang="vi-VN" sz="2400" dirty="0">
                <a:solidFill>
                  <a:srgbClr val="494A4B"/>
                </a:solidFill>
                <a:latin typeface="Times New Roman" panose="02020603050405020304" pitchFamily="18" charset="0"/>
                <a:ea typeface="Times New Roman" panose="02020603050405020304" pitchFamily="18" charset="0"/>
              </a:rPr>
              <a:t>tác hại của các chất gây nghiện đối với hệ thần kinh. </a:t>
            </a:r>
            <a:r>
              <a:rPr lang="vi-VN" sz="2400" dirty="0">
                <a:solidFill>
                  <a:srgbClr val="242424"/>
                </a:solidFill>
                <a:latin typeface="Times New Roman" panose="02020603050405020304" pitchFamily="18" charset="0"/>
                <a:ea typeface="Times New Roman" panose="02020603050405020304" pitchFamily="18" charset="0"/>
              </a:rPr>
              <a:t>Không sử dụng các chất gây nghiện và </a:t>
            </a:r>
            <a:r>
              <a:rPr lang="vi-VN" sz="2400" dirty="0">
                <a:solidFill>
                  <a:srgbClr val="494A4B"/>
                </a:solidFill>
                <a:latin typeface="Times New Roman" panose="02020603050405020304" pitchFamily="18" charset="0"/>
                <a:ea typeface="Times New Roman" panose="02020603050405020304" pitchFamily="18" charset="0"/>
              </a:rPr>
              <a:t>tuyên truyển hiểu biết cho người khác.</a:t>
            </a:r>
            <a:endParaRPr lang="en-US" sz="2400" dirty="0">
              <a:solidFill>
                <a:srgbClr val="242424"/>
              </a:solidFill>
              <a:latin typeface="Times New Roman" panose="02020603050405020304" pitchFamily="18" charset="0"/>
              <a:ea typeface="Times New Roman" panose="02020603050405020304" pitchFamily="18" charset="0"/>
            </a:endParaRPr>
          </a:p>
          <a:p>
            <a:pPr marL="90170" indent="254000">
              <a:lnSpc>
                <a:spcPct val="117000"/>
              </a:lnSpc>
              <a:spcAft>
                <a:spcPts val="0"/>
              </a:spcAft>
              <a:tabLst>
                <a:tab pos="465455" algn="l"/>
              </a:tabLst>
            </a:pPr>
            <a:r>
              <a:rPr lang="vi-VN" sz="2400" dirty="0">
                <a:solidFill>
                  <a:srgbClr val="242424"/>
                </a:solidFill>
                <a:latin typeface="Times New Roman" panose="02020603050405020304" pitchFamily="18" charset="0"/>
                <a:ea typeface="Times New Roman" panose="02020603050405020304" pitchFamily="18" charset="0"/>
              </a:rPr>
              <a:t>- Kể tên được các bộ phận của mắt và sơ đồ đơn giản quá trình thu nhận ánh sáng. Liên hệ được kiến </a:t>
            </a:r>
            <a:r>
              <a:rPr lang="vi-VN" sz="2400" dirty="0">
                <a:solidFill>
                  <a:srgbClr val="494A4B"/>
                </a:solidFill>
                <a:latin typeface="Times New Roman" panose="02020603050405020304" pitchFamily="18" charset="0"/>
                <a:ea typeface="Times New Roman" panose="02020603050405020304" pitchFamily="18" charset="0"/>
              </a:rPr>
              <a:t>thức truyền ánh sáng trong thu nhận ánh sáng ở mắt.</a:t>
            </a:r>
            <a:endParaRPr lang="en-US" sz="2400" dirty="0">
              <a:solidFill>
                <a:srgbClr val="242424"/>
              </a:solidFill>
              <a:latin typeface="Times New Roman" panose="02020603050405020304" pitchFamily="18" charset="0"/>
              <a:ea typeface="Times New Roman" panose="02020603050405020304" pitchFamily="18" charset="0"/>
            </a:endParaRPr>
          </a:p>
          <a:p>
            <a:pPr marL="90170" indent="254000">
              <a:lnSpc>
                <a:spcPct val="117000"/>
              </a:lnSpc>
              <a:spcAft>
                <a:spcPts val="0"/>
              </a:spcAft>
              <a:tabLst>
                <a:tab pos="462280" algn="l"/>
              </a:tabLst>
            </a:pPr>
            <a:r>
              <a:rPr lang="vi-VN" sz="2400" dirty="0">
                <a:solidFill>
                  <a:srgbClr val="242424"/>
                </a:solidFill>
                <a:latin typeface="Times New Roman" panose="02020603050405020304" pitchFamily="18" charset="0"/>
                <a:ea typeface="Times New Roman" panose="02020603050405020304" pitchFamily="18" charset="0"/>
              </a:rPr>
              <a:t>- Kể tên được </a:t>
            </a:r>
            <a:r>
              <a:rPr lang="vi-VN" sz="2400" dirty="0">
                <a:solidFill>
                  <a:srgbClr val="494A4B"/>
                </a:solidFill>
                <a:latin typeface="Times New Roman" panose="02020603050405020304" pitchFamily="18" charset="0"/>
                <a:ea typeface="Times New Roman" panose="02020603050405020304" pitchFamily="18" charset="0"/>
              </a:rPr>
              <a:t>các bộ phận của tai và sơ đồ đơn giản quá trình </a:t>
            </a:r>
            <a:r>
              <a:rPr lang="vi-VN" sz="2400" dirty="0">
                <a:solidFill>
                  <a:srgbClr val="242424"/>
                </a:solidFill>
                <a:latin typeface="Times New Roman" panose="02020603050405020304" pitchFamily="18" charset="0"/>
                <a:ea typeface="Times New Roman" panose="02020603050405020304" pitchFamily="18" charset="0"/>
              </a:rPr>
              <a:t>thu nhận âm thanh Liên hệ được cơ chế truyền ầm thanh trong thu nhận âm thanh ở tai.</a:t>
            </a:r>
            <a:endParaRPr lang="en-US" sz="2400" dirty="0">
              <a:solidFill>
                <a:srgbClr val="242424"/>
              </a:solidFill>
              <a:latin typeface="Times New Roman" panose="02020603050405020304" pitchFamily="18" charset="0"/>
              <a:ea typeface="Times New Roman" panose="02020603050405020304" pitchFamily="18" charset="0"/>
            </a:endParaRPr>
          </a:p>
          <a:p>
            <a:pPr marL="90170" indent="254000">
              <a:lnSpc>
                <a:spcPct val="117000"/>
              </a:lnSpc>
              <a:spcAft>
                <a:spcPts val="0"/>
              </a:spcAft>
              <a:tabLst>
                <a:tab pos="468630" algn="l"/>
              </a:tabLst>
            </a:pPr>
            <a:r>
              <a:rPr lang="vi-VN" sz="2400" dirty="0">
                <a:solidFill>
                  <a:srgbClr val="242424"/>
                </a:solidFill>
                <a:latin typeface="Times New Roman" panose="02020603050405020304" pitchFamily="18" charset="0"/>
                <a:ea typeface="Times New Roman" panose="02020603050405020304" pitchFamily="18" charset="0"/>
              </a:rPr>
              <a:t>- Trình bày được một số bệnh về thị giác, thính giác, cách phòng chống các bệnh đó và vận dụng để bảo vệ bản thân và người thân gia đình.</a:t>
            </a:r>
            <a:endParaRPr lang="en-US" sz="2400" dirty="0">
              <a:solidFill>
                <a:srgbClr val="242424"/>
              </a:solidFill>
              <a:latin typeface="Times New Roman" panose="02020603050405020304" pitchFamily="18" charset="0"/>
              <a:ea typeface="Times New Roman" panose="02020603050405020304" pitchFamily="18" charset="0"/>
            </a:endParaRPr>
          </a:p>
          <a:p>
            <a:pPr marL="90170" indent="254000">
              <a:lnSpc>
                <a:spcPct val="117000"/>
              </a:lnSpc>
              <a:spcAft>
                <a:spcPts val="0"/>
              </a:spcAft>
              <a:tabLst>
                <a:tab pos="462280" algn="l"/>
              </a:tabLst>
            </a:pPr>
            <a:r>
              <a:rPr lang="vi-VN" sz="2400" dirty="0">
                <a:solidFill>
                  <a:srgbClr val="242424"/>
                </a:solidFill>
                <a:latin typeface="Times New Roman" panose="02020603050405020304" pitchFamily="18" charset="0"/>
                <a:ea typeface="Times New Roman" panose="02020603050405020304" pitchFamily="18" charset="0"/>
              </a:rPr>
              <a:t>- Tìm hiểu được các bệnh và tật vể mắt trong trường học, tuyên truyẽn chăm sóc và bảo vệ đôi mắt.</a:t>
            </a:r>
            <a:endParaRPr lang="en-US" sz="2400" dirty="0">
              <a:solidFill>
                <a:srgbClr val="242424"/>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275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5E300C-C216-F1B1-244B-FC3D22730CA8}"/>
              </a:ext>
            </a:extLst>
          </p:cNvPr>
          <p:cNvSpPr>
            <a:spLocks noGrp="1"/>
          </p:cNvSpPr>
          <p:nvPr>
            <p:ph idx="1"/>
          </p:nvPr>
        </p:nvSpPr>
        <p:spPr>
          <a:xfrm>
            <a:off x="558800" y="1292352"/>
            <a:ext cx="11074400" cy="2700528"/>
          </a:xfrm>
        </p:spPr>
        <p:txBody>
          <a:bodyPr/>
          <a:lstStyle/>
          <a:p>
            <a:pPr indent="254000" algn="just">
              <a:lnSpc>
                <a:spcPct val="115000"/>
              </a:lnSpc>
              <a:spcAft>
                <a:spcPts val="600"/>
              </a:spcAft>
            </a:pPr>
            <a:r>
              <a:rPr lang="en-US" sz="2800" dirty="0" err="1">
                <a:effectLst/>
                <a:latin typeface="Times New Roman" panose="02020603050405020304" pitchFamily="18" charset="0"/>
                <a:ea typeface="Segoe UI" panose="020B0502040204020203" pitchFamily="34" charset="0"/>
              </a:rPr>
              <a:t>Câu</a:t>
            </a:r>
            <a:r>
              <a:rPr lang="en-US" sz="2800" dirty="0">
                <a:effectLst/>
                <a:latin typeface="Times New Roman" panose="02020603050405020304" pitchFamily="18" charset="0"/>
                <a:ea typeface="Segoe UI" panose="020B0502040204020203" pitchFamily="34" charset="0"/>
              </a:rPr>
              <a:t> 1: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nào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sau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đây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thường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gặp</a:t>
            </a:r>
            <a:r>
              <a:rPr lang="en-US" sz="2800" dirty="0">
                <a:effectLst/>
                <a:latin typeface="Times New Roman" panose="02020603050405020304" pitchFamily="18" charset="0"/>
                <a:ea typeface="Segoe UI" panose="020B0502040204020203" pitchFamily="34" charset="0"/>
              </a:rPr>
              <a:t> ở </a:t>
            </a:r>
            <a:r>
              <a:rPr lang="en-US" sz="2800" dirty="0" err="1">
                <a:effectLst/>
                <a:latin typeface="Times New Roman" panose="02020603050405020304" pitchFamily="18" charset="0"/>
                <a:ea typeface="Segoe UI" panose="020B0502040204020203" pitchFamily="34" charset="0"/>
              </a:rPr>
              <a:t>người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cao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tuổi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khả</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ngôn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ngữ</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trí</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nhớ</a:t>
            </a:r>
            <a:r>
              <a:rPr lang="en-US" sz="2800" dirty="0">
                <a:effectLst/>
                <a:latin typeface="Times New Roman" panose="02020603050405020304" pitchFamily="18" charset="0"/>
                <a:ea typeface="Segoe UI" panose="020B0502040204020203" pitchFamily="34" charset="0"/>
              </a:rPr>
              <a:t> ?</a:t>
            </a:r>
            <a:endParaRPr lang="en-US" sz="2800" dirty="0">
              <a:effectLst/>
              <a:latin typeface="Segoe UI" panose="020B0502040204020203" pitchFamily="34" charset="0"/>
              <a:ea typeface="Segoe UI" panose="020B0502040204020203" pitchFamily="34" charset="0"/>
            </a:endParaRPr>
          </a:p>
          <a:p>
            <a:pPr indent="254000" algn="just">
              <a:lnSpc>
                <a:spcPct val="115000"/>
              </a:lnSpc>
              <a:spcAft>
                <a:spcPts val="600"/>
              </a:spcAft>
            </a:pPr>
            <a:r>
              <a:rPr lang="en-US" sz="2800" dirty="0">
                <a:effectLst/>
                <a:latin typeface="Times New Roman" panose="02020603050405020304" pitchFamily="18" charset="0"/>
                <a:ea typeface="Segoe UI" panose="020B0502040204020203" pitchFamily="34" charset="0"/>
              </a:rPr>
              <a:t>A.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Alzheimer.					B.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động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kinh</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lnSpc>
                <a:spcPct val="115000"/>
              </a:lnSpc>
              <a:spcAft>
                <a:spcPts val="600"/>
              </a:spcAft>
            </a:pPr>
            <a:r>
              <a:rPr lang="en-US" sz="2800" dirty="0">
                <a:effectLst/>
                <a:latin typeface="Times New Roman" panose="02020603050405020304" pitchFamily="18" charset="0"/>
                <a:ea typeface="Segoe UI" panose="020B0502040204020203" pitchFamily="34" charset="0"/>
              </a:rPr>
              <a:t>C.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Parkinson.					D. </a:t>
            </a:r>
            <a:r>
              <a:rPr lang="en-US" sz="2800" dirty="0" err="1">
                <a:effectLst/>
                <a:latin typeface="Times New Roman" panose="02020603050405020304" pitchFamily="18" charset="0"/>
                <a:ea typeface="Segoe UI" panose="020B0502040204020203" pitchFamily="34" charset="0"/>
              </a:rPr>
              <a:t>Bệnh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tâm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thần</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sp>
        <p:nvSpPr>
          <p:cNvPr id="3" name="Oval 2">
            <a:extLst>
              <a:ext uri="{FF2B5EF4-FFF2-40B4-BE49-F238E27FC236}">
                <a16:creationId xmlns:a16="http://schemas.microsoft.com/office/drawing/2014/main" id="{E82203D6-E1EB-1F4A-98A9-D3CC143E69C1}"/>
              </a:ext>
            </a:extLst>
          </p:cNvPr>
          <p:cNvSpPr/>
          <p:nvPr/>
        </p:nvSpPr>
        <p:spPr>
          <a:xfrm>
            <a:off x="722671" y="2389239"/>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68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C6A90-1C36-1C35-6E42-4077C39B7DEE}"/>
              </a:ext>
            </a:extLst>
          </p:cNvPr>
          <p:cNvSpPr>
            <a:spLocks noGrp="1"/>
          </p:cNvSpPr>
          <p:nvPr>
            <p:ph idx="1"/>
          </p:nvPr>
        </p:nvSpPr>
        <p:spPr>
          <a:xfrm>
            <a:off x="566057" y="1277837"/>
            <a:ext cx="11074400" cy="2700528"/>
          </a:xfrm>
        </p:spPr>
        <p:txBody>
          <a:bodyPr vert="horz" lIns="91440" tIns="45720" rIns="91440" bIns="45720" rtlCol="0">
            <a:noAutofit/>
          </a:bodyPr>
          <a:lstStyle/>
          <a:p>
            <a:pPr indent="254000" algn="just">
              <a:lnSpc>
                <a:spcPct val="115000"/>
              </a:lnSpc>
              <a:spcAft>
                <a:spcPts val="600"/>
              </a:spcAft>
            </a:pPr>
            <a:r>
              <a:rPr lang="en-US" sz="2800" dirty="0" err="1">
                <a:latin typeface="Times New Roman" panose="02020603050405020304" pitchFamily="18" charset="0"/>
              </a:rPr>
              <a:t>Câu</a:t>
            </a:r>
            <a:r>
              <a:rPr lang="en-US" sz="2800" dirty="0">
                <a:latin typeface="Times New Roman" panose="02020603050405020304" pitchFamily="18" charset="0"/>
              </a:rPr>
              <a:t> 2: </a:t>
            </a:r>
            <a:r>
              <a:rPr lang="en-US" sz="2800" dirty="0" err="1">
                <a:latin typeface="Times New Roman" panose="02020603050405020304" pitchFamily="18" charset="0"/>
              </a:rPr>
              <a:t>Tại</a:t>
            </a:r>
            <a:r>
              <a:rPr lang="en-US" sz="2800" dirty="0">
                <a:latin typeface="Times New Roman" panose="02020603050405020304" pitchFamily="18" charset="0"/>
              </a:rPr>
              <a:t> </a:t>
            </a:r>
            <a:r>
              <a:rPr lang="en-US" sz="2800" dirty="0" err="1">
                <a:latin typeface="Times New Roman" panose="02020603050405020304" pitchFamily="18" charset="0"/>
              </a:rPr>
              <a:t>sao</a:t>
            </a:r>
            <a:r>
              <a:rPr lang="en-US" sz="2800" dirty="0">
                <a:latin typeface="Times New Roman" panose="02020603050405020304" pitchFamily="18" charset="0"/>
              </a:rPr>
              <a:t> </a:t>
            </a:r>
            <a:r>
              <a:rPr lang="en-US" sz="2800" dirty="0" err="1">
                <a:latin typeface="Times New Roman" panose="02020603050405020304" pitchFamily="18" charset="0"/>
              </a:rPr>
              <a:t>không</a:t>
            </a:r>
            <a:r>
              <a:rPr lang="en-US" sz="2800" dirty="0">
                <a:latin typeface="Times New Roman" panose="02020603050405020304" pitchFamily="18" charset="0"/>
              </a:rPr>
              <a:t> </a:t>
            </a:r>
            <a:r>
              <a:rPr lang="en-US" sz="2800" dirty="0" err="1">
                <a:latin typeface="Times New Roman" panose="02020603050405020304" pitchFamily="18" charset="0"/>
              </a:rPr>
              <a:t>nên</a:t>
            </a:r>
            <a:r>
              <a:rPr lang="en-US" sz="2800" dirty="0">
                <a:latin typeface="Times New Roman" panose="02020603050405020304" pitchFamily="18" charset="0"/>
              </a:rPr>
              <a: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việc</a:t>
            </a:r>
            <a:r>
              <a:rPr lang="en-US" sz="2800" dirty="0">
                <a:latin typeface="Times New Roman" panose="02020603050405020304" pitchFamily="18" charset="0"/>
              </a:rPr>
              <a:t> </a:t>
            </a:r>
            <a:r>
              <a:rPr lang="en-US" sz="2800" dirty="0" err="1">
                <a:latin typeface="Times New Roman" panose="02020603050405020304" pitchFamily="18" charset="0"/>
              </a:rPr>
              <a:t>quá</a:t>
            </a:r>
            <a:r>
              <a:rPr lang="en-US" sz="2800" dirty="0">
                <a:latin typeface="Times New Roman" panose="02020603050405020304" pitchFamily="18" charset="0"/>
              </a:rPr>
              <a:t> </a:t>
            </a:r>
            <a:r>
              <a:rPr lang="en-US" sz="2800" dirty="0" err="1">
                <a:latin typeface="Times New Roman" panose="02020603050405020304" pitchFamily="18" charset="0"/>
              </a:rPr>
              <a:t>sức</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thức</a:t>
            </a:r>
            <a:r>
              <a:rPr lang="en-US" sz="2800" dirty="0">
                <a:latin typeface="Times New Roman" panose="02020603050405020304" pitchFamily="18" charset="0"/>
              </a:rPr>
              <a:t> </a:t>
            </a:r>
            <a:r>
              <a:rPr lang="en-US" sz="2800" dirty="0" err="1">
                <a:latin typeface="Times New Roman" panose="02020603050405020304" pitchFamily="18" charset="0"/>
              </a:rPr>
              <a:t>quá</a:t>
            </a:r>
            <a:r>
              <a:rPr lang="en-US" sz="2800" dirty="0">
                <a:latin typeface="Times New Roman" panose="02020603050405020304" pitchFamily="18" charset="0"/>
              </a:rPr>
              <a:t> </a:t>
            </a:r>
            <a:r>
              <a:rPr lang="en-US" sz="2800" dirty="0" err="1">
                <a:latin typeface="Times New Roman" panose="02020603050405020304" pitchFamily="18" charset="0"/>
              </a:rPr>
              <a:t>khuya</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A.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sẽ</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hưởng</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a:t>
            </a:r>
            <a:r>
              <a:rPr lang="en-US" sz="2800" dirty="0" err="1">
                <a:latin typeface="Times New Roman" panose="02020603050405020304" pitchFamily="18" charset="0"/>
              </a:rPr>
              <a:t>phục</a:t>
            </a:r>
            <a:r>
              <a:rPr lang="en-US" sz="2800" dirty="0">
                <a:latin typeface="Times New Roman" panose="02020603050405020304" pitchFamily="18" charset="0"/>
              </a:rPr>
              <a:t> </a:t>
            </a:r>
            <a:r>
              <a:rPr lang="en-US" sz="2800" dirty="0" err="1">
                <a:latin typeface="Times New Roman" panose="02020603050405020304" pitchFamily="18" charset="0"/>
              </a:rPr>
              <a:t>hồi</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hệ</a:t>
            </a:r>
            <a:r>
              <a:rPr lang="en-US" sz="2800" dirty="0">
                <a:latin typeface="Times New Roman" panose="02020603050405020304" pitchFamily="18" charset="0"/>
              </a:rPr>
              <a:t> </a:t>
            </a:r>
            <a:r>
              <a:rPr lang="en-US" sz="2800" dirty="0" err="1">
                <a:latin typeface="Times New Roman" panose="02020603050405020304" pitchFamily="18" charset="0"/>
              </a:rPr>
              <a:t>thần</a:t>
            </a:r>
            <a:r>
              <a:rPr lang="en-US" sz="2800" dirty="0">
                <a:latin typeface="Times New Roman" panose="02020603050405020304" pitchFamily="18" charset="0"/>
              </a:rPr>
              <a:t> </a:t>
            </a:r>
            <a:r>
              <a:rPr lang="en-US" sz="2800" dirty="0" err="1">
                <a:latin typeface="Times New Roman" panose="02020603050405020304" pitchFamily="18" charset="0"/>
              </a:rPr>
              <a:t>kinh</a:t>
            </a:r>
            <a:r>
              <a:rPr lang="en-US" sz="2800" dirty="0">
                <a:latin typeface="Times New Roman" panose="02020603050405020304" pitchFamily="18" charset="0"/>
              </a:rPr>
              <a:t> </a:t>
            </a:r>
            <a:r>
              <a:rPr lang="en-US" sz="2800" dirty="0" err="1">
                <a:latin typeface="Times New Roman" panose="02020603050405020304" pitchFamily="18" charset="0"/>
              </a:rPr>
              <a:t>và</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hệ</a:t>
            </a:r>
            <a:r>
              <a:rPr lang="en-US" sz="2800" dirty="0">
                <a:latin typeface="Times New Roman" panose="02020603050405020304" pitchFamily="18" charset="0"/>
              </a:rPr>
              <a:t> </a:t>
            </a:r>
            <a:r>
              <a:rPr lang="en-US" sz="2800" dirty="0" err="1">
                <a:latin typeface="Times New Roman" panose="02020603050405020304" pitchFamily="18" charset="0"/>
              </a:rPr>
              <a:t>cơ</a:t>
            </a:r>
            <a:r>
              <a:rPr lang="en-US" sz="2800" dirty="0">
                <a:latin typeface="Times New Roman" panose="02020603050405020304" pitchFamily="18" charset="0"/>
              </a:rPr>
              <a:t> </a:t>
            </a:r>
            <a:r>
              <a:rPr lang="en-US" sz="2800" dirty="0" err="1">
                <a:latin typeface="Times New Roman" panose="02020603050405020304" pitchFamily="18" charset="0"/>
              </a:rPr>
              <a:t>quan</a:t>
            </a:r>
            <a:r>
              <a:rPr lang="en-US" sz="2800" dirty="0">
                <a:latin typeface="Times New Roman" panose="02020603050405020304" pitchFamily="18" charset="0"/>
              </a:rPr>
              <a:t> </a:t>
            </a:r>
            <a:r>
              <a:rPr lang="en-US" sz="2800" dirty="0" err="1">
                <a:latin typeface="Times New Roman" panose="02020603050405020304" pitchFamily="18" charset="0"/>
              </a:rPr>
              <a:t>khác</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B.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sẽ</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hưởng</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người</a:t>
            </a:r>
            <a:r>
              <a:rPr lang="en-US" sz="2800" dirty="0">
                <a:latin typeface="Times New Roman" panose="02020603050405020304" pitchFamily="18" charset="0"/>
              </a:rPr>
              <a:t> </a:t>
            </a:r>
            <a:r>
              <a:rPr lang="en-US" sz="2800" dirty="0" err="1">
                <a:latin typeface="Times New Roman" panose="02020603050405020304" pitchFamily="18" charset="0"/>
              </a:rPr>
              <a:t>khác</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C.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ảnh</a:t>
            </a:r>
            <a:r>
              <a:rPr lang="en-US" sz="2800" dirty="0">
                <a:latin typeface="Times New Roman" panose="02020603050405020304" pitchFamily="18" charset="0"/>
              </a:rPr>
              <a:t> </a:t>
            </a:r>
            <a:r>
              <a:rPr lang="en-US" sz="2800" dirty="0" err="1">
                <a:latin typeface="Times New Roman" panose="02020603050405020304" pitchFamily="18" charset="0"/>
              </a:rPr>
              <a:t>hưởng</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a:t>
            </a:r>
            <a:r>
              <a:rPr lang="en-US" sz="2800" dirty="0" err="1">
                <a:latin typeface="Times New Roman" panose="02020603050405020304" pitchFamily="18" charset="0"/>
              </a:rPr>
              <a:t>hoạt</a:t>
            </a:r>
            <a:r>
              <a:rPr lang="en-US" sz="2800" dirty="0">
                <a:latin typeface="Times New Roman" panose="02020603050405020304" pitchFamily="18" charset="0"/>
              </a:rPr>
              <a:t> </a:t>
            </a:r>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của</a:t>
            </a:r>
            <a:r>
              <a:rPr lang="en-US" sz="2800" dirty="0">
                <a:latin typeface="Times New Roman" panose="02020603050405020304" pitchFamily="18" charset="0"/>
              </a:rPr>
              <a:t> </a:t>
            </a:r>
            <a:r>
              <a:rPr lang="en-US" sz="2800" dirty="0" err="1">
                <a:latin typeface="Times New Roman" panose="02020603050405020304" pitchFamily="18" charset="0"/>
              </a:rPr>
              <a:t>cơ</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D.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thức</a:t>
            </a:r>
            <a:r>
              <a:rPr lang="en-US" sz="2800" dirty="0">
                <a:latin typeface="Times New Roman" panose="02020603050405020304" pitchFamily="18" charset="0"/>
              </a:rPr>
              <a:t> </a:t>
            </a:r>
            <a:r>
              <a:rPr lang="en-US" sz="2800" dirty="0" err="1">
                <a:latin typeface="Times New Roman" panose="02020603050405020304" pitchFamily="18" charset="0"/>
              </a:rPr>
              <a:t>khuya</a:t>
            </a:r>
            <a:r>
              <a:rPr lang="en-US" sz="2800" dirty="0">
                <a:latin typeface="Times New Roman" panose="02020603050405020304" pitchFamily="18" charset="0"/>
              </a:rPr>
              <a:t> </a:t>
            </a:r>
            <a:r>
              <a:rPr lang="en-US" sz="2800" dirty="0" err="1">
                <a:latin typeface="Times New Roman" panose="02020603050405020304" pitchFamily="18" charset="0"/>
              </a:rPr>
              <a:t>sẽ</a:t>
            </a:r>
            <a:r>
              <a:rPr lang="en-US" sz="2800" dirty="0">
                <a:latin typeface="Times New Roman" panose="02020603050405020304" pitchFamily="18" charset="0"/>
              </a:rPr>
              <a:t> </a:t>
            </a:r>
            <a:r>
              <a:rPr lang="en-US" sz="2800" dirty="0" err="1">
                <a:latin typeface="Times New Roman" panose="02020603050405020304" pitchFamily="18" charset="0"/>
              </a:rPr>
              <a:t>dẫn</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béo</a:t>
            </a:r>
            <a:r>
              <a:rPr lang="en-US" sz="2800" dirty="0">
                <a:latin typeface="Times New Roman" panose="02020603050405020304" pitchFamily="18" charset="0"/>
              </a:rPr>
              <a:t> </a:t>
            </a:r>
            <a:r>
              <a:rPr lang="en-US" sz="2800" dirty="0" err="1">
                <a:latin typeface="Times New Roman" panose="02020603050405020304" pitchFamily="18" charset="0"/>
              </a:rPr>
              <a:t>phì</a:t>
            </a:r>
            <a:r>
              <a:rPr lang="en-US" sz="2800" dirty="0">
                <a:latin typeface="Times New Roman" panose="02020603050405020304" pitchFamily="18" charset="0"/>
              </a:rPr>
              <a:t>.</a:t>
            </a:r>
          </a:p>
          <a:p>
            <a:pPr indent="254000" algn="just">
              <a:lnSpc>
                <a:spcPct val="115000"/>
              </a:lnSpc>
              <a:spcAft>
                <a:spcPts val="600"/>
              </a:spcAft>
            </a:pPr>
            <a:endParaRPr lang="en-US" sz="2800" dirty="0">
              <a:latin typeface="Times New Roman" panose="02020603050405020304" pitchFamily="18" charset="0"/>
            </a:endParaRPr>
          </a:p>
        </p:txBody>
      </p:sp>
      <p:sp>
        <p:nvSpPr>
          <p:cNvPr id="3" name="Title 2">
            <a:extLst>
              <a:ext uri="{FF2B5EF4-FFF2-40B4-BE49-F238E27FC236}">
                <a16:creationId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5" name="Oval 4">
            <a:extLst>
              <a:ext uri="{FF2B5EF4-FFF2-40B4-BE49-F238E27FC236}">
                <a16:creationId xmlns:a16="http://schemas.microsoft.com/office/drawing/2014/main" id="{B5C2076A-E762-9DDD-0A6E-D032CB02C562}"/>
              </a:ext>
            </a:extLst>
          </p:cNvPr>
          <p:cNvSpPr/>
          <p:nvPr/>
        </p:nvSpPr>
        <p:spPr>
          <a:xfrm>
            <a:off x="722671" y="1932046"/>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29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C6A90-1C36-1C35-6E42-4077C39B7DEE}"/>
              </a:ext>
            </a:extLst>
          </p:cNvPr>
          <p:cNvSpPr>
            <a:spLocks noGrp="1"/>
          </p:cNvSpPr>
          <p:nvPr>
            <p:ph idx="1"/>
          </p:nvPr>
        </p:nvSpPr>
        <p:spPr>
          <a:xfrm>
            <a:off x="566057" y="1316309"/>
            <a:ext cx="11074400" cy="2700528"/>
          </a:xfrm>
        </p:spPr>
        <p:txBody>
          <a:bodyPr vert="horz" lIns="91440" tIns="45720" rIns="91440" bIns="45720" rtlCol="0">
            <a:noAutofit/>
          </a:bodyPr>
          <a:lstStyle/>
          <a:p>
            <a:pPr marL="30480" marR="30480" algn="just">
              <a:lnSpc>
                <a:spcPct val="115000"/>
              </a:lnSpc>
            </a:pPr>
            <a:r>
              <a:rPr lang="en-US" sz="2800" dirty="0" err="1">
                <a:solidFill>
                  <a:srgbClr val="1F2C8F"/>
                </a:solidFill>
                <a:effectLst/>
                <a:latin typeface="Times New Roman" panose="02020603050405020304" pitchFamily="18" charset="0"/>
                <a:ea typeface="Times New Roman" panose="02020603050405020304" pitchFamily="18" charset="0"/>
              </a:rPr>
              <a:t>Câu</a:t>
            </a:r>
            <a:r>
              <a:rPr lang="en-US" sz="2800" dirty="0">
                <a:solidFill>
                  <a:srgbClr val="1F2C8F"/>
                </a:solidFill>
                <a:effectLst/>
                <a:latin typeface="Times New Roman" panose="02020603050405020304" pitchFamily="18" charset="0"/>
                <a:ea typeface="Times New Roman" panose="02020603050405020304" pitchFamily="18" charset="0"/>
              </a:rPr>
              <a:t> 3: Tai </a:t>
            </a:r>
            <a:r>
              <a:rPr lang="en-US" sz="2800" dirty="0" err="1">
                <a:solidFill>
                  <a:srgbClr val="1F2C8F"/>
                </a:solidFill>
                <a:effectLst/>
                <a:latin typeface="Times New Roman" panose="02020603050405020304" pitchFamily="18" charset="0"/>
                <a:ea typeface="Times New Roman" panose="02020603050405020304" pitchFamily="18" charset="0"/>
              </a:rPr>
              <a:t>được</a:t>
            </a:r>
            <a:r>
              <a:rPr lang="en-US" sz="2800" dirty="0">
                <a:solidFill>
                  <a:srgbClr val="1F2C8F"/>
                </a:solidFill>
                <a:effectLst/>
                <a:latin typeface="Times New Roman" panose="02020603050405020304" pitchFamily="18" charset="0"/>
                <a:ea typeface="Times New Roman" panose="02020603050405020304" pitchFamily="18" charset="0"/>
              </a:rPr>
              <a:t> chia </a:t>
            </a:r>
            <a:r>
              <a:rPr lang="en-US" sz="2800" dirty="0" err="1">
                <a:solidFill>
                  <a:srgbClr val="1F2C8F"/>
                </a:solidFill>
                <a:effectLst/>
                <a:latin typeface="Times New Roman" panose="02020603050405020304" pitchFamily="18" charset="0"/>
                <a:ea typeface="Times New Roman" panose="02020603050405020304" pitchFamily="18" charset="0"/>
              </a:rPr>
              <a:t>ra</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làm</a:t>
            </a:r>
            <a:r>
              <a:rPr lang="en-US" sz="2800" dirty="0">
                <a:solidFill>
                  <a:srgbClr val="1F2C8F"/>
                </a:solidFill>
                <a:effectLst/>
                <a:latin typeface="Times New Roman" panose="02020603050405020304" pitchFamily="18" charset="0"/>
                <a:ea typeface="Times New Roman" panose="02020603050405020304" pitchFamily="18" charset="0"/>
              </a:rPr>
              <a:t> 3 </a:t>
            </a:r>
            <a:r>
              <a:rPr lang="en-US" sz="2800" dirty="0" err="1">
                <a:solidFill>
                  <a:srgbClr val="1F2C8F"/>
                </a:solidFill>
                <a:effectLst/>
                <a:latin typeface="Times New Roman" panose="02020603050405020304" pitchFamily="18" charset="0"/>
                <a:ea typeface="Times New Roman" panose="02020603050405020304" pitchFamily="18" charset="0"/>
              </a:rPr>
              <a:t>phần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đó</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những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phần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nào</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A. </a:t>
            </a:r>
            <a:r>
              <a:rPr lang="en-US" sz="2800" dirty="0" err="1">
                <a:solidFill>
                  <a:srgbClr val="1F2C8F"/>
                </a:solidFill>
                <a:effectLst/>
                <a:latin typeface="Times New Roman" panose="02020603050405020304" pitchFamily="18" charset="0"/>
                <a:ea typeface="Times New Roman" panose="02020603050405020304" pitchFamily="18" charset="0"/>
              </a:rPr>
              <a:t>Vành</a:t>
            </a:r>
            <a:r>
              <a:rPr lang="en-US" sz="2800" dirty="0">
                <a:solidFill>
                  <a:srgbClr val="1F2C8F"/>
                </a:solidFill>
                <a:effectLst/>
                <a:latin typeface="Times New Roman" panose="02020603050405020304" pitchFamily="18" charset="0"/>
                <a:ea typeface="Times New Roman" panose="02020603050405020304" pitchFamily="18" charset="0"/>
              </a:rPr>
              <a:t> tai, tai </a:t>
            </a:r>
            <a:r>
              <a:rPr lang="en-US" sz="2800" dirty="0" err="1">
                <a:solidFill>
                  <a:srgbClr val="1F2C8F"/>
                </a:solidFill>
                <a:effectLst/>
                <a:latin typeface="Times New Roman" panose="02020603050405020304" pitchFamily="18" charset="0"/>
                <a:ea typeface="Times New Roman" panose="02020603050405020304" pitchFamily="18" charset="0"/>
              </a:rPr>
              <a:t>giữa</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trong</a:t>
            </a:r>
            <a:r>
              <a:rPr lang="en-US" sz="2800" dirty="0">
                <a:solidFill>
                  <a:srgbClr val="1F2C8F"/>
                </a:solidFill>
                <a:effectLst/>
                <a:latin typeface="Times New Roman" panose="02020603050405020304" pitchFamily="18" charset="0"/>
                <a:ea typeface="Times New Roman" panose="02020603050405020304" pitchFamily="18" charset="0"/>
              </a:rPr>
              <a:t>.		B. Tai </a:t>
            </a:r>
            <a:r>
              <a:rPr lang="en-US" sz="2800" dirty="0" err="1">
                <a:solidFill>
                  <a:srgbClr val="1F2C8F"/>
                </a:solidFill>
                <a:effectLst/>
                <a:latin typeface="Times New Roman" panose="02020603050405020304" pitchFamily="18" charset="0"/>
                <a:ea typeface="Times New Roman" panose="02020603050405020304" pitchFamily="18" charset="0"/>
              </a:rPr>
              <a:t>ngoài</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giữa</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trong</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C. </a:t>
            </a:r>
            <a:r>
              <a:rPr lang="en-US" sz="2800" dirty="0" err="1">
                <a:solidFill>
                  <a:srgbClr val="1F2C8F"/>
                </a:solidFill>
                <a:effectLst/>
                <a:latin typeface="Times New Roman" panose="02020603050405020304" pitchFamily="18" charset="0"/>
                <a:ea typeface="Times New Roman" panose="02020603050405020304" pitchFamily="18" charset="0"/>
              </a:rPr>
              <a:t>Vành</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ống</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D. Tai </a:t>
            </a:r>
            <a:r>
              <a:rPr lang="en-US" sz="2800" dirty="0" err="1">
                <a:solidFill>
                  <a:srgbClr val="1F2C8F"/>
                </a:solidFill>
                <a:effectLst/>
                <a:latin typeface="Times New Roman" panose="02020603050405020304" pitchFamily="18" charset="0"/>
                <a:ea typeface="Times New Roman" panose="02020603050405020304" pitchFamily="18" charset="0"/>
              </a:rPr>
              <a:t>ngoài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trong</a:t>
            </a:r>
            <a:r>
              <a:rPr lang="en-US" sz="2800" dirty="0">
                <a:solidFill>
                  <a:srgbClr val="1F2C8F"/>
                </a:solidFill>
                <a:effectLst/>
                <a:latin typeface="Times New Roman" panose="02020603050405020304" pitchFamily="18" charset="0"/>
                <a:ea typeface="Times New Roman" panose="02020603050405020304" pitchFamily="18" charset="0"/>
              </a:rPr>
              <a:t>.</a:t>
            </a:r>
          </a:p>
        </p:txBody>
      </p:sp>
      <p:sp>
        <p:nvSpPr>
          <p:cNvPr id="3" name="Title 2">
            <a:extLst>
              <a:ext uri="{FF2B5EF4-FFF2-40B4-BE49-F238E27FC236}">
                <a16:creationId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a16="http://schemas.microsoft.com/office/drawing/2014/main" id="{925AE710-E6A7-045C-E06A-F7E0CC1BFD26}"/>
              </a:ext>
            </a:extLst>
          </p:cNvPr>
          <p:cNvSpPr/>
          <p:nvPr/>
        </p:nvSpPr>
        <p:spPr>
          <a:xfrm>
            <a:off x="5973097" y="1809855"/>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50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C6A90-1C36-1C35-6E42-4077C39B7DEE}"/>
              </a:ext>
            </a:extLst>
          </p:cNvPr>
          <p:cNvSpPr>
            <a:spLocks noGrp="1"/>
          </p:cNvSpPr>
          <p:nvPr>
            <p:ph idx="1"/>
          </p:nvPr>
        </p:nvSpPr>
        <p:spPr>
          <a:xfrm>
            <a:off x="566057" y="1234294"/>
            <a:ext cx="11074400" cy="2700528"/>
          </a:xfrm>
        </p:spPr>
        <p:txBody>
          <a:bodyPr vert="horz" lIns="91440" tIns="45720" rIns="91440" bIns="45720" rtlCol="0">
            <a:noAutofit/>
          </a:bodyPr>
          <a:lstStyle/>
          <a:p>
            <a:pPr marL="30480" marR="30480" algn="just">
              <a:lnSpc>
                <a:spcPct val="115000"/>
              </a:lnSpc>
            </a:pPr>
            <a:r>
              <a:rPr lang="en-US" sz="2800" dirty="0" err="1">
                <a:solidFill>
                  <a:srgbClr val="1F2C8F"/>
                </a:solidFill>
                <a:effectLst/>
                <a:latin typeface="Times New Roman" panose="02020603050405020304" pitchFamily="18" charset="0"/>
                <a:ea typeface="Times New Roman" panose="02020603050405020304" pitchFamily="18" charset="0"/>
              </a:rPr>
              <a:t>Câu</a:t>
            </a:r>
            <a:r>
              <a:rPr lang="en-US" sz="2800" dirty="0">
                <a:solidFill>
                  <a:srgbClr val="1F2C8F"/>
                </a:solidFill>
                <a:effectLst/>
                <a:latin typeface="Times New Roman" panose="02020603050405020304" pitchFamily="18" charset="0"/>
                <a:ea typeface="Times New Roman" panose="02020603050405020304" pitchFamily="18" charset="0"/>
              </a:rPr>
              <a:t> 4: Tai </a:t>
            </a:r>
            <a:r>
              <a:rPr lang="en-US" sz="2800" dirty="0" err="1">
                <a:solidFill>
                  <a:srgbClr val="1F2C8F"/>
                </a:solidFill>
                <a:effectLst/>
                <a:latin typeface="Times New Roman" panose="02020603050405020304" pitchFamily="18" charset="0"/>
                <a:ea typeface="Times New Roman" panose="02020603050405020304" pitchFamily="18" charset="0"/>
              </a:rPr>
              <a:t>ngoài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được</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giới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hạn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với</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giữa</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bởi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bộ</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phận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nào</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A. </a:t>
            </a:r>
            <a:r>
              <a:rPr lang="en-US" sz="2800" dirty="0" err="1">
                <a:solidFill>
                  <a:srgbClr val="1F2C8F"/>
                </a:solidFill>
                <a:effectLst/>
                <a:latin typeface="Times New Roman" panose="02020603050405020304" pitchFamily="18" charset="0"/>
                <a:ea typeface="Times New Roman" panose="02020603050405020304" pitchFamily="18" charset="0"/>
              </a:rPr>
              <a:t>Ống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bán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khuyên</a:t>
            </a:r>
            <a:r>
              <a:rPr lang="en-US" sz="2800" dirty="0">
                <a:solidFill>
                  <a:srgbClr val="1F2C8F"/>
                </a:solidFill>
                <a:effectLst/>
                <a:latin typeface="Times New Roman" panose="02020603050405020304" pitchFamily="18" charset="0"/>
                <a:ea typeface="Times New Roman" panose="02020603050405020304" pitchFamily="18" charset="0"/>
              </a:rPr>
              <a:t>.					B.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C. </a:t>
            </a:r>
            <a:r>
              <a:rPr lang="en-US" sz="2800" dirty="0" err="1">
                <a:solidFill>
                  <a:srgbClr val="1F2C8F"/>
                </a:solidFill>
                <a:effectLst/>
                <a:latin typeface="Times New Roman" panose="02020603050405020304" pitchFamily="18" charset="0"/>
                <a:ea typeface="Times New Roman" panose="02020603050405020304" pitchFamily="18" charset="0"/>
              </a:rPr>
              <a:t>Chuỗi</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xương</a:t>
            </a:r>
            <a:r>
              <a:rPr lang="en-US" sz="2800" dirty="0">
                <a:solidFill>
                  <a:srgbClr val="1F2C8F"/>
                </a:solidFill>
                <a:effectLst/>
                <a:latin typeface="Times New Roman" panose="02020603050405020304" pitchFamily="18" charset="0"/>
                <a:ea typeface="Times New Roman" panose="02020603050405020304" pitchFamily="18" charset="0"/>
              </a:rPr>
              <a:t>.					D. </a:t>
            </a:r>
            <a:r>
              <a:rPr lang="en-US" sz="2800" dirty="0" err="1">
                <a:solidFill>
                  <a:srgbClr val="1F2C8F"/>
                </a:solidFill>
                <a:effectLst/>
                <a:latin typeface="Times New Roman" panose="02020603050405020304" pitchFamily="18" charset="0"/>
                <a:ea typeface="Times New Roman" panose="02020603050405020304" pitchFamily="18" charset="0"/>
              </a:rPr>
              <a:t>Vòi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a:t>
            </a:r>
          </a:p>
        </p:txBody>
      </p:sp>
      <p:sp>
        <p:nvSpPr>
          <p:cNvPr id="3" name="Title 2">
            <a:extLst>
              <a:ext uri="{FF2B5EF4-FFF2-40B4-BE49-F238E27FC236}">
                <a16:creationId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a16="http://schemas.microsoft.com/office/drawing/2014/main" id="{30BAF788-2CC3-7730-DBEE-58B0CEC9C6E5}"/>
              </a:ext>
            </a:extLst>
          </p:cNvPr>
          <p:cNvSpPr/>
          <p:nvPr/>
        </p:nvSpPr>
        <p:spPr>
          <a:xfrm>
            <a:off x="7742905" y="1755059"/>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12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C6A90-1C36-1C35-6E42-4077C39B7DEE}"/>
              </a:ext>
            </a:extLst>
          </p:cNvPr>
          <p:cNvSpPr>
            <a:spLocks noGrp="1"/>
          </p:cNvSpPr>
          <p:nvPr>
            <p:ph idx="1"/>
          </p:nvPr>
        </p:nvSpPr>
        <p:spPr>
          <a:xfrm>
            <a:off x="566057" y="1343888"/>
            <a:ext cx="11074400" cy="2700528"/>
          </a:xfrm>
        </p:spPr>
        <p:txBody>
          <a:bodyPr vert="horz" lIns="91440" tIns="45720" rIns="91440" bIns="45720" rtlCol="0">
            <a:noAutofit/>
          </a:bodyPr>
          <a:lstStyle/>
          <a:p>
            <a:pPr marL="30480" marR="30480" algn="just">
              <a:lnSpc>
                <a:spcPct val="115000"/>
              </a:lnSpc>
            </a:pPr>
            <a:r>
              <a:rPr lang="en-US" sz="2800" dirty="0" err="1">
                <a:solidFill>
                  <a:srgbClr val="1F2C8F"/>
                </a:solidFill>
                <a:effectLst/>
                <a:latin typeface="Times New Roman" panose="02020603050405020304" pitchFamily="18" charset="0"/>
                <a:ea typeface="Times New Roman" panose="02020603050405020304" pitchFamily="18" charset="0"/>
              </a:rPr>
              <a:t>Câu</a:t>
            </a:r>
            <a:r>
              <a:rPr lang="en-US" sz="2800" dirty="0">
                <a:solidFill>
                  <a:srgbClr val="1F2C8F"/>
                </a:solidFill>
                <a:effectLst/>
                <a:latin typeface="Times New Roman" panose="02020603050405020304" pitchFamily="18" charset="0"/>
                <a:ea typeface="Times New Roman" panose="02020603050405020304" pitchFamily="18" charset="0"/>
              </a:rPr>
              <a:t> 5: </a:t>
            </a:r>
            <a:r>
              <a:rPr lang="en-US" sz="2800" dirty="0" err="1">
                <a:solidFill>
                  <a:srgbClr val="1F2C8F"/>
                </a:solidFill>
                <a:effectLst/>
                <a:latin typeface="Times New Roman" panose="02020603050405020304" pitchFamily="18" charset="0"/>
                <a:ea typeface="Times New Roman" panose="02020603050405020304" pitchFamily="18" charset="0"/>
              </a:rPr>
              <a:t>Tại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sao</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phải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tránh</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tiếp</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xúc</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với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nơi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có</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tiếng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ồn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mạnh</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hoặc</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tiếng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động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mạnh</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thường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xuyên</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A. </a:t>
            </a:r>
            <a:r>
              <a:rPr lang="en-US" sz="2800" dirty="0" err="1">
                <a:solidFill>
                  <a:srgbClr val="1F2C8F"/>
                </a:solidFill>
                <a:effectLst/>
                <a:latin typeface="Times New Roman" panose="02020603050405020304" pitchFamily="18" charset="0"/>
                <a:ea typeface="Times New Roman" panose="02020603050405020304" pitchFamily="18" charset="0"/>
              </a:rPr>
              <a:t>Vì</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làm</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thủng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nghe</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không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rõ</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B. </a:t>
            </a:r>
            <a:r>
              <a:rPr lang="en-US" sz="2800" dirty="0" err="1">
                <a:solidFill>
                  <a:srgbClr val="1F2C8F"/>
                </a:solidFill>
                <a:effectLst/>
                <a:latin typeface="Times New Roman" panose="02020603050405020304" pitchFamily="18" charset="0"/>
                <a:ea typeface="Times New Roman" panose="02020603050405020304" pitchFamily="18" charset="0"/>
              </a:rPr>
              <a:t>Vì</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dễ</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viêm</a:t>
            </a:r>
            <a:r>
              <a:rPr lang="en-US" sz="2800" dirty="0">
                <a:solidFill>
                  <a:srgbClr val="1F2C8F"/>
                </a:solidFill>
                <a:effectLst/>
                <a:latin typeface="Times New Roman" panose="02020603050405020304" pitchFamily="18" charset="0"/>
                <a:ea typeface="Times New Roman" panose="02020603050405020304" pitchFamily="18" charset="0"/>
              </a:rPr>
              <a:t> tai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nghe</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không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rõ</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C. </a:t>
            </a:r>
            <a:r>
              <a:rPr lang="en-US" sz="2800" dirty="0" err="1">
                <a:solidFill>
                  <a:srgbClr val="1F2C8F"/>
                </a:solidFill>
                <a:effectLst/>
                <a:latin typeface="Times New Roman" panose="02020603050405020304" pitchFamily="18" charset="0"/>
                <a:ea typeface="Times New Roman" panose="02020603050405020304" pitchFamily="18" charset="0"/>
              </a:rPr>
              <a:t>Vì</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làm</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giảm</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tính</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đàn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hổi</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của</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nghe</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không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rõ</a:t>
            </a:r>
            <a:r>
              <a:rPr lang="en-US" sz="2800" dirty="0">
                <a:solidFill>
                  <a:srgbClr val="1F2C8F"/>
                </a:solidFill>
                <a:effectLst/>
                <a:latin typeface="Times New Roman" panose="02020603050405020304" pitchFamily="18" charset="0"/>
                <a:ea typeface="Times New Roman" panose="02020603050405020304" pitchFamily="18" charset="0"/>
              </a:rPr>
              <a:t>.</a:t>
            </a:r>
          </a:p>
          <a:p>
            <a:pPr marL="30480" marR="30480" algn="just">
              <a:lnSpc>
                <a:spcPct val="115000"/>
              </a:lnSpc>
            </a:pPr>
            <a:r>
              <a:rPr lang="en-US" sz="2800" dirty="0">
                <a:solidFill>
                  <a:srgbClr val="1F2C8F"/>
                </a:solidFill>
                <a:effectLst/>
                <a:latin typeface="Times New Roman" panose="02020603050405020304" pitchFamily="18" charset="0"/>
                <a:ea typeface="Times New Roman" panose="02020603050405020304" pitchFamily="18" charset="0"/>
              </a:rPr>
              <a:t>D. </a:t>
            </a:r>
            <a:r>
              <a:rPr lang="en-US" sz="2800" dirty="0" err="1">
                <a:solidFill>
                  <a:srgbClr val="1F2C8F"/>
                </a:solidFill>
                <a:effectLst/>
                <a:latin typeface="Times New Roman" panose="02020603050405020304" pitchFamily="18" charset="0"/>
                <a:ea typeface="Times New Roman" panose="02020603050405020304" pitchFamily="18" charset="0"/>
              </a:rPr>
              <a:t>Vì</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làm</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thủng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màng</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nhĩ</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dẫn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đến</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bị</a:t>
            </a:r>
            <a:r>
              <a:rPr lang="en-US" sz="2800" dirty="0">
                <a:solidFill>
                  <a:srgbClr val="1F2C8F"/>
                </a:solidFill>
                <a:effectLst/>
                <a:latin typeface="Times New Roman" panose="02020603050405020304" pitchFamily="18" charset="0"/>
                <a:ea typeface="Times New Roman" panose="02020603050405020304" pitchFamily="18" charset="0"/>
              </a:rPr>
              <a:t> </a:t>
            </a:r>
            <a:r>
              <a:rPr lang="en-US" sz="2800" dirty="0" err="1">
                <a:solidFill>
                  <a:srgbClr val="1F2C8F"/>
                </a:solidFill>
                <a:effectLst/>
                <a:latin typeface="Times New Roman" panose="02020603050405020304" pitchFamily="18" charset="0"/>
                <a:ea typeface="Times New Roman" panose="02020603050405020304" pitchFamily="18" charset="0"/>
              </a:rPr>
              <a:t>điếc</a:t>
            </a:r>
            <a:r>
              <a:rPr lang="en-US" sz="2800" dirty="0">
                <a:solidFill>
                  <a:srgbClr val="1F2C8F"/>
                </a:solidFill>
                <a:effectLst/>
                <a:latin typeface="Times New Roman" panose="02020603050405020304" pitchFamily="18" charset="0"/>
                <a:ea typeface="Times New Roman" panose="02020603050405020304" pitchFamily="18" charset="0"/>
              </a:rPr>
              <a:t>.</a:t>
            </a:r>
          </a:p>
        </p:txBody>
      </p:sp>
      <p:sp>
        <p:nvSpPr>
          <p:cNvPr id="3" name="Title 2">
            <a:extLst>
              <a:ext uri="{FF2B5EF4-FFF2-40B4-BE49-F238E27FC236}">
                <a16:creationId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a16="http://schemas.microsoft.com/office/drawing/2014/main" id="{0D512463-4B33-0524-2D38-8D615F29A371}"/>
              </a:ext>
            </a:extLst>
          </p:cNvPr>
          <p:cNvSpPr/>
          <p:nvPr/>
        </p:nvSpPr>
        <p:spPr>
          <a:xfrm>
            <a:off x="508817" y="2344995"/>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47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C6A90-1C36-1C35-6E42-4077C39B7DEE}"/>
              </a:ext>
            </a:extLst>
          </p:cNvPr>
          <p:cNvSpPr>
            <a:spLocks noGrp="1"/>
          </p:cNvSpPr>
          <p:nvPr>
            <p:ph idx="1"/>
          </p:nvPr>
        </p:nvSpPr>
        <p:spPr>
          <a:xfrm>
            <a:off x="566057" y="1133299"/>
            <a:ext cx="11074400" cy="2700528"/>
          </a:xfrm>
        </p:spPr>
        <p:txBody>
          <a:bodyPr vert="horz" lIns="91440" tIns="45720" rIns="91440" bIns="45720" rtlCol="0">
            <a:noAutofit/>
          </a:bodyPr>
          <a:lstStyle/>
          <a:p>
            <a:pPr indent="254000" algn="just">
              <a:lnSpc>
                <a:spcPct val="115000"/>
              </a:lnSpc>
              <a:spcAft>
                <a:spcPts val="600"/>
              </a:spcAft>
            </a:pPr>
            <a:r>
              <a:rPr lang="en-US" sz="2800" dirty="0" err="1">
                <a:latin typeface="Times New Roman" panose="02020603050405020304" pitchFamily="18" charset="0"/>
              </a:rPr>
              <a:t>Câu</a:t>
            </a:r>
            <a:r>
              <a:rPr lang="en-US" sz="2800" dirty="0">
                <a:latin typeface="Times New Roman" panose="02020603050405020304" pitchFamily="18" charset="0"/>
              </a:rPr>
              <a:t> 6: </a:t>
            </a:r>
            <a:r>
              <a:rPr lang="en-US" sz="2800" dirty="0" err="1">
                <a:latin typeface="Times New Roman" panose="02020603050405020304" pitchFamily="18" charset="0"/>
              </a:rPr>
              <a:t>Tại</a:t>
            </a:r>
            <a:r>
              <a:rPr lang="en-US" sz="2800" dirty="0">
                <a:latin typeface="Times New Roman" panose="02020603050405020304" pitchFamily="18" charset="0"/>
              </a:rPr>
              <a:t> </a:t>
            </a:r>
            <a:r>
              <a:rPr lang="en-US" sz="2800" dirty="0" err="1">
                <a:latin typeface="Times New Roman" panose="02020603050405020304" pitchFamily="18" charset="0"/>
              </a:rPr>
              <a:t>sao</a:t>
            </a:r>
            <a:r>
              <a:rPr lang="en-US" sz="2800" dirty="0">
                <a:latin typeface="Times New Roman" panose="02020603050405020304" pitchFamily="18" charset="0"/>
              </a:rPr>
              <a:t> </a:t>
            </a:r>
            <a:r>
              <a:rPr lang="en-US" sz="2800" dirty="0" err="1">
                <a:latin typeface="Times New Roman" panose="02020603050405020304" pitchFamily="18" charset="0"/>
              </a:rPr>
              <a:t>không</a:t>
            </a:r>
            <a:r>
              <a:rPr lang="en-US" sz="2800" dirty="0">
                <a:latin typeface="Times New Roman" panose="02020603050405020304" pitchFamily="18" charset="0"/>
              </a:rPr>
              <a:t> </a:t>
            </a:r>
            <a:r>
              <a:rPr lang="en-US" sz="2800" dirty="0" err="1">
                <a:latin typeface="Times New Roman" panose="02020603050405020304" pitchFamily="18" charset="0"/>
              </a:rPr>
              <a:t>nên</a:t>
            </a:r>
            <a:r>
              <a:rPr lang="en-US" sz="2800" dirty="0">
                <a:latin typeface="Times New Roman" panose="02020603050405020304" pitchFamily="18" charset="0"/>
              </a:rPr>
              <a:t> </a:t>
            </a:r>
            <a:r>
              <a:rPr lang="en-US" sz="2800" dirty="0" err="1">
                <a:latin typeface="Times New Roman" panose="02020603050405020304" pitchFamily="18" charset="0"/>
              </a:rPr>
              <a:t>đọc</a:t>
            </a:r>
            <a:r>
              <a:rPr lang="en-US" sz="2800" dirty="0">
                <a:latin typeface="Times New Roman" panose="02020603050405020304" pitchFamily="18" charset="0"/>
              </a:rPr>
              <a:t> </a:t>
            </a:r>
            <a:r>
              <a:rPr lang="en-US" sz="2800" dirty="0" err="1">
                <a:latin typeface="Times New Roman" panose="02020603050405020304" pitchFamily="18" charset="0"/>
              </a:rPr>
              <a:t>sách</a:t>
            </a:r>
            <a:r>
              <a:rPr lang="en-US" sz="2800" dirty="0">
                <a:latin typeface="Times New Roman" panose="02020603050405020304" pitchFamily="18" charset="0"/>
              </a:rPr>
              <a:t> </a:t>
            </a:r>
            <a:r>
              <a:rPr lang="en-US" sz="2800" dirty="0" err="1">
                <a:latin typeface="Times New Roman" panose="02020603050405020304" pitchFamily="18" charset="0"/>
              </a:rPr>
              <a:t>khi</a:t>
            </a:r>
            <a:r>
              <a:rPr lang="en-US" sz="2800" dirty="0">
                <a:latin typeface="Times New Roman" panose="02020603050405020304" pitchFamily="18" charset="0"/>
              </a:rPr>
              <a:t> </a:t>
            </a:r>
            <a:r>
              <a:rPr lang="en-US" sz="2800" dirty="0" err="1">
                <a:latin typeface="Times New Roman" panose="02020603050405020304" pitchFamily="18" charset="0"/>
              </a:rPr>
              <a:t>đi</a:t>
            </a:r>
            <a:r>
              <a:rPr lang="en-US" sz="2800" dirty="0">
                <a:latin typeface="Times New Roman" panose="02020603050405020304" pitchFamily="18" charset="0"/>
              </a:rPr>
              <a:t> </a:t>
            </a:r>
            <a:r>
              <a:rPr lang="en-US" sz="2800" dirty="0" err="1">
                <a:latin typeface="Times New Roman" panose="02020603050405020304" pitchFamily="18" charset="0"/>
              </a:rPr>
              <a:t>tàu</a:t>
            </a:r>
            <a:r>
              <a:rPr lang="en-US" sz="2800" dirty="0">
                <a:latin typeface="Times New Roman" panose="02020603050405020304" pitchFamily="18" charset="0"/>
              </a:rPr>
              <a:t> </a:t>
            </a:r>
            <a:r>
              <a:rPr lang="en-US" sz="2800" dirty="0" err="1">
                <a:latin typeface="Times New Roman" panose="02020603050405020304" pitchFamily="18" charset="0"/>
              </a:rPr>
              <a:t>xe</a:t>
            </a:r>
            <a:r>
              <a:rPr lang="en-US" sz="2800" dirty="0">
                <a:latin typeface="Times New Roman" panose="02020603050405020304" pitchFamily="18" charset="0"/>
              </a:rPr>
              <a:t> </a:t>
            </a:r>
            <a:r>
              <a:rPr lang="en-US" sz="2800" dirty="0" err="1">
                <a:latin typeface="Times New Roman" panose="02020603050405020304" pitchFamily="18" charset="0"/>
              </a:rPr>
              <a:t>bị</a:t>
            </a:r>
            <a:r>
              <a:rPr lang="en-US" sz="2800" dirty="0">
                <a:latin typeface="Times New Roman" panose="02020603050405020304" pitchFamily="18" charset="0"/>
              </a:rPr>
              <a:t> </a:t>
            </a:r>
            <a:r>
              <a:rPr lang="en-US" sz="2800" dirty="0" err="1">
                <a:latin typeface="Times New Roman" panose="02020603050405020304" pitchFamily="18" charset="0"/>
              </a:rPr>
              <a:t>xóc</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a:t>
            </a:r>
            <a:r>
              <a:rPr lang="en-US" sz="2800" dirty="0" err="1">
                <a:latin typeface="Times New Roman" panose="02020603050405020304" pitchFamily="18" charset="0"/>
              </a:rPr>
              <a:t>hoặc</a:t>
            </a:r>
            <a:r>
              <a:rPr lang="en-US" sz="2800" dirty="0">
                <a:latin typeface="Times New Roman" panose="02020603050405020304" pitchFamily="18" charset="0"/>
              </a:rPr>
              <a:t> </a:t>
            </a:r>
            <a:r>
              <a:rPr lang="en-US" sz="2800" dirty="0" err="1">
                <a:latin typeface="Times New Roman" panose="02020603050405020304" pitchFamily="18" charset="0"/>
              </a:rPr>
              <a:t>nơi</a:t>
            </a:r>
            <a:r>
              <a:rPr lang="en-US" sz="2800" dirty="0">
                <a:latin typeface="Times New Roman" panose="02020603050405020304" pitchFamily="18" charset="0"/>
              </a:rPr>
              <a:t> </a:t>
            </a:r>
            <a:r>
              <a:rPr lang="en-US" sz="2800" dirty="0" err="1">
                <a:latin typeface="Times New Roman" panose="02020603050405020304" pitchFamily="18" charset="0"/>
              </a:rPr>
              <a:t>ánh</a:t>
            </a:r>
            <a:r>
              <a:rPr lang="en-US" sz="2800" dirty="0">
                <a:latin typeface="Times New Roman" panose="02020603050405020304" pitchFamily="18" charset="0"/>
              </a:rPr>
              <a:t> </a:t>
            </a:r>
            <a:r>
              <a:rPr lang="en-US" sz="2800" dirty="0" err="1">
                <a:latin typeface="Times New Roman" panose="02020603050405020304" pitchFamily="18" charset="0"/>
              </a:rPr>
              <a:t>sáng</a:t>
            </a:r>
            <a:r>
              <a:rPr lang="en-US" sz="2800" dirty="0">
                <a:latin typeface="Times New Roman" panose="02020603050405020304" pitchFamily="18" charset="0"/>
              </a:rPr>
              <a:t> </a:t>
            </a:r>
            <a:r>
              <a:rPr lang="en-US" sz="2800" dirty="0" err="1">
                <a:latin typeface="Times New Roman" panose="02020603050405020304" pitchFamily="18" charset="0"/>
              </a:rPr>
              <a:t>yếu</a:t>
            </a:r>
            <a:r>
              <a:rPr lang="en-US" sz="2800" dirty="0">
                <a:latin typeface="Times New Roman" panose="02020603050405020304" pitchFamily="18" charset="0"/>
              </a:rPr>
              <a:t> ?</a:t>
            </a:r>
          </a:p>
          <a:p>
            <a:pPr indent="254000" algn="just">
              <a:lnSpc>
                <a:spcPct val="115000"/>
              </a:lnSpc>
              <a:spcAft>
                <a:spcPts val="600"/>
              </a:spcAft>
            </a:pPr>
            <a:r>
              <a:rPr lang="en-US" sz="2800" dirty="0">
                <a:latin typeface="Times New Roman" panose="02020603050405020304" pitchFamily="18" charset="0"/>
              </a:rPr>
              <a:t>A.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-&gt;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luôn</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phồng</a:t>
            </a:r>
            <a:r>
              <a:rPr lang="en-US" sz="2800" dirty="0">
                <a:latin typeface="Times New Roman" panose="02020603050405020304" pitchFamily="18" charset="0"/>
              </a:rPr>
              <a:t> </a:t>
            </a:r>
            <a:r>
              <a:rPr lang="en-US" sz="2800" dirty="0" err="1">
                <a:latin typeface="Times New Roman" panose="02020603050405020304" pitchFamily="18" charset="0"/>
              </a:rPr>
              <a:t>lên</a:t>
            </a:r>
            <a:r>
              <a:rPr lang="en-US" sz="2800" dirty="0">
                <a:latin typeface="Times New Roman" panose="02020603050405020304" pitchFamily="18" charset="0"/>
              </a:rPr>
              <a:t> -&gt;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co </a:t>
            </a:r>
            <a:r>
              <a:rPr lang="en-US" sz="2800" dirty="0" err="1">
                <a:latin typeface="Times New Roman" panose="02020603050405020304" pitchFamily="18" charset="0"/>
              </a:rPr>
              <a:t>giãn</a:t>
            </a:r>
            <a:r>
              <a:rPr lang="en-US" sz="2800" dirty="0">
                <a:latin typeface="Times New Roman" panose="02020603050405020304" pitchFamily="18" charset="0"/>
              </a:rPr>
              <a:t> -&gt; </a:t>
            </a:r>
            <a:r>
              <a:rPr lang="en-US" sz="2800" dirty="0" err="1">
                <a:latin typeface="Times New Roman" panose="02020603050405020304" pitchFamily="18" charset="0"/>
              </a:rPr>
              <a:t>cận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B.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-&gt;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luôn</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phồng</a:t>
            </a:r>
            <a:r>
              <a:rPr lang="en-US" sz="2800" dirty="0">
                <a:latin typeface="Times New Roman" panose="02020603050405020304" pitchFamily="18" charset="0"/>
              </a:rPr>
              <a:t> </a:t>
            </a:r>
            <a:r>
              <a:rPr lang="en-US" sz="2800" dirty="0" err="1">
                <a:latin typeface="Times New Roman" panose="02020603050405020304" pitchFamily="18" charset="0"/>
              </a:rPr>
              <a:t>lên</a:t>
            </a:r>
            <a:r>
              <a:rPr lang="en-US" sz="2800" dirty="0">
                <a:latin typeface="Times New Roman" panose="02020603050405020304" pitchFamily="18" charset="0"/>
              </a:rPr>
              <a:t> -&gt;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co </a:t>
            </a:r>
            <a:r>
              <a:rPr lang="en-US" sz="2800" dirty="0" err="1">
                <a:latin typeface="Times New Roman" panose="02020603050405020304" pitchFamily="18" charset="0"/>
              </a:rPr>
              <a:t>giãn</a:t>
            </a:r>
            <a:r>
              <a:rPr lang="en-US" sz="2800" dirty="0">
                <a:latin typeface="Times New Roman" panose="02020603050405020304" pitchFamily="18" charset="0"/>
              </a:rPr>
              <a:t> -&gt; </a:t>
            </a:r>
            <a:r>
              <a:rPr lang="en-US" sz="2800" dirty="0" err="1">
                <a:latin typeface="Times New Roman" panose="02020603050405020304" pitchFamily="18" charset="0"/>
              </a:rPr>
              <a:t>viễn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C.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-&gt;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xẹp</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-&gt;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co </a:t>
            </a:r>
            <a:r>
              <a:rPr lang="en-US" sz="2800" dirty="0" err="1">
                <a:latin typeface="Times New Roman" panose="02020603050405020304" pitchFamily="18" charset="0"/>
              </a:rPr>
              <a:t>giãn</a:t>
            </a:r>
            <a:r>
              <a:rPr lang="en-US" sz="2800" dirty="0">
                <a:latin typeface="Times New Roman" panose="02020603050405020304" pitchFamily="18" charset="0"/>
              </a:rPr>
              <a:t> -&gt; </a:t>
            </a:r>
            <a:r>
              <a:rPr lang="en-US" sz="2800" dirty="0" err="1">
                <a:latin typeface="Times New Roman" panose="02020603050405020304" pitchFamily="18" charset="0"/>
              </a:rPr>
              <a:t>cận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D. </a:t>
            </a:r>
            <a:r>
              <a:rPr lang="en-US" sz="2800" dirty="0" err="1">
                <a:latin typeface="Times New Roman" panose="02020603050405020304" pitchFamily="18" charset="0"/>
              </a:rPr>
              <a:t>Vì</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phải</a:t>
            </a:r>
            <a:r>
              <a:rPr lang="en-US" sz="2800" dirty="0">
                <a:latin typeface="Times New Roman" panose="02020603050405020304" pitchFamily="18" charset="0"/>
              </a:rPr>
              <a:t> </a:t>
            </a:r>
            <a:r>
              <a:rPr lang="en-US" sz="2800" dirty="0" err="1">
                <a:latin typeface="Times New Roman" panose="02020603050405020304" pitchFamily="18" charset="0"/>
              </a:rPr>
              <a:t>điều</a:t>
            </a:r>
            <a:r>
              <a:rPr lang="en-US" sz="2800" dirty="0">
                <a:latin typeface="Times New Roman" panose="02020603050405020304" pitchFamily="18" charset="0"/>
              </a:rPr>
              <a:t> </a:t>
            </a:r>
            <a:r>
              <a:rPr lang="en-US" sz="2800" dirty="0" err="1">
                <a:latin typeface="Times New Roman" panose="02020603050405020304" pitchFamily="18" charset="0"/>
              </a:rPr>
              <a:t>tiết</a:t>
            </a:r>
            <a:r>
              <a:rPr lang="en-US" sz="2800" dirty="0">
                <a:latin typeface="Times New Roman" panose="02020603050405020304" pitchFamily="18" charset="0"/>
              </a:rPr>
              <a:t> </a:t>
            </a:r>
            <a:r>
              <a:rPr lang="en-US" sz="2800" dirty="0" err="1">
                <a:latin typeface="Times New Roman" panose="02020603050405020304" pitchFamily="18" charset="0"/>
              </a:rPr>
              <a:t>nhiều</a:t>
            </a:r>
            <a:r>
              <a:rPr lang="en-US" sz="2800" dirty="0">
                <a:latin typeface="Times New Roman" panose="02020603050405020304" pitchFamily="18" charset="0"/>
              </a:rPr>
              <a:t> -&gt;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xẹp</a:t>
            </a:r>
            <a:r>
              <a:rPr lang="en-US" sz="2800" dirty="0">
                <a:latin typeface="Times New Roman" panose="02020603050405020304" pitchFamily="18" charset="0"/>
              </a:rPr>
              <a:t> </a:t>
            </a:r>
            <a:r>
              <a:rPr lang="en-US" sz="2800" dirty="0" err="1">
                <a:latin typeface="Times New Roman" panose="02020603050405020304" pitchFamily="18" charset="0"/>
              </a:rPr>
              <a:t>lại</a:t>
            </a:r>
            <a:r>
              <a:rPr lang="en-US" sz="2800" dirty="0">
                <a:latin typeface="Times New Roman" panose="02020603050405020304" pitchFamily="18" charset="0"/>
              </a:rPr>
              <a:t>-&gt; </a:t>
            </a:r>
            <a:r>
              <a:rPr lang="en-US" sz="2800" dirty="0" err="1">
                <a:latin typeface="Times New Roman" panose="02020603050405020304" pitchFamily="18" charset="0"/>
              </a:rPr>
              <a:t>làm</a:t>
            </a:r>
            <a:r>
              <a:rPr lang="en-US" sz="2800" dirty="0">
                <a:latin typeface="Times New Roman" panose="02020603050405020304" pitchFamily="18" charset="0"/>
              </a:rPr>
              <a:t> </a:t>
            </a:r>
            <a:r>
              <a:rPr lang="en-US" sz="2800" dirty="0" err="1">
                <a:latin typeface="Times New Roman" panose="02020603050405020304" pitchFamily="18" charset="0"/>
              </a:rPr>
              <a:t>mất</a:t>
            </a:r>
            <a:r>
              <a:rPr lang="en-US" sz="2800" dirty="0">
                <a:latin typeface="Times New Roman" panose="02020603050405020304" pitchFamily="18" charset="0"/>
              </a:rPr>
              <a:t> </a:t>
            </a:r>
            <a:r>
              <a:rPr lang="en-US" sz="2800" dirty="0" err="1">
                <a:latin typeface="Times New Roman" panose="02020603050405020304" pitchFamily="18" charset="0"/>
              </a:rPr>
              <a:t>khả</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co </a:t>
            </a:r>
            <a:r>
              <a:rPr lang="en-US" sz="2800" dirty="0" err="1">
                <a:latin typeface="Times New Roman" panose="02020603050405020304" pitchFamily="18" charset="0"/>
              </a:rPr>
              <a:t>giãn</a:t>
            </a:r>
            <a:r>
              <a:rPr lang="en-US" sz="2800" dirty="0">
                <a:latin typeface="Times New Roman" panose="02020603050405020304" pitchFamily="18" charset="0"/>
              </a:rPr>
              <a:t> -&gt; </a:t>
            </a:r>
            <a:r>
              <a:rPr lang="en-US" sz="2800" dirty="0" err="1">
                <a:latin typeface="Times New Roman" panose="02020603050405020304" pitchFamily="18" charset="0"/>
              </a:rPr>
              <a:t>viễn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a:t>
            </a:r>
          </a:p>
        </p:txBody>
      </p:sp>
      <p:sp>
        <p:nvSpPr>
          <p:cNvPr id="3" name="Title 2">
            <a:extLst>
              <a:ext uri="{FF2B5EF4-FFF2-40B4-BE49-F238E27FC236}">
                <a16:creationId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a16="http://schemas.microsoft.com/office/drawing/2014/main" id="{9CB72660-75EF-B245-9525-8BCCF42ADCC2}"/>
              </a:ext>
            </a:extLst>
          </p:cNvPr>
          <p:cNvSpPr/>
          <p:nvPr/>
        </p:nvSpPr>
        <p:spPr>
          <a:xfrm>
            <a:off x="722671" y="2197513"/>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59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C6A90-1C36-1C35-6E42-4077C39B7DEE}"/>
              </a:ext>
            </a:extLst>
          </p:cNvPr>
          <p:cNvSpPr>
            <a:spLocks noGrp="1"/>
          </p:cNvSpPr>
          <p:nvPr>
            <p:ph idx="1"/>
          </p:nvPr>
        </p:nvSpPr>
        <p:spPr>
          <a:xfrm>
            <a:off x="551543" y="1364925"/>
            <a:ext cx="11074400" cy="2700528"/>
          </a:xfrm>
        </p:spPr>
        <p:txBody>
          <a:bodyPr vert="horz" lIns="91440" tIns="45720" rIns="91440" bIns="45720" rtlCol="0">
            <a:noAutofit/>
          </a:bodyPr>
          <a:lstStyle/>
          <a:p>
            <a:pPr indent="254000" algn="just">
              <a:lnSpc>
                <a:spcPct val="115000"/>
              </a:lnSpc>
              <a:spcAft>
                <a:spcPts val="600"/>
              </a:spcAft>
            </a:pPr>
            <a:r>
              <a:rPr lang="en-US" sz="2800" dirty="0" err="1">
                <a:latin typeface="Times New Roman" panose="02020603050405020304" pitchFamily="18" charset="0"/>
              </a:rPr>
              <a:t>Câu</a:t>
            </a:r>
            <a:r>
              <a:rPr lang="en-US" sz="2800" dirty="0">
                <a:latin typeface="Times New Roman" panose="02020603050405020304" pitchFamily="18" charset="0"/>
              </a:rPr>
              <a:t> 7: </a:t>
            </a:r>
            <a:r>
              <a:rPr lang="en-US" sz="2800" dirty="0" err="1">
                <a:latin typeface="Times New Roman" panose="02020603050405020304" pitchFamily="18" charset="0"/>
              </a:rPr>
              <a:t>Nguyên</a:t>
            </a:r>
            <a:r>
              <a:rPr lang="en-US" sz="2800" dirty="0">
                <a:latin typeface="Times New Roman" panose="02020603050405020304" pitchFamily="18" charset="0"/>
              </a:rPr>
              <a:t> </a:t>
            </a:r>
            <a:r>
              <a:rPr lang="en-US" sz="2800" dirty="0" err="1">
                <a:latin typeface="Times New Roman" panose="02020603050405020304" pitchFamily="18" charset="0"/>
              </a:rPr>
              <a:t>nhân</a:t>
            </a:r>
            <a:r>
              <a:rPr lang="en-US" sz="2800" dirty="0">
                <a:latin typeface="Times New Roman" panose="02020603050405020304" pitchFamily="18" charset="0"/>
              </a:rPr>
              <a:t> </a:t>
            </a:r>
            <a:r>
              <a:rPr lang="en-US" sz="2800" dirty="0" err="1">
                <a:latin typeface="Times New Roman" panose="02020603050405020304" pitchFamily="18" charset="0"/>
              </a:rPr>
              <a:t>dẫn</a:t>
            </a:r>
            <a:r>
              <a:rPr lang="en-US" sz="2800" dirty="0">
                <a:latin typeface="Times New Roman" panose="02020603050405020304" pitchFamily="18" charset="0"/>
              </a:rPr>
              <a:t> </a:t>
            </a:r>
            <a:r>
              <a:rPr lang="en-US" sz="2800" dirty="0" err="1">
                <a:latin typeface="Times New Roman" panose="02020603050405020304" pitchFamily="18" charset="0"/>
              </a:rPr>
              <a:t>đến</a:t>
            </a:r>
            <a:r>
              <a:rPr lang="en-US" sz="2800" dirty="0">
                <a:latin typeface="Times New Roman" panose="02020603050405020304" pitchFamily="18" charset="0"/>
              </a:rPr>
              <a:t> </a:t>
            </a:r>
            <a:r>
              <a:rPr lang="en-US" sz="2800" dirty="0" err="1">
                <a:latin typeface="Times New Roman" panose="02020603050405020304" pitchFamily="18" charset="0"/>
              </a:rPr>
              <a:t>tật</a:t>
            </a:r>
            <a:r>
              <a:rPr lang="en-US" sz="2800" dirty="0">
                <a:latin typeface="Times New Roman" panose="02020603050405020304" pitchFamily="18" charset="0"/>
              </a:rPr>
              <a:t> </a:t>
            </a:r>
            <a:r>
              <a:rPr lang="en-US" sz="2800" dirty="0" err="1">
                <a:latin typeface="Times New Roman" panose="02020603050405020304" pitchFamily="18" charset="0"/>
              </a:rPr>
              <a:t>loạn</a:t>
            </a:r>
            <a:r>
              <a:rPr lang="en-US" sz="2800" dirty="0">
                <a:latin typeface="Times New Roman" panose="02020603050405020304" pitchFamily="18" charset="0"/>
              </a:rPr>
              <a:t> </a:t>
            </a:r>
            <a:r>
              <a:rPr lang="en-US" sz="2800" dirty="0" err="1">
                <a:latin typeface="Times New Roman" panose="02020603050405020304" pitchFamily="18" charset="0"/>
              </a:rPr>
              <a:t>thị</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do:</a:t>
            </a:r>
          </a:p>
          <a:p>
            <a:pPr indent="254000" algn="just">
              <a:lnSpc>
                <a:spcPct val="115000"/>
              </a:lnSpc>
              <a:spcAft>
                <a:spcPts val="600"/>
              </a:spcAft>
            </a:pPr>
            <a:r>
              <a:rPr lang="en-US" sz="2800" dirty="0">
                <a:latin typeface="Times New Roman" panose="02020603050405020304" pitchFamily="18" charset="0"/>
              </a:rPr>
              <a:t>A. </a:t>
            </a:r>
            <a:r>
              <a:rPr lang="en-US" sz="2800" dirty="0" err="1">
                <a:latin typeface="Times New Roman" panose="02020603050405020304" pitchFamily="18" charset="0"/>
              </a:rPr>
              <a:t>thể</a:t>
            </a:r>
            <a:r>
              <a:rPr lang="en-US" sz="2800" dirty="0">
                <a:latin typeface="Times New Roman" panose="02020603050405020304" pitchFamily="18" charset="0"/>
              </a:rPr>
              <a:t> </a:t>
            </a:r>
            <a:r>
              <a:rPr lang="en-US" sz="2800" dirty="0" err="1">
                <a:latin typeface="Times New Roman" panose="02020603050405020304" pitchFamily="18" charset="0"/>
              </a:rPr>
              <a:t>thủy</a:t>
            </a:r>
            <a:r>
              <a:rPr lang="en-US" sz="2800" dirty="0">
                <a:latin typeface="Times New Roman" panose="02020603050405020304" pitchFamily="18" charset="0"/>
              </a:rPr>
              <a:t> </a:t>
            </a:r>
            <a:r>
              <a:rPr lang="en-US" sz="2800" dirty="0" err="1">
                <a:latin typeface="Times New Roman" panose="02020603050405020304" pitchFamily="18" charset="0"/>
              </a:rPr>
              <a:t>tinh</a:t>
            </a:r>
            <a:r>
              <a:rPr lang="en-US" sz="2800" dirty="0">
                <a:latin typeface="Times New Roman" panose="02020603050405020304" pitchFamily="18" charset="0"/>
              </a:rPr>
              <a:t> </a:t>
            </a:r>
            <a:r>
              <a:rPr lang="en-US" sz="2800" dirty="0" err="1">
                <a:latin typeface="Times New Roman" panose="02020603050405020304" pitchFamily="18" charset="0"/>
              </a:rPr>
              <a:t>bị</a:t>
            </a:r>
            <a:r>
              <a:rPr lang="en-US" sz="2800" dirty="0">
                <a:latin typeface="Times New Roman" panose="02020603050405020304" pitchFamily="18" charset="0"/>
              </a:rPr>
              <a:t> </a:t>
            </a:r>
            <a:r>
              <a:rPr lang="en-US" sz="2800" dirty="0" err="1">
                <a:latin typeface="Times New Roman" panose="02020603050405020304" pitchFamily="18" charset="0"/>
              </a:rPr>
              <a:t>đục</a:t>
            </a:r>
            <a:r>
              <a:rPr lang="en-US" sz="2800" dirty="0">
                <a:latin typeface="Times New Roman" panose="02020603050405020304" pitchFamily="18" charset="0"/>
              </a:rPr>
              <a:t>.				B. </a:t>
            </a:r>
            <a:r>
              <a:rPr lang="en-US" sz="2800" dirty="0" err="1">
                <a:latin typeface="Times New Roman" panose="02020603050405020304" pitchFamily="18" charset="0"/>
              </a:rPr>
              <a:t>giác</a:t>
            </a:r>
            <a:r>
              <a:rPr lang="en-US" sz="2800" dirty="0">
                <a:latin typeface="Times New Roman" panose="02020603050405020304" pitchFamily="18" charset="0"/>
              </a:rPr>
              <a:t> </a:t>
            </a:r>
            <a:r>
              <a:rPr lang="en-US" sz="2800" dirty="0" err="1">
                <a:latin typeface="Times New Roman" panose="02020603050405020304" pitchFamily="18" charset="0"/>
              </a:rPr>
              <a:t>mạc</a:t>
            </a:r>
            <a:r>
              <a:rPr lang="en-US" sz="2800" dirty="0">
                <a:latin typeface="Times New Roman" panose="02020603050405020304" pitchFamily="18" charset="0"/>
              </a:rPr>
              <a:t> </a:t>
            </a:r>
            <a:r>
              <a:rPr lang="en-US" sz="2800" dirty="0" err="1">
                <a:latin typeface="Times New Roman" panose="02020603050405020304" pitchFamily="18" charset="0"/>
              </a:rPr>
              <a:t>bị</a:t>
            </a:r>
            <a:r>
              <a:rPr lang="en-US" sz="2800" dirty="0">
                <a:latin typeface="Times New Roman" panose="02020603050405020304" pitchFamily="18" charset="0"/>
              </a:rPr>
              <a:t> </a:t>
            </a:r>
            <a:r>
              <a:rPr lang="en-US" sz="2800" dirty="0" err="1">
                <a:latin typeface="Times New Roman" panose="02020603050405020304" pitchFamily="18" charset="0"/>
              </a:rPr>
              <a:t>biến</a:t>
            </a:r>
            <a:r>
              <a:rPr lang="en-US" sz="2800" dirty="0">
                <a:latin typeface="Times New Roman" panose="02020603050405020304" pitchFamily="18" charset="0"/>
              </a:rPr>
              <a:t> </a:t>
            </a:r>
            <a:r>
              <a:rPr lang="en-US" sz="2800" dirty="0" err="1">
                <a:latin typeface="Times New Roman" panose="02020603050405020304" pitchFamily="18" charset="0"/>
              </a:rPr>
              <a:t>dạng</a:t>
            </a:r>
            <a:r>
              <a:rPr lang="en-US" sz="2800" dirty="0">
                <a:latin typeface="Times New Roman" panose="02020603050405020304" pitchFamily="18" charset="0"/>
              </a:rPr>
              <a:t>.</a:t>
            </a:r>
          </a:p>
          <a:p>
            <a:pPr indent="254000" algn="just">
              <a:lnSpc>
                <a:spcPct val="115000"/>
              </a:lnSpc>
              <a:spcAft>
                <a:spcPts val="600"/>
              </a:spcAft>
            </a:pPr>
            <a:r>
              <a:rPr lang="en-US" sz="2800" dirty="0">
                <a:latin typeface="Times New Roman" panose="02020603050405020304" pitchFamily="18" charset="0"/>
              </a:rPr>
              <a:t>C. </a:t>
            </a:r>
            <a:r>
              <a:rPr lang="en-US" sz="2800" dirty="0" err="1">
                <a:latin typeface="Times New Roman" panose="02020603050405020304" pitchFamily="18" charset="0"/>
              </a:rPr>
              <a:t>cầu</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dài</a:t>
            </a:r>
            <a:r>
              <a:rPr lang="en-US" sz="2800" dirty="0">
                <a:latin typeface="Times New Roman" panose="02020603050405020304" pitchFamily="18" charset="0"/>
              </a:rPr>
              <a:t>.					D. </a:t>
            </a:r>
            <a:r>
              <a:rPr lang="en-US" sz="2800" dirty="0" err="1">
                <a:latin typeface="Times New Roman" panose="02020603050405020304" pitchFamily="18" charset="0"/>
              </a:rPr>
              <a:t>cầu</a:t>
            </a:r>
            <a:r>
              <a:rPr lang="en-US" sz="2800" dirty="0">
                <a:latin typeface="Times New Roman" panose="02020603050405020304" pitchFamily="18" charset="0"/>
              </a:rPr>
              <a:t> </a:t>
            </a:r>
            <a:r>
              <a:rPr lang="en-US" sz="2800" dirty="0" err="1">
                <a:latin typeface="Times New Roman" panose="02020603050405020304" pitchFamily="18" charset="0"/>
              </a:rPr>
              <a:t>mắt</a:t>
            </a:r>
            <a:r>
              <a:rPr lang="en-US" sz="2800" dirty="0">
                <a:latin typeface="Times New Roman" panose="02020603050405020304" pitchFamily="18" charset="0"/>
              </a:rPr>
              <a:t> </a:t>
            </a:r>
            <a:r>
              <a:rPr lang="en-US" sz="2800" dirty="0" err="1">
                <a:latin typeface="Times New Roman" panose="02020603050405020304" pitchFamily="18" charset="0"/>
              </a:rPr>
              <a:t>ngắn</a:t>
            </a:r>
            <a:r>
              <a:rPr lang="en-US" sz="2800" dirty="0">
                <a:latin typeface="Times New Roman" panose="02020603050405020304" pitchFamily="18" charset="0"/>
              </a:rPr>
              <a:t>.</a:t>
            </a:r>
          </a:p>
        </p:txBody>
      </p:sp>
      <p:sp>
        <p:nvSpPr>
          <p:cNvPr id="3" name="Title 2">
            <a:extLst>
              <a:ext uri="{FF2B5EF4-FFF2-40B4-BE49-F238E27FC236}">
                <a16:creationId xmlns:a16="http://schemas.microsoft.com/office/drawing/2014/main" id="{5F062B8E-4824-2D3D-5CA7-520B52595F74}"/>
              </a:ext>
            </a:extLst>
          </p:cNvPr>
          <p:cNvSpPr>
            <a:spLocks noGrp="1"/>
          </p:cNvSpPr>
          <p:nvPr>
            <p:ph type="title" idx="4294967295"/>
          </p:nvPr>
        </p:nvSpPr>
        <p:spPr>
          <a:xfrm>
            <a:off x="566057" y="790923"/>
            <a:ext cx="11074400" cy="596507"/>
          </a:xfrm>
          <a:prstGeom prst="rect">
            <a:avLst/>
          </a:prstGeom>
        </p:spPr>
        <p:txBody>
          <a:bodyPr/>
          <a:lstStyle/>
          <a:p>
            <a:r>
              <a:rPr lang="en-US" dirty="0"/>
              <a:t> </a:t>
            </a:r>
          </a:p>
        </p:txBody>
      </p:sp>
      <p:sp>
        <p:nvSpPr>
          <p:cNvPr id="4" name="Oval 3">
            <a:extLst>
              <a:ext uri="{FF2B5EF4-FFF2-40B4-BE49-F238E27FC236}">
                <a16:creationId xmlns:a16="http://schemas.microsoft.com/office/drawing/2014/main" id="{53EE10EC-2C98-1AD8-22BB-96ECAC011924}"/>
              </a:ext>
            </a:extLst>
          </p:cNvPr>
          <p:cNvSpPr/>
          <p:nvPr/>
        </p:nvSpPr>
        <p:spPr>
          <a:xfrm>
            <a:off x="6843251" y="1961432"/>
            <a:ext cx="604684" cy="6046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81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C6A90-1C36-1C35-6E42-4077C39B7DEE}"/>
              </a:ext>
            </a:extLst>
          </p:cNvPr>
          <p:cNvSpPr>
            <a:spLocks noGrp="1"/>
          </p:cNvSpPr>
          <p:nvPr>
            <p:ph idx="1"/>
          </p:nvPr>
        </p:nvSpPr>
        <p:spPr>
          <a:xfrm>
            <a:off x="551543" y="1248808"/>
            <a:ext cx="11074400" cy="2700528"/>
          </a:xfrm>
        </p:spPr>
        <p:txBody>
          <a:bodyPr vert="horz" lIns="91440" tIns="45720" rIns="91440" bIns="45720" rtlCol="0">
            <a:noAutofit/>
          </a:bodyPr>
          <a:lstStyle/>
          <a:p>
            <a:pPr indent="254000" algn="just">
              <a:lnSpc>
                <a:spcPct val="115000"/>
              </a:lnSpc>
              <a:spcAft>
                <a:spcPts val="600"/>
              </a:spcAft>
            </a:pPr>
            <a:r>
              <a:rPr lang="en-US" sz="2800">
                <a:effectLst/>
                <a:latin typeface="Times New Roman" panose="02020603050405020304" pitchFamily="18" charset="0"/>
                <a:ea typeface="Segoe UI" panose="020B0502040204020203" pitchFamily="34" charset="0"/>
              </a:rPr>
              <a:t>Câu 8: Giải thích vai trò của vòi tai trong cân bằng áp suất không khí giữa tai và khoang miệng.</a:t>
            </a:r>
            <a:endParaRPr lang="en-US" sz="2800" dirty="0">
              <a:effectLst/>
              <a:latin typeface="Segoe UI" panose="020B0502040204020203" pitchFamily="34" charset="0"/>
              <a:ea typeface="Segoe UI" panose="020B0502040204020203" pitchFamily="34" charset="0"/>
            </a:endParaRPr>
          </a:p>
        </p:txBody>
      </p:sp>
      <p:sp>
        <p:nvSpPr>
          <p:cNvPr id="6" name="TextBox 5">
            <a:extLst>
              <a:ext uri="{FF2B5EF4-FFF2-40B4-BE49-F238E27FC236}">
                <a16:creationId xmlns:a16="http://schemas.microsoft.com/office/drawing/2014/main" id="{03EE3E95-E32C-4AA8-2826-7394DBE1AD3C}"/>
              </a:ext>
            </a:extLst>
          </p:cNvPr>
          <p:cNvSpPr txBox="1"/>
          <p:nvPr/>
        </p:nvSpPr>
        <p:spPr>
          <a:xfrm>
            <a:off x="353961" y="2492138"/>
            <a:ext cx="11469564" cy="2529603"/>
          </a:xfrm>
          <a:prstGeom prst="rect">
            <a:avLst/>
          </a:prstGeom>
          <a:solidFill>
            <a:schemeClr val="accent3">
              <a:lumMod val="75000"/>
            </a:schemeClr>
          </a:solidFill>
        </p:spPr>
        <p:txBody>
          <a:bodyPr wrap="square">
            <a:spAutoFit/>
          </a:bodyPr>
          <a:lstStyle/>
          <a:p>
            <a:pPr indent="254000" algn="just">
              <a:lnSpc>
                <a:spcPct val="115000"/>
              </a:lnSpc>
              <a:spcAft>
                <a:spcPts val="600"/>
              </a:spcAft>
            </a:pPr>
            <a:r>
              <a:rPr lang="en-US" sz="2800" b="1" dirty="0">
                <a:solidFill>
                  <a:srgbClr val="FDFBF6"/>
                </a:solidFill>
                <a:effectLst/>
                <a:latin typeface="Times New Roman" panose="02020603050405020304" pitchFamily="18" charset="0"/>
                <a:ea typeface="Segoe UI" panose="020B0502040204020203" pitchFamily="34" charset="0"/>
              </a:rPr>
              <a:t>Khi </a:t>
            </a:r>
            <a:r>
              <a:rPr lang="en-US" sz="2800" b="1" dirty="0" err="1">
                <a:solidFill>
                  <a:srgbClr val="FDFBF6"/>
                </a:solidFill>
                <a:effectLst/>
                <a:latin typeface="Times New Roman" panose="02020603050405020304" pitchFamily="18" charset="0"/>
                <a:ea typeface="Segoe UI" panose="020B0502040204020203" pitchFamily="34" charset="0"/>
              </a:rPr>
              <a:t>áp</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suất</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không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khí</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từ</a:t>
            </a:r>
            <a:r>
              <a:rPr lang="en-US" sz="2800" b="1" dirty="0">
                <a:solidFill>
                  <a:srgbClr val="FDFBF6"/>
                </a:solidFill>
                <a:effectLst/>
                <a:latin typeface="Times New Roman" panose="02020603050405020304" pitchFamily="18" charset="0"/>
                <a:ea typeface="Segoe UI" panose="020B0502040204020203" pitchFamily="34" charset="0"/>
              </a:rPr>
              <a:t> tai </a:t>
            </a:r>
            <a:r>
              <a:rPr lang="en-US" sz="2800" b="1" dirty="0" err="1">
                <a:solidFill>
                  <a:srgbClr val="FDFBF6"/>
                </a:solidFill>
                <a:effectLst/>
                <a:latin typeface="Times New Roman" panose="02020603050405020304" pitchFamily="18" charset="0"/>
                <a:ea typeface="Segoe UI" panose="020B0502040204020203" pitchFamily="34" charset="0"/>
              </a:rPr>
              <a:t>ngoài</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tác</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động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đến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màng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nhĩ</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sẽ</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làm</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màng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này</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cong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về</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phía</a:t>
            </a:r>
            <a:r>
              <a:rPr lang="en-US" sz="2800" b="1" dirty="0">
                <a:solidFill>
                  <a:srgbClr val="FDFBF6"/>
                </a:solidFill>
                <a:effectLst/>
                <a:latin typeface="Times New Roman" panose="02020603050405020304" pitchFamily="18" charset="0"/>
                <a:ea typeface="Segoe UI" panose="020B0502040204020203" pitchFamily="34" charset="0"/>
              </a:rPr>
              <a:t> tai </a:t>
            </a:r>
            <a:r>
              <a:rPr lang="en-US" sz="2800" b="1" dirty="0" err="1">
                <a:solidFill>
                  <a:srgbClr val="FDFBF6"/>
                </a:solidFill>
                <a:effectLst/>
                <a:latin typeface="Times New Roman" panose="02020603050405020304" pitchFamily="18" charset="0"/>
                <a:ea typeface="Segoe UI" panose="020B0502040204020203" pitchFamily="34" charset="0"/>
              </a:rPr>
              <a:t>giữa</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tuy</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nhiên</a:t>
            </a:r>
            <a:r>
              <a:rPr lang="en-US" sz="2800" b="1" dirty="0">
                <a:solidFill>
                  <a:srgbClr val="FDFBF6"/>
                </a:solidFill>
                <a:effectLst/>
                <a:latin typeface="Times New Roman" panose="02020603050405020304" pitchFamily="18" charset="0"/>
                <a:ea typeface="Segoe UI" panose="020B0502040204020203" pitchFamily="34" charset="0"/>
              </a:rPr>
              <a:t> do </a:t>
            </a:r>
            <a:r>
              <a:rPr lang="en-US" sz="2800" b="1" dirty="0" err="1">
                <a:solidFill>
                  <a:srgbClr val="FDFBF6"/>
                </a:solidFill>
                <a:effectLst/>
                <a:latin typeface="Times New Roman" panose="02020603050405020304" pitchFamily="18" charset="0"/>
                <a:ea typeface="Segoe UI" panose="020B0502040204020203" pitchFamily="34" charset="0"/>
              </a:rPr>
              <a:t>áp</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suất</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không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khí</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cũng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tác</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động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tương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tự</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vào</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khoang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miệng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nhờ</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vòi</a:t>
            </a:r>
            <a:r>
              <a:rPr lang="en-US" sz="2800" b="1" dirty="0">
                <a:solidFill>
                  <a:srgbClr val="FDFBF6"/>
                </a:solidFill>
                <a:effectLst/>
                <a:latin typeface="Times New Roman" panose="02020603050405020304" pitchFamily="18" charset="0"/>
                <a:ea typeface="Segoe UI" panose="020B0502040204020203" pitchFamily="34" charset="0"/>
              </a:rPr>
              <a:t> tai </a:t>
            </a:r>
            <a:r>
              <a:rPr lang="en-US" sz="2800" b="1" dirty="0" err="1">
                <a:solidFill>
                  <a:srgbClr val="FDFBF6"/>
                </a:solidFill>
                <a:effectLst/>
                <a:latin typeface="Times New Roman" panose="02020603050405020304" pitchFamily="18" charset="0"/>
                <a:ea typeface="Segoe UI" panose="020B0502040204020203" pitchFamily="34" charset="0"/>
              </a:rPr>
              <a:t>đã</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làm</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cho</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áp</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suất</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không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khí</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tác</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động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lên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phía</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đối</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diện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của</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màng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nhĩ</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Nhờ</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đó</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áp</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suất</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hai</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bên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màng</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nhĩ</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được</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cân</a:t>
            </a:r>
            <a:r>
              <a:rPr lang="en-US" sz="2800" b="1" dirty="0">
                <a:solidFill>
                  <a:srgbClr val="FDFBF6"/>
                </a:solidFill>
                <a:effectLst/>
                <a:latin typeface="Times New Roman" panose="02020603050405020304" pitchFamily="18" charset="0"/>
                <a:ea typeface="Segoe UI" panose="020B0502040204020203" pitchFamily="34" charset="0"/>
              </a:rPr>
              <a:t> </a:t>
            </a:r>
            <a:r>
              <a:rPr lang="en-US" sz="2800" b="1" dirty="0" err="1">
                <a:solidFill>
                  <a:srgbClr val="FDFBF6"/>
                </a:solidFill>
                <a:effectLst/>
                <a:latin typeface="Times New Roman" panose="02020603050405020304" pitchFamily="18" charset="0"/>
                <a:ea typeface="Segoe UI" panose="020B0502040204020203" pitchFamily="34" charset="0"/>
              </a:rPr>
              <a:t>bằng</a:t>
            </a:r>
            <a:r>
              <a:rPr lang="en-US" sz="2800" b="1" dirty="0">
                <a:solidFill>
                  <a:srgbClr val="FDFBF6"/>
                </a:solidFill>
                <a:effectLst/>
                <a:latin typeface="Times New Roman" panose="02020603050405020304" pitchFamily="18" charset="0"/>
                <a:ea typeface="Segoe UI" panose="020B0502040204020203" pitchFamily="34" charset="0"/>
              </a:rPr>
              <a:t>.</a:t>
            </a:r>
            <a:endParaRPr lang="en-US" sz="2800" b="1" dirty="0">
              <a:solidFill>
                <a:srgbClr val="FDFBF6"/>
              </a:solidFill>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145498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AC6A90-1C36-1C35-6E42-4077C39B7DEE}"/>
              </a:ext>
            </a:extLst>
          </p:cNvPr>
          <p:cNvSpPr>
            <a:spLocks noGrp="1"/>
          </p:cNvSpPr>
          <p:nvPr>
            <p:ph idx="1"/>
          </p:nvPr>
        </p:nvSpPr>
        <p:spPr>
          <a:xfrm>
            <a:off x="551543" y="1234294"/>
            <a:ext cx="11074400" cy="2700528"/>
          </a:xfrm>
        </p:spPr>
        <p:txBody>
          <a:bodyPr vert="horz" lIns="91440" tIns="45720" rIns="91440" bIns="45720" rtlCol="0">
            <a:noAutofit/>
          </a:bodyPr>
          <a:lstStyle/>
          <a:p>
            <a:pPr marR="0" algn="just" rtl="0"/>
            <a:r>
              <a:rPr lang="en-US" sz="2800" b="0" i="0" u="none" strike="noStrike" baseline="0" dirty="0" err="1">
                <a:latin typeface="Times New Roman" panose="02020603050405020304" pitchFamily="18" charset="0"/>
              </a:rPr>
              <a:t>Câu</a:t>
            </a:r>
            <a:r>
              <a:rPr lang="en-US" sz="2800" b="0" i="0" u="none" strike="noStrike" baseline="0" dirty="0">
                <a:latin typeface="Times New Roman" panose="02020603050405020304" pitchFamily="18" charset="0"/>
              </a:rPr>
              <a:t> 9: </a:t>
            </a:r>
            <a:r>
              <a:rPr lang="en-US" sz="2800" b="0" i="0" u="none" strike="noStrike" baseline="0" dirty="0" err="1">
                <a:latin typeface="Times New Roman" panose="02020603050405020304" pitchFamily="18" charset="0"/>
              </a:rPr>
              <a:t>Hãy</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kể</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tên</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một</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chất</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gây</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hại</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cho</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hệ</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thần</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kinh</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mà</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em</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biết</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nêu</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tác</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hại</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của</a:t>
            </a:r>
            <a:r>
              <a:rPr lang="en-US" sz="2800" b="0" i="0" u="none" strike="noStrike" baseline="0" dirty="0">
                <a:latin typeface="Times New Roman" panose="02020603050405020304" pitchFamily="18" charset="0"/>
              </a:rPr>
              <a:t> </a:t>
            </a:r>
            <a:r>
              <a:rPr lang="en-US" sz="2800" b="0" i="0" u="none" strike="noStrike" baseline="0" dirty="0" err="1">
                <a:latin typeface="Times New Roman" panose="02020603050405020304" pitchFamily="18" charset="0"/>
              </a:rPr>
              <a:t>chúng</a:t>
            </a:r>
            <a:r>
              <a:rPr lang="en-US" sz="2800" b="0" i="0" u="none" strike="noStrike" baseline="0" dirty="0">
                <a:latin typeface="Times New Roman" panose="02020603050405020304" pitchFamily="18" charset="0"/>
              </a:rPr>
              <a:t>.</a:t>
            </a:r>
            <a:endParaRPr lang="en-US" sz="2800" b="0" i="0" u="none" strike="noStrike" baseline="0" dirty="0">
              <a:solidFill>
                <a:srgbClr val="333333"/>
              </a:solidFill>
              <a:latin typeface="Times New Roman" panose="02020603050405020304" pitchFamily="18" charset="0"/>
            </a:endParaRPr>
          </a:p>
        </p:txBody>
      </p:sp>
      <p:sp>
        <p:nvSpPr>
          <p:cNvPr id="3" name="Rectangle: Rounded Corners 2">
            <a:extLst>
              <a:ext uri="{FF2B5EF4-FFF2-40B4-BE49-F238E27FC236}">
                <a16:creationId xmlns:a16="http://schemas.microsoft.com/office/drawing/2014/main" id="{583985EC-172D-02D6-0E05-A8C61D10809B}"/>
              </a:ext>
            </a:extLst>
          </p:cNvPr>
          <p:cNvSpPr/>
          <p:nvPr/>
        </p:nvSpPr>
        <p:spPr>
          <a:xfrm>
            <a:off x="551542" y="2227006"/>
            <a:ext cx="11261915" cy="2403988"/>
          </a:xfrm>
          <a:prstGeom prst="roundRect">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indent="254000" algn="just">
              <a:lnSpc>
                <a:spcPct val="115000"/>
              </a:lnSpc>
              <a:spcAft>
                <a:spcPts val="600"/>
              </a:spcAft>
            </a:pP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Những</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là</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chấy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gây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nghiện</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ma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túy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làm</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suy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giảm</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chức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năng</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của</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hệ</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thần</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kinh</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a:t>
            </a:r>
          </a:p>
          <a:p>
            <a:pPr indent="254000" algn="just">
              <a:lnSpc>
                <a:spcPct val="115000"/>
              </a:lnSpc>
              <a:spcAft>
                <a:spcPts val="600"/>
              </a:spcAft>
            </a:pP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hại</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gây</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nghiện</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và</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ảo</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giác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với</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hệ</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thần</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kinh</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giảm</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sút</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sức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khỏe</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không</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làm</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chủ</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b="1" dirty="0">
                <a:solidFill>
                  <a:srgbClr val="FDFBF6"/>
                </a:solidFill>
                <a:effectLst/>
                <a:latin typeface="Times New Roman" panose="02020603050405020304" pitchFamily="18" charset="0"/>
                <a:ea typeface="Segoe UI" panose="020B0502040204020203" pitchFamily="34" charset="0"/>
                <a:cs typeface="Times New Roman" panose="02020603050405020304" pitchFamily="18" charset="0"/>
              </a:rPr>
              <a:t> vi…</a:t>
            </a:r>
          </a:p>
          <a:p>
            <a:pPr algn="ctr"/>
            <a:endParaRPr lang="en-US" sz="2800" b="1" dirty="0">
              <a:solidFill>
                <a:srgbClr val="FDFBF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18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0EE12-ACA3-E2E3-1AB8-BC4D141D8E54}"/>
              </a:ext>
            </a:extLst>
          </p:cNvPr>
          <p:cNvSpPr>
            <a:spLocks noGrp="1"/>
          </p:cNvSpPr>
          <p:nvPr>
            <p:ph type="title"/>
          </p:nvPr>
        </p:nvSpPr>
        <p:spPr/>
        <p:txBody>
          <a:bodyPr/>
          <a:lstStyle/>
          <a:p>
            <a:endParaRPr lang="en-US"/>
          </a:p>
        </p:txBody>
      </p:sp>
      <p:sp>
        <p:nvSpPr>
          <p:cNvPr id="7" name="TextBox 6">
            <a:extLst>
              <a:ext uri="{FF2B5EF4-FFF2-40B4-BE49-F238E27FC236}">
                <a16:creationId xmlns:a16="http://schemas.microsoft.com/office/drawing/2014/main" id="{7E83CD5E-8187-30EE-2733-5F0406F63CEF}"/>
              </a:ext>
            </a:extLst>
          </p:cNvPr>
          <p:cNvSpPr txBox="1"/>
          <p:nvPr/>
        </p:nvSpPr>
        <p:spPr>
          <a:xfrm>
            <a:off x="566057" y="1316951"/>
            <a:ext cx="11074400" cy="2677656"/>
          </a:xfrm>
          <a:prstGeom prst="rect">
            <a:avLst/>
          </a:prstGeom>
          <a:solidFill>
            <a:srgbClr val="FDFBF6">
              <a:alpha val="50000"/>
            </a:srgbClr>
          </a:solidFill>
        </p:spPr>
        <p:txBody>
          <a:bodyPr wrap="square">
            <a:spAutoFit/>
          </a:bodyPr>
          <a:lstStyle/>
          <a:p>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Chia lớp thành 4 nhóm</a:t>
            </a:r>
          </a:p>
          <a:p>
            <a:r>
              <a:rPr lang="nl-NL" sz="2800" dirty="0">
                <a:latin typeface="Times New Roman" panose="02020603050405020304" pitchFamily="18" charset="0"/>
                <a:cs typeface="Times New Roman" panose="02020603050405020304" pitchFamily="18" charset="0"/>
              </a:rPr>
              <a:t>*Nhiệm vụ: </a:t>
            </a: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về nhà thiết kế Poster tuyên truyền cách chăm sóc bảo vệ đôi mắt. </a:t>
            </a:r>
          </a:p>
          <a:p>
            <a:r>
              <a:rPr lang="en-US" sz="2800" dirty="0">
                <a:latin typeface="Times New Roman" panose="02020603050405020304" pitchFamily="18" charset="0"/>
                <a:cs typeface="Times New Roman" panose="02020603050405020304" pitchFamily="18" charset="0"/>
              </a:rPr>
              <a:t>- Hoàn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vi-VN" sz="2800" dirty="0">
                <a:latin typeface="Times New Roman" panose="02020603050405020304" pitchFamily="18" charset="0"/>
                <a:cs typeface="Times New Roman" panose="02020603050405020304" pitchFamily="18" charset="0"/>
              </a:rPr>
              <a:t> gửi qua zalo cá nhân của GV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1E88DC90-FDFF-BC7F-7EBB-1BD6FBF4A9F0}"/>
              </a:ext>
            </a:extLst>
          </p:cNvPr>
          <p:cNvPicPr>
            <a:picLocks noChangeAspect="1"/>
          </p:cNvPicPr>
          <p:nvPr/>
        </p:nvPicPr>
        <p:blipFill>
          <a:blip r:embed="rId2"/>
          <a:stretch>
            <a:fillRect/>
          </a:stretch>
        </p:blipFill>
        <p:spPr>
          <a:xfrm>
            <a:off x="6857256" y="4076312"/>
            <a:ext cx="5334744" cy="2781688"/>
          </a:xfrm>
          <a:prstGeom prst="rect">
            <a:avLst/>
          </a:prstGeom>
        </p:spPr>
      </p:pic>
    </p:spTree>
    <p:extLst>
      <p:ext uri="{BB962C8B-B14F-4D97-AF65-F5344CB8AC3E}">
        <p14:creationId xmlns:p14="http://schemas.microsoft.com/office/powerpoint/2010/main" val="126587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5" name="Title 1">
            <a:extLst>
              <a:ext uri="{FF2B5EF4-FFF2-40B4-BE49-F238E27FC236}">
                <a16:creationId xmlns:a16="http://schemas.microsoft.com/office/drawing/2014/main" id="{4A940BC6-9DA0-FB4D-8879-DC8B3958C07C}"/>
              </a:ext>
            </a:extLst>
          </p:cNvPr>
          <p:cNvSpPr txBox="1">
            <a:spLocks/>
          </p:cNvSpPr>
          <p:nvPr/>
        </p:nvSpPr>
        <p:spPr>
          <a:xfrm>
            <a:off x="3803073" y="754473"/>
            <a:ext cx="7013448" cy="700918"/>
          </a:xfrm>
          <a:prstGeom prst="rect">
            <a:avLst/>
          </a:prstGeom>
        </p:spPr>
        <p:txBody>
          <a:bodyPr lIns="0" tIns="0" rIns="0" bIns="0">
            <a:noAutofit/>
          </a:bodyPr>
          <a:lstStyle>
            <a:lvl1pPr algn="l" defTabSz="914400" rtl="0" eaLnBrk="1" latinLnBrk="0" hangingPunct="1">
              <a:lnSpc>
                <a:spcPct val="100000"/>
              </a:lnSpc>
              <a:spcBef>
                <a:spcPct val="0"/>
              </a:spcBef>
              <a:buNone/>
              <a:defRPr sz="3300" b="1" kern="1200" cap="all" baseline="0">
                <a:solidFill>
                  <a:schemeClr val="accent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err="1">
                <a:ln>
                  <a:noFill/>
                </a:ln>
                <a:solidFill>
                  <a:srgbClr val="202C8F"/>
                </a:solidFill>
                <a:effectLst/>
                <a:uLnTx/>
                <a:uFillTx/>
                <a:latin typeface="Times New Roman" panose="02020603050405020304" pitchFamily="18" charset="0"/>
                <a:ea typeface="Times New Roman" panose="02020603050405020304" pitchFamily="18" charset="0"/>
                <a:cs typeface="Arial" panose="020B0604020202020204" pitchFamily="34" charset="0"/>
              </a:rPr>
              <a:t>Nội</a:t>
            </a:r>
            <a:r>
              <a:rPr kumimoji="0" lang="en-US" sz="2800" b="1" i="0" u="none" strike="noStrike" kern="1200" cap="all" spc="0" normalizeH="0" baseline="0" noProof="0" dirty="0">
                <a:ln>
                  <a:noFill/>
                </a:ln>
                <a:solidFill>
                  <a:srgbClr val="202C8F"/>
                </a:solidFill>
                <a:effectLst/>
                <a:uLnTx/>
                <a:uFillTx/>
                <a:latin typeface="Times New Roman" panose="02020603050405020304" pitchFamily="18" charset="0"/>
                <a:ea typeface="Times New Roman" panose="02020603050405020304" pitchFamily="18" charset="0"/>
                <a:cs typeface="Arial" panose="020B0604020202020204" pitchFamily="34" charset="0"/>
              </a:rPr>
              <a:t> dung </a:t>
            </a:r>
            <a:r>
              <a:rPr kumimoji="0" lang="en-US" sz="2800" b="1" i="0" u="none" strike="noStrike" kern="1200" cap="all" spc="0" normalizeH="0" baseline="0" noProof="0" dirty="0" err="1">
                <a:ln>
                  <a:noFill/>
                </a:ln>
                <a:solidFill>
                  <a:srgbClr val="202C8F"/>
                </a:solidFill>
                <a:effectLst/>
                <a:uLnTx/>
                <a:uFillTx/>
                <a:latin typeface="Times New Roman" panose="02020603050405020304" pitchFamily="18" charset="0"/>
                <a:ea typeface="Times New Roman" panose="02020603050405020304" pitchFamily="18" charset="0"/>
                <a:cs typeface="Arial" panose="020B0604020202020204" pitchFamily="34" charset="0"/>
              </a:rPr>
              <a:t>bài</a:t>
            </a:r>
            <a:r>
              <a:rPr kumimoji="0" lang="en-US" sz="2800" b="1" i="0" u="none" strike="noStrike" kern="1200" cap="all" spc="0" normalizeH="0" baseline="0" noProof="0" dirty="0">
                <a:ln>
                  <a:noFill/>
                </a:ln>
                <a:solidFill>
                  <a:srgbClr val="202C8F"/>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r>
              <a:rPr kumimoji="0" lang="en-US" sz="2800" b="1" i="0" u="none" strike="noStrike" kern="1200" cap="all" spc="0" normalizeH="0" baseline="0" noProof="0" dirty="0" err="1">
                <a:ln>
                  <a:noFill/>
                </a:ln>
                <a:solidFill>
                  <a:srgbClr val="202C8F"/>
                </a:solidFill>
                <a:effectLst/>
                <a:uLnTx/>
                <a:uFillTx/>
                <a:latin typeface="Times New Roman" panose="02020603050405020304" pitchFamily="18" charset="0"/>
                <a:ea typeface="Times New Roman" panose="02020603050405020304" pitchFamily="18" charset="0"/>
                <a:cs typeface="Arial" panose="020B0604020202020204" pitchFamily="34" charset="0"/>
              </a:rPr>
              <a:t>học</a:t>
            </a:r>
            <a:r>
              <a:rPr kumimoji="0" lang="en-US" sz="2800" b="1" i="0" u="none" strike="noStrike" kern="1200" cap="all" spc="0" normalizeH="0" baseline="0" noProof="0" dirty="0">
                <a:ln>
                  <a:noFill/>
                </a:ln>
                <a:solidFill>
                  <a:srgbClr val="202C8F"/>
                </a:solidFill>
                <a:effectLst/>
                <a:uLnTx/>
                <a:uFillTx/>
                <a:latin typeface="Times New Roman" panose="02020603050405020304" pitchFamily="18" charset="0"/>
                <a:ea typeface="Times New Roman" panose="02020603050405020304" pitchFamily="18" charset="0"/>
                <a:cs typeface="Arial" panose="020B0604020202020204" pitchFamily="34" charset="0"/>
              </a:rPr>
              <a:t>:</a:t>
            </a:r>
            <a:endParaRPr kumimoji="0" lang="en-US" sz="2800" b="1" i="0" u="none" strike="noStrike" kern="1200" cap="all" spc="0" normalizeH="0" baseline="0" noProof="0" dirty="0">
              <a:ln>
                <a:noFill/>
              </a:ln>
              <a:solidFill>
                <a:srgbClr val="202C8F"/>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8D15A38D-1FAC-188A-DAA6-C437421F7047}"/>
              </a:ext>
            </a:extLst>
          </p:cNvPr>
          <p:cNvSpPr txBox="1"/>
          <p:nvPr/>
        </p:nvSpPr>
        <p:spPr>
          <a:xfrm>
            <a:off x="622765" y="1581089"/>
            <a:ext cx="3180308"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gn="just">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 </a:t>
            </a:r>
            <a:r>
              <a:rPr lang="en-US" sz="3200" b="1" dirty="0" err="1">
                <a:solidFill>
                  <a:srgbClr val="FDFBF6"/>
                </a:solidFill>
                <a:latin typeface="Times New Roman" panose="02020603050405020304" pitchFamily="18" charset="0"/>
                <a:ea typeface="Times New Roman" panose="02020603050405020304" pitchFamily="18" charset="0"/>
              </a:rPr>
              <a:t>Hệ</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thần</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kinh</a:t>
            </a:r>
            <a:r>
              <a:rPr lang="en-US" sz="3200" b="1" dirty="0">
                <a:solidFill>
                  <a:srgbClr val="FDFBF6"/>
                </a:solidFill>
                <a:latin typeface="Times New Roman" panose="02020603050405020304" pitchFamily="18" charset="0"/>
                <a:ea typeface="Times New Roman" panose="02020603050405020304" pitchFamily="18" charset="0"/>
              </a:rPr>
              <a:t> </a:t>
            </a:r>
            <a:endParaRPr lang="vi-VN" sz="3200" dirty="0">
              <a:solidFill>
                <a:srgbClr val="FDFBF6"/>
              </a:solidFill>
              <a:latin typeface="Sabon Next LT"/>
            </a:endParaRPr>
          </a:p>
        </p:txBody>
      </p:sp>
      <p:sp>
        <p:nvSpPr>
          <p:cNvPr id="7" name="TextBox 6">
            <a:extLst>
              <a:ext uri="{FF2B5EF4-FFF2-40B4-BE49-F238E27FC236}">
                <a16:creationId xmlns:a16="http://schemas.microsoft.com/office/drawing/2014/main" id="{4323A71A-2F3E-4027-F421-A1AC1E5C9E5A}"/>
              </a:ext>
            </a:extLst>
          </p:cNvPr>
          <p:cNvSpPr txBox="1"/>
          <p:nvPr/>
        </p:nvSpPr>
        <p:spPr>
          <a:xfrm>
            <a:off x="622765" y="2533403"/>
            <a:ext cx="3913045"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II. </a:t>
            </a:r>
            <a:r>
              <a:rPr lang="en-US" sz="3200" b="1" dirty="0" err="1">
                <a:solidFill>
                  <a:srgbClr val="FDFBF6"/>
                </a:solidFill>
                <a:latin typeface="Times New Roman" panose="02020603050405020304" pitchFamily="18" charset="0"/>
                <a:ea typeface="Times New Roman" panose="02020603050405020304" pitchFamily="18" charset="0"/>
              </a:rPr>
              <a:t>Các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giác</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quan</a:t>
            </a:r>
            <a:endParaRPr lang="en-US" sz="3200" dirty="0">
              <a:solidFill>
                <a:srgbClr val="FDFBF6"/>
              </a:solidFill>
              <a:latin typeface="Sabon Next LT"/>
            </a:endParaRPr>
          </a:p>
        </p:txBody>
      </p:sp>
    </p:spTree>
    <p:extLst>
      <p:ext uri="{BB962C8B-B14F-4D97-AF65-F5344CB8AC3E}">
        <p14:creationId xmlns:p14="http://schemas.microsoft.com/office/powerpoint/2010/main" val="2497881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543" y="962077"/>
            <a:ext cx="11074400" cy="596507"/>
          </a:xfrm>
          <a:prstGeom prst="rect">
            <a:avLst/>
          </a:prstGeom>
        </p:spPr>
        <p:txBody>
          <a:bodyPr anchor="ctr"/>
          <a:lstStyle/>
          <a:p>
            <a:pPr algn="ctr"/>
            <a:r>
              <a:rPr lang="en-US" sz="2667" dirty="0">
                <a:solidFill>
                  <a:srgbClr val="C00000"/>
                </a:solidFill>
                <a:latin typeface="Times New Roman" panose="02020603050405020304" pitchFamily="18" charset="0"/>
                <a:cs typeface="Times New Roman" panose="02020603050405020304" pitchFamily="18" charset="0"/>
              </a:rPr>
              <a:t>NỘI QUY TRÌNH BÀY POSTER</a:t>
            </a:r>
          </a:p>
        </p:txBody>
      </p:sp>
      <p:sp>
        <p:nvSpPr>
          <p:cNvPr id="3" name="Content Placeholder 2"/>
          <p:cNvSpPr>
            <a:spLocks noGrp="1"/>
          </p:cNvSpPr>
          <p:nvPr>
            <p:ph idx="4294967295"/>
          </p:nvPr>
        </p:nvSpPr>
        <p:spPr>
          <a:xfrm>
            <a:off x="558800" y="1773241"/>
            <a:ext cx="11074400" cy="4351338"/>
          </a:xfrm>
          <a:solidFill>
            <a:schemeClr val="bg1">
              <a:alpha val="78000"/>
            </a:schemeClr>
          </a:solidFill>
        </p:spPr>
        <p:txBody>
          <a:bodyPr>
            <a:normAutofit lnSpcReduction="10000"/>
          </a:bodyPr>
          <a:lstStyle/>
          <a:p>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trình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bày</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có</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phút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trình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bày</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về</a:t>
            </a:r>
            <a:r>
              <a:rPr lang="en-US" sz="2667" dirty="0">
                <a:solidFill>
                  <a:srgbClr val="7030A0"/>
                </a:solidFill>
                <a:latin typeface="Times New Roman" pitchFamily="18" charset="0"/>
                <a:cs typeface="Times New Roman" pitchFamily="18" charset="0"/>
              </a:rPr>
              <a:t> </a:t>
            </a:r>
            <a:r>
              <a:rPr lang="nl-NL" sz="2667" dirty="0">
                <a:solidFill>
                  <a:srgbClr val="7030A0"/>
                </a:solidFill>
                <a:latin typeface="Times New Roman" pitchFamily="18" charset="0"/>
                <a:cs typeface="Times New Roman" pitchFamily="18" charset="0"/>
              </a:rPr>
              <a:t>Poster tuyên truyền của nhóm mình.</a:t>
            </a:r>
            <a:endParaRPr lang="en-US" sz="2667" dirty="0">
              <a:solidFill>
                <a:srgbClr val="7030A0"/>
              </a:solidFill>
              <a:latin typeface="Times New Roman" pitchFamily="18" charset="0"/>
              <a:cs typeface="Times New Roman" pitchFamily="18" charset="0"/>
            </a:endParaRPr>
          </a:p>
          <a:p>
            <a:pPr>
              <a:buFont typeface="Wingdings" pitchFamily="2" charset="2"/>
              <a:buChar char="ü"/>
            </a:pPr>
            <a:r>
              <a:rPr lang="en-US" sz="2667" dirty="0">
                <a:solidFill>
                  <a:srgbClr val="7030A0"/>
                </a:solidFill>
                <a:latin typeface="Times New Roman" pitchFamily="18" charset="0"/>
                <a:cs typeface="Times New Roman" pitchFamily="18" charset="0"/>
              </a:rPr>
              <a:t>(1) Lý do </a:t>
            </a:r>
            <a:r>
              <a:rPr lang="en-US" sz="2667" dirty="0" err="1">
                <a:solidFill>
                  <a:srgbClr val="7030A0"/>
                </a:solidFill>
                <a:latin typeface="Times New Roman" pitchFamily="18" charset="0"/>
                <a:cs typeface="Times New Roman" pitchFamily="18" charset="0"/>
              </a:rPr>
              <a:t>bảo</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vệ</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đôi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mắt</a:t>
            </a:r>
            <a:endParaRPr lang="en-US" sz="2667" dirty="0">
              <a:solidFill>
                <a:srgbClr val="7030A0"/>
              </a:solidFill>
              <a:latin typeface="Times New Roman" pitchFamily="18" charset="0"/>
              <a:cs typeface="Times New Roman" pitchFamily="18" charset="0"/>
            </a:endParaRPr>
          </a:p>
          <a:p>
            <a:pPr>
              <a:buFont typeface="Wingdings" pitchFamily="2" charset="2"/>
              <a:buChar char="ü"/>
            </a:pPr>
            <a:r>
              <a:rPr lang="en-US" sz="2667" dirty="0">
                <a:solidFill>
                  <a:srgbClr val="7030A0"/>
                </a:solidFill>
                <a:latin typeface="Times New Roman" pitchFamily="18" charset="0"/>
                <a:cs typeface="Times New Roman" pitchFamily="18" charset="0"/>
              </a:rPr>
              <a:t>(2) </a:t>
            </a:r>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biện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pháp</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chăm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sóc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bảo</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vệ</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đôi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mắt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đưa</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ra</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hợp</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lý</a:t>
            </a:r>
            <a:r>
              <a:rPr lang="en-US" sz="2667" dirty="0">
                <a:solidFill>
                  <a:srgbClr val="7030A0"/>
                </a:solidFill>
                <a:latin typeface="Times New Roman" pitchFamily="18" charset="0"/>
                <a:cs typeface="Times New Roman" pitchFamily="18" charset="0"/>
              </a:rPr>
              <a:t> hay </a:t>
            </a:r>
            <a:r>
              <a:rPr lang="en-US" sz="2667" dirty="0" err="1">
                <a:solidFill>
                  <a:srgbClr val="7030A0"/>
                </a:solidFill>
                <a:latin typeface="Times New Roman" pitchFamily="18" charset="0"/>
                <a:cs typeface="Times New Roman" pitchFamily="18" charset="0"/>
              </a:rPr>
              <a:t>chưa</a:t>
            </a:r>
            <a:r>
              <a:rPr lang="en-US" sz="2667" dirty="0">
                <a:solidFill>
                  <a:srgbClr val="7030A0"/>
                </a:solidFill>
                <a:latin typeface="Times New Roman" pitchFamily="18" charset="0"/>
                <a:cs typeface="Times New Roman" pitchFamily="18" charset="0"/>
              </a:rPr>
              <a:t>; </a:t>
            </a:r>
          </a:p>
          <a:p>
            <a:pPr>
              <a:buFont typeface="Wingdings" pitchFamily="2" charset="2"/>
              <a:buChar char="ü"/>
            </a:pPr>
            <a:r>
              <a:rPr lang="en-US" sz="2667" dirty="0">
                <a:solidFill>
                  <a:srgbClr val="7030A0"/>
                </a:solidFill>
                <a:latin typeface="Times New Roman" pitchFamily="18" charset="0"/>
                <a:cs typeface="Times New Roman" pitchFamily="18" charset="0"/>
              </a:rPr>
              <a:t>(3) poster.</a:t>
            </a:r>
          </a:p>
          <a:p>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tranh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luận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được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phép</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đặt</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câu</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hỏi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liên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quan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đến</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nội</a:t>
            </a:r>
            <a:r>
              <a:rPr lang="en-US" sz="2667" dirty="0">
                <a:solidFill>
                  <a:srgbClr val="7030A0"/>
                </a:solidFill>
                <a:latin typeface="Times New Roman" pitchFamily="18" charset="0"/>
                <a:cs typeface="Times New Roman" pitchFamily="18" charset="0"/>
              </a:rPr>
              <a:t> dung </a:t>
            </a:r>
            <a:r>
              <a:rPr lang="en-US" sz="2667" dirty="0" err="1">
                <a:solidFill>
                  <a:srgbClr val="7030A0"/>
                </a:solidFill>
                <a:latin typeface="Times New Roman" pitchFamily="18" charset="0"/>
                <a:cs typeface="Times New Roman" pitchFamily="18" charset="0"/>
              </a:rPr>
              <a:t>trên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trong</a:t>
            </a:r>
            <a:r>
              <a:rPr lang="en-US" sz="2667" dirty="0">
                <a:solidFill>
                  <a:srgbClr val="7030A0"/>
                </a:solidFill>
                <a:latin typeface="Times New Roman" pitchFamily="18" charset="0"/>
                <a:cs typeface="Times New Roman" pitchFamily="18" charset="0"/>
              </a:rPr>
              <a:t> 1 </a:t>
            </a:r>
            <a:r>
              <a:rPr lang="en-US" sz="2667" dirty="0" err="1">
                <a:solidFill>
                  <a:srgbClr val="7030A0"/>
                </a:solidFill>
                <a:latin typeface="Times New Roman" pitchFamily="18" charset="0"/>
                <a:cs typeface="Times New Roman" pitchFamily="18" charset="0"/>
              </a:rPr>
              <a:t>phút</a:t>
            </a:r>
            <a:r>
              <a:rPr lang="en-US" sz="2667" dirty="0">
                <a:solidFill>
                  <a:srgbClr val="7030A0"/>
                </a:solidFill>
                <a:latin typeface="Times New Roman" pitchFamily="18" charset="0"/>
                <a:cs typeface="Times New Roman" pitchFamily="18" charset="0"/>
              </a:rPr>
              <a:t>.</a:t>
            </a:r>
          </a:p>
          <a:p>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phản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biện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trả</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lời</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câu</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hỏi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trên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trong</a:t>
            </a:r>
            <a:r>
              <a:rPr lang="en-US" sz="2667" dirty="0">
                <a:solidFill>
                  <a:srgbClr val="7030A0"/>
                </a:solidFill>
                <a:latin typeface="Times New Roman" pitchFamily="18" charset="0"/>
                <a:cs typeface="Times New Roman" pitchFamily="18" charset="0"/>
              </a:rPr>
              <a:t> 3 </a:t>
            </a:r>
            <a:r>
              <a:rPr lang="en-US" sz="2667" dirty="0" err="1">
                <a:solidFill>
                  <a:srgbClr val="7030A0"/>
                </a:solidFill>
                <a:latin typeface="Times New Roman" pitchFamily="18" charset="0"/>
                <a:cs typeface="Times New Roman" pitchFamily="18" charset="0"/>
              </a:rPr>
              <a:t>phút</a:t>
            </a:r>
            <a:r>
              <a:rPr lang="en-US" sz="2667" dirty="0">
                <a:solidFill>
                  <a:srgbClr val="7030A0"/>
                </a:solidFill>
                <a:latin typeface="Times New Roman" pitchFamily="18" charset="0"/>
                <a:cs typeface="Times New Roman" pitchFamily="18" charset="0"/>
              </a:rPr>
              <a:t>.</a:t>
            </a:r>
          </a:p>
          <a:p>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đại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diện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thuyết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trình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đặt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câu</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hỏi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trả</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lời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câu</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hỏi</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không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được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trùng</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nhau</a:t>
            </a:r>
            <a:r>
              <a:rPr lang="en-US" sz="2667" dirty="0">
                <a:solidFill>
                  <a:srgbClr val="7030A0"/>
                </a:solidFill>
                <a:latin typeface="Times New Roman" pitchFamily="18" charset="0"/>
                <a:cs typeface="Times New Roman" pitchFamily="18" charset="0"/>
              </a:rPr>
              <a:t>.</a:t>
            </a:r>
          </a:p>
          <a:p>
            <a:r>
              <a:rPr lang="en-US" sz="2667" dirty="0" err="1">
                <a:solidFill>
                  <a:srgbClr val="7030A0"/>
                </a:solidFill>
                <a:latin typeface="Times New Roman" pitchFamily="18" charset="0"/>
                <a:cs typeface="Times New Roman" pitchFamily="18" charset="0"/>
              </a:rPr>
              <a:t>các</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quan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sát</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sẽ</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chấm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điểm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nhóm</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trình</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bày</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và</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phản</a:t>
            </a:r>
            <a:r>
              <a:rPr lang="en-US" sz="2667" dirty="0">
                <a:solidFill>
                  <a:srgbClr val="7030A0"/>
                </a:solidFill>
                <a:latin typeface="Times New Roman" pitchFamily="18" charset="0"/>
                <a:cs typeface="Times New Roman" pitchFamily="18" charset="0"/>
              </a:rPr>
              <a:t> </a:t>
            </a:r>
            <a:r>
              <a:rPr lang="en-US" sz="2667" dirty="0" err="1">
                <a:solidFill>
                  <a:srgbClr val="7030A0"/>
                </a:solidFill>
                <a:latin typeface="Times New Roman" pitchFamily="18" charset="0"/>
                <a:cs typeface="Times New Roman" pitchFamily="18" charset="0"/>
              </a:rPr>
              <a:t>biện</a:t>
            </a:r>
            <a:r>
              <a:rPr lang="en-US" sz="2667" dirty="0">
                <a:solidFill>
                  <a:srgbClr val="7030A0"/>
                </a:solidFill>
                <a:latin typeface="Times New Roman" pitchFamily="18" charset="0"/>
                <a:cs typeface="Times New Roman" pitchFamily="18" charset="0"/>
              </a:rPr>
              <a:t>.</a:t>
            </a:r>
          </a:p>
          <a:p>
            <a:endParaRPr lang="en-US" sz="2667" dirty="0">
              <a:solidFill>
                <a:srgbClr val="7030A0"/>
              </a:solidFill>
              <a:latin typeface="Times New Roman" pitchFamily="18" charset="0"/>
              <a:cs typeface="Times New Roman" pitchFamily="18" charset="0"/>
            </a:endParaRPr>
          </a:p>
        </p:txBody>
      </p:sp>
      <p:sp>
        <p:nvSpPr>
          <p:cNvPr id="4" name="Title 1">
            <a:extLst>
              <a:ext uri="{FF2B5EF4-FFF2-40B4-BE49-F238E27FC236}">
                <a16:creationId xmlns:a16="http://schemas.microsoft.com/office/drawing/2014/main" id="{FED505A9-E574-9C76-1175-D6B0F3904EEA}"/>
              </a:ext>
            </a:extLst>
          </p:cNvPr>
          <p:cNvSpPr txBox="1">
            <a:spLocks/>
          </p:cNvSpPr>
          <p:nvPr/>
        </p:nvSpPr>
        <p:spPr>
          <a:xfrm>
            <a:off x="566057" y="645783"/>
            <a:ext cx="11074400" cy="596507"/>
          </a:xfrm>
          <a:prstGeom prst="rect">
            <a:avLst/>
          </a:prstGeom>
        </p:spPr>
        <p:txBody>
          <a:bodyPr>
            <a:noAutofit/>
          </a:bodyPr>
          <a:lstStyle>
            <a:lvl1pPr algn="l" defTabSz="914400" rtl="0" eaLnBrk="1" latinLnBrk="0" hangingPunct="1">
              <a:lnSpc>
                <a:spcPct val="100000"/>
              </a:lnSpc>
              <a:spcBef>
                <a:spcPct val="0"/>
              </a:spcBef>
              <a:buNone/>
              <a:defRPr sz="2800" b="1" kern="1200" cap="none" baseline="0">
                <a:solidFill>
                  <a:schemeClr val="accent6"/>
                </a:solidFill>
                <a:latin typeface="Times New Roman" panose="02020603050405020304" pitchFamily="18" charset="0"/>
                <a:ea typeface="+mj-ea"/>
                <a:cs typeface="Times New Roman" panose="02020603050405020304" pitchFamily="18" charset="0"/>
              </a:defRPr>
            </a:lvl1pPr>
          </a:lstStyle>
          <a:p>
            <a:r>
              <a:rPr lang="en-US"/>
              <a:t>Vận dụng</a:t>
            </a:r>
            <a:endParaRPr lang="en-US" dirty="0"/>
          </a:p>
        </p:txBody>
      </p:sp>
    </p:spTree>
    <p:extLst>
      <p:ext uri="{BB962C8B-B14F-4D97-AF65-F5344CB8AC3E}">
        <p14:creationId xmlns:p14="http://schemas.microsoft.com/office/powerpoint/2010/main" val="393293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40328" y="54335"/>
          <a:ext cx="11326091" cy="6797714"/>
        </p:xfrm>
        <a:graphic>
          <a:graphicData uri="http://schemas.openxmlformats.org/drawingml/2006/table">
            <a:tbl>
              <a:tblPr firstRow="1" firstCol="1" bandRow="1"/>
              <a:tblGrid>
                <a:gridCol w="4819141">
                  <a:extLst>
                    <a:ext uri="{9D8B030D-6E8A-4147-A177-3AD203B41FA5}">
                      <a16:colId xmlns:a16="http://schemas.microsoft.com/office/drawing/2014/main" val="20000"/>
                    </a:ext>
                  </a:extLst>
                </a:gridCol>
                <a:gridCol w="4175109">
                  <a:extLst>
                    <a:ext uri="{9D8B030D-6E8A-4147-A177-3AD203B41FA5}">
                      <a16:colId xmlns:a16="http://schemas.microsoft.com/office/drawing/2014/main" val="20001"/>
                    </a:ext>
                  </a:extLst>
                </a:gridCol>
                <a:gridCol w="2331841">
                  <a:extLst>
                    <a:ext uri="{9D8B030D-6E8A-4147-A177-3AD203B41FA5}">
                      <a16:colId xmlns:a16="http://schemas.microsoft.com/office/drawing/2014/main" val="20002"/>
                    </a:ext>
                  </a:extLst>
                </a:gridCol>
              </a:tblGrid>
              <a:tr h="1338047">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(Con đã biết)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(Con chưa biết, muốn được biết)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(Con đã được học trong giờ)</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07180">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 Các</a:t>
                      </a: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cơ quan của hệ thần kinh: Não, tủy sống, dây thần kinh, hạch thần kinh.</a:t>
                      </a:r>
                    </a:p>
                    <a:p>
                      <a:pPr algn="just">
                        <a:lnSpc>
                          <a:spcPct val="107000"/>
                        </a:lnSpc>
                        <a:spcAft>
                          <a:spcPts val="0"/>
                        </a:spcAft>
                      </a:pP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-Các giác quan: thị giác, thính giác, vị giác, khứu giác, xúc giác.</a:t>
                      </a:r>
                    </a:p>
                    <a:p>
                      <a:pPr algn="just">
                        <a:lnSpc>
                          <a:spcPct val="107000"/>
                        </a:lnSpc>
                        <a:spcAft>
                          <a:spcPts val="0"/>
                        </a:spcAft>
                      </a:pP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-Vai trò của hệ thần kinh: thu nhận các kích thích từ môi trường, điều khiển, điều hòa hoạt động của các cơ quan, giúp cho cơ thể thích nghi với môi trường.</a:t>
                      </a:r>
                    </a:p>
                    <a:p>
                      <a:pPr algn="just">
                        <a:lnSpc>
                          <a:spcPct val="107000"/>
                        </a:lnSpc>
                        <a:spcAft>
                          <a:spcPts val="0"/>
                        </a:spcAft>
                      </a:pP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-Vai trò của các giác quan: giúp cơ thể nhận biết được các vật và thu nhận âm thanh....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-Cấu</a:t>
                      </a: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tạo và vai trò các cơ quan trong hệ thần kinh.</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-Một số bệnh về hệ thần kinh và chất gây nghiện đối với hệ thần kinh.</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-Cấu tạo và chức năng của giác quan.</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-Một số bệnh về thị giác, thính giác.</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-Tại sao ta nhìn thấy vật</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Tại sao ta nghe được âm thanh</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-Tại sao một số động vật nhìn rõ về ban đêm.</a:t>
                      </a:r>
                    </a:p>
                    <a:p>
                      <a:pPr algn="just">
                        <a:lnSpc>
                          <a:spcPct val="107000"/>
                        </a:lnSpc>
                        <a:spcAft>
                          <a:spcPts val="0"/>
                        </a:spcAft>
                      </a:pPr>
                      <a:r>
                        <a:rPr lang="de-DE" sz="2400" baseline="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-Sau khi học</a:t>
                      </a:r>
                      <a:r>
                        <a:rPr lang="de-DE" sz="2400" baseline="0" dirty="0">
                          <a:effectLst/>
                          <a:latin typeface="Times New Roman" panose="02020603050405020304" pitchFamily="18" charset="0"/>
                          <a:ea typeface="Times New Roman" panose="02020603050405020304" pitchFamily="18" charset="0"/>
                          <a:cs typeface="Times New Roman" panose="02020603050405020304" pitchFamily="18" charset="0"/>
                        </a:rPr>
                        <a:t> xong bài học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de-DE"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63648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p>
        </p:txBody>
      </p:sp>
      <p:sp>
        <p:nvSpPr>
          <p:cNvPr id="3" name="Slide Number Placeholder 2"/>
          <p:cNvSpPr>
            <a:spLocks noGrp="1"/>
          </p:cNvSpPr>
          <p:nvPr>
            <p:ph type="sldNum" sz="quarter" idx="12"/>
          </p:nvPr>
        </p:nvSpPr>
        <p:spPr/>
        <p:txBody>
          <a:bodyPr/>
          <a:lstStyle/>
          <a:p>
            <a:pPr>
              <a:defRPr/>
            </a:pPr>
            <a:fld id="{70A16C79-8087-4C2E-BE04-7EB0D0566239}" type="slidenum">
              <a:rPr lang="en-US" altLang="en-US" smtClean="0"/>
              <a:pPr>
                <a:defRPr/>
              </a:pPr>
              <a:t>52</a:t>
            </a:fld>
            <a:endParaRPr lang="en-US" altLang="en-US"/>
          </a:p>
        </p:txBody>
      </p:sp>
      <p:pic>
        <p:nvPicPr>
          <p:cNvPr id="5122" name="Picture 2" descr="Sơ đồ tư duy Khoa học tự nhiên 8 Kết nối tri thức Bài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2"/>
            <a:ext cx="12187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007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3385" y="3105835"/>
            <a:ext cx="11019692" cy="1077218"/>
          </a:xfrm>
          <a:prstGeom prst="rect">
            <a:avLst/>
          </a:prstGeom>
        </p:spPr>
        <p:txBody>
          <a:bodyPr wrap="square">
            <a:spAutoFit/>
          </a:bodyPr>
          <a:lstStyle/>
          <a:p>
            <a:pPr defTabSz="914377"/>
            <a:r>
              <a:rPr lang="en-US" sz="3200" dirty="0">
                <a:solidFill>
                  <a:prstClr val="black"/>
                </a:solidFill>
                <a:latin typeface="Times New Roman" panose="02020603050405020304" pitchFamily="18" charset="0"/>
                <a:cs typeface="Times New Roman" panose="02020603050405020304" pitchFamily="18" charset="0"/>
              </a:rPr>
              <a:t>https://hoc247.net/khoa-hoc-tu-nhien-8/trac-nghiem-khtn-8-ket-noi-tri-thuc-bai-30-l14143.html</a:t>
            </a:r>
          </a:p>
        </p:txBody>
      </p:sp>
      <p:sp>
        <p:nvSpPr>
          <p:cNvPr id="7" name="Rectangle 6">
            <a:extLst>
              <a:ext uri="{FF2B5EF4-FFF2-40B4-BE49-F238E27FC236}">
                <a16:creationId xmlns:a16="http://schemas.microsoft.com/office/drawing/2014/main" id="{7DEA493B-23DE-F5BF-F46B-0EC3B56AA3F0}"/>
              </a:ext>
            </a:extLst>
          </p:cNvPr>
          <p:cNvSpPr>
            <a:spLocks noChangeArrowheads="1"/>
          </p:cNvSpPr>
          <p:nvPr/>
        </p:nvSpPr>
        <p:spPr bwMode="auto">
          <a:xfrm>
            <a:off x="914401" y="1509141"/>
            <a:ext cx="10808676" cy="61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77" fontAlgn="base">
              <a:lnSpc>
                <a:spcPct val="107000"/>
              </a:lnSpc>
              <a:spcBef>
                <a:spcPct val="0"/>
              </a:spcBef>
              <a:spcAft>
                <a:spcPct val="0"/>
              </a:spcAft>
              <a:buFont typeface="Arial" panose="020B0604020202020204" pitchFamily="34" charset="0"/>
              <a:buNone/>
              <a:defRPr/>
            </a:pPr>
            <a:r>
              <a:rPr lang="en-US" altLang="en-US" b="1" dirty="0" err="1">
                <a:solidFill>
                  <a:srgbClr val="C00000"/>
                </a:solidFill>
                <a:latin typeface="Times New Roman" panose="02020603050405020304" pitchFamily="18" charset="0"/>
                <a:cs typeface="Calibri" panose="020F0502020204030204" pitchFamily="34" charset="0"/>
              </a:rPr>
              <a:t>Về</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nhà</a:t>
            </a:r>
            <a:r>
              <a:rPr lang="en-US" altLang="en-US" b="1" dirty="0">
                <a:solidFill>
                  <a:srgbClr val="C00000"/>
                </a:solidFill>
                <a:latin typeface="Times New Roman" panose="02020603050405020304" pitchFamily="18" charset="0"/>
                <a:cs typeface="Calibri" panose="020F0502020204030204" pitchFamily="34" charset="0"/>
              </a:rPr>
              <a:t> HS </a:t>
            </a:r>
            <a:r>
              <a:rPr lang="en-US" altLang="en-US" b="1" dirty="0" err="1">
                <a:solidFill>
                  <a:srgbClr val="C00000"/>
                </a:solidFill>
                <a:latin typeface="Times New Roman" panose="02020603050405020304" pitchFamily="18" charset="0"/>
                <a:cs typeface="Calibri" panose="020F0502020204030204" pitchFamily="34" charset="0"/>
              </a:rPr>
              <a:t>truy</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cập</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vào</a:t>
            </a:r>
            <a:r>
              <a:rPr lang="en-US" altLang="en-US" b="1" dirty="0">
                <a:solidFill>
                  <a:srgbClr val="C00000"/>
                </a:solidFill>
                <a:latin typeface="Times New Roman" panose="02020603050405020304" pitchFamily="18" charset="0"/>
                <a:cs typeface="Calibri" panose="020F0502020204030204" pitchFamily="34" charset="0"/>
              </a:rPr>
              <a:t> link </a:t>
            </a:r>
            <a:r>
              <a:rPr lang="en-US" altLang="en-US" b="1" dirty="0" err="1">
                <a:solidFill>
                  <a:srgbClr val="C00000"/>
                </a:solidFill>
                <a:latin typeface="Times New Roman" panose="02020603050405020304" pitchFamily="18" charset="0"/>
                <a:cs typeface="Calibri" panose="020F0502020204030204" pitchFamily="34" charset="0"/>
              </a:rPr>
              <a:t>để</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làm</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bài</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tập</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trắc</a:t>
            </a:r>
            <a:r>
              <a:rPr lang="en-US" altLang="en-US" b="1" dirty="0">
                <a:solidFill>
                  <a:srgbClr val="C00000"/>
                </a:solidFill>
                <a:latin typeface="Times New Roman" panose="02020603050405020304" pitchFamily="18" charset="0"/>
                <a:cs typeface="Calibri" panose="020F0502020204030204" pitchFamily="34" charset="0"/>
              </a:rPr>
              <a:t> </a:t>
            </a:r>
            <a:r>
              <a:rPr lang="en-US" altLang="en-US" b="1" dirty="0" err="1">
                <a:solidFill>
                  <a:srgbClr val="C00000"/>
                </a:solidFill>
                <a:latin typeface="Times New Roman" panose="02020603050405020304" pitchFamily="18" charset="0"/>
                <a:cs typeface="Calibri" panose="020F0502020204030204" pitchFamily="34" charset="0"/>
              </a:rPr>
              <a:t>nghiệm</a:t>
            </a:r>
            <a:endParaRPr lang="en-US" altLang="en-US" dirty="0">
              <a:solidFill>
                <a:srgbClr val="C00000"/>
              </a:solidFill>
              <a:latin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6600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5" name="TextBox 4">
            <a:extLst>
              <a:ext uri="{FF2B5EF4-FFF2-40B4-BE49-F238E27FC236}">
                <a16:creationId xmlns:a16="http://schemas.microsoft.com/office/drawing/2014/main" id="{8D15A38D-1FAC-188A-DAA6-C437421F7047}"/>
              </a:ext>
            </a:extLst>
          </p:cNvPr>
          <p:cNvSpPr txBox="1"/>
          <p:nvPr/>
        </p:nvSpPr>
        <p:spPr>
          <a:xfrm>
            <a:off x="456510" y="657604"/>
            <a:ext cx="3180308"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gn="just">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 </a:t>
            </a:r>
            <a:r>
              <a:rPr lang="en-US" sz="3200" b="1" dirty="0" err="1">
                <a:solidFill>
                  <a:srgbClr val="FDFBF6"/>
                </a:solidFill>
                <a:latin typeface="Times New Roman" panose="02020603050405020304" pitchFamily="18" charset="0"/>
                <a:ea typeface="Times New Roman" panose="02020603050405020304" pitchFamily="18" charset="0"/>
              </a:rPr>
              <a:t>Hệ</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thần</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kinh</a:t>
            </a:r>
            <a:r>
              <a:rPr lang="en-US" sz="3200" b="1" dirty="0">
                <a:solidFill>
                  <a:srgbClr val="FDFBF6"/>
                </a:solidFill>
                <a:latin typeface="Times New Roman" panose="02020603050405020304" pitchFamily="18" charset="0"/>
                <a:ea typeface="Times New Roman" panose="02020603050405020304" pitchFamily="18" charset="0"/>
              </a:rPr>
              <a:t> </a:t>
            </a:r>
            <a:endParaRPr lang="vi-VN" sz="3200" dirty="0">
              <a:solidFill>
                <a:srgbClr val="FDFBF6"/>
              </a:solidFill>
              <a:latin typeface="Sabon Next LT"/>
            </a:endParaRPr>
          </a:p>
        </p:txBody>
      </p:sp>
      <p:sp>
        <p:nvSpPr>
          <p:cNvPr id="6" name="Text Placeholder 2">
            <a:extLst>
              <a:ext uri="{FF2B5EF4-FFF2-40B4-BE49-F238E27FC236}">
                <a16:creationId xmlns:a16="http://schemas.microsoft.com/office/drawing/2014/main" id="{DD43D3EC-086E-1D71-A00F-AF46ACF51924}"/>
              </a:ext>
            </a:extLst>
          </p:cNvPr>
          <p:cNvSpPr txBox="1">
            <a:spLocks/>
          </p:cNvSpPr>
          <p:nvPr/>
        </p:nvSpPr>
        <p:spPr>
          <a:xfrm>
            <a:off x="456510" y="1345075"/>
            <a:ext cx="7191199" cy="5131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1. </a:t>
            </a:r>
            <a:r>
              <a:rPr lang="en-US" b="1" dirty="0" err="1">
                <a:solidFill>
                  <a:srgbClr val="FF0000"/>
                </a:solidFill>
                <a:latin typeface="Times New Roman" panose="02020603050405020304" pitchFamily="18" charset="0"/>
                <a:cs typeface="Times New Roman" panose="02020603050405020304" pitchFamily="18" charset="0"/>
              </a:rPr>
              <a:t>Cấu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tạo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chức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năng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hệ</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kinh</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0AEFF4E7-5670-354F-8041-DE1343600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58" t="60481" r="8483" b="7467"/>
          <a:stretch/>
        </p:blipFill>
        <p:spPr bwMode="auto">
          <a:xfrm>
            <a:off x="7986028" y="1264170"/>
            <a:ext cx="3886652" cy="536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164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AEFF4E7-5670-354F-8041-DE1343600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58" t="60481" r="8483" b="7467"/>
          <a:stretch/>
        </p:blipFill>
        <p:spPr bwMode="auto">
          <a:xfrm>
            <a:off x="8305348" y="1204183"/>
            <a:ext cx="3886652" cy="5364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D5CF0C24-CB25-82D7-45B2-6D1EB0C357B1}"/>
              </a:ext>
            </a:extLst>
          </p:cNvPr>
          <p:cNvGraphicFramePr>
            <a:graphicFrameLocks noGrp="1"/>
          </p:cNvGraphicFramePr>
          <p:nvPr>
            <p:extLst>
              <p:ext uri="{D42A27DB-BD31-4B8C-83A1-F6EECF244321}">
                <p14:modId xmlns:p14="http://schemas.microsoft.com/office/powerpoint/2010/main" val="2286436896"/>
              </p:ext>
            </p:extLst>
          </p:nvPr>
        </p:nvGraphicFramePr>
        <p:xfrm>
          <a:off x="332510" y="1609211"/>
          <a:ext cx="7315199" cy="3246628"/>
        </p:xfrm>
        <a:graphic>
          <a:graphicData uri="http://schemas.openxmlformats.org/drawingml/2006/table">
            <a:tbl>
              <a:tblPr firstRow="1" firstCol="1" bandRow="1"/>
              <a:tblGrid>
                <a:gridCol w="3304999">
                  <a:extLst>
                    <a:ext uri="{9D8B030D-6E8A-4147-A177-3AD203B41FA5}">
                      <a16:colId xmlns:a16="http://schemas.microsoft.com/office/drawing/2014/main" val="285026708"/>
                    </a:ext>
                  </a:extLst>
                </a:gridCol>
                <a:gridCol w="4010200">
                  <a:extLst>
                    <a:ext uri="{9D8B030D-6E8A-4147-A177-3AD203B41FA5}">
                      <a16:colId xmlns:a16="http://schemas.microsoft.com/office/drawing/2014/main" val="3673354005"/>
                    </a:ext>
                  </a:extLst>
                </a:gridCol>
              </a:tblGrid>
              <a:tr h="0">
                <a:tc>
                  <a:txBody>
                    <a:bodyPr/>
                    <a:lstStyle>
                      <a:lvl1pPr marL="0" algn="l" defTabSz="914400" rtl="0" eaLnBrk="1" latinLnBrk="0" hangingPunct="1">
                        <a:defRPr sz="1800" b="1" kern="1200">
                          <a:solidFill>
                            <a:schemeClr val="bg1"/>
                          </a:solidFill>
                          <a:latin typeface="Sabon Next LT"/>
                        </a:defRPr>
                      </a:lvl1pPr>
                      <a:lvl2pPr marL="457200" algn="l" defTabSz="914400" rtl="0" eaLnBrk="1" latinLnBrk="0" hangingPunct="1">
                        <a:defRPr sz="1800" b="1" kern="1200">
                          <a:solidFill>
                            <a:schemeClr val="bg1"/>
                          </a:solidFill>
                          <a:latin typeface="Sabon Next LT"/>
                        </a:defRPr>
                      </a:lvl2pPr>
                      <a:lvl3pPr marL="914400" algn="l" defTabSz="914400" rtl="0" eaLnBrk="1" latinLnBrk="0" hangingPunct="1">
                        <a:defRPr sz="1800" b="1" kern="1200">
                          <a:solidFill>
                            <a:schemeClr val="bg1"/>
                          </a:solidFill>
                          <a:latin typeface="Sabon Next LT"/>
                        </a:defRPr>
                      </a:lvl3pPr>
                      <a:lvl4pPr marL="1371600" algn="l" defTabSz="914400" rtl="0" eaLnBrk="1" latinLnBrk="0" hangingPunct="1">
                        <a:defRPr sz="1800" b="1" kern="1200">
                          <a:solidFill>
                            <a:schemeClr val="bg1"/>
                          </a:solidFill>
                          <a:latin typeface="Sabon Next LT"/>
                        </a:defRPr>
                      </a:lvl4pPr>
                      <a:lvl5pPr marL="1828800" algn="l" defTabSz="914400" rtl="0" eaLnBrk="1" latinLnBrk="0" hangingPunct="1">
                        <a:defRPr sz="1800" b="1" kern="1200">
                          <a:solidFill>
                            <a:schemeClr val="bg1"/>
                          </a:solidFill>
                          <a:latin typeface="Sabon Next LT"/>
                        </a:defRPr>
                      </a:lvl5pPr>
                      <a:lvl6pPr marL="2286000" algn="l" defTabSz="914400" rtl="0" eaLnBrk="1" latinLnBrk="0" hangingPunct="1">
                        <a:defRPr sz="1800" b="1" kern="1200">
                          <a:solidFill>
                            <a:schemeClr val="bg1"/>
                          </a:solidFill>
                          <a:latin typeface="Sabon Next LT"/>
                        </a:defRPr>
                      </a:lvl6pPr>
                      <a:lvl7pPr marL="2743200" algn="l" defTabSz="914400" rtl="0" eaLnBrk="1" latinLnBrk="0" hangingPunct="1">
                        <a:defRPr sz="1800" b="1" kern="1200">
                          <a:solidFill>
                            <a:schemeClr val="bg1"/>
                          </a:solidFill>
                          <a:latin typeface="Sabon Next LT"/>
                        </a:defRPr>
                      </a:lvl7pPr>
                      <a:lvl8pPr marL="3200400" algn="l" defTabSz="914400" rtl="0" eaLnBrk="1" latinLnBrk="0" hangingPunct="1">
                        <a:defRPr sz="1800" b="1" kern="1200">
                          <a:solidFill>
                            <a:schemeClr val="bg1"/>
                          </a:solidFill>
                          <a:latin typeface="Sabon Next LT"/>
                        </a:defRPr>
                      </a:lvl8pPr>
                      <a:lvl9pPr marL="3657600" algn="l" defTabSz="914400" rtl="0" eaLnBrk="1" latinLnBrk="0" hangingPunct="1">
                        <a:defRPr sz="1800" b="1" kern="1200">
                          <a:solidFill>
                            <a:schemeClr val="bg1"/>
                          </a:solidFill>
                          <a:latin typeface="Sabon Next LT"/>
                        </a:defRPr>
                      </a:lvl9pPr>
                    </a:lstStyle>
                    <a:p>
                      <a:pPr indent="254000" algn="ctr">
                        <a:lnSpc>
                          <a:spcPct val="115000"/>
                        </a:lnSpc>
                        <a:spcAft>
                          <a:spcPts val="600"/>
                        </a:spcAft>
                      </a:pPr>
                      <a:r>
                        <a:rPr lang="nl-NL" sz="2800" dirty="0">
                          <a:effectLst/>
                          <a:latin typeface="Times New Roman" panose="02020603050405020304" pitchFamily="18" charset="0"/>
                          <a:cs typeface="Times New Roman" panose="02020603050405020304" pitchFamily="18" charset="0"/>
                        </a:rPr>
                        <a:t>Bộ</a:t>
                      </a:r>
                      <a:r>
                        <a:rPr lang="nl-NL" sz="2800" baseline="0" dirty="0">
                          <a:effectLst/>
                          <a:latin typeface="Times New Roman" panose="02020603050405020304" pitchFamily="18" charset="0"/>
                          <a:cs typeface="Times New Roman" panose="02020603050405020304" pitchFamily="18" charset="0"/>
                        </a:rPr>
                        <a:t> phận</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6350" cap="flat" cmpd="sng" algn="ctr">
                      <a:solidFill>
                        <a:srgbClr val="1F2C8F"/>
                      </a:solidFill>
                      <a:prstDash val="solid"/>
                      <a:miter lim="800000"/>
                    </a:lnL>
                    <a:lnR>
                      <a:noFill/>
                    </a:lnR>
                    <a:lnT w="6350" cap="flat" cmpd="sng" algn="ctr">
                      <a:solidFill>
                        <a:srgbClr val="1F2C8F"/>
                      </a:solidFill>
                      <a:prstDash val="solid"/>
                      <a:miter lim="800000"/>
                    </a:lnT>
                    <a:lnB w="6350" cap="flat" cmpd="sng" algn="ctr">
                      <a:solidFill>
                        <a:srgbClr val="1F2C8F"/>
                      </a:solidFill>
                      <a:prstDash val="solid"/>
                      <a:miter lim="800000"/>
                    </a:lnB>
                    <a:lnTlToBr w="12700" cmpd="sng">
                      <a:noFill/>
                      <a:prstDash val="solid"/>
                    </a:lnTlToBr>
                    <a:lnBlToTr w="12700" cmpd="sng">
                      <a:noFill/>
                      <a:prstDash val="solid"/>
                    </a:lnBlToTr>
                    <a:solidFill>
                      <a:srgbClr val="1F2C8F"/>
                    </a:solidFill>
                  </a:tcPr>
                </a:tc>
                <a:tc>
                  <a:txBody>
                    <a:bodyPr/>
                    <a:lstStyle>
                      <a:lvl1pPr marL="0" algn="l" defTabSz="914400" rtl="0" eaLnBrk="1" latinLnBrk="0" hangingPunct="1">
                        <a:defRPr sz="1800" b="1" kern="1200">
                          <a:solidFill>
                            <a:schemeClr val="bg1"/>
                          </a:solidFill>
                          <a:latin typeface="Sabon Next LT"/>
                        </a:defRPr>
                      </a:lvl1pPr>
                      <a:lvl2pPr marL="457200" algn="l" defTabSz="914400" rtl="0" eaLnBrk="1" latinLnBrk="0" hangingPunct="1">
                        <a:defRPr sz="1800" b="1" kern="1200">
                          <a:solidFill>
                            <a:schemeClr val="bg1"/>
                          </a:solidFill>
                          <a:latin typeface="Sabon Next LT"/>
                        </a:defRPr>
                      </a:lvl2pPr>
                      <a:lvl3pPr marL="914400" algn="l" defTabSz="914400" rtl="0" eaLnBrk="1" latinLnBrk="0" hangingPunct="1">
                        <a:defRPr sz="1800" b="1" kern="1200">
                          <a:solidFill>
                            <a:schemeClr val="bg1"/>
                          </a:solidFill>
                          <a:latin typeface="Sabon Next LT"/>
                        </a:defRPr>
                      </a:lvl3pPr>
                      <a:lvl4pPr marL="1371600" algn="l" defTabSz="914400" rtl="0" eaLnBrk="1" latinLnBrk="0" hangingPunct="1">
                        <a:defRPr sz="1800" b="1" kern="1200">
                          <a:solidFill>
                            <a:schemeClr val="bg1"/>
                          </a:solidFill>
                          <a:latin typeface="Sabon Next LT"/>
                        </a:defRPr>
                      </a:lvl4pPr>
                      <a:lvl5pPr marL="1828800" algn="l" defTabSz="914400" rtl="0" eaLnBrk="1" latinLnBrk="0" hangingPunct="1">
                        <a:defRPr sz="1800" b="1" kern="1200">
                          <a:solidFill>
                            <a:schemeClr val="bg1"/>
                          </a:solidFill>
                          <a:latin typeface="Sabon Next LT"/>
                        </a:defRPr>
                      </a:lvl5pPr>
                      <a:lvl6pPr marL="2286000" algn="l" defTabSz="914400" rtl="0" eaLnBrk="1" latinLnBrk="0" hangingPunct="1">
                        <a:defRPr sz="1800" b="1" kern="1200">
                          <a:solidFill>
                            <a:schemeClr val="bg1"/>
                          </a:solidFill>
                          <a:latin typeface="Sabon Next LT"/>
                        </a:defRPr>
                      </a:lvl6pPr>
                      <a:lvl7pPr marL="2743200" algn="l" defTabSz="914400" rtl="0" eaLnBrk="1" latinLnBrk="0" hangingPunct="1">
                        <a:defRPr sz="1800" b="1" kern="1200">
                          <a:solidFill>
                            <a:schemeClr val="bg1"/>
                          </a:solidFill>
                          <a:latin typeface="Sabon Next LT"/>
                        </a:defRPr>
                      </a:lvl7pPr>
                      <a:lvl8pPr marL="3200400" algn="l" defTabSz="914400" rtl="0" eaLnBrk="1" latinLnBrk="0" hangingPunct="1">
                        <a:defRPr sz="1800" b="1" kern="1200">
                          <a:solidFill>
                            <a:schemeClr val="bg1"/>
                          </a:solidFill>
                          <a:latin typeface="Sabon Next LT"/>
                        </a:defRPr>
                      </a:lvl8pPr>
                      <a:lvl9pPr marL="3657600" algn="l" defTabSz="914400" rtl="0" eaLnBrk="1" latinLnBrk="0" hangingPunct="1">
                        <a:defRPr sz="1800" b="1" kern="1200">
                          <a:solidFill>
                            <a:schemeClr val="bg1"/>
                          </a:solidFill>
                          <a:latin typeface="Sabon Next LT"/>
                        </a:defRPr>
                      </a:lvl9pPr>
                    </a:lstStyle>
                    <a:p>
                      <a:pPr indent="254000" algn="ctr">
                        <a:lnSpc>
                          <a:spcPct val="115000"/>
                        </a:lnSpc>
                        <a:spcAft>
                          <a:spcPts val="600"/>
                        </a:spcAft>
                      </a:pPr>
                      <a:r>
                        <a:rPr lang="nl-NL" sz="2800" dirty="0">
                          <a:effectLst/>
                          <a:latin typeface="Times New Roman" panose="02020603050405020304" pitchFamily="18" charset="0"/>
                          <a:cs typeface="Times New Roman" panose="02020603050405020304" pitchFamily="18" charset="0"/>
                        </a:rPr>
                        <a:t>Vị</a:t>
                      </a:r>
                      <a:r>
                        <a:rPr lang="nl-NL" sz="2800" baseline="0" dirty="0">
                          <a:effectLst/>
                          <a:latin typeface="Times New Roman" panose="02020603050405020304" pitchFamily="18" charset="0"/>
                          <a:cs typeface="Times New Roman" panose="02020603050405020304" pitchFamily="18" charset="0"/>
                        </a:rPr>
                        <a:t> trí</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a:noFill/>
                    </a:lnL>
                    <a:lnR w="6350" cap="flat" cmpd="sng" algn="ctr">
                      <a:solidFill>
                        <a:srgbClr val="1F2C8F"/>
                      </a:solidFill>
                      <a:prstDash val="solid"/>
                      <a:miter lim="800000"/>
                    </a:lnR>
                    <a:lnT w="6350" cap="flat" cmpd="sng" algn="ctr">
                      <a:solidFill>
                        <a:srgbClr val="1F2C8F"/>
                      </a:solidFill>
                      <a:prstDash val="solid"/>
                      <a:miter lim="800000"/>
                    </a:lnT>
                    <a:lnB w="6350" cap="flat" cmpd="sng" algn="ctr">
                      <a:solidFill>
                        <a:srgbClr val="1F2C8F"/>
                      </a:solidFill>
                      <a:prstDash val="solid"/>
                      <a:miter lim="800000"/>
                    </a:lnB>
                    <a:lnTlToBr w="12700" cmpd="sng">
                      <a:noFill/>
                      <a:prstDash val="solid"/>
                    </a:lnTlToBr>
                    <a:lnBlToTr w="12700" cmpd="sng">
                      <a:noFill/>
                      <a:prstDash val="solid"/>
                    </a:lnBlToTr>
                    <a:solidFill>
                      <a:srgbClr val="1F2C8F"/>
                    </a:solidFill>
                  </a:tcPr>
                </a:tc>
                <a:extLst>
                  <a:ext uri="{0D108BD9-81ED-4DB2-BD59-A6C34878D82A}">
                    <a16:rowId xmlns:a16="http://schemas.microsoft.com/office/drawing/2014/main" val="2984564336"/>
                  </a:ext>
                </a:extLst>
              </a:tr>
              <a:tr h="0">
                <a:tc>
                  <a:txBody>
                    <a:bodyPr/>
                    <a:lstStyle>
                      <a:lvl1pPr marL="0" algn="l" defTabSz="914400" rtl="0" eaLnBrk="1" latinLnBrk="0" hangingPunct="1">
                        <a:defRPr sz="1800" b="1" kern="1200">
                          <a:solidFill>
                            <a:schemeClr val="tx1"/>
                          </a:solidFill>
                          <a:latin typeface="Sabon Next LT"/>
                        </a:defRPr>
                      </a:lvl1pPr>
                      <a:lvl2pPr marL="457200" algn="l" defTabSz="914400" rtl="0" eaLnBrk="1" latinLnBrk="0" hangingPunct="1">
                        <a:defRPr sz="1800" b="1" kern="1200">
                          <a:solidFill>
                            <a:schemeClr val="tx1"/>
                          </a:solidFill>
                          <a:latin typeface="Sabon Next LT"/>
                        </a:defRPr>
                      </a:lvl2pPr>
                      <a:lvl3pPr marL="914400" algn="l" defTabSz="914400" rtl="0" eaLnBrk="1" latinLnBrk="0" hangingPunct="1">
                        <a:defRPr sz="1800" b="1" kern="1200">
                          <a:solidFill>
                            <a:schemeClr val="tx1"/>
                          </a:solidFill>
                          <a:latin typeface="Sabon Next LT"/>
                        </a:defRPr>
                      </a:lvl3pPr>
                      <a:lvl4pPr marL="1371600" algn="l" defTabSz="914400" rtl="0" eaLnBrk="1" latinLnBrk="0" hangingPunct="1">
                        <a:defRPr sz="1800" b="1" kern="1200">
                          <a:solidFill>
                            <a:schemeClr val="tx1"/>
                          </a:solidFill>
                          <a:latin typeface="Sabon Next LT"/>
                        </a:defRPr>
                      </a:lvl4pPr>
                      <a:lvl5pPr marL="1828800" algn="l" defTabSz="914400" rtl="0" eaLnBrk="1" latinLnBrk="0" hangingPunct="1">
                        <a:defRPr sz="1800" b="1" kern="1200">
                          <a:solidFill>
                            <a:schemeClr val="tx1"/>
                          </a:solidFill>
                          <a:latin typeface="Sabon Next LT"/>
                        </a:defRPr>
                      </a:lvl5pPr>
                      <a:lvl6pPr marL="2286000" algn="l" defTabSz="914400" rtl="0" eaLnBrk="1" latinLnBrk="0" hangingPunct="1">
                        <a:defRPr sz="1800" b="1" kern="1200">
                          <a:solidFill>
                            <a:schemeClr val="tx1"/>
                          </a:solidFill>
                          <a:latin typeface="Sabon Next LT"/>
                        </a:defRPr>
                      </a:lvl6pPr>
                      <a:lvl7pPr marL="2743200" algn="l" defTabSz="914400" rtl="0" eaLnBrk="1" latinLnBrk="0" hangingPunct="1">
                        <a:defRPr sz="1800" b="1" kern="1200">
                          <a:solidFill>
                            <a:schemeClr val="tx1"/>
                          </a:solidFill>
                          <a:latin typeface="Sabon Next LT"/>
                        </a:defRPr>
                      </a:lvl7pPr>
                      <a:lvl8pPr marL="3200400" algn="l" defTabSz="914400" rtl="0" eaLnBrk="1" latinLnBrk="0" hangingPunct="1">
                        <a:defRPr sz="1800" b="1" kern="1200">
                          <a:solidFill>
                            <a:schemeClr val="tx1"/>
                          </a:solidFill>
                          <a:latin typeface="Sabon Next LT"/>
                        </a:defRPr>
                      </a:lvl8pPr>
                      <a:lvl9pPr marL="3657600" algn="l" defTabSz="914400" rtl="0" eaLnBrk="1" latinLnBrk="0" hangingPunct="1">
                        <a:defRPr sz="1800" b="1" kern="1200">
                          <a:solidFill>
                            <a:schemeClr val="tx1"/>
                          </a:solidFill>
                          <a:latin typeface="Sabon Next LT"/>
                        </a:defRPr>
                      </a:lvl9pPr>
                    </a:lstStyle>
                    <a:p>
                      <a:pPr marL="0" indent="0" algn="just">
                        <a:lnSpc>
                          <a:spcPct val="115000"/>
                        </a:lnSpc>
                        <a:spcAft>
                          <a:spcPts val="600"/>
                        </a:spcAft>
                      </a:pPr>
                      <a:r>
                        <a:rPr lang="en-US" sz="2800" b="0" dirty="0">
                          <a:effectLst/>
                          <a:latin typeface="Times New Roman" panose="02020603050405020304" pitchFamily="18" charset="0"/>
                          <a:cs typeface="Times New Roman" panose="02020603050405020304" pitchFamily="18" charset="0"/>
                        </a:rPr>
                        <a:t>1- </a:t>
                      </a:r>
                      <a:r>
                        <a:rPr lang="en-US" sz="2800" b="0" dirty="0" err="1">
                          <a:effectLst/>
                          <a:latin typeface="Times New Roman" panose="02020603050405020304" pitchFamily="18" charset="0"/>
                          <a:cs typeface="Times New Roman" panose="02020603050405020304" pitchFamily="18" charset="0"/>
                        </a:rPr>
                        <a:t>Não</a:t>
                      </a:r>
                      <a:r>
                        <a:rPr lang="en-US" sz="2800" b="0" dirty="0">
                          <a:effectLst/>
                          <a:latin typeface="Times New Roman" panose="02020603050405020304" pitchFamily="18" charset="0"/>
                          <a:cs typeface="Times New Roman" panose="02020603050405020304" pitchFamily="18" charset="0"/>
                        </a:rPr>
                        <a:t> </a:t>
                      </a:r>
                    </a:p>
                    <a:p>
                      <a:pPr marL="0" indent="0" algn="just">
                        <a:lnSpc>
                          <a:spcPct val="115000"/>
                        </a:lnSpc>
                        <a:spcAft>
                          <a:spcPts val="600"/>
                        </a:spcAft>
                      </a:pPr>
                      <a:r>
                        <a:rPr lang="en-US" sz="2800" b="0" dirty="0">
                          <a:effectLst/>
                          <a:latin typeface="Times New Roman" panose="02020603050405020304" pitchFamily="18" charset="0"/>
                          <a:cs typeface="Times New Roman" panose="02020603050405020304" pitchFamily="18" charset="0"/>
                        </a:rPr>
                        <a:t>2- </a:t>
                      </a:r>
                      <a:r>
                        <a:rPr lang="en-US" sz="2800" b="0" dirty="0" err="1">
                          <a:effectLst/>
                          <a:latin typeface="Times New Roman" panose="02020603050405020304" pitchFamily="18" charset="0"/>
                          <a:cs typeface="Times New Roman" panose="02020603050405020304" pitchFamily="18" charset="0"/>
                        </a:rPr>
                        <a:t>Tủy</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sống</a:t>
                      </a:r>
                      <a:r>
                        <a:rPr lang="en-US" sz="2800" b="0" dirty="0">
                          <a:effectLst/>
                          <a:latin typeface="Times New Roman" panose="02020603050405020304" pitchFamily="18" charset="0"/>
                          <a:cs typeface="Times New Roman" panose="02020603050405020304" pitchFamily="18" charset="0"/>
                        </a:rPr>
                        <a:t> </a:t>
                      </a:r>
                    </a:p>
                    <a:p>
                      <a:pPr marL="0" indent="0" algn="just">
                        <a:lnSpc>
                          <a:spcPct val="115000"/>
                        </a:lnSpc>
                        <a:spcAft>
                          <a:spcPts val="600"/>
                        </a:spcAft>
                      </a:pPr>
                      <a:r>
                        <a:rPr lang="en-US" sz="2800" b="0" dirty="0">
                          <a:effectLst/>
                          <a:latin typeface="Times New Roman" panose="02020603050405020304" pitchFamily="18" charset="0"/>
                          <a:cs typeface="Times New Roman" panose="02020603050405020304" pitchFamily="18" charset="0"/>
                        </a:rPr>
                        <a:t>3- </a:t>
                      </a:r>
                      <a:r>
                        <a:rPr lang="en-US" sz="2800" b="0" dirty="0" err="1">
                          <a:effectLst/>
                          <a:latin typeface="Times New Roman" panose="02020603050405020304" pitchFamily="18" charset="0"/>
                          <a:cs typeface="Times New Roman" panose="02020603050405020304" pitchFamily="18" charset="0"/>
                        </a:rPr>
                        <a:t>Dây</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kinh</a:t>
                      </a:r>
                      <a:endParaRPr lang="en-US" sz="2800" b="0" dirty="0">
                        <a:effectLst/>
                        <a:latin typeface="Times New Roman" panose="02020603050405020304" pitchFamily="18" charset="0"/>
                        <a:cs typeface="Times New Roman" panose="02020603050405020304" pitchFamily="18" charset="0"/>
                      </a:endParaRPr>
                    </a:p>
                    <a:p>
                      <a:pPr marL="0" indent="0" algn="just">
                        <a:lnSpc>
                          <a:spcPct val="115000"/>
                        </a:lnSpc>
                        <a:spcAft>
                          <a:spcPts val="600"/>
                        </a:spcAft>
                      </a:pPr>
                      <a:r>
                        <a:rPr lang="en-US" sz="2800" b="0" dirty="0">
                          <a:effectLst/>
                          <a:latin typeface="Times New Roman" panose="02020603050405020304" pitchFamily="18" charset="0"/>
                          <a:cs typeface="Times New Roman" panose="02020603050405020304" pitchFamily="18" charset="0"/>
                        </a:rPr>
                        <a:t>4-  </a:t>
                      </a:r>
                      <a:r>
                        <a:rPr lang="en-US" sz="2800" b="0" dirty="0" err="1">
                          <a:effectLst/>
                          <a:latin typeface="Times New Roman" panose="02020603050405020304" pitchFamily="18" charset="0"/>
                          <a:cs typeface="Times New Roman" panose="02020603050405020304" pitchFamily="18" charset="0"/>
                        </a:rPr>
                        <a:t>Hạch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thần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kinh</a:t>
                      </a:r>
                      <a:endParaRPr lang="en-US" sz="2800" b="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6350" cap="flat" cmpd="sng" algn="ctr">
                      <a:solidFill>
                        <a:srgbClr val="1F2C8F"/>
                      </a:solidFill>
                      <a:prstDash val="solid"/>
                      <a:miter lim="800000"/>
                    </a:lnL>
                    <a:lnR w="12700" cap="flat" cmpd="sng" algn="ctr">
                      <a:solidFill>
                        <a:srgbClr val="000000"/>
                      </a:solidFill>
                      <a:prstDash val="solid"/>
                      <a:round/>
                      <a:headEnd type="none" w="med" len="med"/>
                      <a:tailEnd type="none" w="med" len="med"/>
                    </a:lnR>
                    <a:lnT w="6350" cap="flat" cmpd="sng" algn="ctr">
                      <a:solidFill>
                        <a:srgbClr val="1F2C8F"/>
                      </a:solidFill>
                      <a:prstDash val="solid"/>
                      <a:miter lim="800000"/>
                    </a:lnT>
                    <a:lnB w="6350" cap="flat" cmpd="sng" algn="ctr">
                      <a:solidFill>
                        <a:srgbClr val="1F2C8F"/>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just">
                        <a:lnSpc>
                          <a:spcPct val="115000"/>
                        </a:lnSpc>
                        <a:spcAft>
                          <a:spcPts val="1000"/>
                        </a:spcAft>
                      </a:pPr>
                      <a:r>
                        <a:rPr lang="nl-NL" sz="2800" dirty="0">
                          <a:effectLst/>
                          <a:latin typeface="Times New Roman" panose="02020603050405020304" pitchFamily="18" charset="0"/>
                          <a:cs typeface="Times New Roman" panose="02020603050405020304" pitchFamily="18" charset="0"/>
                        </a:rPr>
                        <a:t>A-Nằm</a:t>
                      </a:r>
                      <a:r>
                        <a:rPr lang="nl-NL" sz="2800" baseline="0" dirty="0">
                          <a:effectLst/>
                          <a:latin typeface="Times New Roman" panose="02020603050405020304" pitchFamily="18" charset="0"/>
                          <a:cs typeface="Times New Roman" panose="02020603050405020304" pitchFamily="18" charset="0"/>
                        </a:rPr>
                        <a:t> trong hộp sọ</a:t>
                      </a:r>
                    </a:p>
                    <a:p>
                      <a:pPr algn="just">
                        <a:lnSpc>
                          <a:spcPct val="115000"/>
                        </a:lnSpc>
                        <a:spcAft>
                          <a:spcPts val="1000"/>
                        </a:spcAft>
                      </a:pPr>
                      <a:r>
                        <a:rPr lang="nl-NL" sz="2800" baseline="0" dirty="0">
                          <a:effectLst/>
                          <a:latin typeface="Times New Roman" panose="02020603050405020304" pitchFamily="18" charset="0"/>
                          <a:cs typeface="Times New Roman" panose="02020603050405020304" pitchFamily="18" charset="0"/>
                        </a:rPr>
                        <a:t>B-Phân bố khắp cơ thể</a:t>
                      </a:r>
                    </a:p>
                    <a:p>
                      <a:pPr algn="just">
                        <a:lnSpc>
                          <a:spcPct val="115000"/>
                        </a:lnSpc>
                        <a:spcAft>
                          <a:spcPts val="1000"/>
                        </a:spcAft>
                      </a:pPr>
                      <a:r>
                        <a:rPr lang="nl-NL" sz="2800" baseline="0" dirty="0">
                          <a:effectLst/>
                          <a:latin typeface="Times New Roman" panose="02020603050405020304" pitchFamily="18" charset="0"/>
                          <a:cs typeface="Times New Roman" panose="02020603050405020304" pitchFamily="18" charset="0"/>
                        </a:rPr>
                        <a:t>C-Nằm rải rác và nối với các dây thần kinh.</a:t>
                      </a:r>
                    </a:p>
                    <a:p>
                      <a:pPr algn="just">
                        <a:lnSpc>
                          <a:spcPct val="115000"/>
                        </a:lnSpc>
                        <a:spcAft>
                          <a:spcPts val="1000"/>
                        </a:spcAft>
                      </a:pPr>
                      <a:r>
                        <a:rPr lang="nl-NL" sz="2800" baseline="0" dirty="0">
                          <a:effectLst/>
                          <a:latin typeface="Times New Roman" panose="02020603050405020304" pitchFamily="18" charset="0"/>
                          <a:cs typeface="Times New Roman" panose="02020603050405020304" pitchFamily="18" charset="0"/>
                        </a:rPr>
                        <a:t>D-</a:t>
                      </a:r>
                      <a:r>
                        <a:rPr lang="nl-NL" sz="2800" dirty="0">
                          <a:effectLst/>
                          <a:latin typeface="Times New Roman" panose="02020603050405020304" pitchFamily="18" charset="0"/>
                          <a:cs typeface="Times New Roman" panose="02020603050405020304" pitchFamily="18" charset="0"/>
                        </a:rPr>
                        <a:t> Nằm</a:t>
                      </a:r>
                      <a:r>
                        <a:rPr lang="nl-NL" sz="2800" baseline="0" dirty="0">
                          <a:effectLst/>
                          <a:latin typeface="Times New Roman" panose="02020603050405020304" pitchFamily="18" charset="0"/>
                          <a:cs typeface="Times New Roman" panose="02020603050405020304" pitchFamily="18" charset="0"/>
                        </a:rPr>
                        <a:t> trong cột sống.</a:t>
                      </a:r>
                      <a:r>
                        <a:rPr lang="nl-NL"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6350" cap="flat" cmpd="sng" algn="ctr">
                      <a:solidFill>
                        <a:srgbClr val="1F2C8F"/>
                      </a:solidFill>
                      <a:prstDash val="solid"/>
                      <a:miter lim="800000"/>
                    </a:lnR>
                    <a:lnT w="6350" cap="flat" cmpd="sng" algn="ctr">
                      <a:solidFill>
                        <a:srgbClr val="1F2C8F"/>
                      </a:solidFill>
                      <a:prstDash val="solid"/>
                      <a:miter lim="800000"/>
                    </a:lnT>
                    <a:lnB w="6350" cap="flat" cmpd="sng" algn="ctr">
                      <a:solidFill>
                        <a:srgbClr val="1F2C8F"/>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642649143"/>
                  </a:ext>
                </a:extLst>
              </a:tr>
            </a:tbl>
          </a:graphicData>
        </a:graphic>
      </p:graphicFrame>
      <p:sp>
        <p:nvSpPr>
          <p:cNvPr id="10" name="TextBox 9">
            <a:extLst>
              <a:ext uri="{FF2B5EF4-FFF2-40B4-BE49-F238E27FC236}">
                <a16:creationId xmlns:a16="http://schemas.microsoft.com/office/drawing/2014/main" id="{A19311B5-5235-C86D-F7F5-B38E47FB7C97}"/>
              </a:ext>
            </a:extLst>
          </p:cNvPr>
          <p:cNvSpPr txBox="1"/>
          <p:nvPr/>
        </p:nvSpPr>
        <p:spPr>
          <a:xfrm>
            <a:off x="547574" y="902700"/>
            <a:ext cx="10425226" cy="483017"/>
          </a:xfrm>
          <a:prstGeom prst="rect">
            <a:avLst/>
          </a:prstGeom>
          <a:noFill/>
        </p:spPr>
        <p:txBody>
          <a:bodyPr wrap="square">
            <a:spAutoFit/>
          </a:bodyPr>
          <a:lstStyle/>
          <a:p>
            <a:pPr algn="just">
              <a:lnSpc>
                <a:spcPct val="115000"/>
              </a:lnSpc>
              <a:spcBef>
                <a:spcPts val="2700"/>
              </a:spcBef>
              <a:spcAft>
                <a:spcPts val="300"/>
              </a:spcAft>
            </a:pPr>
            <a:r>
              <a:rPr lang="vi-VN" sz="2400" b="1" dirty="0">
                <a:solidFill>
                  <a:srgbClr val="1F2C8F"/>
                </a:solidFill>
                <a:latin typeface="Times New Roman" panose="02020603050405020304" pitchFamily="18" charset="0"/>
                <a:cs typeface="Times New Roman" panose="02020603050405020304" pitchFamily="18" charset="0"/>
              </a:rPr>
              <a:t>Câu 1. </a:t>
            </a:r>
            <a:r>
              <a:rPr lang="en-US" sz="2400" b="1" dirty="0" err="1">
                <a:solidFill>
                  <a:srgbClr val="1F2C8F"/>
                </a:solidFill>
                <a:latin typeface="Times New Roman" panose="02020603050405020304" pitchFamily="18" charset="0"/>
                <a:cs typeface="Times New Roman" panose="02020603050405020304" pitchFamily="18" charset="0"/>
              </a:rPr>
              <a:t>Nối</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cột</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số</a:t>
            </a:r>
            <a:r>
              <a:rPr lang="en-US" sz="2400" b="1" dirty="0">
                <a:solidFill>
                  <a:srgbClr val="1F2C8F"/>
                </a:solidFill>
                <a:latin typeface="Times New Roman" panose="02020603050405020304" pitchFamily="18" charset="0"/>
                <a:cs typeface="Times New Roman" panose="02020603050405020304" pitchFamily="18" charset="0"/>
              </a:rPr>
              <a:t> 1;2;3;4 </a:t>
            </a:r>
            <a:r>
              <a:rPr lang="en-US" sz="2400" b="1" dirty="0" err="1">
                <a:solidFill>
                  <a:srgbClr val="1F2C8F"/>
                </a:solidFill>
                <a:latin typeface="Times New Roman" panose="02020603050405020304" pitchFamily="18" charset="0"/>
                <a:cs typeface="Times New Roman" panose="02020603050405020304" pitchFamily="18" charset="0"/>
              </a:rPr>
              <a:t>với</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cột</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chữ</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cái</a:t>
            </a:r>
            <a:r>
              <a:rPr lang="en-US" sz="2400" b="1" dirty="0">
                <a:solidFill>
                  <a:srgbClr val="1F2C8F"/>
                </a:solidFill>
                <a:latin typeface="Times New Roman" panose="02020603050405020304" pitchFamily="18" charset="0"/>
                <a:cs typeface="Times New Roman" panose="02020603050405020304" pitchFamily="18" charset="0"/>
              </a:rPr>
              <a:t> A; B; C; D </a:t>
            </a:r>
            <a:r>
              <a:rPr lang="en-US" sz="2400" b="1" dirty="0" err="1">
                <a:solidFill>
                  <a:srgbClr val="1F2C8F"/>
                </a:solidFill>
                <a:latin typeface="Times New Roman" panose="02020603050405020304" pitchFamily="18" charset="0"/>
                <a:cs typeface="Times New Roman" panose="02020603050405020304" pitchFamily="18" charset="0"/>
              </a:rPr>
              <a:t>sao</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cho</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phù</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hợp</a:t>
            </a:r>
            <a:endParaRPr lang="en-US" sz="2400" b="1" dirty="0">
              <a:solidFill>
                <a:srgbClr val="1F2C8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C4BE8D-97DD-2A66-23B0-25A9C1103CD0}"/>
              </a:ext>
            </a:extLst>
          </p:cNvPr>
          <p:cNvSpPr txBox="1"/>
          <p:nvPr/>
        </p:nvSpPr>
        <p:spPr>
          <a:xfrm>
            <a:off x="547574" y="5614993"/>
            <a:ext cx="9753714"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Câu 2.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FF42FB8A-2C4D-2F1C-FC75-7EF09B1CAEED}"/>
              </a:ext>
            </a:extLst>
          </p:cNvPr>
          <p:cNvSpPr txBox="1"/>
          <p:nvPr/>
        </p:nvSpPr>
        <p:spPr>
          <a:xfrm>
            <a:off x="547573" y="271467"/>
            <a:ext cx="6681901" cy="584775"/>
          </a:xfrm>
          <a:prstGeom prst="rect">
            <a:avLst/>
          </a:prstGeom>
          <a:noFill/>
        </p:spPr>
        <p:txBody>
          <a:bodyPr wrap="square" rtlCol="0">
            <a:spAutoFit/>
          </a:bodyPr>
          <a:lstStyle/>
          <a:p>
            <a:r>
              <a:rPr lang="vi-VN" sz="3200" b="1" dirty="0">
                <a:solidFill>
                  <a:srgbClr val="FF0000"/>
                </a:solidFill>
                <a:latin typeface="+mj-lt"/>
              </a:rPr>
              <a:t>Thảo luận cặp đôi: 3 phút</a:t>
            </a:r>
            <a:endParaRPr lang="en-US" sz="3200" b="1" dirty="0">
              <a:solidFill>
                <a:srgbClr val="FF0000"/>
              </a:solidFill>
              <a:latin typeface="+mj-lt"/>
            </a:endParaRPr>
          </a:p>
        </p:txBody>
      </p:sp>
    </p:spTree>
    <p:extLst>
      <p:ext uri="{BB962C8B-B14F-4D97-AF65-F5344CB8AC3E}">
        <p14:creationId xmlns:p14="http://schemas.microsoft.com/office/powerpoint/2010/main" val="993064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AEFF4E7-5670-354F-8041-DE1343600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58" t="60481" r="8483" b="7467"/>
          <a:stretch/>
        </p:blipFill>
        <p:spPr bwMode="auto">
          <a:xfrm>
            <a:off x="8305348" y="1204183"/>
            <a:ext cx="3886652" cy="5364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D5CF0C24-CB25-82D7-45B2-6D1EB0C357B1}"/>
              </a:ext>
            </a:extLst>
          </p:cNvPr>
          <p:cNvGraphicFramePr>
            <a:graphicFrameLocks noGrp="1"/>
          </p:cNvGraphicFramePr>
          <p:nvPr>
            <p:extLst>
              <p:ext uri="{D42A27DB-BD31-4B8C-83A1-F6EECF244321}">
                <p14:modId xmlns:p14="http://schemas.microsoft.com/office/powerpoint/2010/main" val="1077627606"/>
              </p:ext>
            </p:extLst>
          </p:nvPr>
        </p:nvGraphicFramePr>
        <p:xfrm>
          <a:off x="332510" y="680516"/>
          <a:ext cx="7757774" cy="3656076"/>
        </p:xfrm>
        <a:graphic>
          <a:graphicData uri="http://schemas.openxmlformats.org/drawingml/2006/table">
            <a:tbl>
              <a:tblPr firstRow="1" firstCol="1" bandRow="1"/>
              <a:tblGrid>
                <a:gridCol w="3504954">
                  <a:extLst>
                    <a:ext uri="{9D8B030D-6E8A-4147-A177-3AD203B41FA5}">
                      <a16:colId xmlns:a16="http://schemas.microsoft.com/office/drawing/2014/main" val="285026708"/>
                    </a:ext>
                  </a:extLst>
                </a:gridCol>
                <a:gridCol w="4252820">
                  <a:extLst>
                    <a:ext uri="{9D8B030D-6E8A-4147-A177-3AD203B41FA5}">
                      <a16:colId xmlns:a16="http://schemas.microsoft.com/office/drawing/2014/main" val="3673354005"/>
                    </a:ext>
                  </a:extLst>
                </a:gridCol>
              </a:tblGrid>
              <a:tr h="0">
                <a:tc>
                  <a:txBody>
                    <a:bodyPr/>
                    <a:lstStyle>
                      <a:lvl1pPr marL="0" algn="l" defTabSz="914400" rtl="0" eaLnBrk="1" latinLnBrk="0" hangingPunct="1">
                        <a:defRPr sz="1800" b="1" kern="1200">
                          <a:solidFill>
                            <a:schemeClr val="bg1"/>
                          </a:solidFill>
                          <a:latin typeface="Sabon Next LT"/>
                        </a:defRPr>
                      </a:lvl1pPr>
                      <a:lvl2pPr marL="457200" algn="l" defTabSz="914400" rtl="0" eaLnBrk="1" latinLnBrk="0" hangingPunct="1">
                        <a:defRPr sz="1800" b="1" kern="1200">
                          <a:solidFill>
                            <a:schemeClr val="bg1"/>
                          </a:solidFill>
                          <a:latin typeface="Sabon Next LT"/>
                        </a:defRPr>
                      </a:lvl2pPr>
                      <a:lvl3pPr marL="914400" algn="l" defTabSz="914400" rtl="0" eaLnBrk="1" latinLnBrk="0" hangingPunct="1">
                        <a:defRPr sz="1800" b="1" kern="1200">
                          <a:solidFill>
                            <a:schemeClr val="bg1"/>
                          </a:solidFill>
                          <a:latin typeface="Sabon Next LT"/>
                        </a:defRPr>
                      </a:lvl3pPr>
                      <a:lvl4pPr marL="1371600" algn="l" defTabSz="914400" rtl="0" eaLnBrk="1" latinLnBrk="0" hangingPunct="1">
                        <a:defRPr sz="1800" b="1" kern="1200">
                          <a:solidFill>
                            <a:schemeClr val="bg1"/>
                          </a:solidFill>
                          <a:latin typeface="Sabon Next LT"/>
                        </a:defRPr>
                      </a:lvl4pPr>
                      <a:lvl5pPr marL="1828800" algn="l" defTabSz="914400" rtl="0" eaLnBrk="1" latinLnBrk="0" hangingPunct="1">
                        <a:defRPr sz="1800" b="1" kern="1200">
                          <a:solidFill>
                            <a:schemeClr val="bg1"/>
                          </a:solidFill>
                          <a:latin typeface="Sabon Next LT"/>
                        </a:defRPr>
                      </a:lvl5pPr>
                      <a:lvl6pPr marL="2286000" algn="l" defTabSz="914400" rtl="0" eaLnBrk="1" latinLnBrk="0" hangingPunct="1">
                        <a:defRPr sz="1800" b="1" kern="1200">
                          <a:solidFill>
                            <a:schemeClr val="bg1"/>
                          </a:solidFill>
                          <a:latin typeface="Sabon Next LT"/>
                        </a:defRPr>
                      </a:lvl6pPr>
                      <a:lvl7pPr marL="2743200" algn="l" defTabSz="914400" rtl="0" eaLnBrk="1" latinLnBrk="0" hangingPunct="1">
                        <a:defRPr sz="1800" b="1" kern="1200">
                          <a:solidFill>
                            <a:schemeClr val="bg1"/>
                          </a:solidFill>
                          <a:latin typeface="Sabon Next LT"/>
                        </a:defRPr>
                      </a:lvl7pPr>
                      <a:lvl8pPr marL="3200400" algn="l" defTabSz="914400" rtl="0" eaLnBrk="1" latinLnBrk="0" hangingPunct="1">
                        <a:defRPr sz="1800" b="1" kern="1200">
                          <a:solidFill>
                            <a:schemeClr val="bg1"/>
                          </a:solidFill>
                          <a:latin typeface="Sabon Next LT"/>
                        </a:defRPr>
                      </a:lvl8pPr>
                      <a:lvl9pPr marL="3657600" algn="l" defTabSz="914400" rtl="0" eaLnBrk="1" latinLnBrk="0" hangingPunct="1">
                        <a:defRPr sz="1800" b="1" kern="1200">
                          <a:solidFill>
                            <a:schemeClr val="bg1"/>
                          </a:solidFill>
                          <a:latin typeface="Sabon Next LT"/>
                        </a:defRPr>
                      </a:lvl9pPr>
                    </a:lstStyle>
                    <a:p>
                      <a:pPr indent="254000" algn="ctr">
                        <a:lnSpc>
                          <a:spcPct val="115000"/>
                        </a:lnSpc>
                        <a:spcAft>
                          <a:spcPts val="600"/>
                        </a:spcAft>
                      </a:pPr>
                      <a:r>
                        <a:rPr lang="nl-NL" sz="3200" dirty="0">
                          <a:effectLst/>
                          <a:latin typeface="Times New Roman" panose="02020603050405020304" pitchFamily="18" charset="0"/>
                          <a:cs typeface="Times New Roman" panose="02020603050405020304" pitchFamily="18" charset="0"/>
                        </a:rPr>
                        <a:t>Bộ</a:t>
                      </a:r>
                      <a:r>
                        <a:rPr lang="nl-NL" sz="3200" baseline="0" dirty="0">
                          <a:effectLst/>
                          <a:latin typeface="Times New Roman" panose="02020603050405020304" pitchFamily="18" charset="0"/>
                          <a:cs typeface="Times New Roman" panose="02020603050405020304" pitchFamily="18" charset="0"/>
                        </a:rPr>
                        <a:t> phận</a:t>
                      </a:r>
                      <a:endParaRPr lang="en-US" sz="32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6350" cap="flat" cmpd="sng" algn="ctr">
                      <a:solidFill>
                        <a:srgbClr val="1F2C8F"/>
                      </a:solidFill>
                      <a:prstDash val="solid"/>
                      <a:miter lim="800000"/>
                    </a:lnL>
                    <a:lnR>
                      <a:noFill/>
                    </a:lnR>
                    <a:lnT w="6350" cap="flat" cmpd="sng" algn="ctr">
                      <a:solidFill>
                        <a:srgbClr val="1F2C8F"/>
                      </a:solidFill>
                      <a:prstDash val="solid"/>
                      <a:miter lim="800000"/>
                    </a:lnT>
                    <a:lnB w="6350" cap="flat" cmpd="sng" algn="ctr">
                      <a:solidFill>
                        <a:srgbClr val="1F2C8F"/>
                      </a:solidFill>
                      <a:prstDash val="solid"/>
                      <a:miter lim="800000"/>
                    </a:lnB>
                    <a:lnTlToBr w="12700" cmpd="sng">
                      <a:noFill/>
                      <a:prstDash val="solid"/>
                    </a:lnTlToBr>
                    <a:lnBlToTr w="12700" cmpd="sng">
                      <a:noFill/>
                      <a:prstDash val="solid"/>
                    </a:lnBlToTr>
                    <a:solidFill>
                      <a:srgbClr val="1F2C8F"/>
                    </a:solidFill>
                  </a:tcPr>
                </a:tc>
                <a:tc>
                  <a:txBody>
                    <a:bodyPr/>
                    <a:lstStyle>
                      <a:lvl1pPr marL="0" algn="l" defTabSz="914400" rtl="0" eaLnBrk="1" latinLnBrk="0" hangingPunct="1">
                        <a:defRPr sz="1800" b="1" kern="1200">
                          <a:solidFill>
                            <a:schemeClr val="bg1"/>
                          </a:solidFill>
                          <a:latin typeface="Sabon Next LT"/>
                        </a:defRPr>
                      </a:lvl1pPr>
                      <a:lvl2pPr marL="457200" algn="l" defTabSz="914400" rtl="0" eaLnBrk="1" latinLnBrk="0" hangingPunct="1">
                        <a:defRPr sz="1800" b="1" kern="1200">
                          <a:solidFill>
                            <a:schemeClr val="bg1"/>
                          </a:solidFill>
                          <a:latin typeface="Sabon Next LT"/>
                        </a:defRPr>
                      </a:lvl2pPr>
                      <a:lvl3pPr marL="914400" algn="l" defTabSz="914400" rtl="0" eaLnBrk="1" latinLnBrk="0" hangingPunct="1">
                        <a:defRPr sz="1800" b="1" kern="1200">
                          <a:solidFill>
                            <a:schemeClr val="bg1"/>
                          </a:solidFill>
                          <a:latin typeface="Sabon Next LT"/>
                        </a:defRPr>
                      </a:lvl3pPr>
                      <a:lvl4pPr marL="1371600" algn="l" defTabSz="914400" rtl="0" eaLnBrk="1" latinLnBrk="0" hangingPunct="1">
                        <a:defRPr sz="1800" b="1" kern="1200">
                          <a:solidFill>
                            <a:schemeClr val="bg1"/>
                          </a:solidFill>
                          <a:latin typeface="Sabon Next LT"/>
                        </a:defRPr>
                      </a:lvl4pPr>
                      <a:lvl5pPr marL="1828800" algn="l" defTabSz="914400" rtl="0" eaLnBrk="1" latinLnBrk="0" hangingPunct="1">
                        <a:defRPr sz="1800" b="1" kern="1200">
                          <a:solidFill>
                            <a:schemeClr val="bg1"/>
                          </a:solidFill>
                          <a:latin typeface="Sabon Next LT"/>
                        </a:defRPr>
                      </a:lvl5pPr>
                      <a:lvl6pPr marL="2286000" algn="l" defTabSz="914400" rtl="0" eaLnBrk="1" latinLnBrk="0" hangingPunct="1">
                        <a:defRPr sz="1800" b="1" kern="1200">
                          <a:solidFill>
                            <a:schemeClr val="bg1"/>
                          </a:solidFill>
                          <a:latin typeface="Sabon Next LT"/>
                        </a:defRPr>
                      </a:lvl6pPr>
                      <a:lvl7pPr marL="2743200" algn="l" defTabSz="914400" rtl="0" eaLnBrk="1" latinLnBrk="0" hangingPunct="1">
                        <a:defRPr sz="1800" b="1" kern="1200">
                          <a:solidFill>
                            <a:schemeClr val="bg1"/>
                          </a:solidFill>
                          <a:latin typeface="Sabon Next LT"/>
                        </a:defRPr>
                      </a:lvl7pPr>
                      <a:lvl8pPr marL="3200400" algn="l" defTabSz="914400" rtl="0" eaLnBrk="1" latinLnBrk="0" hangingPunct="1">
                        <a:defRPr sz="1800" b="1" kern="1200">
                          <a:solidFill>
                            <a:schemeClr val="bg1"/>
                          </a:solidFill>
                          <a:latin typeface="Sabon Next LT"/>
                        </a:defRPr>
                      </a:lvl8pPr>
                      <a:lvl9pPr marL="3657600" algn="l" defTabSz="914400" rtl="0" eaLnBrk="1" latinLnBrk="0" hangingPunct="1">
                        <a:defRPr sz="1800" b="1" kern="1200">
                          <a:solidFill>
                            <a:schemeClr val="bg1"/>
                          </a:solidFill>
                          <a:latin typeface="Sabon Next LT"/>
                        </a:defRPr>
                      </a:lvl9pPr>
                    </a:lstStyle>
                    <a:p>
                      <a:pPr indent="254000" algn="ctr">
                        <a:lnSpc>
                          <a:spcPct val="115000"/>
                        </a:lnSpc>
                        <a:spcAft>
                          <a:spcPts val="600"/>
                        </a:spcAft>
                      </a:pPr>
                      <a:r>
                        <a:rPr lang="nl-NL" sz="3200" dirty="0">
                          <a:effectLst/>
                          <a:latin typeface="Times New Roman" panose="02020603050405020304" pitchFamily="18" charset="0"/>
                          <a:cs typeface="Times New Roman" panose="02020603050405020304" pitchFamily="18" charset="0"/>
                        </a:rPr>
                        <a:t>Vị</a:t>
                      </a:r>
                      <a:r>
                        <a:rPr lang="nl-NL" sz="3200" baseline="0" dirty="0">
                          <a:effectLst/>
                          <a:latin typeface="Times New Roman" panose="02020603050405020304" pitchFamily="18" charset="0"/>
                          <a:cs typeface="Times New Roman" panose="02020603050405020304" pitchFamily="18" charset="0"/>
                        </a:rPr>
                        <a:t> trí</a:t>
                      </a:r>
                      <a:endParaRPr lang="en-US" sz="32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a:noFill/>
                    </a:lnL>
                    <a:lnR w="6350" cap="flat" cmpd="sng" algn="ctr">
                      <a:solidFill>
                        <a:srgbClr val="1F2C8F"/>
                      </a:solidFill>
                      <a:prstDash val="solid"/>
                      <a:miter lim="800000"/>
                    </a:lnR>
                    <a:lnT w="6350" cap="flat" cmpd="sng" algn="ctr">
                      <a:solidFill>
                        <a:srgbClr val="1F2C8F"/>
                      </a:solidFill>
                      <a:prstDash val="solid"/>
                      <a:miter lim="800000"/>
                    </a:lnT>
                    <a:lnB w="6350" cap="flat" cmpd="sng" algn="ctr">
                      <a:solidFill>
                        <a:srgbClr val="1F2C8F"/>
                      </a:solidFill>
                      <a:prstDash val="solid"/>
                      <a:miter lim="800000"/>
                    </a:lnB>
                    <a:lnTlToBr w="12700" cmpd="sng">
                      <a:noFill/>
                      <a:prstDash val="solid"/>
                    </a:lnTlToBr>
                    <a:lnBlToTr w="12700" cmpd="sng">
                      <a:noFill/>
                      <a:prstDash val="solid"/>
                    </a:lnBlToTr>
                    <a:solidFill>
                      <a:srgbClr val="1F2C8F"/>
                    </a:solidFill>
                  </a:tcPr>
                </a:tc>
                <a:extLst>
                  <a:ext uri="{0D108BD9-81ED-4DB2-BD59-A6C34878D82A}">
                    <a16:rowId xmlns:a16="http://schemas.microsoft.com/office/drawing/2014/main" val="2984564336"/>
                  </a:ext>
                </a:extLst>
              </a:tr>
              <a:tr h="0">
                <a:tc>
                  <a:txBody>
                    <a:bodyPr/>
                    <a:lstStyle>
                      <a:lvl1pPr marL="0" algn="l" defTabSz="914400" rtl="0" eaLnBrk="1" latinLnBrk="0" hangingPunct="1">
                        <a:defRPr sz="1800" b="1" kern="1200">
                          <a:solidFill>
                            <a:schemeClr val="tx1"/>
                          </a:solidFill>
                          <a:latin typeface="Sabon Next LT"/>
                        </a:defRPr>
                      </a:lvl1pPr>
                      <a:lvl2pPr marL="457200" algn="l" defTabSz="914400" rtl="0" eaLnBrk="1" latinLnBrk="0" hangingPunct="1">
                        <a:defRPr sz="1800" b="1" kern="1200">
                          <a:solidFill>
                            <a:schemeClr val="tx1"/>
                          </a:solidFill>
                          <a:latin typeface="Sabon Next LT"/>
                        </a:defRPr>
                      </a:lvl2pPr>
                      <a:lvl3pPr marL="914400" algn="l" defTabSz="914400" rtl="0" eaLnBrk="1" latinLnBrk="0" hangingPunct="1">
                        <a:defRPr sz="1800" b="1" kern="1200">
                          <a:solidFill>
                            <a:schemeClr val="tx1"/>
                          </a:solidFill>
                          <a:latin typeface="Sabon Next LT"/>
                        </a:defRPr>
                      </a:lvl3pPr>
                      <a:lvl4pPr marL="1371600" algn="l" defTabSz="914400" rtl="0" eaLnBrk="1" latinLnBrk="0" hangingPunct="1">
                        <a:defRPr sz="1800" b="1" kern="1200">
                          <a:solidFill>
                            <a:schemeClr val="tx1"/>
                          </a:solidFill>
                          <a:latin typeface="Sabon Next LT"/>
                        </a:defRPr>
                      </a:lvl4pPr>
                      <a:lvl5pPr marL="1828800" algn="l" defTabSz="914400" rtl="0" eaLnBrk="1" latinLnBrk="0" hangingPunct="1">
                        <a:defRPr sz="1800" b="1" kern="1200">
                          <a:solidFill>
                            <a:schemeClr val="tx1"/>
                          </a:solidFill>
                          <a:latin typeface="Sabon Next LT"/>
                        </a:defRPr>
                      </a:lvl5pPr>
                      <a:lvl6pPr marL="2286000" algn="l" defTabSz="914400" rtl="0" eaLnBrk="1" latinLnBrk="0" hangingPunct="1">
                        <a:defRPr sz="1800" b="1" kern="1200">
                          <a:solidFill>
                            <a:schemeClr val="tx1"/>
                          </a:solidFill>
                          <a:latin typeface="Sabon Next LT"/>
                        </a:defRPr>
                      </a:lvl6pPr>
                      <a:lvl7pPr marL="2743200" algn="l" defTabSz="914400" rtl="0" eaLnBrk="1" latinLnBrk="0" hangingPunct="1">
                        <a:defRPr sz="1800" b="1" kern="1200">
                          <a:solidFill>
                            <a:schemeClr val="tx1"/>
                          </a:solidFill>
                          <a:latin typeface="Sabon Next LT"/>
                        </a:defRPr>
                      </a:lvl7pPr>
                      <a:lvl8pPr marL="3200400" algn="l" defTabSz="914400" rtl="0" eaLnBrk="1" latinLnBrk="0" hangingPunct="1">
                        <a:defRPr sz="1800" b="1" kern="1200">
                          <a:solidFill>
                            <a:schemeClr val="tx1"/>
                          </a:solidFill>
                          <a:latin typeface="Sabon Next LT"/>
                        </a:defRPr>
                      </a:lvl8pPr>
                      <a:lvl9pPr marL="3657600" algn="l" defTabSz="914400" rtl="0" eaLnBrk="1" latinLnBrk="0" hangingPunct="1">
                        <a:defRPr sz="1800" b="1" kern="1200">
                          <a:solidFill>
                            <a:schemeClr val="tx1"/>
                          </a:solidFill>
                          <a:latin typeface="Sabon Next LT"/>
                        </a:defRPr>
                      </a:lvl9pPr>
                    </a:lstStyle>
                    <a:p>
                      <a:pPr marL="0" indent="0" algn="just">
                        <a:lnSpc>
                          <a:spcPct val="115000"/>
                        </a:lnSpc>
                        <a:spcAft>
                          <a:spcPts val="600"/>
                        </a:spcAft>
                      </a:pPr>
                      <a:r>
                        <a:rPr lang="en-US" sz="3200" b="0" dirty="0">
                          <a:effectLst/>
                          <a:latin typeface="Times New Roman" panose="02020603050405020304" pitchFamily="18" charset="0"/>
                          <a:cs typeface="Times New Roman" panose="02020603050405020304" pitchFamily="18" charset="0"/>
                        </a:rPr>
                        <a:t>1- </a:t>
                      </a:r>
                      <a:r>
                        <a:rPr lang="en-US" sz="3200" b="0" dirty="0" err="1">
                          <a:effectLst/>
                          <a:latin typeface="Times New Roman" panose="02020603050405020304" pitchFamily="18" charset="0"/>
                          <a:cs typeface="Times New Roman" panose="02020603050405020304" pitchFamily="18" charset="0"/>
                        </a:rPr>
                        <a:t>Não</a:t>
                      </a:r>
                      <a:r>
                        <a:rPr lang="en-US" sz="3200" b="0" dirty="0">
                          <a:effectLst/>
                          <a:latin typeface="Times New Roman" panose="02020603050405020304" pitchFamily="18" charset="0"/>
                          <a:cs typeface="Times New Roman" panose="02020603050405020304" pitchFamily="18" charset="0"/>
                        </a:rPr>
                        <a:t> </a:t>
                      </a:r>
                    </a:p>
                    <a:p>
                      <a:pPr marL="0" indent="0" algn="just">
                        <a:lnSpc>
                          <a:spcPct val="115000"/>
                        </a:lnSpc>
                        <a:spcAft>
                          <a:spcPts val="600"/>
                        </a:spcAft>
                      </a:pPr>
                      <a:r>
                        <a:rPr lang="en-US" sz="3200" b="0" dirty="0">
                          <a:effectLst/>
                          <a:latin typeface="Times New Roman" panose="02020603050405020304" pitchFamily="18" charset="0"/>
                          <a:cs typeface="Times New Roman" panose="02020603050405020304" pitchFamily="18" charset="0"/>
                        </a:rPr>
                        <a:t>2- </a:t>
                      </a:r>
                      <a:r>
                        <a:rPr lang="en-US" sz="3200" b="0" dirty="0" err="1">
                          <a:effectLst/>
                          <a:latin typeface="Times New Roman" panose="02020603050405020304" pitchFamily="18" charset="0"/>
                          <a:cs typeface="Times New Roman" panose="02020603050405020304" pitchFamily="18" charset="0"/>
                        </a:rPr>
                        <a:t>Tủy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sống</a:t>
                      </a:r>
                      <a:r>
                        <a:rPr lang="en-US" sz="3200" b="0" dirty="0">
                          <a:effectLst/>
                          <a:latin typeface="Times New Roman" panose="02020603050405020304" pitchFamily="18" charset="0"/>
                          <a:cs typeface="Times New Roman" panose="02020603050405020304" pitchFamily="18" charset="0"/>
                        </a:rPr>
                        <a:t> </a:t>
                      </a:r>
                    </a:p>
                    <a:p>
                      <a:pPr marL="0" indent="0" algn="just">
                        <a:lnSpc>
                          <a:spcPct val="115000"/>
                        </a:lnSpc>
                        <a:spcAft>
                          <a:spcPts val="600"/>
                        </a:spcAft>
                      </a:pPr>
                      <a:r>
                        <a:rPr lang="en-US" sz="3200" b="0" dirty="0">
                          <a:effectLst/>
                          <a:latin typeface="Times New Roman" panose="02020603050405020304" pitchFamily="18" charset="0"/>
                          <a:cs typeface="Times New Roman" panose="02020603050405020304" pitchFamily="18" charset="0"/>
                        </a:rPr>
                        <a:t>3- </a:t>
                      </a:r>
                      <a:r>
                        <a:rPr lang="en-US" sz="3200" b="0" dirty="0" err="1">
                          <a:effectLst/>
                          <a:latin typeface="Times New Roman" panose="02020603050405020304" pitchFamily="18" charset="0"/>
                          <a:cs typeface="Times New Roman" panose="02020603050405020304" pitchFamily="18" charset="0"/>
                        </a:rPr>
                        <a:t>Dây</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thần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kinh</a:t>
                      </a:r>
                      <a:endParaRPr lang="en-US" sz="3200" b="0" dirty="0">
                        <a:effectLst/>
                        <a:latin typeface="Times New Roman" panose="02020603050405020304" pitchFamily="18" charset="0"/>
                        <a:cs typeface="Times New Roman" panose="02020603050405020304" pitchFamily="18" charset="0"/>
                      </a:endParaRPr>
                    </a:p>
                    <a:p>
                      <a:pPr marL="0" indent="0" algn="just">
                        <a:lnSpc>
                          <a:spcPct val="115000"/>
                        </a:lnSpc>
                        <a:spcAft>
                          <a:spcPts val="600"/>
                        </a:spcAft>
                      </a:pPr>
                      <a:r>
                        <a:rPr lang="en-US" sz="3200" b="0" dirty="0">
                          <a:effectLst/>
                          <a:latin typeface="Times New Roman" panose="02020603050405020304" pitchFamily="18" charset="0"/>
                          <a:cs typeface="Times New Roman" panose="02020603050405020304" pitchFamily="18" charset="0"/>
                        </a:rPr>
                        <a:t>4-  </a:t>
                      </a:r>
                      <a:r>
                        <a:rPr lang="en-US" sz="3200" b="0" dirty="0" err="1">
                          <a:effectLst/>
                          <a:latin typeface="Times New Roman" panose="02020603050405020304" pitchFamily="18" charset="0"/>
                          <a:cs typeface="Times New Roman" panose="02020603050405020304" pitchFamily="18" charset="0"/>
                        </a:rPr>
                        <a:t>Hạch</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thần</a:t>
                      </a:r>
                      <a:r>
                        <a:rPr lang="en-US" sz="3200" b="0" dirty="0">
                          <a:effectLst/>
                          <a:latin typeface="Times New Roman" panose="02020603050405020304" pitchFamily="18" charset="0"/>
                          <a:cs typeface="Times New Roman" panose="02020603050405020304" pitchFamily="18" charset="0"/>
                        </a:rPr>
                        <a:t> </a:t>
                      </a:r>
                      <a:r>
                        <a:rPr lang="en-US" sz="3200" b="0" dirty="0" err="1">
                          <a:effectLst/>
                          <a:latin typeface="Times New Roman" panose="02020603050405020304" pitchFamily="18" charset="0"/>
                          <a:cs typeface="Times New Roman" panose="02020603050405020304" pitchFamily="18" charset="0"/>
                        </a:rPr>
                        <a:t>kinh</a:t>
                      </a:r>
                      <a:endParaRPr lang="en-US" sz="3200" b="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6350" cap="flat" cmpd="sng" algn="ctr">
                      <a:solidFill>
                        <a:srgbClr val="1F2C8F"/>
                      </a:solidFill>
                      <a:prstDash val="solid"/>
                      <a:miter lim="800000"/>
                    </a:lnL>
                    <a:lnR w="12700" cap="flat" cmpd="sng" algn="ctr">
                      <a:solidFill>
                        <a:srgbClr val="000000"/>
                      </a:solidFill>
                      <a:prstDash val="solid"/>
                      <a:round/>
                      <a:headEnd type="none" w="med" len="med"/>
                      <a:tailEnd type="none" w="med" len="med"/>
                    </a:lnR>
                    <a:lnT w="6350" cap="flat" cmpd="sng" algn="ctr">
                      <a:solidFill>
                        <a:srgbClr val="1F2C8F"/>
                      </a:solidFill>
                      <a:prstDash val="solid"/>
                      <a:miter lim="800000"/>
                    </a:lnT>
                    <a:lnB w="6350" cap="flat" cmpd="sng" algn="ctr">
                      <a:solidFill>
                        <a:srgbClr val="1F2C8F"/>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Sabon Next LT"/>
                        </a:defRPr>
                      </a:lvl1pPr>
                      <a:lvl2pPr marL="457200" algn="l" defTabSz="914400" rtl="0" eaLnBrk="1" latinLnBrk="0" hangingPunct="1">
                        <a:defRPr sz="1800" kern="1200">
                          <a:solidFill>
                            <a:schemeClr val="tx1"/>
                          </a:solidFill>
                          <a:latin typeface="Sabon Next LT"/>
                        </a:defRPr>
                      </a:lvl2pPr>
                      <a:lvl3pPr marL="914400" algn="l" defTabSz="914400" rtl="0" eaLnBrk="1" latinLnBrk="0" hangingPunct="1">
                        <a:defRPr sz="1800" kern="1200">
                          <a:solidFill>
                            <a:schemeClr val="tx1"/>
                          </a:solidFill>
                          <a:latin typeface="Sabon Next LT"/>
                        </a:defRPr>
                      </a:lvl3pPr>
                      <a:lvl4pPr marL="1371600" algn="l" defTabSz="914400" rtl="0" eaLnBrk="1" latinLnBrk="0" hangingPunct="1">
                        <a:defRPr sz="1800" kern="1200">
                          <a:solidFill>
                            <a:schemeClr val="tx1"/>
                          </a:solidFill>
                          <a:latin typeface="Sabon Next LT"/>
                        </a:defRPr>
                      </a:lvl4pPr>
                      <a:lvl5pPr marL="1828800" algn="l" defTabSz="914400" rtl="0" eaLnBrk="1" latinLnBrk="0" hangingPunct="1">
                        <a:defRPr sz="1800" kern="1200">
                          <a:solidFill>
                            <a:schemeClr val="tx1"/>
                          </a:solidFill>
                          <a:latin typeface="Sabon Next LT"/>
                        </a:defRPr>
                      </a:lvl5pPr>
                      <a:lvl6pPr marL="2286000" algn="l" defTabSz="914400" rtl="0" eaLnBrk="1" latinLnBrk="0" hangingPunct="1">
                        <a:defRPr sz="1800" kern="1200">
                          <a:solidFill>
                            <a:schemeClr val="tx1"/>
                          </a:solidFill>
                          <a:latin typeface="Sabon Next LT"/>
                        </a:defRPr>
                      </a:lvl6pPr>
                      <a:lvl7pPr marL="2743200" algn="l" defTabSz="914400" rtl="0" eaLnBrk="1" latinLnBrk="0" hangingPunct="1">
                        <a:defRPr sz="1800" kern="1200">
                          <a:solidFill>
                            <a:schemeClr val="tx1"/>
                          </a:solidFill>
                          <a:latin typeface="Sabon Next LT"/>
                        </a:defRPr>
                      </a:lvl7pPr>
                      <a:lvl8pPr marL="3200400" algn="l" defTabSz="914400" rtl="0" eaLnBrk="1" latinLnBrk="0" hangingPunct="1">
                        <a:defRPr sz="1800" kern="1200">
                          <a:solidFill>
                            <a:schemeClr val="tx1"/>
                          </a:solidFill>
                          <a:latin typeface="Sabon Next LT"/>
                        </a:defRPr>
                      </a:lvl8pPr>
                      <a:lvl9pPr marL="3657600" algn="l" defTabSz="914400" rtl="0" eaLnBrk="1" latinLnBrk="0" hangingPunct="1">
                        <a:defRPr sz="1800" kern="1200">
                          <a:solidFill>
                            <a:schemeClr val="tx1"/>
                          </a:solidFill>
                          <a:latin typeface="Sabon Next LT"/>
                        </a:defRPr>
                      </a:lvl9pPr>
                    </a:lstStyle>
                    <a:p>
                      <a:pPr algn="just">
                        <a:lnSpc>
                          <a:spcPct val="115000"/>
                        </a:lnSpc>
                        <a:spcAft>
                          <a:spcPts val="1000"/>
                        </a:spcAft>
                      </a:pPr>
                      <a:r>
                        <a:rPr lang="nl-NL" sz="3200" dirty="0">
                          <a:effectLst/>
                          <a:latin typeface="Times New Roman" panose="02020603050405020304" pitchFamily="18" charset="0"/>
                          <a:cs typeface="Times New Roman" panose="02020603050405020304" pitchFamily="18" charset="0"/>
                        </a:rPr>
                        <a:t>A-Nằm</a:t>
                      </a:r>
                      <a:r>
                        <a:rPr lang="nl-NL" sz="3200" baseline="0" dirty="0">
                          <a:effectLst/>
                          <a:latin typeface="Times New Roman" panose="02020603050405020304" pitchFamily="18" charset="0"/>
                          <a:cs typeface="Times New Roman" panose="02020603050405020304" pitchFamily="18" charset="0"/>
                        </a:rPr>
                        <a:t> trong hộp sọ</a:t>
                      </a:r>
                    </a:p>
                    <a:p>
                      <a:pPr algn="just">
                        <a:lnSpc>
                          <a:spcPct val="115000"/>
                        </a:lnSpc>
                        <a:spcAft>
                          <a:spcPts val="1000"/>
                        </a:spcAft>
                      </a:pPr>
                      <a:r>
                        <a:rPr lang="nl-NL" sz="3200" baseline="0" dirty="0">
                          <a:effectLst/>
                          <a:latin typeface="Times New Roman" panose="02020603050405020304" pitchFamily="18" charset="0"/>
                          <a:cs typeface="Times New Roman" panose="02020603050405020304" pitchFamily="18" charset="0"/>
                        </a:rPr>
                        <a:t>B-Phân bố khắp cơ thể</a:t>
                      </a:r>
                    </a:p>
                    <a:p>
                      <a:pPr algn="just">
                        <a:lnSpc>
                          <a:spcPct val="115000"/>
                        </a:lnSpc>
                        <a:spcAft>
                          <a:spcPts val="1000"/>
                        </a:spcAft>
                      </a:pPr>
                      <a:r>
                        <a:rPr lang="nl-NL" sz="3200" baseline="0" dirty="0">
                          <a:effectLst/>
                          <a:latin typeface="Times New Roman" panose="02020603050405020304" pitchFamily="18" charset="0"/>
                          <a:cs typeface="Times New Roman" panose="02020603050405020304" pitchFamily="18" charset="0"/>
                        </a:rPr>
                        <a:t>C-Nằm rải rác và nối với các dây thần kinh.</a:t>
                      </a:r>
                    </a:p>
                    <a:p>
                      <a:pPr algn="just">
                        <a:lnSpc>
                          <a:spcPct val="115000"/>
                        </a:lnSpc>
                        <a:spcAft>
                          <a:spcPts val="1000"/>
                        </a:spcAft>
                      </a:pPr>
                      <a:r>
                        <a:rPr lang="nl-NL" sz="3200" baseline="0" dirty="0">
                          <a:effectLst/>
                          <a:latin typeface="Times New Roman" panose="02020603050405020304" pitchFamily="18" charset="0"/>
                          <a:cs typeface="Times New Roman" panose="02020603050405020304" pitchFamily="18" charset="0"/>
                        </a:rPr>
                        <a:t>D-</a:t>
                      </a:r>
                      <a:r>
                        <a:rPr lang="nl-NL" sz="3200" dirty="0">
                          <a:effectLst/>
                          <a:latin typeface="Times New Roman" panose="02020603050405020304" pitchFamily="18" charset="0"/>
                          <a:cs typeface="Times New Roman" panose="02020603050405020304" pitchFamily="18" charset="0"/>
                        </a:rPr>
                        <a:t> Nằm</a:t>
                      </a:r>
                      <a:r>
                        <a:rPr lang="nl-NL" sz="3200" baseline="0" dirty="0">
                          <a:effectLst/>
                          <a:latin typeface="Times New Roman" panose="02020603050405020304" pitchFamily="18" charset="0"/>
                          <a:cs typeface="Times New Roman" panose="02020603050405020304" pitchFamily="18" charset="0"/>
                        </a:rPr>
                        <a:t> trong cột sống.</a:t>
                      </a:r>
                      <a:r>
                        <a:rPr lang="nl-NL" sz="3200" dirty="0">
                          <a:effectLst/>
                          <a:latin typeface="Times New Roman" panose="02020603050405020304" pitchFamily="18" charset="0"/>
                          <a:cs typeface="Times New Roman" panose="02020603050405020304" pitchFamily="18" charset="0"/>
                        </a:rPr>
                        <a:t>                                                                                                </a:t>
                      </a:r>
                      <a:endParaRPr lang="en-US" sz="32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6350" cap="flat" cmpd="sng" algn="ctr">
                      <a:solidFill>
                        <a:srgbClr val="1F2C8F"/>
                      </a:solidFill>
                      <a:prstDash val="solid"/>
                      <a:miter lim="800000"/>
                    </a:lnR>
                    <a:lnT w="6350" cap="flat" cmpd="sng" algn="ctr">
                      <a:solidFill>
                        <a:srgbClr val="1F2C8F"/>
                      </a:solidFill>
                      <a:prstDash val="solid"/>
                      <a:miter lim="800000"/>
                    </a:lnT>
                    <a:lnB w="6350" cap="flat" cmpd="sng" algn="ctr">
                      <a:solidFill>
                        <a:srgbClr val="1F2C8F"/>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642649143"/>
                  </a:ext>
                </a:extLst>
              </a:tr>
            </a:tbl>
          </a:graphicData>
        </a:graphic>
      </p:graphicFrame>
      <p:sp>
        <p:nvSpPr>
          <p:cNvPr id="10" name="TextBox 9">
            <a:extLst>
              <a:ext uri="{FF2B5EF4-FFF2-40B4-BE49-F238E27FC236}">
                <a16:creationId xmlns:a16="http://schemas.microsoft.com/office/drawing/2014/main" id="{A19311B5-5235-C86D-F7F5-B38E47FB7C97}"/>
              </a:ext>
            </a:extLst>
          </p:cNvPr>
          <p:cNvSpPr txBox="1"/>
          <p:nvPr/>
        </p:nvSpPr>
        <p:spPr>
          <a:xfrm>
            <a:off x="547574" y="59735"/>
            <a:ext cx="10425226" cy="483017"/>
          </a:xfrm>
          <a:prstGeom prst="rect">
            <a:avLst/>
          </a:prstGeom>
          <a:noFill/>
        </p:spPr>
        <p:txBody>
          <a:bodyPr wrap="square">
            <a:spAutoFit/>
          </a:bodyPr>
          <a:lstStyle/>
          <a:p>
            <a:pPr algn="just">
              <a:lnSpc>
                <a:spcPct val="115000"/>
              </a:lnSpc>
              <a:spcBef>
                <a:spcPts val="2700"/>
              </a:spcBef>
              <a:spcAft>
                <a:spcPts val="300"/>
              </a:spcAft>
            </a:pPr>
            <a:r>
              <a:rPr lang="vi-VN" sz="2400" b="1" dirty="0">
                <a:solidFill>
                  <a:srgbClr val="1F2C8F"/>
                </a:solidFill>
                <a:latin typeface="Times New Roman" panose="02020603050405020304" pitchFamily="18" charset="0"/>
                <a:cs typeface="Times New Roman" panose="02020603050405020304" pitchFamily="18" charset="0"/>
              </a:rPr>
              <a:t>Câu 1. </a:t>
            </a:r>
            <a:r>
              <a:rPr lang="en-US" sz="2400" b="1" dirty="0" err="1">
                <a:solidFill>
                  <a:srgbClr val="1F2C8F"/>
                </a:solidFill>
                <a:latin typeface="Times New Roman" panose="02020603050405020304" pitchFamily="18" charset="0"/>
                <a:cs typeface="Times New Roman" panose="02020603050405020304" pitchFamily="18" charset="0"/>
              </a:rPr>
              <a:t>Nối</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cột</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số</a:t>
            </a:r>
            <a:r>
              <a:rPr lang="en-US" sz="2400" b="1" dirty="0">
                <a:solidFill>
                  <a:srgbClr val="1F2C8F"/>
                </a:solidFill>
                <a:latin typeface="Times New Roman" panose="02020603050405020304" pitchFamily="18" charset="0"/>
                <a:cs typeface="Times New Roman" panose="02020603050405020304" pitchFamily="18" charset="0"/>
              </a:rPr>
              <a:t> 1;2;3;4 </a:t>
            </a:r>
            <a:r>
              <a:rPr lang="en-US" sz="2400" b="1" dirty="0" err="1">
                <a:solidFill>
                  <a:srgbClr val="1F2C8F"/>
                </a:solidFill>
                <a:latin typeface="Times New Roman" panose="02020603050405020304" pitchFamily="18" charset="0"/>
                <a:cs typeface="Times New Roman" panose="02020603050405020304" pitchFamily="18" charset="0"/>
              </a:rPr>
              <a:t>với</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cột</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chữ</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cái</a:t>
            </a:r>
            <a:r>
              <a:rPr lang="en-US" sz="2400" b="1" dirty="0">
                <a:solidFill>
                  <a:srgbClr val="1F2C8F"/>
                </a:solidFill>
                <a:latin typeface="Times New Roman" panose="02020603050405020304" pitchFamily="18" charset="0"/>
                <a:cs typeface="Times New Roman" panose="02020603050405020304" pitchFamily="18" charset="0"/>
              </a:rPr>
              <a:t> A; B; C; D </a:t>
            </a:r>
            <a:r>
              <a:rPr lang="en-US" sz="2400" b="1" dirty="0" err="1">
                <a:solidFill>
                  <a:srgbClr val="1F2C8F"/>
                </a:solidFill>
                <a:latin typeface="Times New Roman" panose="02020603050405020304" pitchFamily="18" charset="0"/>
                <a:cs typeface="Times New Roman" panose="02020603050405020304" pitchFamily="18" charset="0"/>
              </a:rPr>
              <a:t>sao</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cho</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phù</a:t>
            </a:r>
            <a:r>
              <a:rPr lang="en-US" sz="2400" b="1" dirty="0">
                <a:solidFill>
                  <a:srgbClr val="1F2C8F"/>
                </a:solidFill>
                <a:latin typeface="Times New Roman" panose="02020603050405020304" pitchFamily="18" charset="0"/>
                <a:cs typeface="Times New Roman" panose="02020603050405020304" pitchFamily="18" charset="0"/>
              </a:rPr>
              <a:t> </a:t>
            </a:r>
            <a:r>
              <a:rPr lang="en-US" sz="2400" b="1" dirty="0" err="1">
                <a:solidFill>
                  <a:srgbClr val="1F2C8F"/>
                </a:solidFill>
                <a:latin typeface="Times New Roman" panose="02020603050405020304" pitchFamily="18" charset="0"/>
                <a:cs typeface="Times New Roman" panose="02020603050405020304" pitchFamily="18" charset="0"/>
              </a:rPr>
              <a:t>hợp</a:t>
            </a:r>
            <a:endParaRPr lang="en-US" sz="2400" b="1" dirty="0">
              <a:solidFill>
                <a:srgbClr val="1F2C8F"/>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C4BE8D-97DD-2A66-23B0-25A9C1103CD0}"/>
              </a:ext>
            </a:extLst>
          </p:cNvPr>
          <p:cNvSpPr txBox="1"/>
          <p:nvPr/>
        </p:nvSpPr>
        <p:spPr>
          <a:xfrm>
            <a:off x="547574" y="4686298"/>
            <a:ext cx="7757774" cy="1569660"/>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Câu 2.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phối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cxnSp>
        <p:nvCxnSpPr>
          <p:cNvPr id="5" name="Straight Arrow Connector 4">
            <a:extLst>
              <a:ext uri="{FF2B5EF4-FFF2-40B4-BE49-F238E27FC236}">
                <a16:creationId xmlns:a16="http://schemas.microsoft.com/office/drawing/2014/main" id="{4DD08AEE-F9EF-C018-B873-5174D6AD7027}"/>
              </a:ext>
            </a:extLst>
          </p:cNvPr>
          <p:cNvCxnSpPr>
            <a:cxnSpLocks/>
          </p:cNvCxnSpPr>
          <p:nvPr/>
        </p:nvCxnSpPr>
        <p:spPr>
          <a:xfrm>
            <a:off x="2721768" y="1428750"/>
            <a:ext cx="1021557" cy="0"/>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F68F8AA2-4033-7035-731A-4F6D6E210574}"/>
              </a:ext>
            </a:extLst>
          </p:cNvPr>
          <p:cNvCxnSpPr>
            <a:cxnSpLocks/>
          </p:cNvCxnSpPr>
          <p:nvPr/>
        </p:nvCxnSpPr>
        <p:spPr>
          <a:xfrm>
            <a:off x="2852737" y="2247132"/>
            <a:ext cx="1076325" cy="1695450"/>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80499FA0-045D-25A1-38E5-92B42F8E11D0}"/>
              </a:ext>
            </a:extLst>
          </p:cNvPr>
          <p:cNvCxnSpPr>
            <a:cxnSpLocks/>
          </p:cNvCxnSpPr>
          <p:nvPr/>
        </p:nvCxnSpPr>
        <p:spPr>
          <a:xfrm flipV="1">
            <a:off x="3143248" y="2326656"/>
            <a:ext cx="966788" cy="466725"/>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C466AD1D-6915-5ACC-F3B6-4C336936DD1D}"/>
              </a:ext>
            </a:extLst>
          </p:cNvPr>
          <p:cNvCxnSpPr>
            <a:cxnSpLocks/>
          </p:cNvCxnSpPr>
          <p:nvPr/>
        </p:nvCxnSpPr>
        <p:spPr>
          <a:xfrm flipV="1">
            <a:off x="3232546" y="2628900"/>
            <a:ext cx="565547" cy="800100"/>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58212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2765" y="44000"/>
            <a:ext cx="10818539" cy="584775"/>
          </a:xfrm>
          <a:prstGeom prst="rect">
            <a:avLst/>
          </a:prstGeom>
        </p:spPr>
        <p:txBody>
          <a:bodyPr wrap="none">
            <a:spAutoFit/>
          </a:bodyPr>
          <a:lstStyle/>
          <a:p>
            <a:pPr defTabSz="914400"/>
            <a:r>
              <a:rPr lang="en-US" sz="3200" b="1" dirty="0" err="1">
                <a:solidFill>
                  <a:srgbClr val="FF0000"/>
                </a:solidFill>
                <a:latin typeface="Times New Roman" panose="02020603050405020304" pitchFamily="18" charset="0"/>
                <a:ea typeface="Calibri" panose="020F0502020204030204" pitchFamily="34" charset="0"/>
              </a:rPr>
              <a:t>BÀI</a:t>
            </a:r>
            <a:r>
              <a:rPr lang="en-US" sz="3200" b="1" dirty="0">
                <a:solidFill>
                  <a:srgbClr val="FF0000"/>
                </a:solidFill>
                <a:latin typeface="Times New Roman" panose="02020603050405020304" pitchFamily="18" charset="0"/>
                <a:ea typeface="Calibri" panose="020F0502020204030204" pitchFamily="34" charset="0"/>
              </a:rPr>
              <a:t> 37. </a:t>
            </a:r>
            <a:r>
              <a:rPr lang="en-US" sz="3200" b="1" dirty="0" err="1">
                <a:solidFill>
                  <a:srgbClr val="FF0000"/>
                </a:solidFill>
                <a:latin typeface="Times New Roman" panose="02020603050405020304" pitchFamily="18" charset="0"/>
                <a:ea typeface="Calibri" panose="020F0502020204030204" pitchFamily="34" charset="0"/>
              </a:rPr>
              <a:t>HỆ</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THẦN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VÀ</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CÁC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GIÁC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QUAN</a:t>
            </a:r>
            <a:r>
              <a:rPr lang="en-US" sz="3200" b="1" dirty="0">
                <a:solidFill>
                  <a:srgbClr val="FF0000"/>
                </a:solidFill>
                <a:latin typeface="Times New Roman" panose="02020603050405020304" pitchFamily="18" charset="0"/>
                <a:ea typeface="Calibri" panose="020F0502020204030204" pitchFamily="34" charset="0"/>
              </a:rPr>
              <a:t> Ở </a:t>
            </a:r>
            <a:r>
              <a:rPr lang="en-US" sz="3200" b="1" dirty="0" err="1">
                <a:solidFill>
                  <a:srgbClr val="FF0000"/>
                </a:solidFill>
                <a:latin typeface="Times New Roman" panose="02020603050405020304" pitchFamily="18" charset="0"/>
                <a:ea typeface="Calibri" panose="020F0502020204030204" pitchFamily="34" charset="0"/>
              </a:rPr>
              <a:t>NGƯỜI</a:t>
            </a:r>
            <a:endParaRPr lang="en-US" sz="3200" dirty="0">
              <a:solidFill>
                <a:srgbClr val="FF0000"/>
              </a:solidFill>
            </a:endParaRPr>
          </a:p>
        </p:txBody>
      </p:sp>
      <p:sp>
        <p:nvSpPr>
          <p:cNvPr id="6" name="TextBox 5">
            <a:extLst>
              <a:ext uri="{FF2B5EF4-FFF2-40B4-BE49-F238E27FC236}">
                <a16:creationId xmlns:a16="http://schemas.microsoft.com/office/drawing/2014/main" id="{8D15A38D-1FAC-188A-DAA6-C437421F7047}"/>
              </a:ext>
            </a:extLst>
          </p:cNvPr>
          <p:cNvSpPr txBox="1"/>
          <p:nvPr/>
        </p:nvSpPr>
        <p:spPr>
          <a:xfrm>
            <a:off x="414947" y="922447"/>
            <a:ext cx="3180308" cy="658642"/>
          </a:xfrm>
          <a:prstGeom prst="rect">
            <a:avLst/>
          </a:prstGeom>
          <a:solidFill>
            <a:srgbClr val="1F2C8F"/>
          </a:solidFill>
          <a:effectLst>
            <a:outerShdw blurRad="50800" dist="38100" dir="2700000" algn="tl" rotWithShape="0">
              <a:prstClr val="black">
                <a:alpha val="40000"/>
              </a:prstClr>
            </a:outerShdw>
          </a:effectLst>
        </p:spPr>
        <p:txBody>
          <a:bodyPr wrap="square">
            <a:spAutoFit/>
          </a:bodyPr>
          <a:lstStyle/>
          <a:p>
            <a:pPr algn="just">
              <a:lnSpc>
                <a:spcPct val="115000"/>
              </a:lnSpc>
              <a:spcAft>
                <a:spcPts val="1000"/>
              </a:spcAft>
            </a:pPr>
            <a:r>
              <a:rPr lang="en-US" sz="3200" b="1" dirty="0">
                <a:solidFill>
                  <a:srgbClr val="FDFBF6"/>
                </a:solidFill>
                <a:latin typeface="Times New Roman" panose="02020603050405020304" pitchFamily="18" charset="0"/>
                <a:ea typeface="Times New Roman" panose="02020603050405020304" pitchFamily="18" charset="0"/>
              </a:rPr>
              <a:t>I. </a:t>
            </a:r>
            <a:r>
              <a:rPr lang="en-US" sz="3200" b="1" dirty="0" err="1">
                <a:solidFill>
                  <a:srgbClr val="FDFBF6"/>
                </a:solidFill>
                <a:latin typeface="Times New Roman" panose="02020603050405020304" pitchFamily="18" charset="0"/>
                <a:ea typeface="Times New Roman" panose="02020603050405020304" pitchFamily="18" charset="0"/>
              </a:rPr>
              <a:t>Hệ</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thần</a:t>
            </a:r>
            <a:r>
              <a:rPr lang="en-US" sz="3200" b="1" dirty="0">
                <a:solidFill>
                  <a:srgbClr val="FDFBF6"/>
                </a:solidFill>
                <a:latin typeface="Times New Roman" panose="02020603050405020304" pitchFamily="18" charset="0"/>
                <a:ea typeface="Times New Roman" panose="02020603050405020304" pitchFamily="18" charset="0"/>
              </a:rPr>
              <a:t> </a:t>
            </a:r>
            <a:r>
              <a:rPr lang="en-US" sz="3200" b="1" dirty="0" err="1">
                <a:solidFill>
                  <a:srgbClr val="FDFBF6"/>
                </a:solidFill>
                <a:latin typeface="Times New Roman" panose="02020603050405020304" pitchFamily="18" charset="0"/>
                <a:ea typeface="Times New Roman" panose="02020603050405020304" pitchFamily="18" charset="0"/>
              </a:rPr>
              <a:t>kinh</a:t>
            </a:r>
            <a:r>
              <a:rPr lang="en-US" sz="3200" b="1" dirty="0">
                <a:solidFill>
                  <a:srgbClr val="FDFBF6"/>
                </a:solidFill>
                <a:latin typeface="Times New Roman" panose="02020603050405020304" pitchFamily="18" charset="0"/>
                <a:ea typeface="Times New Roman" panose="02020603050405020304" pitchFamily="18" charset="0"/>
              </a:rPr>
              <a:t> </a:t>
            </a:r>
            <a:endParaRPr lang="vi-VN" sz="3200" dirty="0">
              <a:solidFill>
                <a:srgbClr val="FDFBF6"/>
              </a:solidFill>
              <a:latin typeface="Sabon Next LT"/>
            </a:endParaRPr>
          </a:p>
        </p:txBody>
      </p:sp>
      <p:sp>
        <p:nvSpPr>
          <p:cNvPr id="8" name="Text Placeholder 2">
            <a:extLst>
              <a:ext uri="{FF2B5EF4-FFF2-40B4-BE49-F238E27FC236}">
                <a16:creationId xmlns:a16="http://schemas.microsoft.com/office/drawing/2014/main" id="{DD43D3EC-086E-1D71-A00F-AF46ACF51924}"/>
              </a:ext>
            </a:extLst>
          </p:cNvPr>
          <p:cNvSpPr txBox="1">
            <a:spLocks/>
          </p:cNvSpPr>
          <p:nvPr/>
        </p:nvSpPr>
        <p:spPr>
          <a:xfrm>
            <a:off x="0" y="1618203"/>
            <a:ext cx="7191199" cy="51311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FF0000"/>
                </a:solidFill>
                <a:latin typeface="Times New Roman" panose="02020603050405020304" pitchFamily="18" charset="0"/>
                <a:cs typeface="Times New Roman" panose="02020603050405020304" pitchFamily="18" charset="0"/>
              </a:rPr>
              <a:t>1. </a:t>
            </a:r>
            <a:r>
              <a:rPr lang="en-US" b="1" dirty="0" err="1">
                <a:solidFill>
                  <a:srgbClr val="FF0000"/>
                </a:solidFill>
                <a:latin typeface="Times New Roman" panose="02020603050405020304" pitchFamily="18" charset="0"/>
                <a:cs typeface="Times New Roman" panose="02020603050405020304" pitchFamily="18" charset="0"/>
              </a:rPr>
              <a:t>Cấu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tạo</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chức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năng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hệ</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kinh</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536905" y="818662"/>
            <a:ext cx="719390" cy="609653"/>
          </a:xfrm>
          <a:prstGeom prst="rect">
            <a:avLst/>
          </a:prstGeom>
        </p:spPr>
      </p:pic>
      <p:sp>
        <p:nvSpPr>
          <p:cNvPr id="3" name="Rectangle 2"/>
          <p:cNvSpPr/>
          <p:nvPr/>
        </p:nvSpPr>
        <p:spPr>
          <a:xfrm>
            <a:off x="622765" y="2740735"/>
            <a:ext cx="10204562" cy="2858475"/>
          </a:xfrm>
          <a:prstGeom prst="rect">
            <a:avLst/>
          </a:prstGeom>
        </p:spPr>
        <p:txBody>
          <a:bodyPr wrap="square">
            <a:spAutoFit/>
          </a:bodyPr>
          <a:lstStyle/>
          <a:p>
            <a:pPr>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Cấu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ống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spcAft>
                <a:spcPts val="0"/>
              </a:spcAft>
              <a:buFont typeface="Symbol" panose="05050102010706020507" pitchFamily="18" charset="2"/>
              <a:buChar char=""/>
            </a:pP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tủy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khiển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092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{DA22E402-DFEE-497A-8B39-8C9891E5ACB7}tf78438558_win32</Template>
  <TotalTime>1665</TotalTime>
  <Words>5205</Words>
  <Application>Microsoft Office PowerPoint</Application>
  <PresentationFormat>Widescreen</PresentationFormat>
  <Paragraphs>434</Paragraphs>
  <Slides>53</Slides>
  <Notes>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53</vt:i4>
      </vt:variant>
    </vt:vector>
  </HeadingPairs>
  <TitlesOfParts>
    <vt:vector size="64" baseType="lpstr">
      <vt:lpstr>Arial</vt:lpstr>
      <vt:lpstr>Calibri</vt:lpstr>
      <vt:lpstr>Calibri Light</vt:lpstr>
      <vt:lpstr>Sabon Next LT</vt:lpstr>
      <vt:lpstr>Segoe UI</vt:lpstr>
      <vt:lpstr>Symbol</vt:lpstr>
      <vt:lpstr>Times New Roman</vt:lpstr>
      <vt:lpstr>Wingdings</vt:lpstr>
      <vt:lpstr>Office Theme</vt:lpstr>
      <vt:lpstr>4_Office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PowerPoint Presentation</vt:lpstr>
      <vt:lpstr>PowerPoint Presentation</vt:lpstr>
      <vt:lpstr>PowerPoint Presentation</vt:lpstr>
      <vt:lpstr>NỘI QUY TRÌNH BÀY POSTER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VnTeach.Com</dc:creator>
  <cp:keywords>VnTeach.Com</cp:keywords>
  <cp:lastModifiedBy>LEN KIM</cp:lastModifiedBy>
  <cp:revision>43</cp:revision>
  <dcterms:created xsi:type="dcterms:W3CDTF">2023-07-20T01:42:56Z</dcterms:created>
  <dcterms:modified xsi:type="dcterms:W3CDTF">2024-10-24T12:27:17Z</dcterms:modified>
</cp:coreProperties>
</file>